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9" r:id="rId4"/>
    <p:sldId id="259" r:id="rId5"/>
    <p:sldId id="281" r:id="rId6"/>
    <p:sldId id="282" r:id="rId7"/>
    <p:sldId id="283" r:id="rId8"/>
    <p:sldId id="264" r:id="rId9"/>
    <p:sldId id="265" r:id="rId10"/>
    <p:sldId id="266" r:id="rId11"/>
    <p:sldId id="267" r:id="rId12"/>
    <p:sldId id="278" r:id="rId13"/>
    <p:sldId id="284" r:id="rId14"/>
    <p:sldId id="270" r:id="rId15"/>
    <p:sldId id="272" r:id="rId16"/>
    <p:sldId id="274" r:id="rId17"/>
    <p:sldId id="275" r:id="rId18"/>
    <p:sldId id="276" r:id="rId19"/>
    <p:sldId id="277" r:id="rId20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747" autoAdjust="0"/>
  </p:normalViewPr>
  <p:slideViewPr>
    <p:cSldViewPr>
      <p:cViewPr>
        <p:scale>
          <a:sx n="157" d="100"/>
          <a:sy n="157" d="100"/>
        </p:scale>
        <p:origin x="-492" y="1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29FC8-53EE-45A5-9433-623A29EA229B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9756D-F5BF-4957-B3A5-1C0C6E0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45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89A69-AAC8-412E-BC5E-2DD63DB9C94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37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9" y="46980"/>
            <a:ext cx="1468668" cy="30457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2624" y="23418"/>
            <a:ext cx="1576324" cy="38590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482840" y="0"/>
            <a:ext cx="434340" cy="495300"/>
          </a:xfrm>
          <a:custGeom>
            <a:avLst/>
            <a:gdLst/>
            <a:ahLst/>
            <a:cxnLst/>
            <a:rect l="l" t="t" r="r" b="b"/>
            <a:pathLst>
              <a:path w="434340" h="495300">
                <a:moveTo>
                  <a:pt x="0" y="495300"/>
                </a:moveTo>
                <a:lnTo>
                  <a:pt x="434340" y="495300"/>
                </a:lnTo>
                <a:lnTo>
                  <a:pt x="434340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65883" y="25400"/>
            <a:ext cx="5412232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351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351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351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351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339" y="46980"/>
            <a:ext cx="1468668" cy="30457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32624" y="23418"/>
            <a:ext cx="1576324" cy="3859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91282" y="75946"/>
            <a:ext cx="443865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351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8779" y="831850"/>
            <a:ext cx="4498340" cy="1918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4.jpeg"/><Relationship Id="rId7" Type="http://schemas.openxmlformats.org/officeDocument/2006/relationships/image" Target="../media/image57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3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32242"/>
            <a:ext cx="9144000" cy="3811258"/>
            <a:chOff x="0" y="1332242"/>
            <a:chExt cx="9144000" cy="3677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88" y="4010875"/>
              <a:ext cx="4109571" cy="9981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332242"/>
              <a:ext cx="9143999" cy="266153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09090" y="1312497"/>
            <a:ext cx="6315710" cy="209878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 indent="635" algn="ctr">
              <a:lnSpc>
                <a:spcPct val="90000"/>
              </a:lnSpc>
              <a:spcBef>
                <a:spcPts val="490"/>
              </a:spcBef>
            </a:pPr>
            <a:r>
              <a:rPr sz="2100" spc="-15" dirty="0">
                <a:latin typeface="Arial" pitchFamily="34" charset="0"/>
                <a:cs typeface="Arial" pitchFamily="34" charset="0"/>
              </a:rPr>
              <a:t>МАГИСТЕРСКАЯ </a:t>
            </a:r>
            <a:r>
              <a:rPr sz="2100" spc="-35" dirty="0">
                <a:latin typeface="Arial" pitchFamily="34" charset="0"/>
                <a:cs typeface="Arial" pitchFamily="34" charset="0"/>
              </a:rPr>
              <a:t>ПРОГРАММА </a:t>
            </a:r>
            <a:r>
              <a:rPr sz="2100" spc="-30" dirty="0">
                <a:latin typeface="Arial" pitchFamily="34" charset="0"/>
                <a:cs typeface="Arial" pitchFamily="34" charset="0"/>
              </a:rPr>
              <a:t> ДВУХ</a:t>
            </a:r>
            <a:r>
              <a:rPr sz="2100" spc="-40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ДИПЛОМОВ</a:t>
            </a:r>
            <a:r>
              <a:rPr sz="2100" spc="-65" dirty="0">
                <a:latin typeface="Arial" pitchFamily="34" charset="0"/>
                <a:cs typeface="Arial" pitchFamily="34" charset="0"/>
              </a:rPr>
              <a:t> </a:t>
            </a:r>
            <a:r>
              <a:rPr lang="ar-DZ" sz="2100" spc="-65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DZ" sz="2100" spc="-65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</a:rPr>
              <a:t>Petroleum </a:t>
            </a:r>
            <a:r>
              <a:rPr lang="en-US" sz="2100" spc="-87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Engineering</a:t>
            </a:r>
            <a:r>
              <a:rPr lang="ar-DZ" sz="2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DZ" sz="2100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</a:rPr>
              <a:t>&amp;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GB" sz="2100" dirty="0" smtClean="0">
                <a:latin typeface="Arial" pitchFamily="34" charset="0"/>
                <a:cs typeface="Arial" pitchFamily="34" charset="0"/>
              </a:rPr>
              <a:t>Geo-Energy </a:t>
            </a:r>
            <a:r>
              <a:rPr lang="en-GB" sz="2100" dirty="0">
                <a:latin typeface="Arial" pitchFamily="34" charset="0"/>
                <a:cs typeface="Arial" pitchFamily="34" charset="0"/>
              </a:rPr>
              <a:t>with Machine Learning and Data Science (GEMS)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/>
            </a:r>
            <a:br>
              <a:rPr lang="ru-RU" sz="2100" dirty="0">
                <a:latin typeface="Arial" pitchFamily="34" charset="0"/>
                <a:cs typeface="Arial" pitchFamily="34" charset="0"/>
              </a:rPr>
            </a:br>
            <a:r>
              <a:rPr lang="ar-DZ" sz="2100" dirty="0" smtClean="0">
                <a:latin typeface="Arial" pitchFamily="34" charset="0"/>
                <a:cs typeface="Arial" pitchFamily="34" charset="0"/>
              </a:rPr>
              <a:t> </a:t>
            </a:r>
            <a:endParaRPr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433" y="3970731"/>
            <a:ext cx="3277870" cy="80010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900" b="1" spc="-5" dirty="0">
                <a:solidFill>
                  <a:srgbClr val="F06C22"/>
                </a:solidFill>
                <a:latin typeface="Arial"/>
                <a:cs typeface="Arial"/>
              </a:rPr>
              <a:t>Язык</a:t>
            </a:r>
            <a:r>
              <a:rPr sz="1900" b="1" spc="-10" dirty="0">
                <a:solidFill>
                  <a:srgbClr val="F06C22"/>
                </a:solidFill>
                <a:latin typeface="Arial"/>
                <a:cs typeface="Arial"/>
              </a:rPr>
              <a:t> обучения:</a:t>
            </a:r>
            <a:r>
              <a:rPr sz="1900" b="1" spc="40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3518D"/>
                </a:solidFill>
                <a:latin typeface="Arial"/>
                <a:cs typeface="Arial"/>
              </a:rPr>
              <a:t>Английский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900" b="1" spc="-15" dirty="0">
                <a:solidFill>
                  <a:srgbClr val="F06C22"/>
                </a:solidFill>
                <a:latin typeface="Arial"/>
                <a:cs typeface="Arial"/>
              </a:rPr>
              <a:t>Длительность:</a:t>
            </a:r>
            <a:r>
              <a:rPr sz="1900" b="1" spc="55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3518D"/>
                </a:solidFill>
                <a:latin typeface="Arial"/>
                <a:cs typeface="Arial"/>
              </a:rPr>
              <a:t>2</a:t>
            </a:r>
            <a:r>
              <a:rPr sz="1900" spc="-1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3518D"/>
                </a:solidFill>
                <a:latin typeface="Arial"/>
                <a:cs typeface="Arial"/>
              </a:rPr>
              <a:t>года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21191" y="3194021"/>
            <a:ext cx="5676265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3518D"/>
                </a:solidFill>
                <a:latin typeface="Arial"/>
                <a:cs typeface="Arial"/>
              </a:rPr>
              <a:t>КАЗАНСКИЙ </a:t>
            </a:r>
            <a:r>
              <a:rPr b="1" spc="-15" dirty="0">
                <a:solidFill>
                  <a:srgbClr val="03518D"/>
                </a:solidFill>
                <a:latin typeface="Arial"/>
                <a:cs typeface="Arial"/>
              </a:rPr>
              <a:t>ФЕДЕРАЛЬНЫЙ </a:t>
            </a:r>
            <a:r>
              <a:rPr b="1" spc="-5" dirty="0">
                <a:solidFill>
                  <a:srgbClr val="03518D"/>
                </a:solidFill>
                <a:latin typeface="Arial"/>
                <a:cs typeface="Arial"/>
              </a:rPr>
              <a:t>УНИВЕРСИТЕТ </a:t>
            </a:r>
            <a:endParaRPr lang="en-US" b="1" spc="-5" dirty="0" smtClean="0">
              <a:solidFill>
                <a:srgbClr val="03518D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b="1" spc="-545" dirty="0" smtClean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3518D"/>
                </a:solidFill>
                <a:latin typeface="Arial"/>
                <a:cs typeface="Arial"/>
              </a:rPr>
              <a:t>И</a:t>
            </a:r>
            <a:endParaRPr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b="1" dirty="0">
                <a:solidFill>
                  <a:srgbClr val="03518D"/>
                </a:solidFill>
                <a:latin typeface="Arial"/>
                <a:cs typeface="Arial"/>
              </a:rPr>
              <a:t>IMPERIAL</a:t>
            </a:r>
            <a:r>
              <a:rPr b="1" spc="-5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3518D"/>
                </a:solidFill>
                <a:latin typeface="Arial"/>
                <a:cs typeface="Arial"/>
              </a:rPr>
              <a:t>COLLEGE</a:t>
            </a:r>
            <a:r>
              <a:rPr b="1" spc="-4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3518D"/>
                </a:solidFill>
                <a:latin typeface="Arial"/>
                <a:cs typeface="Arial"/>
              </a:rPr>
              <a:t>LONDON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168" y="38734"/>
            <a:ext cx="1086218" cy="114300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75168" y="1693760"/>
            <a:ext cx="9069070" cy="2317115"/>
            <a:chOff x="75168" y="1693760"/>
            <a:chExt cx="9069070" cy="231711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168" y="1693760"/>
              <a:ext cx="2217039" cy="23171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0914" y="1847773"/>
              <a:ext cx="3093085" cy="2154554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38261" y="29025"/>
            <a:ext cx="869743" cy="112783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96234" y="84284"/>
            <a:ext cx="1549581" cy="101815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069201" y="405109"/>
            <a:ext cx="2036699" cy="606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76122"/>
            <a:ext cx="9144000" cy="4169410"/>
            <a:chOff x="0" y="976122"/>
            <a:chExt cx="9144000" cy="4169410"/>
          </a:xfrm>
        </p:grpSpPr>
        <p:sp>
          <p:nvSpPr>
            <p:cNvPr id="3" name="object 3"/>
            <p:cNvSpPr/>
            <p:nvPr/>
          </p:nvSpPr>
          <p:spPr>
            <a:xfrm>
              <a:off x="3188589" y="3058543"/>
              <a:ext cx="2767330" cy="2085339"/>
            </a:xfrm>
            <a:custGeom>
              <a:avLst/>
              <a:gdLst/>
              <a:ahLst/>
              <a:cxnLst/>
              <a:rect l="l" t="t" r="r" b="b"/>
              <a:pathLst>
                <a:path w="2767329" h="2085339">
                  <a:moveTo>
                    <a:pt x="0" y="2084955"/>
                  </a:moveTo>
                  <a:lnTo>
                    <a:pt x="2766822" y="2084955"/>
                  </a:lnTo>
                  <a:lnTo>
                    <a:pt x="2766822" y="0"/>
                  </a:lnTo>
                  <a:lnTo>
                    <a:pt x="0" y="0"/>
                  </a:lnTo>
                  <a:lnTo>
                    <a:pt x="0" y="2084955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067634"/>
              <a:ext cx="9144000" cy="2077720"/>
            </a:xfrm>
            <a:custGeom>
              <a:avLst/>
              <a:gdLst/>
              <a:ahLst/>
              <a:cxnLst/>
              <a:rect l="l" t="t" r="r" b="b"/>
              <a:pathLst>
                <a:path w="9144000" h="2077720">
                  <a:moveTo>
                    <a:pt x="3188589" y="0"/>
                  </a:moveTo>
                  <a:lnTo>
                    <a:pt x="0" y="0"/>
                  </a:lnTo>
                  <a:lnTo>
                    <a:pt x="0" y="2077453"/>
                  </a:lnTo>
                  <a:lnTo>
                    <a:pt x="3188589" y="2077453"/>
                  </a:lnTo>
                  <a:lnTo>
                    <a:pt x="3188589" y="0"/>
                  </a:lnTo>
                  <a:close/>
                </a:path>
                <a:path w="9144000" h="2077720">
                  <a:moveTo>
                    <a:pt x="9144000" y="266"/>
                  </a:moveTo>
                  <a:lnTo>
                    <a:pt x="5955411" y="266"/>
                  </a:lnTo>
                  <a:lnTo>
                    <a:pt x="5955411" y="2077720"/>
                  </a:lnTo>
                  <a:lnTo>
                    <a:pt x="9144000" y="2077720"/>
                  </a:lnTo>
                  <a:lnTo>
                    <a:pt x="9144000" y="266"/>
                  </a:lnTo>
                  <a:close/>
                </a:path>
              </a:pathLst>
            </a:custGeom>
            <a:solidFill>
              <a:srgbClr val="FF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76121"/>
              <a:ext cx="9144000" cy="2099310"/>
            </a:xfrm>
            <a:custGeom>
              <a:avLst/>
              <a:gdLst/>
              <a:ahLst/>
              <a:cxnLst/>
              <a:rect l="l" t="t" r="r" b="b"/>
              <a:pathLst>
                <a:path w="9144000" h="2099310">
                  <a:moveTo>
                    <a:pt x="3176143" y="3556"/>
                  </a:moveTo>
                  <a:lnTo>
                    <a:pt x="0" y="3556"/>
                  </a:lnTo>
                  <a:lnTo>
                    <a:pt x="0" y="2099310"/>
                  </a:lnTo>
                  <a:lnTo>
                    <a:pt x="3176143" y="2099310"/>
                  </a:lnTo>
                  <a:lnTo>
                    <a:pt x="3176143" y="3556"/>
                  </a:lnTo>
                  <a:close/>
                </a:path>
                <a:path w="9144000" h="2099310">
                  <a:moveTo>
                    <a:pt x="9144000" y="0"/>
                  </a:moveTo>
                  <a:lnTo>
                    <a:pt x="5955538" y="0"/>
                  </a:lnTo>
                  <a:lnTo>
                    <a:pt x="5955538" y="2095754"/>
                  </a:lnTo>
                  <a:lnTo>
                    <a:pt x="9144000" y="209575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76142" y="985266"/>
              <a:ext cx="2779395" cy="2077720"/>
            </a:xfrm>
            <a:custGeom>
              <a:avLst/>
              <a:gdLst/>
              <a:ahLst/>
              <a:cxnLst/>
              <a:rect l="l" t="t" r="r" b="b"/>
              <a:pathLst>
                <a:path w="2779395" h="2077720">
                  <a:moveTo>
                    <a:pt x="2779395" y="0"/>
                  </a:moveTo>
                  <a:lnTo>
                    <a:pt x="0" y="0"/>
                  </a:lnTo>
                  <a:lnTo>
                    <a:pt x="0" y="2077466"/>
                  </a:lnTo>
                  <a:lnTo>
                    <a:pt x="2779395" y="2077466"/>
                  </a:lnTo>
                  <a:lnTo>
                    <a:pt x="2779395" y="0"/>
                  </a:lnTo>
                  <a:close/>
                </a:path>
              </a:pathLst>
            </a:custGeom>
            <a:solidFill>
              <a:srgbClr val="FF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9497" y="1104392"/>
              <a:ext cx="1237970" cy="165938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307841" y="2740533"/>
            <a:ext cx="13112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Чендонг</a:t>
            </a:r>
            <a:r>
              <a:rPr sz="1400" b="1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Юань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2444" y="4770526"/>
            <a:ext cx="14465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Сергей</a:t>
            </a:r>
            <a:r>
              <a:rPr sz="1400" b="1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6FC0"/>
                </a:solidFill>
                <a:latin typeface="Arial"/>
                <a:cs typeface="Arial"/>
              </a:rPr>
              <a:t>Усманов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0674" y="2755138"/>
            <a:ext cx="14211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Раиль</a:t>
            </a:r>
            <a:r>
              <a:rPr sz="14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Кадыров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54451" y="4802530"/>
            <a:ext cx="15195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006FC0"/>
                </a:solidFill>
                <a:latin typeface="Arial"/>
                <a:cs typeface="Arial"/>
              </a:rPr>
              <a:t>Антон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6FC0"/>
                </a:solidFill>
                <a:latin typeface="Arial"/>
                <a:cs typeface="Arial"/>
              </a:rPr>
              <a:t>Кольчугин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90869" y="4780584"/>
            <a:ext cx="11322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Игорь</a:t>
            </a:r>
            <a:r>
              <a:rPr sz="1400" b="1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Огнев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80330" y="1216533"/>
            <a:ext cx="1059815" cy="70294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-1270" algn="ctr">
              <a:lnSpc>
                <a:spcPct val="90100"/>
              </a:lnSpc>
              <a:spcBef>
                <a:spcPts val="240"/>
              </a:spcBef>
            </a:pP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Доцент 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в </a:t>
            </a:r>
            <a:r>
              <a:rPr sz="1200" spc="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3518D"/>
                </a:solidFill>
                <a:latin typeface="Arial"/>
                <a:cs typeface="Arial"/>
              </a:rPr>
              <a:t>области 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 не</a:t>
            </a:r>
            <a:r>
              <a:rPr sz="1200" spc="-30" dirty="0">
                <a:solidFill>
                  <a:srgbClr val="03518D"/>
                </a:solidFill>
                <a:latin typeface="Arial"/>
                <a:cs typeface="Arial"/>
              </a:rPr>
              <a:t>ф</a:t>
            </a:r>
            <a:r>
              <a:rPr sz="1200" spc="-10" dirty="0">
                <a:solidFill>
                  <a:srgbClr val="03518D"/>
                </a:solidFill>
                <a:latin typeface="Arial"/>
                <a:cs typeface="Arial"/>
              </a:rPr>
              <a:t>т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е</a:t>
            </a:r>
            <a:r>
              <a:rPr sz="1200" spc="-30" dirty="0">
                <a:solidFill>
                  <a:srgbClr val="03518D"/>
                </a:solidFill>
                <a:latin typeface="Arial"/>
                <a:cs typeface="Arial"/>
              </a:rPr>
              <a:t>г</a:t>
            </a:r>
            <a:r>
              <a:rPr sz="1200" spc="-10" dirty="0">
                <a:solidFill>
                  <a:srgbClr val="03518D"/>
                </a:solidFill>
                <a:latin typeface="Arial"/>
                <a:cs typeface="Arial"/>
              </a:rPr>
              <a:t>а</a:t>
            </a:r>
            <a:r>
              <a:rPr sz="1200" spc="-15" dirty="0">
                <a:solidFill>
                  <a:srgbClr val="03518D"/>
                </a:solidFill>
                <a:latin typeface="Arial"/>
                <a:cs typeface="Arial"/>
              </a:rPr>
              <a:t>з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о</a:t>
            </a:r>
            <a:r>
              <a:rPr sz="1200" spc="-15" dirty="0">
                <a:solidFill>
                  <a:srgbClr val="03518D"/>
                </a:solidFill>
                <a:latin typeface="Arial"/>
                <a:cs typeface="Arial"/>
              </a:rPr>
              <a:t>в</a:t>
            </a:r>
            <a:r>
              <a:rPr sz="1200" spc="-10" dirty="0">
                <a:solidFill>
                  <a:srgbClr val="03518D"/>
                </a:solidFill>
                <a:latin typeface="Arial"/>
                <a:cs typeface="Arial"/>
              </a:rPr>
              <a:t>о</a:t>
            </a:r>
            <a:r>
              <a:rPr sz="1200" spc="-30" dirty="0">
                <a:solidFill>
                  <a:srgbClr val="03518D"/>
                </a:solidFill>
                <a:latin typeface="Arial"/>
                <a:cs typeface="Arial"/>
              </a:rPr>
              <a:t>г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о  </a:t>
            </a:r>
            <a:r>
              <a:rPr sz="1200" spc="-15" dirty="0">
                <a:solidFill>
                  <a:srgbClr val="03518D"/>
                </a:solidFill>
                <a:latin typeface="Arial"/>
                <a:cs typeface="Arial"/>
              </a:rPr>
              <a:t>дела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18430" y="2039873"/>
            <a:ext cx="982980" cy="8674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1270" algn="ctr">
              <a:lnSpc>
                <a:spcPct val="90000"/>
              </a:lnSpc>
              <a:spcBef>
                <a:spcPts val="240"/>
              </a:spcBef>
            </a:pP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(PhD </a:t>
            </a:r>
            <a:r>
              <a:rPr sz="1200" spc="-10" dirty="0">
                <a:solidFill>
                  <a:srgbClr val="03518D"/>
                </a:solidFill>
                <a:latin typeface="Arial"/>
                <a:cs typeface="Arial"/>
              </a:rPr>
              <a:t>Юго- 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 западного 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3518D"/>
                </a:solidFill>
                <a:latin typeface="Arial"/>
                <a:cs typeface="Arial"/>
              </a:rPr>
              <a:t>нефтяного 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3518D"/>
                </a:solidFill>
                <a:latin typeface="Arial"/>
                <a:cs typeface="Arial"/>
              </a:rPr>
              <a:t>у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ни</a:t>
            </a:r>
            <a:r>
              <a:rPr sz="1200" spc="-15" dirty="0">
                <a:solidFill>
                  <a:srgbClr val="03518D"/>
                </a:solidFill>
                <a:latin typeface="Arial"/>
                <a:cs typeface="Arial"/>
              </a:rPr>
              <a:t>в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ерси</a:t>
            </a:r>
            <a:r>
              <a:rPr sz="1200" spc="-10" dirty="0">
                <a:solidFill>
                  <a:srgbClr val="03518D"/>
                </a:solidFill>
                <a:latin typeface="Arial"/>
                <a:cs typeface="Arial"/>
              </a:rPr>
              <a:t>т</a:t>
            </a:r>
            <a:r>
              <a:rPr sz="1200" spc="-35" dirty="0">
                <a:solidFill>
                  <a:srgbClr val="03518D"/>
                </a:solidFill>
                <a:latin typeface="Arial"/>
                <a:cs typeface="Arial"/>
              </a:rPr>
              <a:t>е</a:t>
            </a:r>
            <a:r>
              <a:rPr sz="1200" spc="-10" dirty="0">
                <a:solidFill>
                  <a:srgbClr val="03518D"/>
                </a:solidFill>
                <a:latin typeface="Arial"/>
                <a:cs typeface="Arial"/>
              </a:rPr>
              <a:t>т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а  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Китая)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27351" y="3379723"/>
            <a:ext cx="1142365" cy="53784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25120" marR="73025" indent="-247015">
              <a:lnSpc>
                <a:spcPts val="1300"/>
              </a:lnSpc>
              <a:spcBef>
                <a:spcPts val="259"/>
              </a:spcBef>
            </a:pP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Р</a:t>
            </a:r>
            <a:r>
              <a:rPr sz="1200" spc="-15" dirty="0">
                <a:solidFill>
                  <a:srgbClr val="03518D"/>
                </a:solidFill>
                <a:latin typeface="Arial"/>
                <a:cs typeface="Arial"/>
              </a:rPr>
              <a:t>у</a:t>
            </a:r>
            <a:r>
              <a:rPr sz="1200" spc="10" dirty="0">
                <a:solidFill>
                  <a:srgbClr val="03518D"/>
                </a:solidFill>
                <a:latin typeface="Arial"/>
                <a:cs typeface="Arial"/>
              </a:rPr>
              <a:t>к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о</a:t>
            </a:r>
            <a:r>
              <a:rPr sz="1200" spc="-15" dirty="0">
                <a:solidFill>
                  <a:srgbClr val="03518D"/>
                </a:solidFill>
                <a:latin typeface="Arial"/>
                <a:cs typeface="Arial"/>
              </a:rPr>
              <a:t>в</a:t>
            </a:r>
            <a:r>
              <a:rPr sz="1200" spc="-20" dirty="0">
                <a:solidFill>
                  <a:srgbClr val="03518D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д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и</a:t>
            </a:r>
            <a:r>
              <a:rPr sz="1200" spc="-10" dirty="0">
                <a:solidFill>
                  <a:srgbClr val="03518D"/>
                </a:solidFill>
                <a:latin typeface="Arial"/>
                <a:cs typeface="Arial"/>
              </a:rPr>
              <a:t>т</a:t>
            </a:r>
            <a:r>
              <a:rPr sz="1200" spc="-35" dirty="0">
                <a:solidFill>
                  <a:srgbClr val="03518D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л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ь  </a:t>
            </a:r>
            <a:r>
              <a:rPr sz="1200" spc="-20" dirty="0">
                <a:solidFill>
                  <a:srgbClr val="03518D"/>
                </a:solidFill>
                <a:latin typeface="Arial"/>
                <a:cs typeface="Arial"/>
              </a:rPr>
              <a:t>отдела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75"/>
              </a:lnSpc>
            </a:pPr>
            <a:r>
              <a:rPr sz="1200" spc="-10" dirty="0">
                <a:solidFill>
                  <a:srgbClr val="03518D"/>
                </a:solidFill>
                <a:latin typeface="Arial"/>
                <a:cs typeface="Arial"/>
              </a:rPr>
              <a:t>моделирования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64511" y="4038396"/>
            <a:ext cx="862965" cy="53784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1270" algn="ctr">
              <a:lnSpc>
                <a:spcPts val="1300"/>
              </a:lnSpc>
              <a:spcBef>
                <a:spcPts val="259"/>
              </a:spcBef>
            </a:pP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(Магистр 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University</a:t>
            </a:r>
            <a:r>
              <a:rPr sz="1200" spc="-7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of </a:t>
            </a:r>
            <a:r>
              <a:rPr sz="1200" spc="-32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Lorraine)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35860" y="1520697"/>
            <a:ext cx="1141095" cy="70231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88900" marR="81915" algn="ctr">
              <a:lnSpc>
                <a:spcPts val="1300"/>
              </a:lnSpc>
              <a:spcBef>
                <a:spcPts val="260"/>
              </a:spcBef>
            </a:pP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Доцент 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в </a:t>
            </a:r>
            <a:r>
              <a:rPr sz="1200" spc="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3518D"/>
                </a:solidFill>
                <a:latin typeface="Arial"/>
                <a:cs typeface="Arial"/>
              </a:rPr>
              <a:t>области 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03518D"/>
                </a:solidFill>
                <a:latin typeface="Arial"/>
                <a:cs typeface="Arial"/>
              </a:rPr>
              <a:t>б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ассейно</a:t>
            </a:r>
            <a:r>
              <a:rPr sz="1200" spc="-10" dirty="0">
                <a:solidFill>
                  <a:srgbClr val="03518D"/>
                </a:solidFill>
                <a:latin typeface="Arial"/>
                <a:cs typeface="Arial"/>
              </a:rPr>
              <a:t>в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о</a:t>
            </a:r>
            <a:r>
              <a:rPr sz="1200" spc="-30" dirty="0">
                <a:solidFill>
                  <a:srgbClr val="03518D"/>
                </a:solidFill>
                <a:latin typeface="Arial"/>
                <a:cs typeface="Arial"/>
              </a:rPr>
              <a:t>г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о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270"/>
              </a:lnSpc>
            </a:pPr>
            <a:r>
              <a:rPr sz="1200" spc="-10" dirty="0">
                <a:solidFill>
                  <a:srgbClr val="03518D"/>
                </a:solidFill>
                <a:latin typeface="Arial"/>
                <a:cs typeface="Arial"/>
              </a:rPr>
              <a:t>моделирования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78065" y="1366773"/>
            <a:ext cx="1059180" cy="53784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5410" marR="99695" algn="ctr">
              <a:lnSpc>
                <a:spcPts val="1300"/>
              </a:lnSpc>
              <a:spcBef>
                <a:spcPts val="260"/>
              </a:spcBef>
            </a:pP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Ассистент</a:t>
            </a:r>
            <a:r>
              <a:rPr sz="1200" spc="-7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в </a:t>
            </a:r>
            <a:r>
              <a:rPr sz="1200" spc="-32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3518D"/>
                </a:solidFill>
                <a:latin typeface="Arial"/>
                <a:cs typeface="Arial"/>
              </a:rPr>
              <a:t>области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270"/>
              </a:lnSpc>
            </a:pPr>
            <a:r>
              <a:rPr sz="1200" spc="-10" dirty="0">
                <a:solidFill>
                  <a:srgbClr val="03518D"/>
                </a:solidFill>
                <a:latin typeface="Arial"/>
                <a:cs typeface="Arial"/>
              </a:rPr>
              <a:t>моделировния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74077" y="2025218"/>
            <a:ext cx="862965" cy="53784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1905" algn="ctr">
              <a:lnSpc>
                <a:spcPts val="1300"/>
              </a:lnSpc>
              <a:spcBef>
                <a:spcPts val="260"/>
              </a:spcBef>
            </a:pP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(Магистр 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University</a:t>
            </a:r>
            <a:r>
              <a:rPr sz="1200" spc="-7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of </a:t>
            </a:r>
            <a:r>
              <a:rPr sz="1200" spc="-32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Alberta)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00142" y="3546728"/>
            <a:ext cx="1082675" cy="70231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222885" marR="214629" algn="ctr">
              <a:lnSpc>
                <a:spcPts val="1300"/>
              </a:lnSpc>
              <a:spcBef>
                <a:spcPts val="259"/>
              </a:spcBef>
            </a:pPr>
            <a:r>
              <a:rPr sz="1200" spc="10" dirty="0">
                <a:solidFill>
                  <a:srgbClr val="03518D"/>
                </a:solidFill>
                <a:latin typeface="Arial"/>
                <a:cs typeface="Arial"/>
              </a:rPr>
              <a:t>Д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о</a:t>
            </a:r>
            <a:r>
              <a:rPr sz="1200" spc="-20" dirty="0">
                <a:solidFill>
                  <a:srgbClr val="03518D"/>
                </a:solidFill>
                <a:latin typeface="Arial"/>
                <a:cs typeface="Arial"/>
              </a:rPr>
              <a:t>ц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н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т</a:t>
            </a:r>
            <a:r>
              <a:rPr sz="1200" spc="-1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в  </a:t>
            </a:r>
            <a:r>
              <a:rPr sz="1200" spc="-10" dirty="0">
                <a:solidFill>
                  <a:srgbClr val="03518D"/>
                </a:solidFill>
                <a:latin typeface="Arial"/>
                <a:cs typeface="Arial"/>
              </a:rPr>
              <a:t>области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200"/>
              </a:lnSpc>
            </a:pP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минералогии</a:t>
            </a:r>
            <a:r>
              <a:rPr sz="1200" spc="-4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и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70"/>
              </a:lnSpc>
            </a:pP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литологии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74128" y="3315461"/>
            <a:ext cx="1059815" cy="7023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635" algn="ctr">
              <a:lnSpc>
                <a:spcPct val="90000"/>
              </a:lnSpc>
              <a:spcBef>
                <a:spcPts val="240"/>
              </a:spcBef>
            </a:pP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Ассистент 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в </a:t>
            </a:r>
            <a:r>
              <a:rPr sz="1200" spc="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3518D"/>
                </a:solidFill>
                <a:latin typeface="Arial"/>
                <a:cs typeface="Arial"/>
              </a:rPr>
              <a:t>области 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 не</a:t>
            </a:r>
            <a:r>
              <a:rPr sz="1200" spc="-30" dirty="0">
                <a:solidFill>
                  <a:srgbClr val="03518D"/>
                </a:solidFill>
                <a:latin typeface="Arial"/>
                <a:cs typeface="Arial"/>
              </a:rPr>
              <a:t>ф</a:t>
            </a:r>
            <a:r>
              <a:rPr sz="1200" spc="-15" dirty="0">
                <a:solidFill>
                  <a:srgbClr val="03518D"/>
                </a:solidFill>
                <a:latin typeface="Arial"/>
                <a:cs typeface="Arial"/>
              </a:rPr>
              <a:t>т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е</a:t>
            </a:r>
            <a:r>
              <a:rPr sz="1200" spc="-30" dirty="0">
                <a:solidFill>
                  <a:srgbClr val="03518D"/>
                </a:solidFill>
                <a:latin typeface="Arial"/>
                <a:cs typeface="Arial"/>
              </a:rPr>
              <a:t>г</a:t>
            </a:r>
            <a:r>
              <a:rPr sz="1200" spc="-10" dirty="0">
                <a:solidFill>
                  <a:srgbClr val="03518D"/>
                </a:solidFill>
                <a:latin typeface="Arial"/>
                <a:cs typeface="Arial"/>
              </a:rPr>
              <a:t>а</a:t>
            </a:r>
            <a:r>
              <a:rPr sz="1200" spc="-15" dirty="0">
                <a:solidFill>
                  <a:srgbClr val="03518D"/>
                </a:solidFill>
                <a:latin typeface="Arial"/>
                <a:cs typeface="Arial"/>
              </a:rPr>
              <a:t>з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о</a:t>
            </a:r>
            <a:r>
              <a:rPr sz="1200" spc="-15" dirty="0">
                <a:solidFill>
                  <a:srgbClr val="03518D"/>
                </a:solidFill>
                <a:latin typeface="Arial"/>
                <a:cs typeface="Arial"/>
              </a:rPr>
              <a:t>в</a:t>
            </a:r>
            <a:r>
              <a:rPr sz="1200" spc="-10" dirty="0">
                <a:solidFill>
                  <a:srgbClr val="03518D"/>
                </a:solidFill>
                <a:latin typeface="Arial"/>
                <a:cs typeface="Arial"/>
              </a:rPr>
              <a:t>о</a:t>
            </a:r>
            <a:r>
              <a:rPr sz="1200" spc="-35" dirty="0">
                <a:solidFill>
                  <a:srgbClr val="03518D"/>
                </a:solidFill>
                <a:latin typeface="Arial"/>
                <a:cs typeface="Arial"/>
              </a:rPr>
              <a:t>г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о  </a:t>
            </a:r>
            <a:r>
              <a:rPr sz="1200" spc="-15" dirty="0">
                <a:solidFill>
                  <a:srgbClr val="03518D"/>
                </a:solidFill>
                <a:latin typeface="Arial"/>
                <a:cs typeface="Arial"/>
              </a:rPr>
              <a:t>дела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35088" y="4303267"/>
            <a:ext cx="940435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08915" marR="5080" indent="-196850">
              <a:lnSpc>
                <a:spcPts val="1300"/>
              </a:lnSpc>
              <a:spcBef>
                <a:spcPts val="260"/>
              </a:spcBef>
            </a:pP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(Магистр</a:t>
            </a:r>
            <a:r>
              <a:rPr sz="1200" spc="-6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IFP </a:t>
            </a:r>
            <a:r>
              <a:rPr sz="1200" spc="-32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School)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94359" y="1033144"/>
            <a:ext cx="6763384" cy="3726815"/>
            <a:chOff x="594359" y="1033144"/>
            <a:chExt cx="6763384" cy="3726815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632" y="3229102"/>
              <a:ext cx="1149299" cy="153085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3567" y="3204324"/>
              <a:ext cx="1228344" cy="153758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0076" y="3098294"/>
              <a:ext cx="1277462" cy="163847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04127" y="1053464"/>
              <a:ext cx="1177163" cy="17089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4359" y="1033144"/>
              <a:ext cx="1362583" cy="1698752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771014" y="66878"/>
            <a:ext cx="56762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КАЗАНСКИЙ</a:t>
            </a:r>
            <a:r>
              <a:rPr sz="2000" spc="-45" dirty="0"/>
              <a:t> </a:t>
            </a:r>
            <a:r>
              <a:rPr sz="2000" spc="-15" dirty="0"/>
              <a:t>ФЕДЕРАЛЬНЫЙ</a:t>
            </a:r>
            <a:r>
              <a:rPr sz="2000" spc="-5" dirty="0"/>
              <a:t> </a:t>
            </a:r>
            <a:r>
              <a:rPr sz="2000" spc="-10" dirty="0"/>
              <a:t>УНИВЕРСИТЕТ</a:t>
            </a:r>
            <a:endParaRPr sz="2000"/>
          </a:p>
        </p:txBody>
      </p:sp>
      <p:sp>
        <p:nvSpPr>
          <p:cNvPr id="30" name="object 30"/>
          <p:cNvSpPr txBox="1"/>
          <p:nvPr/>
        </p:nvSpPr>
        <p:spPr>
          <a:xfrm>
            <a:off x="459130" y="383333"/>
            <a:ext cx="8455660" cy="54038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734185">
              <a:lnSpc>
                <a:spcPct val="100000"/>
              </a:lnSpc>
              <a:spcBef>
                <a:spcPts val="335"/>
              </a:spcBef>
            </a:pPr>
            <a:r>
              <a:rPr sz="1600" b="1" spc="-5" dirty="0">
                <a:solidFill>
                  <a:srgbClr val="03518D"/>
                </a:solidFill>
                <a:latin typeface="Arial"/>
                <a:cs typeface="Arial"/>
              </a:rPr>
              <a:t>Магистерская</a:t>
            </a:r>
            <a:r>
              <a:rPr sz="1600" b="1" spc="3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3518D"/>
                </a:solidFill>
                <a:latin typeface="Arial"/>
                <a:cs typeface="Arial"/>
              </a:rPr>
              <a:t>программа</a:t>
            </a:r>
            <a:r>
              <a:rPr sz="1600" b="1" spc="2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3518D"/>
                </a:solidFill>
                <a:latin typeface="Arial"/>
                <a:cs typeface="Arial"/>
              </a:rPr>
              <a:t>Petroleum</a:t>
            </a:r>
            <a:r>
              <a:rPr sz="1600" b="1" spc="2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3518D"/>
                </a:solidFill>
                <a:latin typeface="Arial"/>
                <a:cs typeface="Arial"/>
              </a:rPr>
              <a:t>Engineering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15"/>
              </a:spcBef>
              <a:buClr>
                <a:srgbClr val="F06C22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Arial"/>
                <a:cs typeface="Arial"/>
              </a:rPr>
              <a:t>Молодые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преподаватели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международным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образованием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опытом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работы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нефтегазовом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деле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49410" y="4715967"/>
            <a:ext cx="223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30" dirty="0">
                <a:solidFill>
                  <a:srgbClr val="7E7E7E"/>
                </a:solidFill>
                <a:latin typeface="Arial"/>
                <a:cs typeface="Arial"/>
              </a:rPr>
              <a:t>11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390894" y="2762453"/>
            <a:ext cx="12680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Борис</a:t>
            </a:r>
            <a:r>
              <a:rPr sz="1400" b="1" spc="-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Платов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482840" y="0"/>
            <a:ext cx="434340" cy="495300"/>
          </a:xfrm>
          <a:custGeom>
            <a:avLst/>
            <a:gdLst/>
            <a:ahLst/>
            <a:cxnLst/>
            <a:rect l="l" t="t" r="r" b="b"/>
            <a:pathLst>
              <a:path w="434340" h="495300">
                <a:moveTo>
                  <a:pt x="0" y="495300"/>
                </a:moveTo>
                <a:lnTo>
                  <a:pt x="434340" y="495300"/>
                </a:lnTo>
                <a:lnTo>
                  <a:pt x="434340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82840" y="0"/>
            <a:ext cx="434340" cy="495300"/>
          </a:xfrm>
          <a:custGeom>
            <a:avLst/>
            <a:gdLst/>
            <a:ahLst/>
            <a:cxnLst/>
            <a:rect l="l" t="t" r="r" b="b"/>
            <a:pathLst>
              <a:path w="434340" h="495300">
                <a:moveTo>
                  <a:pt x="0" y="495300"/>
                </a:moveTo>
                <a:lnTo>
                  <a:pt x="434340" y="495300"/>
                </a:lnTo>
                <a:lnTo>
                  <a:pt x="434340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3804" y="54609"/>
            <a:ext cx="56762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КАЗАНСКИЙ</a:t>
            </a:r>
            <a:r>
              <a:rPr sz="2000" spc="-55" dirty="0"/>
              <a:t> </a:t>
            </a:r>
            <a:r>
              <a:rPr sz="2000" spc="-15" dirty="0"/>
              <a:t>ФЕДЕРАЛЬНЫЙ</a:t>
            </a:r>
            <a:r>
              <a:rPr sz="2000" spc="-25" dirty="0"/>
              <a:t> </a:t>
            </a:r>
            <a:r>
              <a:rPr sz="2000" spc="-5" dirty="0"/>
              <a:t>УНИВЕРСИТЕТ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8734170" y="4715967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7E7E7E"/>
                </a:solidFill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5000" y="446023"/>
            <a:ext cx="5577840" cy="124521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625475" marR="5080" indent="-613410" algn="ctr">
              <a:lnSpc>
                <a:spcPts val="1730"/>
              </a:lnSpc>
              <a:spcBef>
                <a:spcPts val="310"/>
              </a:spcBef>
            </a:pPr>
            <a:r>
              <a:rPr sz="1600" b="1" spc="-5">
                <a:solidFill>
                  <a:srgbClr val="03518D"/>
                </a:solidFill>
                <a:latin typeface="Arial"/>
                <a:cs typeface="Arial"/>
              </a:rPr>
              <a:t>Магистерская</a:t>
            </a:r>
            <a:r>
              <a:rPr sz="1600" b="1" spc="3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600" b="1" spc="-10" smtClean="0">
                <a:solidFill>
                  <a:srgbClr val="03518D"/>
                </a:solidFill>
                <a:latin typeface="Arial"/>
                <a:cs typeface="Arial"/>
              </a:rPr>
              <a:t>программа</a:t>
            </a:r>
            <a:endParaRPr lang="ru-RU" sz="1600" b="1" spc="-50" dirty="0" smtClean="0">
              <a:solidFill>
                <a:srgbClr val="03518D"/>
              </a:solidFill>
              <a:latin typeface="Arial"/>
              <a:cs typeface="Arial"/>
            </a:endParaRPr>
          </a:p>
          <a:p>
            <a:pPr marL="625475" marR="5080" indent="-613410" algn="ctr">
              <a:lnSpc>
                <a:spcPts val="1730"/>
              </a:lnSpc>
              <a:spcBef>
                <a:spcPts val="310"/>
              </a:spcBef>
            </a:pPr>
            <a:r>
              <a:rPr lang="en-US" sz="1600" b="1" spc="-5" dirty="0" smtClean="0">
                <a:solidFill>
                  <a:srgbClr val="03518D"/>
                </a:solidFill>
                <a:latin typeface="Arial"/>
                <a:cs typeface="Arial"/>
              </a:rPr>
              <a:t>Petroleum</a:t>
            </a:r>
            <a:r>
              <a:rPr lang="ru-RU" sz="1600" b="1" spc="-35" dirty="0" smtClean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lang="en-US" sz="1600" b="1" dirty="0" smtClean="0">
                <a:solidFill>
                  <a:srgbClr val="03518D"/>
                </a:solidFill>
                <a:latin typeface="Arial"/>
                <a:cs typeface="Arial"/>
              </a:rPr>
              <a:t>Engineering </a:t>
            </a:r>
            <a:r>
              <a:rPr lang="en-US" sz="1600" b="1" spc="-10" dirty="0">
                <a:solidFill>
                  <a:srgbClr val="03518D"/>
                </a:solidFill>
                <a:latin typeface="Arial"/>
                <a:cs typeface="Arial"/>
              </a:rPr>
              <a:t>&amp; Geo-Energy with </a:t>
            </a:r>
            <a:r>
              <a:rPr lang="en-US" sz="1600" b="1" spc="-10" dirty="0" smtClean="0">
                <a:solidFill>
                  <a:srgbClr val="03518D"/>
                </a:solidFill>
                <a:latin typeface="Arial"/>
                <a:cs typeface="Arial"/>
              </a:rPr>
              <a:t>Machine</a:t>
            </a:r>
            <a:r>
              <a:rPr lang="ru-RU" sz="1600" b="1" spc="-10" dirty="0" smtClean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lang="en-US" sz="1600" b="1" spc="-10" dirty="0" smtClean="0">
                <a:solidFill>
                  <a:srgbClr val="03518D"/>
                </a:solidFill>
                <a:latin typeface="Arial"/>
                <a:cs typeface="Arial"/>
              </a:rPr>
              <a:t>Learning and Data Science (GEMS)</a:t>
            </a:r>
            <a:endParaRPr lang="en-US" sz="1600" dirty="0" smtClean="0">
              <a:latin typeface="Arial"/>
              <a:cs typeface="Arial"/>
            </a:endParaRPr>
          </a:p>
          <a:p>
            <a:pPr marL="625475" marR="5080" indent="-613410" algn="ctr">
              <a:lnSpc>
                <a:spcPts val="1730"/>
              </a:lnSpc>
              <a:spcBef>
                <a:spcPts val="310"/>
              </a:spcBef>
            </a:pPr>
            <a:r>
              <a:rPr lang="ru-RU" sz="1600" b="1" spc="-5" dirty="0" smtClean="0">
                <a:solidFill>
                  <a:srgbClr val="03518D"/>
                </a:solidFill>
                <a:latin typeface="Arial"/>
                <a:cs typeface="Arial"/>
              </a:rPr>
              <a:t>          </a:t>
            </a:r>
          </a:p>
          <a:p>
            <a:pPr marL="625475" marR="5080" indent="-613410" algn="ctr">
              <a:lnSpc>
                <a:spcPts val="1730"/>
              </a:lnSpc>
              <a:spcBef>
                <a:spcPts val="310"/>
              </a:spcBef>
            </a:pPr>
            <a:r>
              <a:rPr sz="1600" b="1" spc="-5" smtClean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600" b="1" spc="-430" smtClean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600" b="1" spc="-10" dirty="0" smtClean="0">
                <a:solidFill>
                  <a:srgbClr val="03518D"/>
                </a:solidFill>
                <a:latin typeface="Arial"/>
                <a:cs typeface="Arial"/>
              </a:rPr>
              <a:t>ПРИГЛАШЕННЫЕ</a:t>
            </a:r>
            <a:r>
              <a:rPr sz="1600" b="1" spc="45" dirty="0" smtClean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600" b="1" spc="-25" dirty="0" smtClean="0">
                <a:solidFill>
                  <a:srgbClr val="03518D"/>
                </a:solidFill>
                <a:latin typeface="Arial"/>
                <a:cs typeface="Arial"/>
              </a:rPr>
              <a:t>ПРЕПОДАВАТЕЛИ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8596" y="3000378"/>
            <a:ext cx="189992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0" marR="5080" indent="-114300">
              <a:lnSpc>
                <a:spcPts val="1300"/>
              </a:lnSpc>
              <a:spcBef>
                <a:spcPts val="260"/>
              </a:spcBef>
            </a:pP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Приглашенные</a:t>
            </a:r>
            <a:r>
              <a:rPr sz="1200" spc="-5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лектора</a:t>
            </a:r>
            <a:r>
              <a:rPr sz="1200" spc="-5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из </a:t>
            </a:r>
            <a:r>
              <a:rPr sz="1200" spc="-32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Imperial</a:t>
            </a:r>
            <a:r>
              <a:rPr sz="1200" spc="-4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College</a:t>
            </a:r>
            <a:r>
              <a:rPr sz="1200" spc="-2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London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34" y="2285998"/>
            <a:ext cx="2036826" cy="55449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215074" y="4000510"/>
            <a:ext cx="1995805" cy="70294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45720" algn="ctr">
              <a:lnSpc>
                <a:spcPct val="90100"/>
              </a:lnSpc>
              <a:spcBef>
                <a:spcPts val="240"/>
              </a:spcBef>
            </a:pP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Dr Adriana Paluszny 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 Research </a:t>
            </a:r>
            <a:r>
              <a:rPr sz="1200" spc="-15" dirty="0">
                <a:solidFill>
                  <a:srgbClr val="03518D"/>
                </a:solidFill>
                <a:latin typeface="Arial"/>
                <a:cs typeface="Arial"/>
              </a:rPr>
              <a:t>Fellow, 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Senior 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 Lecturer</a:t>
            </a:r>
            <a:r>
              <a:rPr sz="1200" spc="-4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Department</a:t>
            </a:r>
            <a:r>
              <a:rPr sz="1200" spc="-4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of</a:t>
            </a:r>
            <a:r>
              <a:rPr sz="1200" spc="-2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Earth </a:t>
            </a:r>
            <a:r>
              <a:rPr sz="1200" spc="-32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Science</a:t>
            </a:r>
            <a:r>
              <a:rPr sz="1200" spc="-3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&amp;</a:t>
            </a:r>
            <a:r>
              <a:rPr sz="1200" spc="-1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Engineering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2658" y="2162399"/>
            <a:ext cx="2214118" cy="147612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11829" y="2162500"/>
            <a:ext cx="2248789" cy="148082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428992" y="4000510"/>
            <a:ext cx="2138045" cy="702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Prof.</a:t>
            </a:r>
            <a:r>
              <a:rPr sz="1200" spc="-3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Martin</a:t>
            </a:r>
            <a:r>
              <a:rPr sz="1200" spc="-2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Blunt</a:t>
            </a:r>
            <a:endParaRPr sz="1200">
              <a:latin typeface="Arial"/>
              <a:cs typeface="Arial"/>
            </a:endParaRPr>
          </a:p>
          <a:p>
            <a:pPr marL="12065" marR="5080" algn="ctr">
              <a:lnSpc>
                <a:spcPct val="90100"/>
              </a:lnSpc>
              <a:spcBef>
                <a:spcPts val="70"/>
              </a:spcBef>
            </a:pP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Chair in Petroleum Engineering </a:t>
            </a:r>
            <a:r>
              <a:rPr sz="1200" spc="-32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Department 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of Earth Science &amp; </a:t>
            </a:r>
            <a:r>
              <a:rPr sz="1200" spc="-32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Engineering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6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0034" y="3643320"/>
            <a:ext cx="1549581" cy="1018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6951" y="1962149"/>
            <a:ext cx="7656449" cy="1715009"/>
            <a:chOff x="478155" y="1962149"/>
            <a:chExt cx="7656449" cy="1715009"/>
          </a:xfrm>
        </p:grpSpPr>
        <p:sp>
          <p:nvSpPr>
            <p:cNvPr id="3" name="object 3"/>
            <p:cNvSpPr/>
            <p:nvPr/>
          </p:nvSpPr>
          <p:spPr>
            <a:xfrm>
              <a:off x="3048000" y="1962150"/>
              <a:ext cx="2627080" cy="17053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8155" y="1962150"/>
              <a:ext cx="2572004" cy="17150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75080" y="1962149"/>
              <a:ext cx="2459524" cy="16939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93189" y="66166"/>
            <a:ext cx="5538470" cy="839974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42240" algn="ctr">
              <a:lnSpc>
                <a:spcPct val="100000"/>
              </a:lnSpc>
              <a:spcBef>
                <a:spcPts val="210"/>
              </a:spcBef>
            </a:pPr>
            <a:r>
              <a:rPr sz="1300" spc="-10" dirty="0"/>
              <a:t>КАЗАНСКИЙ </a:t>
            </a:r>
            <a:r>
              <a:rPr sz="1300" spc="-20" dirty="0"/>
              <a:t>ФЕДЕРАЛЬНЫЙ</a:t>
            </a:r>
            <a:r>
              <a:rPr sz="1300" spc="114" dirty="0"/>
              <a:t> </a:t>
            </a:r>
            <a:r>
              <a:rPr sz="1300" spc="-10" dirty="0"/>
              <a:t>УНИВЕРСИТЕТ</a:t>
            </a:r>
            <a:endParaRPr sz="1300" dirty="0"/>
          </a:p>
          <a:p>
            <a:pPr marL="12700">
              <a:spcBef>
                <a:spcPts val="114"/>
              </a:spcBef>
            </a:pPr>
            <a:r>
              <a:rPr sz="1300" spc="-10" dirty="0"/>
              <a:t>Магистерская </a:t>
            </a:r>
            <a:r>
              <a:rPr sz="1300" spc="-5" err="1"/>
              <a:t>программа</a:t>
            </a:r>
            <a:r>
              <a:rPr sz="1300" spc="-5"/>
              <a:t> </a:t>
            </a:r>
            <a:r>
              <a:rPr lang="ru-RU" sz="1300" spc="-5" dirty="0" smtClean="0"/>
              <a:t>двух дипломов </a:t>
            </a:r>
            <a:r>
              <a:rPr lang="en-US" sz="1300" spc="-5" dirty="0" smtClean="0"/>
              <a:t>Petroleum</a:t>
            </a:r>
            <a:r>
              <a:rPr lang="en-US" sz="1300" spc="-35" dirty="0" smtClean="0"/>
              <a:t> </a:t>
            </a:r>
            <a:r>
              <a:rPr lang="en-US" sz="1300" dirty="0"/>
              <a:t>Engineering </a:t>
            </a:r>
            <a:r>
              <a:rPr lang="en-US" sz="1300" spc="-10" dirty="0"/>
              <a:t>&amp; Geo-Energy with    Machine Learning and Data Science (GEMS)</a:t>
            </a:r>
            <a:r>
              <a:rPr lang="en-US" sz="1300" dirty="0"/>
              <a:t/>
            </a:r>
            <a:br>
              <a:rPr lang="en-US" sz="1300" dirty="0"/>
            </a:br>
            <a:r>
              <a:rPr sz="1300" spc="-5" dirty="0" smtClean="0"/>
              <a:t>:</a:t>
            </a:r>
            <a:endParaRPr sz="1300" dirty="0"/>
          </a:p>
        </p:txBody>
      </p:sp>
      <p:sp>
        <p:nvSpPr>
          <p:cNvPr id="10" name="object 10"/>
          <p:cNvSpPr txBox="1"/>
          <p:nvPr/>
        </p:nvSpPr>
        <p:spPr>
          <a:xfrm>
            <a:off x="278384" y="683513"/>
            <a:ext cx="839279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AF50"/>
                </a:solidFill>
                <a:latin typeface="Arial"/>
                <a:cs typeface="Arial"/>
              </a:rPr>
              <a:t>Проектная </a:t>
            </a:r>
            <a:r>
              <a:rPr sz="1400" b="1" spc="-15" dirty="0">
                <a:solidFill>
                  <a:srgbClr val="00AF50"/>
                </a:solidFill>
                <a:latin typeface="Arial"/>
                <a:cs typeface="Arial"/>
              </a:rPr>
              <a:t>работа 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по </a:t>
            </a:r>
            <a:r>
              <a:rPr sz="1400" b="1" spc="-10" dirty="0">
                <a:solidFill>
                  <a:srgbClr val="00AF50"/>
                </a:solidFill>
                <a:latin typeface="Arial"/>
                <a:cs typeface="Arial"/>
              </a:rPr>
              <a:t>моделированию 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и </a:t>
            </a:r>
            <a:r>
              <a:rPr sz="1400" b="1" spc="-5" dirty="0">
                <a:solidFill>
                  <a:srgbClr val="00AF50"/>
                </a:solidFill>
                <a:latin typeface="Arial"/>
                <a:cs typeface="Arial"/>
              </a:rPr>
              <a:t>современным </a:t>
            </a:r>
            <a:r>
              <a:rPr sz="1400" b="1" spc="-10" dirty="0">
                <a:solidFill>
                  <a:srgbClr val="00AF50"/>
                </a:solidFill>
                <a:latin typeface="Arial"/>
                <a:cs typeface="Arial"/>
              </a:rPr>
              <a:t>лабораторным </a:t>
            </a:r>
            <a:r>
              <a:rPr sz="1400" b="1" spc="-15" dirty="0">
                <a:solidFill>
                  <a:srgbClr val="00AF50"/>
                </a:solidFill>
                <a:latin typeface="Arial"/>
                <a:cs typeface="Arial"/>
              </a:rPr>
              <a:t>методам</a:t>
            </a:r>
            <a:r>
              <a:rPr sz="1400" b="1" spc="9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AF50"/>
                </a:solidFill>
                <a:latin typeface="Arial"/>
                <a:cs typeface="Arial"/>
              </a:rPr>
              <a:t>исследования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00AF50"/>
                </a:solidFill>
                <a:latin typeface="Arial"/>
                <a:cs typeface="Arial"/>
              </a:rPr>
              <a:t>флюидов 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и </a:t>
            </a:r>
            <a:r>
              <a:rPr sz="1400" b="1" spc="-5" dirty="0">
                <a:solidFill>
                  <a:srgbClr val="00AF50"/>
                </a:solidFill>
                <a:latin typeface="Arial"/>
                <a:cs typeface="Arial"/>
              </a:rPr>
              <a:t>керна 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и их применение </a:t>
            </a:r>
            <a:r>
              <a:rPr sz="1400" b="1" spc="-5" dirty="0">
                <a:solidFill>
                  <a:srgbClr val="00AF50"/>
                </a:solidFill>
                <a:latin typeface="Arial"/>
                <a:cs typeface="Arial"/>
              </a:rPr>
              <a:t>для </a:t>
            </a:r>
            <a:r>
              <a:rPr sz="1400" b="1" spc="-5">
                <a:solidFill>
                  <a:srgbClr val="00AF50"/>
                </a:solidFill>
                <a:latin typeface="Arial"/>
                <a:cs typeface="Arial"/>
              </a:rPr>
              <a:t>оптимизации</a:t>
            </a:r>
            <a:r>
              <a:rPr sz="1400" b="1" spc="-8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400" b="1" spc="-10" smtClean="0">
                <a:solidFill>
                  <a:srgbClr val="00AF50"/>
                </a:solidFill>
                <a:latin typeface="Arial"/>
                <a:cs typeface="Arial"/>
              </a:rPr>
              <a:t>разработки</a:t>
            </a:r>
            <a:r>
              <a:rPr lang="ru-RU" sz="1400" b="1" spc="-10" dirty="0" smtClean="0">
                <a:solidFill>
                  <a:srgbClr val="00AF50"/>
                </a:solidFill>
                <a:latin typeface="Arial"/>
                <a:cs typeface="Arial"/>
              </a:rPr>
              <a:t> и МУН</a:t>
            </a:r>
            <a:r>
              <a:rPr sz="1400" b="1" spc="-10" smtClean="0">
                <a:solidFill>
                  <a:srgbClr val="00AF50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lr>
                <a:srgbClr val="F06C22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35" dirty="0">
                <a:latin typeface="Arial"/>
                <a:cs typeface="Arial"/>
              </a:rPr>
              <a:t>Будет </a:t>
            </a:r>
            <a:r>
              <a:rPr sz="1400" spc="-5" dirty="0">
                <a:latin typeface="Arial"/>
                <a:cs typeface="Arial"/>
              </a:rPr>
              <a:t>реализована проектная </a:t>
            </a:r>
            <a:r>
              <a:rPr sz="1400" spc="-10" dirty="0">
                <a:latin typeface="Arial"/>
                <a:cs typeface="Arial"/>
              </a:rPr>
              <a:t>работа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10" dirty="0">
                <a:latin typeface="Arial"/>
                <a:cs typeface="Arial"/>
              </a:rPr>
              <a:t>лабораториях </a:t>
            </a:r>
            <a:r>
              <a:rPr sz="1400" spc="-40" dirty="0">
                <a:latin typeface="Arial"/>
                <a:cs typeface="Arial"/>
              </a:rPr>
              <a:t>КФУ: </a:t>
            </a:r>
            <a:r>
              <a:rPr sz="1400" spc="-5" dirty="0">
                <a:latin typeface="Arial"/>
                <a:cs typeface="Arial"/>
              </a:rPr>
              <a:t>анализ керна, </a:t>
            </a:r>
            <a:r>
              <a:rPr sz="1400" spc="-10" dirty="0">
                <a:latin typeface="Arial"/>
                <a:cs typeface="Arial"/>
              </a:rPr>
              <a:t>геомеханика, геохимия,  </a:t>
            </a:r>
            <a:r>
              <a:rPr sz="1400" spc="-5" dirty="0">
                <a:latin typeface="Arial"/>
                <a:cs typeface="Arial"/>
              </a:rPr>
              <a:t>петрофизика, томография, </a:t>
            </a:r>
            <a:r>
              <a:rPr sz="1400" spc="-10" dirty="0">
                <a:latin typeface="Arial"/>
                <a:cs typeface="Arial"/>
              </a:rPr>
              <a:t>изотопный </a:t>
            </a:r>
            <a:r>
              <a:rPr sz="1400" spc="-5" dirty="0">
                <a:latin typeface="Arial"/>
                <a:cs typeface="Arial"/>
              </a:rPr>
              <a:t>анализ, </a:t>
            </a:r>
            <a:r>
              <a:rPr sz="1400" spc="-40" dirty="0">
                <a:latin typeface="Arial"/>
                <a:cs typeface="Arial"/>
              </a:rPr>
              <a:t>PVT, </a:t>
            </a:r>
            <a:r>
              <a:rPr sz="1400" spc="-5" dirty="0">
                <a:latin typeface="Arial"/>
                <a:cs typeface="Arial"/>
              </a:rPr>
              <a:t>МУН, </a:t>
            </a:r>
            <a:r>
              <a:rPr sz="1400" spc="-10" dirty="0">
                <a:latin typeface="Arial"/>
                <a:cs typeface="Arial"/>
              </a:rPr>
              <a:t>исследование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флюидов</a:t>
            </a:r>
            <a:endParaRPr sz="1400">
              <a:latin typeface="Arial"/>
              <a:cs typeface="Arial"/>
            </a:endParaRPr>
          </a:p>
          <a:p>
            <a:pPr marL="299085" marR="355600" indent="-287020">
              <a:lnSpc>
                <a:spcPct val="100000"/>
              </a:lnSpc>
              <a:buClr>
                <a:srgbClr val="F06C22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Центр 3D </a:t>
            </a:r>
            <a:r>
              <a:rPr sz="1400" spc="-10" dirty="0">
                <a:latin typeface="Arial"/>
                <a:cs typeface="Arial"/>
              </a:rPr>
              <a:t>моделирования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новейшее программное </a:t>
            </a:r>
            <a:r>
              <a:rPr sz="1400" spc="-10" dirty="0">
                <a:latin typeface="Arial"/>
                <a:cs typeface="Arial"/>
              </a:rPr>
              <a:t>обеспечение</a:t>
            </a:r>
            <a:r>
              <a:rPr sz="1400" spc="-10">
                <a:latin typeface="Arial"/>
                <a:cs typeface="Arial"/>
              </a:rPr>
              <a:t>: </a:t>
            </a:r>
            <a:r>
              <a:rPr lang="ru-RU" sz="1400" spc="-10" dirty="0" smtClean="0">
                <a:latin typeface="Arial"/>
                <a:cs typeface="Arial"/>
              </a:rPr>
              <a:t>Роснефть, </a:t>
            </a:r>
            <a:r>
              <a:rPr sz="1400" spc="-5" smtClean="0">
                <a:latin typeface="Arial"/>
                <a:cs typeface="Arial"/>
              </a:rPr>
              <a:t>CMG</a:t>
            </a:r>
            <a:r>
              <a:rPr sz="1400" spc="-5" dirty="0">
                <a:latin typeface="Arial"/>
                <a:cs typeface="Arial"/>
              </a:rPr>
              <a:t>, </a:t>
            </a:r>
            <a:r>
              <a:rPr sz="1400" spc="-10" dirty="0">
                <a:latin typeface="Arial"/>
                <a:cs typeface="Arial"/>
              </a:rPr>
              <a:t>Schlumberger, </a:t>
            </a:r>
            <a:r>
              <a:rPr sz="1400" spc="-20" dirty="0">
                <a:latin typeface="Arial"/>
                <a:cs typeface="Arial"/>
              </a:rPr>
              <a:t>Roxar</a:t>
            </a:r>
            <a:r>
              <a:rPr sz="1400" spc="-20">
                <a:latin typeface="Arial"/>
                <a:cs typeface="Arial"/>
              </a:rPr>
              <a:t>, </a:t>
            </a:r>
            <a:r>
              <a:rPr sz="1400" smtClean="0">
                <a:latin typeface="Arial"/>
                <a:cs typeface="Arial"/>
              </a:rPr>
              <a:t>Beicip-Franlab</a:t>
            </a:r>
            <a:r>
              <a:rPr sz="1400" dirty="0">
                <a:latin typeface="Arial"/>
                <a:cs typeface="Arial"/>
              </a:rPr>
              <a:t>, </a:t>
            </a:r>
            <a:r>
              <a:rPr sz="1400" spc="-10" dirty="0">
                <a:latin typeface="Arial"/>
                <a:cs typeface="Arial"/>
              </a:rPr>
              <a:t>RFD,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т.д.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10092" y="4715967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7E7E7E"/>
                </a:solidFill>
                <a:latin typeface="Arial"/>
                <a:cs typeface="Arial"/>
              </a:rPr>
              <a:t>13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82840" y="0"/>
            <a:ext cx="434340" cy="495300"/>
          </a:xfrm>
          <a:custGeom>
            <a:avLst/>
            <a:gdLst/>
            <a:ahLst/>
            <a:cxnLst/>
            <a:rect l="l" t="t" r="r" b="b"/>
            <a:pathLst>
              <a:path w="434340" h="495300">
                <a:moveTo>
                  <a:pt x="0" y="495300"/>
                </a:moveTo>
                <a:lnTo>
                  <a:pt x="434340" y="495300"/>
                </a:lnTo>
                <a:lnTo>
                  <a:pt x="434340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6" y="3651476"/>
            <a:ext cx="2550794" cy="1434874"/>
          </a:xfrm>
          <a:prstGeom prst="rect">
            <a:avLst/>
          </a:prstGeom>
        </p:spPr>
      </p:pic>
      <p:pic>
        <p:nvPicPr>
          <p:cNvPr id="2050" name="Picture 2" descr="C:\Users\K-Belejd\Downloads\108118555_1005717929884459_3075893523244824901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623" y="3638550"/>
            <a:ext cx="2493777" cy="143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-Belejd\Downloads\kat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56075"/>
            <a:ext cx="2627081" cy="141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0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B67DCA-0111-4452-BB20-AF92DC95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07" y="346857"/>
            <a:ext cx="6347011" cy="36928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3518D"/>
                </a:solidFill>
                <a:latin typeface="Arial" panose="020B0604020202020204" pitchFamily="34" charset="0"/>
              </a:rPr>
              <a:t>СОЦИАЛЬНАЯ ИНФРАСТРУКТУРА КАЗАНСКОГО ФЕДЕРАЛЬНОГО УНИВЕРСИТЕТА</a:t>
            </a:r>
            <a:endParaRPr lang="ru-RU" sz="1800" b="1" dirty="0">
              <a:solidFill>
                <a:srgbClr val="0351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13162"/>
            <a:ext cx="314246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16D23"/>
              </a:buClr>
            </a:pPr>
            <a:r>
              <a:rPr lang="ru-RU" sz="1100" b="1" dirty="0">
                <a:solidFill>
                  <a:srgbClr val="03518D"/>
                </a:solidFill>
              </a:rPr>
              <a:t>Деревня универсиады</a:t>
            </a:r>
          </a:p>
          <a:p>
            <a:pPr algn="just">
              <a:buClr>
                <a:srgbClr val="F16D23"/>
              </a:buClr>
            </a:pPr>
            <a:r>
              <a:rPr lang="ru-RU" sz="1400" dirty="0" smtClean="0"/>
              <a:t>Лучший студенческий кампус в России, способный разместить более </a:t>
            </a:r>
            <a:r>
              <a:rPr lang="ru-RU" sz="1100" b="1" dirty="0" smtClean="0">
                <a:solidFill>
                  <a:srgbClr val="F16D23"/>
                </a:solidFill>
                <a:latin typeface="Arial" pitchFamily="34" charset="0"/>
              </a:rPr>
              <a:t>12000</a:t>
            </a:r>
            <a:r>
              <a:rPr lang="ru-RU" sz="1100" dirty="0" smtClean="0">
                <a:latin typeface="Arial" pitchFamily="34" charset="0"/>
              </a:rPr>
              <a:t> студентов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4240" y="4686178"/>
            <a:ext cx="53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F16D23"/>
              </a:buClr>
            </a:pPr>
            <a:fld id="{F770B05E-B392-435D-B168-6809F8FC3072}" type="slidenum">
              <a:rPr lang="en-US" sz="16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buClr>
                  <a:srgbClr val="F16D23"/>
                </a:buClr>
              </a:pPr>
              <a:t>13</a:t>
            </a:fld>
            <a:endParaRPr lang="ru-RU" sz="16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KFU-03\Desktop\Documents\Фото КФУ\Виды КФУ - май 2013\_MG_66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6" y="934671"/>
            <a:ext cx="2595634" cy="327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04855" y="3586175"/>
            <a:ext cx="1981200" cy="626987"/>
          </a:xfrm>
          <a:prstGeom prst="roundRect">
            <a:avLst/>
          </a:prstGeom>
          <a:solidFill>
            <a:srgbClr val="F16D2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Лучший студенческий кампус в России</a:t>
            </a:r>
            <a:endParaRPr lang="ru-RU" sz="1400" dirty="0"/>
          </a:p>
        </p:txBody>
      </p:sp>
      <p:pic>
        <p:nvPicPr>
          <p:cNvPr id="15" name="Picture 11" descr="http://85.233.76.51/uploads/place/photo/10182/DSC_0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087" y="920924"/>
            <a:ext cx="2589699" cy="17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Моск ПРЕ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2306" y="934671"/>
            <a:ext cx="2592414" cy="171022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907438" y="2621515"/>
            <a:ext cx="2552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16D23"/>
              </a:buClr>
            </a:pPr>
            <a:r>
              <a:rPr lang="ru-RU" sz="1400" b="1" dirty="0" smtClean="0">
                <a:solidFill>
                  <a:srgbClr val="03518D"/>
                </a:solidFill>
                <a:latin typeface="Arial" pitchFamily="34" charset="0"/>
              </a:rPr>
              <a:t>13 спортивных объектов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C:\Users\User\Desktop\KFU ICL Presentation\P10100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06" y="2969559"/>
            <a:ext cx="2581823" cy="170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275876" y="4665101"/>
            <a:ext cx="2714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16D23"/>
              </a:buClr>
            </a:pPr>
            <a:r>
              <a:rPr lang="ru-RU" sz="1400" b="1" dirty="0" smtClean="0">
                <a:solidFill>
                  <a:srgbClr val="03518D"/>
                </a:solidFill>
                <a:latin typeface="Arial" pitchFamily="34" charset="0"/>
              </a:rPr>
              <a:t>Главный культурный центр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 descr="C:\Users\User\Desktop\KFU ICL Presentation\dhlHRazPChgDPP3jfjx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39" y="2962203"/>
            <a:ext cx="2595247" cy="17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080065" y="4678698"/>
            <a:ext cx="2490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16D23"/>
              </a:buClr>
            </a:pPr>
            <a:r>
              <a:rPr lang="ru-RU" sz="1400" b="1" dirty="0" smtClean="0">
                <a:solidFill>
                  <a:srgbClr val="03518D"/>
                </a:solidFill>
                <a:latin typeface="Arial" pitchFamily="34" charset="0"/>
              </a:rPr>
              <a:t>Студенческая клиника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82840" y="0"/>
            <a:ext cx="434340" cy="495300"/>
          </a:xfrm>
          <a:custGeom>
            <a:avLst/>
            <a:gdLst/>
            <a:ahLst/>
            <a:cxnLst/>
            <a:rect l="l" t="t" r="r" b="b"/>
            <a:pathLst>
              <a:path w="434340" h="495300">
                <a:moveTo>
                  <a:pt x="0" y="495300"/>
                </a:moveTo>
                <a:lnTo>
                  <a:pt x="434340" y="495300"/>
                </a:lnTo>
                <a:lnTo>
                  <a:pt x="434340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0633" y="104648"/>
            <a:ext cx="5675630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ts val="1850"/>
              </a:lnSpc>
              <a:spcBef>
                <a:spcPts val="95"/>
              </a:spcBef>
            </a:pPr>
            <a:r>
              <a:rPr sz="1600" spc="-15" dirty="0"/>
              <a:t>КАЗАНСКИЙ</a:t>
            </a:r>
            <a:r>
              <a:rPr sz="1600" spc="40" dirty="0"/>
              <a:t> </a:t>
            </a:r>
            <a:r>
              <a:rPr sz="1600" spc="-20" dirty="0"/>
              <a:t>ФЕДЕРАЛЬНЫЙ</a:t>
            </a:r>
            <a:r>
              <a:rPr sz="1600" spc="20" dirty="0"/>
              <a:t> </a:t>
            </a:r>
            <a:r>
              <a:rPr sz="1600" spc="-10" dirty="0"/>
              <a:t>УНИВЕРСИТЕТ</a:t>
            </a:r>
            <a:endParaRPr sz="1600"/>
          </a:p>
          <a:p>
            <a:pPr algn="ctr">
              <a:lnSpc>
                <a:spcPts val="1850"/>
              </a:lnSpc>
            </a:pPr>
            <a:r>
              <a:rPr sz="1600" spc="-5" dirty="0"/>
              <a:t>Навыки</a:t>
            </a:r>
            <a:r>
              <a:rPr sz="1600" dirty="0"/>
              <a:t> </a:t>
            </a:r>
            <a:r>
              <a:rPr sz="1600" spc="-5" dirty="0"/>
              <a:t>и</a:t>
            </a:r>
            <a:r>
              <a:rPr sz="1600" spc="15" dirty="0"/>
              <a:t> </a:t>
            </a:r>
            <a:r>
              <a:rPr sz="1600" spc="-15" dirty="0"/>
              <a:t>компетенции,</a:t>
            </a:r>
            <a:r>
              <a:rPr sz="1600" spc="70" dirty="0"/>
              <a:t> </a:t>
            </a:r>
            <a:r>
              <a:rPr sz="1600" spc="-20" dirty="0"/>
              <a:t>получаемые</a:t>
            </a:r>
            <a:r>
              <a:rPr sz="1600" spc="65" dirty="0"/>
              <a:t> </a:t>
            </a:r>
            <a:r>
              <a:rPr sz="1600" spc="-5" dirty="0"/>
              <a:t>в</a:t>
            </a:r>
            <a:r>
              <a:rPr sz="1600" spc="15" dirty="0"/>
              <a:t> </a:t>
            </a:r>
            <a:r>
              <a:rPr sz="1600" spc="-5" dirty="0"/>
              <a:t>1-й</a:t>
            </a:r>
            <a:r>
              <a:rPr sz="1600" spc="25" dirty="0"/>
              <a:t> </a:t>
            </a:r>
            <a:r>
              <a:rPr sz="1600" spc="-25" dirty="0"/>
              <a:t>год</a:t>
            </a:r>
            <a:r>
              <a:rPr sz="1600" spc="5" dirty="0"/>
              <a:t> </a:t>
            </a:r>
            <a:r>
              <a:rPr sz="1600" spc="-15" dirty="0"/>
              <a:t>обучения</a:t>
            </a:r>
            <a:endParaRPr sz="1600"/>
          </a:p>
        </p:txBody>
      </p:sp>
      <p:grpSp>
        <p:nvGrpSpPr>
          <p:cNvPr id="4" name="object 4"/>
          <p:cNvGrpSpPr/>
          <p:nvPr/>
        </p:nvGrpSpPr>
        <p:grpSpPr>
          <a:xfrm>
            <a:off x="1" y="3110610"/>
            <a:ext cx="8000783" cy="2033099"/>
            <a:chOff x="2219705" y="3110610"/>
            <a:chExt cx="4187064" cy="203309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0575" y="3110636"/>
              <a:ext cx="3576192" cy="18398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830575" y="4168368"/>
              <a:ext cx="1098550" cy="782320"/>
            </a:xfrm>
            <a:custGeom>
              <a:avLst/>
              <a:gdLst/>
              <a:ahLst/>
              <a:cxnLst/>
              <a:rect l="l" t="t" r="r" b="b"/>
              <a:pathLst>
                <a:path w="1098550" h="782320">
                  <a:moveTo>
                    <a:pt x="0" y="0"/>
                  </a:moveTo>
                  <a:lnTo>
                    <a:pt x="0" y="782116"/>
                  </a:lnTo>
                  <a:lnTo>
                    <a:pt x="1098169" y="782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761" y="4238815"/>
              <a:ext cx="1087501" cy="71166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882769" y="3110610"/>
              <a:ext cx="1524000" cy="997585"/>
            </a:xfrm>
            <a:custGeom>
              <a:avLst/>
              <a:gdLst/>
              <a:ahLst/>
              <a:cxnLst/>
              <a:rect l="l" t="t" r="r" b="b"/>
              <a:pathLst>
                <a:path w="1524000" h="997585">
                  <a:moveTo>
                    <a:pt x="1524000" y="0"/>
                  </a:moveTo>
                  <a:lnTo>
                    <a:pt x="0" y="0"/>
                  </a:lnTo>
                  <a:lnTo>
                    <a:pt x="1524000" y="997127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5751" y="3110610"/>
              <a:ext cx="761600" cy="27622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19705" y="4030554"/>
              <a:ext cx="610870" cy="1113155"/>
            </a:xfrm>
            <a:custGeom>
              <a:avLst/>
              <a:gdLst/>
              <a:ahLst/>
              <a:cxnLst/>
              <a:rect l="l" t="t" r="r" b="b"/>
              <a:pathLst>
                <a:path w="610869" h="1113154">
                  <a:moveTo>
                    <a:pt x="610819" y="0"/>
                  </a:moveTo>
                  <a:lnTo>
                    <a:pt x="0" y="0"/>
                  </a:lnTo>
                  <a:lnTo>
                    <a:pt x="0" y="1112943"/>
                  </a:lnTo>
                  <a:lnTo>
                    <a:pt x="610819" y="1112943"/>
                  </a:lnTo>
                  <a:lnTo>
                    <a:pt x="610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859290" y="4750892"/>
            <a:ext cx="869950" cy="199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685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ВСЕ</a:t>
            </a:r>
            <a:endParaRPr sz="600" dirty="0">
              <a:latin typeface="Arial"/>
              <a:cs typeface="Arial"/>
            </a:endParaRPr>
          </a:p>
          <a:p>
            <a:pPr algn="ctr">
              <a:lnSpc>
                <a:spcPts val="685"/>
              </a:lnSpc>
            </a:pPr>
            <a:r>
              <a:rPr sz="600" b="1" spc="-5" dirty="0">
                <a:latin typeface="Arial"/>
                <a:cs typeface="Arial"/>
              </a:rPr>
              <a:t>НАЧИНАЕТСЯ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ЗДЕСЬ.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1068" y="695959"/>
            <a:ext cx="8583930" cy="21679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790" marR="95250"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6C22"/>
                </a:solidFill>
                <a:latin typeface="Arial"/>
                <a:cs typeface="Arial"/>
              </a:rPr>
              <a:t>Студенты</a:t>
            </a:r>
            <a:r>
              <a:rPr sz="1400" b="1" spc="55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06C22"/>
                </a:solidFill>
                <a:latin typeface="Arial"/>
                <a:cs typeface="Arial"/>
              </a:rPr>
              <a:t>после</a:t>
            </a:r>
            <a:r>
              <a:rPr sz="1400" b="1" spc="5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6C22"/>
                </a:solidFill>
                <a:latin typeface="Arial"/>
                <a:cs typeface="Arial"/>
              </a:rPr>
              <a:t>обучения</a:t>
            </a:r>
            <a:r>
              <a:rPr sz="1400" b="1" spc="40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6C22"/>
                </a:solidFill>
                <a:latin typeface="Arial"/>
                <a:cs typeface="Arial"/>
              </a:rPr>
              <a:t>в </a:t>
            </a:r>
            <a:r>
              <a:rPr sz="1400" b="1" spc="-60" dirty="0">
                <a:solidFill>
                  <a:srgbClr val="F06C22"/>
                </a:solidFill>
                <a:latin typeface="Arial"/>
                <a:cs typeface="Arial"/>
              </a:rPr>
              <a:t>КФУ,</a:t>
            </a:r>
            <a:r>
              <a:rPr sz="1400" b="1" spc="-5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6C22"/>
                </a:solidFill>
                <a:latin typeface="Arial"/>
                <a:cs typeface="Arial"/>
              </a:rPr>
              <a:t>в </a:t>
            </a:r>
            <a:r>
              <a:rPr sz="1400" b="1" spc="-25" dirty="0">
                <a:solidFill>
                  <a:srgbClr val="F06C22"/>
                </a:solidFill>
                <a:latin typeface="Arial"/>
                <a:cs typeface="Arial"/>
              </a:rPr>
              <a:t>том</a:t>
            </a:r>
            <a:r>
              <a:rPr sz="1400" b="1" spc="30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06C22"/>
                </a:solidFill>
                <a:latin typeface="Arial"/>
                <a:cs typeface="Arial"/>
              </a:rPr>
              <a:t>числе</a:t>
            </a:r>
            <a:r>
              <a:rPr sz="1400" b="1" dirty="0">
                <a:solidFill>
                  <a:srgbClr val="F06C22"/>
                </a:solidFill>
                <a:latin typeface="Arial"/>
                <a:cs typeface="Arial"/>
              </a:rPr>
              <a:t> с</a:t>
            </a:r>
            <a:r>
              <a:rPr sz="1400" b="1" spc="-5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06C22"/>
                </a:solidFill>
                <a:latin typeface="Arial"/>
                <a:cs typeface="Arial"/>
              </a:rPr>
              <a:t>зарубежными</a:t>
            </a:r>
            <a:r>
              <a:rPr sz="1400" b="1" spc="40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06C22"/>
                </a:solidFill>
                <a:latin typeface="Arial"/>
                <a:cs typeface="Arial"/>
              </a:rPr>
              <a:t>приглашенными</a:t>
            </a:r>
            <a:r>
              <a:rPr sz="1400" b="1" spc="-40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6C22"/>
                </a:solidFill>
                <a:latin typeface="Arial"/>
                <a:cs typeface="Arial"/>
              </a:rPr>
              <a:t>профессорами, </a:t>
            </a:r>
            <a:r>
              <a:rPr sz="1400" b="1" spc="-370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06C22"/>
                </a:solidFill>
                <a:latin typeface="Arial"/>
                <a:cs typeface="Arial"/>
              </a:rPr>
              <a:t>проектной </a:t>
            </a:r>
            <a:r>
              <a:rPr sz="1400" b="1" spc="-15" dirty="0">
                <a:solidFill>
                  <a:srgbClr val="F06C22"/>
                </a:solidFill>
                <a:latin typeface="Arial"/>
                <a:cs typeface="Arial"/>
              </a:rPr>
              <a:t>работы</a:t>
            </a:r>
            <a:r>
              <a:rPr sz="1400" b="1" spc="5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6C22"/>
                </a:solidFill>
                <a:latin typeface="Arial"/>
                <a:cs typeface="Arial"/>
              </a:rPr>
              <a:t>в</a:t>
            </a:r>
            <a:r>
              <a:rPr sz="1400" b="1" spc="10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6C22"/>
                </a:solidFill>
                <a:latin typeface="Arial"/>
                <a:cs typeface="Arial"/>
              </a:rPr>
              <a:t>лабораториях </a:t>
            </a:r>
            <a:r>
              <a:rPr sz="1400" b="1" dirty="0">
                <a:solidFill>
                  <a:srgbClr val="F06C22"/>
                </a:solidFill>
                <a:latin typeface="Arial"/>
                <a:cs typeface="Arial"/>
              </a:rPr>
              <a:t>и в</a:t>
            </a:r>
            <a:r>
              <a:rPr sz="1400" b="1" spc="5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06C22"/>
                </a:solidFill>
                <a:latin typeface="Arial"/>
                <a:cs typeface="Arial"/>
              </a:rPr>
              <a:t>центре</a:t>
            </a:r>
            <a:r>
              <a:rPr sz="1400" b="1" spc="10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6C22"/>
                </a:solidFill>
                <a:latin typeface="Arial"/>
                <a:cs typeface="Arial"/>
              </a:rPr>
              <a:t>моделирования,</a:t>
            </a:r>
            <a:r>
              <a:rPr sz="1400" b="1" spc="-15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6C22"/>
                </a:solidFill>
                <a:latin typeface="Arial"/>
                <a:cs typeface="Arial"/>
              </a:rPr>
              <a:t>учебной</a:t>
            </a:r>
            <a:r>
              <a:rPr sz="1400" b="1" spc="35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6C22"/>
                </a:solidFill>
                <a:latin typeface="Arial"/>
                <a:cs typeface="Arial"/>
              </a:rPr>
              <a:t>и</a:t>
            </a:r>
            <a:r>
              <a:rPr sz="1400" b="1" spc="5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6C22"/>
                </a:solidFill>
                <a:latin typeface="Arial"/>
                <a:cs typeface="Arial"/>
              </a:rPr>
              <a:t>производственной </a:t>
            </a:r>
            <a:r>
              <a:rPr sz="1400" b="1" spc="-5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6C22"/>
                </a:solidFill>
                <a:latin typeface="Arial"/>
                <a:cs typeface="Arial"/>
              </a:rPr>
              <a:t>практик</a:t>
            </a:r>
            <a:r>
              <a:rPr sz="1400" b="1" spc="-20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400" b="1" spc="-15" dirty="0" err="1">
                <a:solidFill>
                  <a:srgbClr val="F06C22"/>
                </a:solidFill>
                <a:latin typeface="Arial"/>
                <a:cs typeface="Arial"/>
              </a:rPr>
              <a:t>смогут</a:t>
            </a:r>
            <a:r>
              <a:rPr sz="1400" b="1" spc="-15" dirty="0" smtClean="0">
                <a:solidFill>
                  <a:srgbClr val="F06C22"/>
                </a:solidFill>
                <a:latin typeface="Arial"/>
                <a:cs typeface="Arial"/>
              </a:rPr>
              <a:t>:</a:t>
            </a:r>
            <a:endParaRPr sz="145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buAutoNum type="arabicParenR"/>
              <a:tabLst>
                <a:tab pos="259715" algn="l"/>
              </a:tabLst>
            </a:pPr>
            <a:r>
              <a:rPr lang="ru-RU" sz="1400" b="1" spc="-10" dirty="0" smtClean="0">
                <a:solidFill>
                  <a:srgbClr val="03518D"/>
                </a:solidFill>
                <a:latin typeface="Arial"/>
                <a:cs typeface="Arial"/>
              </a:rPr>
              <a:t> способность </a:t>
            </a:r>
            <a:r>
              <a:rPr lang="ru-RU" sz="1400" b="1" spc="-10" dirty="0">
                <a:solidFill>
                  <a:srgbClr val="03518D"/>
                </a:solidFill>
                <a:latin typeface="Arial"/>
                <a:cs typeface="Arial"/>
              </a:rPr>
              <a:t>профессионально применять теоретические знания </a:t>
            </a:r>
            <a:r>
              <a:rPr lang="ru-RU" sz="1400" b="1" spc="-10" dirty="0" smtClean="0">
                <a:solidFill>
                  <a:srgbClr val="03518D"/>
                </a:solidFill>
                <a:latin typeface="Arial"/>
                <a:cs typeface="Arial"/>
              </a:rPr>
              <a:t>по нефтегазовому делу, </a:t>
            </a:r>
            <a:r>
              <a:rPr lang="ru-RU" sz="1400" b="1" spc="-10" dirty="0">
                <a:solidFill>
                  <a:srgbClr val="03518D"/>
                </a:solidFill>
                <a:latin typeface="Arial"/>
                <a:cs typeface="Arial"/>
              </a:rPr>
              <a:t>геологии и геохимии нефти и газа </a:t>
            </a:r>
            <a:r>
              <a:rPr lang="ru-RU" sz="1400" b="1" spc="-10" dirty="0" smtClean="0">
                <a:solidFill>
                  <a:srgbClr val="03518D"/>
                </a:solidFill>
                <a:latin typeface="Arial"/>
                <a:cs typeface="Arial"/>
              </a:rPr>
              <a:t>для </a:t>
            </a:r>
            <a:r>
              <a:rPr lang="ru-RU" sz="1400" b="1" spc="-10" dirty="0">
                <a:solidFill>
                  <a:srgbClr val="03518D"/>
                </a:solidFill>
                <a:latin typeface="Arial"/>
                <a:cs typeface="Arial"/>
              </a:rPr>
              <a:t>постановки и решения геологических и технологических задач, связанных с поисками, разведкой и разработкой месторождений углеводородов, а также с транспортировкой, хранением и переработкой нефти и газа</a:t>
            </a:r>
            <a:r>
              <a:rPr lang="ru-RU" sz="1400" b="1" spc="-10" dirty="0" smtClean="0">
                <a:solidFill>
                  <a:srgbClr val="03518D"/>
                </a:solidFill>
                <a:latin typeface="Arial"/>
                <a:cs typeface="Arial"/>
              </a:rPr>
              <a:t>;</a:t>
            </a:r>
          </a:p>
          <a:p>
            <a:pPr marL="12700" marR="5080" algn="just">
              <a:lnSpc>
                <a:spcPct val="100000"/>
              </a:lnSpc>
              <a:buAutoNum type="arabicParenR"/>
              <a:tabLst>
                <a:tab pos="259715" algn="l"/>
              </a:tabLst>
            </a:pPr>
            <a:r>
              <a:rPr lang="ru-RU" sz="1400" b="1" spc="-10" dirty="0" smtClean="0">
                <a:solidFill>
                  <a:srgbClr val="03518D"/>
                </a:solidFill>
                <a:latin typeface="Arial"/>
                <a:cs typeface="Arial"/>
              </a:rPr>
              <a:t> способность </a:t>
            </a:r>
            <a:r>
              <a:rPr lang="ru-RU" sz="1400" b="1" spc="-10" dirty="0">
                <a:solidFill>
                  <a:srgbClr val="03518D"/>
                </a:solidFill>
                <a:latin typeface="Arial"/>
                <a:cs typeface="Arial"/>
              </a:rPr>
              <a:t>оценивать перспективы и возможности использования достижений научно-технического прогресса в инновационном развитии нефтегазовой отрасли, предлагать способы их </a:t>
            </a:r>
            <a:r>
              <a:rPr lang="ru-RU" sz="1400" b="1" spc="-10" dirty="0" smtClean="0">
                <a:solidFill>
                  <a:srgbClr val="03518D"/>
                </a:solidFill>
                <a:latin typeface="Arial"/>
                <a:cs typeface="Arial"/>
              </a:rPr>
              <a:t>реализации; предлагать методы увеличения </a:t>
            </a:r>
            <a:r>
              <a:rPr lang="ru-RU" sz="1400" b="1" spc="-10" dirty="0" err="1" smtClean="0">
                <a:solidFill>
                  <a:srgbClr val="03518D"/>
                </a:solidFill>
                <a:latin typeface="Arial"/>
                <a:cs typeface="Arial"/>
              </a:rPr>
              <a:t>нефтеотдачи</a:t>
            </a:r>
            <a:r>
              <a:rPr lang="ru-RU" sz="1400" b="1" spc="-10" dirty="0" smtClean="0">
                <a:solidFill>
                  <a:srgbClr val="03518D"/>
                </a:solidFill>
                <a:latin typeface="Arial"/>
                <a:cs typeface="Arial"/>
              </a:rPr>
              <a:t>.</a:t>
            </a:r>
            <a:endParaRPr sz="1400" b="1" spc="-10" dirty="0">
              <a:solidFill>
                <a:srgbClr val="03518D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34170" y="4715967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7E7E7E"/>
                </a:solidFill>
                <a:latin typeface="Arial"/>
                <a:cs typeface="Arial"/>
              </a:rPr>
              <a:t>15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82840" y="0"/>
            <a:ext cx="434340" cy="495300"/>
          </a:xfrm>
          <a:custGeom>
            <a:avLst/>
            <a:gdLst/>
            <a:ahLst/>
            <a:cxnLst/>
            <a:rect l="l" t="t" r="r" b="b"/>
            <a:pathLst>
              <a:path w="434340" h="495300">
                <a:moveTo>
                  <a:pt x="0" y="495300"/>
                </a:moveTo>
                <a:lnTo>
                  <a:pt x="434340" y="495300"/>
                </a:lnTo>
                <a:lnTo>
                  <a:pt x="434340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34170" y="4715967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7E7E7E"/>
                </a:solidFill>
                <a:latin typeface="Arial"/>
                <a:cs typeface="Arial"/>
              </a:rPr>
              <a:t>17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685010"/>
              </p:ext>
            </p:extLst>
          </p:nvPr>
        </p:nvGraphicFramePr>
        <p:xfrm>
          <a:off x="935267" y="1281127"/>
          <a:ext cx="6994319" cy="32194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96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77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071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Название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курса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семестр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5071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200" b="1" spc="-1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Современные методы программирования</a:t>
                      </a:r>
                      <a:endParaRPr lang="ru-RU" sz="1200" dirty="0">
                        <a:latin typeface="+mn-lt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3-4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4944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lang="ru-RU" sz="1200" b="1" spc="-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Введение в науку о данных и машинное обучение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3-4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1" spc="-1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Вычислительная математика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3-4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071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ru-RU" sz="12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Пластовые флюиды и т</a:t>
                      </a:r>
                      <a:r>
                        <a:rPr sz="1200" b="1" spc="-5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ечение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флюида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пор</a:t>
                      </a:r>
                      <a:r>
                        <a:rPr lang="ru-RU" sz="12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истой</a:t>
                      </a:r>
                      <a:r>
                        <a:rPr sz="1200" b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среде</a:t>
                      </a:r>
                      <a:r>
                        <a:rPr lang="ru-RU" sz="1200" b="1" spc="-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,</a:t>
                      </a:r>
                      <a:r>
                        <a:rPr lang="ru-RU" sz="1200" b="1" spc="-5" baseline="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включая м</a:t>
                      </a:r>
                      <a:r>
                        <a:rPr lang="ru-RU" sz="1200" b="1" spc="-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етоды увеличения </a:t>
                      </a:r>
                      <a:r>
                        <a:rPr lang="ru-RU" sz="1200" b="1" spc="-5" dirty="0" err="1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нефтеотдачи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3-4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1" spc="-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Введение в геологию ресурсов и геофизику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3-4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1" spc="-5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Геомеханика</a:t>
                      </a:r>
                      <a:r>
                        <a:rPr lang="ru-RU" sz="12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и анализ систем давления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3-4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5259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1" spc="-1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Применение вычислений / науки о данных применительно к геолого-геофизическим исследованиям и инженерным исследованиям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3-4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5259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Ремасштабирование</a:t>
                      </a:r>
                      <a:r>
                        <a:rPr sz="12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грида</a:t>
                      </a:r>
                      <a:r>
                        <a:rPr sz="12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численное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моделирование</a:t>
                      </a:r>
                      <a:r>
                        <a:rPr sz="12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коллекторов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3-4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2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Энергетика в </a:t>
                      </a:r>
                      <a:r>
                        <a:rPr lang="ru-RU" sz="1200" b="1" spc="-5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геонауках</a:t>
                      </a:r>
                      <a:r>
                        <a:rPr lang="ru-RU" sz="12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и современные технологии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3-4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5234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Поверхностная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инфраструктура</a:t>
                      </a:r>
                      <a:r>
                        <a:rPr sz="1200" b="1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2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месторождений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3-4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5259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Здоровье,</a:t>
                      </a:r>
                      <a:r>
                        <a:rPr sz="12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безопасность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охрана окружающей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среды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нефтегазовом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деле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3-4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5259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Групповой</a:t>
                      </a:r>
                      <a:r>
                        <a:rPr sz="12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проект: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план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разработки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месторождения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3-4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Групповой</a:t>
                      </a:r>
                      <a:r>
                        <a:rPr sz="12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проект: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3D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геологическая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модель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пласта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10" smtClean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Индивидуальный</a:t>
                      </a:r>
                      <a:r>
                        <a:rPr sz="12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проект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729659" y="15939"/>
            <a:ext cx="5607685" cy="74507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049145" marR="5080" indent="-2036445" algn="ctr">
              <a:lnSpc>
                <a:spcPts val="1730"/>
              </a:lnSpc>
              <a:spcBef>
                <a:spcPts val="310"/>
              </a:spcBef>
            </a:pPr>
            <a:r>
              <a:rPr sz="1400" b="1" spc="-5" dirty="0">
                <a:solidFill>
                  <a:srgbClr val="03518D"/>
                </a:solidFill>
                <a:latin typeface="Arial"/>
                <a:cs typeface="Arial"/>
              </a:rPr>
              <a:t>Магистерская</a:t>
            </a:r>
            <a:r>
              <a:rPr sz="1400" b="1" spc="3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400" b="1" spc="-10" dirty="0" err="1">
                <a:solidFill>
                  <a:srgbClr val="03518D"/>
                </a:solidFill>
                <a:latin typeface="Arial"/>
                <a:cs typeface="Arial"/>
              </a:rPr>
              <a:t>программа</a:t>
            </a:r>
            <a:r>
              <a:rPr sz="1400" b="1" spc="2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endParaRPr lang="ru-RU" sz="1400" b="1" spc="20" dirty="0" smtClean="0">
              <a:solidFill>
                <a:srgbClr val="03518D"/>
              </a:solidFill>
              <a:latin typeface="Arial"/>
              <a:cs typeface="Arial"/>
            </a:endParaRPr>
          </a:p>
          <a:p>
            <a:pPr marL="4335145" marR="5080" lvl="5" indent="-2036445">
              <a:lnSpc>
                <a:spcPts val="1730"/>
              </a:lnSpc>
              <a:spcBef>
                <a:spcPts val="310"/>
              </a:spcBef>
            </a:pPr>
            <a:r>
              <a:rPr sz="1400" b="1" spc="-5" smtClean="0">
                <a:solidFill>
                  <a:srgbClr val="03518D"/>
                </a:solidFill>
                <a:latin typeface="Arial"/>
                <a:cs typeface="Arial"/>
              </a:rPr>
              <a:t>2</a:t>
            </a:r>
            <a:r>
              <a:rPr sz="1400" b="1" spc="-10" smtClean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3518D"/>
                </a:solidFill>
                <a:latin typeface="Arial"/>
                <a:cs typeface="Arial"/>
              </a:rPr>
              <a:t>год</a:t>
            </a:r>
            <a:r>
              <a:rPr sz="1400" b="1" spc="1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3518D"/>
                </a:solidFill>
                <a:latin typeface="Arial"/>
                <a:cs typeface="Arial"/>
              </a:rPr>
              <a:t>обучения</a:t>
            </a:r>
            <a:endParaRPr sz="1400" dirty="0">
              <a:latin typeface="Arial"/>
              <a:cs typeface="Arial"/>
            </a:endParaRPr>
          </a:p>
          <a:p>
            <a:pPr marL="193675" algn="ctr">
              <a:lnSpc>
                <a:spcPts val="1805"/>
              </a:lnSpc>
            </a:pPr>
            <a:r>
              <a:rPr sz="1400" b="1" spc="-10" dirty="0">
                <a:solidFill>
                  <a:srgbClr val="03518D"/>
                </a:solidFill>
                <a:latin typeface="Arial"/>
                <a:cs typeface="Arial"/>
              </a:rPr>
              <a:t>IMPERIAL</a:t>
            </a:r>
            <a:r>
              <a:rPr sz="1400" b="1" dirty="0">
                <a:solidFill>
                  <a:srgbClr val="03518D"/>
                </a:solidFill>
                <a:latin typeface="Arial"/>
                <a:cs typeface="Arial"/>
              </a:rPr>
              <a:t> COLLEGE</a:t>
            </a:r>
            <a:r>
              <a:rPr sz="1400" b="1" spc="-3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3518D"/>
                </a:solidFill>
                <a:latin typeface="Arial"/>
                <a:cs typeface="Arial"/>
              </a:rPr>
              <a:t>LONDON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8198" y="2391591"/>
            <a:ext cx="3373501" cy="24952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IMPERIAL</a:t>
            </a:r>
            <a:r>
              <a:rPr spc="-60" dirty="0"/>
              <a:t> </a:t>
            </a:r>
            <a:r>
              <a:rPr spc="-5" dirty="0"/>
              <a:t>COLLEGE LONDON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34170" y="4715967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7E7E7E"/>
                </a:solidFill>
                <a:latin typeface="Arial"/>
                <a:cs typeface="Arial"/>
              </a:rPr>
              <a:t>19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8597" y="372033"/>
            <a:ext cx="8572560" cy="1872948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383030">
              <a:lnSpc>
                <a:spcPct val="100000"/>
              </a:lnSpc>
              <a:spcBef>
                <a:spcPts val="844"/>
              </a:spcBef>
            </a:pPr>
            <a:r>
              <a:rPr sz="1800" b="1" spc="-10" dirty="0">
                <a:solidFill>
                  <a:srgbClr val="03518D"/>
                </a:solidFill>
                <a:latin typeface="Arial"/>
                <a:cs typeface="Arial"/>
              </a:rPr>
              <a:t>Магистерская</a:t>
            </a:r>
            <a:r>
              <a:rPr sz="1800" b="1" spc="6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800" b="1" spc="-5" dirty="0" err="1">
                <a:solidFill>
                  <a:srgbClr val="03518D"/>
                </a:solidFill>
                <a:latin typeface="Arial"/>
                <a:cs typeface="Arial"/>
              </a:rPr>
              <a:t>программа</a:t>
            </a:r>
            <a:r>
              <a:rPr sz="1800" b="1" spc="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lang="en-GB" b="1" spc="-10" dirty="0">
                <a:solidFill>
                  <a:srgbClr val="03518D"/>
                </a:solidFill>
                <a:latin typeface="Arial"/>
                <a:cs typeface="Arial"/>
              </a:rPr>
              <a:t>Geo-Energy with Machine Learning and Data Science (GEMS)</a:t>
            </a:r>
            <a:endParaRPr sz="18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750"/>
              </a:spcBef>
              <a:buClr>
                <a:srgbClr val="F06C22"/>
              </a:buClr>
              <a:buChar char="•"/>
              <a:tabLst>
                <a:tab pos="299085" algn="l"/>
                <a:tab pos="299720" algn="l"/>
              </a:tabLst>
            </a:pPr>
            <a:r>
              <a:rPr sz="1800" spc="-10" smtClean="0">
                <a:latin typeface="Arial"/>
                <a:cs typeface="Arial"/>
              </a:rPr>
              <a:t>Од</a:t>
            </a:r>
            <a:r>
              <a:rPr lang="ru-RU" sz="1800" spc="-10" dirty="0" smtClean="0">
                <a:latin typeface="Arial"/>
                <a:cs typeface="Arial"/>
              </a:rPr>
              <a:t>ин </a:t>
            </a:r>
            <a:r>
              <a:rPr sz="1800" smtClean="0">
                <a:latin typeface="Arial"/>
                <a:cs typeface="Arial"/>
              </a:rPr>
              <a:t>из</a:t>
            </a:r>
            <a:r>
              <a:rPr sz="1800" spc="-5" smtClean="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лучших</a:t>
            </a:r>
            <a:r>
              <a:rPr sz="1800" spc="10">
                <a:latin typeface="Arial"/>
                <a:cs typeface="Arial"/>
              </a:rPr>
              <a:t> </a:t>
            </a:r>
            <a:r>
              <a:rPr lang="ru-RU" sz="1800" spc="-5" dirty="0" smtClean="0">
                <a:latin typeface="Arial"/>
                <a:cs typeface="Arial"/>
              </a:rPr>
              <a:t>университетов</a:t>
            </a:r>
            <a:r>
              <a:rPr sz="1800" spc="15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5" dirty="0">
                <a:latin typeface="Arial"/>
                <a:cs typeface="Arial"/>
              </a:rPr>
              <a:t>сфере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нефтегазового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20" smtClean="0">
                <a:latin typeface="Arial"/>
                <a:cs typeface="Arial"/>
              </a:rPr>
              <a:t>дела</a:t>
            </a:r>
            <a:r>
              <a:rPr lang="ru-RU" sz="1800" spc="-20" dirty="0" smtClean="0">
                <a:latin typeface="Arial"/>
                <a:cs typeface="Arial"/>
              </a:rPr>
              <a:t>, геологии и цифровых технологий </a:t>
            </a:r>
            <a:r>
              <a:rPr sz="1800" smtClean="0">
                <a:latin typeface="Arial"/>
                <a:cs typeface="Arial"/>
              </a:rPr>
              <a:t>в</a:t>
            </a:r>
            <a:r>
              <a:rPr sz="1800" spc="2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мире (выпускники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работают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ведущими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специалистами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руководителями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10" smtClean="0">
                <a:latin typeface="Arial"/>
                <a:cs typeface="Arial"/>
              </a:rPr>
              <a:t>крупнейших</a:t>
            </a:r>
            <a:r>
              <a:rPr lang="ru-RU" sz="1800" spc="-10" dirty="0" smtClean="0">
                <a:latin typeface="Arial"/>
                <a:cs typeface="Arial"/>
              </a:rPr>
              <a:t> </a:t>
            </a:r>
            <a:r>
              <a:rPr sz="1800" spc="-20" smtClean="0">
                <a:latin typeface="Arial"/>
                <a:cs typeface="Arial"/>
              </a:rPr>
              <a:t>нефтегазовых</a:t>
            </a:r>
            <a:r>
              <a:rPr sz="1800" spc="2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компаний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мира);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F06C22"/>
              </a:buClr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Arial"/>
                <a:cs typeface="Arial"/>
              </a:rPr>
              <a:t>Аккредитация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британского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инженерного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совета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82840" y="0"/>
            <a:ext cx="434340" cy="495300"/>
          </a:xfrm>
          <a:custGeom>
            <a:avLst/>
            <a:gdLst/>
            <a:ahLst/>
            <a:cxnLst/>
            <a:rect l="l" t="t" r="r" b="b"/>
            <a:pathLst>
              <a:path w="434340" h="495300">
                <a:moveTo>
                  <a:pt x="0" y="495300"/>
                </a:moveTo>
                <a:lnTo>
                  <a:pt x="434340" y="495300"/>
                </a:lnTo>
                <a:lnTo>
                  <a:pt x="434340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IMPERIAL</a:t>
            </a:r>
            <a:r>
              <a:rPr spc="-60" dirty="0"/>
              <a:t> </a:t>
            </a:r>
            <a:r>
              <a:rPr spc="-5" dirty="0"/>
              <a:t>COLLEGE LONDON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34170" y="4715967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7E7E7E"/>
                </a:solidFill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2479" y="638212"/>
            <a:ext cx="6980555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0"/>
              </a:spcBef>
              <a:buClr>
                <a:srgbClr val="F06C22"/>
              </a:buClr>
              <a:buChar char="•"/>
              <a:tabLst>
                <a:tab pos="299085" algn="l"/>
                <a:tab pos="299720" algn="l"/>
              </a:tabLst>
            </a:pPr>
            <a:r>
              <a:rPr sz="1800" spc="-10" smtClean="0">
                <a:latin typeface="Arial"/>
                <a:cs typeface="Arial"/>
              </a:rPr>
              <a:t>Профессорско-преподавательский</a:t>
            </a:r>
            <a:r>
              <a:rPr sz="1800" spc="-5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состав</a:t>
            </a:r>
            <a:endParaRPr sz="180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17614"/>
              </p:ext>
            </p:extLst>
          </p:nvPr>
        </p:nvGraphicFramePr>
        <p:xfrm>
          <a:off x="381000" y="1099320"/>
          <a:ext cx="8023224" cy="4052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39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4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746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00712">
                <a:tc>
                  <a:txBody>
                    <a:bodyPr/>
                    <a:lstStyle/>
                    <a:p>
                      <a:pPr marL="1141095" algn="ctr">
                        <a:lnSpc>
                          <a:spcPts val="1370"/>
                        </a:lnSpc>
                        <a:spcBef>
                          <a:spcPts val="945"/>
                        </a:spcBef>
                      </a:pPr>
                      <a:r>
                        <a:rPr sz="1200" b="1" spc="-1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РУКОВОДИТЕЛЬ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140460" algn="ctr">
                        <a:lnSpc>
                          <a:spcPts val="1370"/>
                        </a:lnSpc>
                      </a:pPr>
                      <a:r>
                        <a:rPr sz="1200" b="1" spc="-2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ПРОГРАММЫ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276350" marR="128270" algn="ctr">
                        <a:lnSpc>
                          <a:spcPts val="1300"/>
                        </a:lnSpc>
                      </a:pP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sz="1200" spc="-4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-3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Petroleum </a:t>
                      </a:r>
                      <a:r>
                        <a:rPr sz="1200" spc="-32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Engineering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189355" marR="40005" indent="-3810" algn="ctr">
                        <a:lnSpc>
                          <a:spcPct val="90000"/>
                        </a:lnSpc>
                      </a:pP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Professor of </a:t>
                      </a:r>
                      <a:r>
                        <a:rPr sz="1200" spc="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Petroleum </a:t>
                      </a:r>
                      <a:r>
                        <a:rPr sz="1200" spc="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Engineering,</a:t>
                      </a:r>
                      <a:r>
                        <a:rPr sz="1200" spc="-7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Imperial </a:t>
                      </a:r>
                      <a:r>
                        <a:rPr sz="1200" spc="-32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College</a:t>
                      </a:r>
                      <a:r>
                        <a:rPr sz="1200" spc="-2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London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R="8128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b="1" spc="-10" dirty="0">
                          <a:solidFill>
                            <a:srgbClr val="F06C22"/>
                          </a:solidFill>
                          <a:latin typeface="Arial"/>
                          <a:cs typeface="Arial"/>
                        </a:rPr>
                        <a:t>Проф. </a:t>
                      </a:r>
                      <a:r>
                        <a:rPr sz="1400" b="1" spc="-5" dirty="0">
                          <a:solidFill>
                            <a:srgbClr val="F06C22"/>
                          </a:solidFill>
                          <a:latin typeface="Arial"/>
                          <a:cs typeface="Arial"/>
                        </a:rPr>
                        <a:t>Мартин</a:t>
                      </a:r>
                      <a:r>
                        <a:rPr sz="1400" b="1" spc="-30" dirty="0">
                          <a:solidFill>
                            <a:srgbClr val="F06C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06C22"/>
                          </a:solidFill>
                          <a:latin typeface="Arial"/>
                          <a:cs typeface="Arial"/>
                        </a:rPr>
                        <a:t>Блант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0015" marB="0">
                    <a:lnL w="28575">
                      <a:solidFill>
                        <a:srgbClr val="F06C22"/>
                      </a:solidFill>
                      <a:prstDash val="solid"/>
                    </a:lnL>
                    <a:lnR w="28575">
                      <a:solidFill>
                        <a:srgbClr val="F06C22"/>
                      </a:solidFill>
                      <a:prstDash val="solid"/>
                    </a:lnR>
                    <a:lnT w="28575">
                      <a:solidFill>
                        <a:srgbClr val="F06C22"/>
                      </a:solidFill>
                      <a:prstDash val="solid"/>
                    </a:lnT>
                    <a:lnB w="28575">
                      <a:solidFill>
                        <a:srgbClr val="F06C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626235" marR="227329" indent="43180" algn="ctr">
                        <a:lnSpc>
                          <a:spcPts val="1300"/>
                        </a:lnSpc>
                      </a:pP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Petroleum 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En</a:t>
                      </a:r>
                      <a:r>
                        <a:rPr sz="1200" spc="-1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sz="1200" spc="-1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g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483360" marR="85090" algn="ctr">
                        <a:lnSpc>
                          <a:spcPts val="13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Professor of </a:t>
                      </a:r>
                      <a:r>
                        <a:rPr sz="1200" spc="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Petroleum 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Engineering, 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Imperial</a:t>
                      </a:r>
                      <a:r>
                        <a:rPr sz="1200" spc="-7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College </a:t>
                      </a:r>
                      <a:r>
                        <a:rPr sz="1200" spc="-32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London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46672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b="1" spc="-10" dirty="0">
                          <a:solidFill>
                            <a:srgbClr val="F06C22"/>
                          </a:solidFill>
                          <a:latin typeface="Arial"/>
                          <a:cs typeface="Arial"/>
                        </a:rPr>
                        <a:t>Проф. </a:t>
                      </a:r>
                      <a:r>
                        <a:rPr sz="1400" b="1" spc="-5" dirty="0">
                          <a:solidFill>
                            <a:srgbClr val="F06C22"/>
                          </a:solidFill>
                          <a:latin typeface="Arial"/>
                          <a:cs typeface="Arial"/>
                        </a:rPr>
                        <a:t>Питер</a:t>
                      </a:r>
                      <a:r>
                        <a:rPr sz="1400" b="1" spc="-25" dirty="0">
                          <a:solidFill>
                            <a:srgbClr val="F06C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06C22"/>
                          </a:solidFill>
                          <a:latin typeface="Arial"/>
                          <a:cs typeface="Arial"/>
                        </a:rPr>
                        <a:t>Кинг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F06C22"/>
                      </a:solidFill>
                      <a:prstDash val="solid"/>
                    </a:lnL>
                    <a:lnR w="19050">
                      <a:solidFill>
                        <a:srgbClr val="03518D"/>
                      </a:solidFill>
                      <a:prstDash val="solid"/>
                    </a:lnR>
                    <a:lnT w="12700">
                      <a:solidFill>
                        <a:srgbClr val="03518D"/>
                      </a:solidFill>
                      <a:prstDash val="solid"/>
                    </a:lnT>
                    <a:lnB w="19050">
                      <a:solidFill>
                        <a:srgbClr val="0351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499870" marR="67945" indent="42545" algn="ctr">
                        <a:lnSpc>
                          <a:spcPct val="90000"/>
                        </a:lnSpc>
                      </a:pP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in Rock 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Mechanics, 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I</a:t>
                      </a:r>
                      <a:r>
                        <a:rPr sz="1200" spc="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ial</a:t>
                      </a:r>
                      <a:r>
                        <a:rPr sz="1200" spc="-4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olle</a:t>
                      </a:r>
                      <a:r>
                        <a:rPr sz="1200" spc="-1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London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5176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06C22"/>
                          </a:solidFill>
                          <a:latin typeface="Arial"/>
                          <a:cs typeface="Arial"/>
                        </a:rPr>
                        <a:t>Проф.</a:t>
                      </a:r>
                      <a:r>
                        <a:rPr sz="1400" b="1" dirty="0">
                          <a:solidFill>
                            <a:srgbClr val="F06C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06C22"/>
                          </a:solidFill>
                          <a:latin typeface="Arial"/>
                          <a:cs typeface="Arial"/>
                        </a:rPr>
                        <a:t>Роберт</a:t>
                      </a:r>
                      <a:r>
                        <a:rPr sz="1400" b="1" spc="-20" dirty="0">
                          <a:solidFill>
                            <a:srgbClr val="F06C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06C22"/>
                          </a:solidFill>
                          <a:latin typeface="Arial"/>
                          <a:cs typeface="Arial"/>
                        </a:rPr>
                        <a:t>Циммерман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3518D"/>
                      </a:solidFill>
                      <a:prstDash val="solid"/>
                    </a:lnL>
                    <a:lnR w="12700">
                      <a:solidFill>
                        <a:srgbClr val="03518D"/>
                      </a:solidFill>
                      <a:prstDash val="solid"/>
                    </a:lnR>
                    <a:lnT w="12700">
                      <a:solidFill>
                        <a:srgbClr val="03518D"/>
                      </a:solidFill>
                      <a:prstDash val="solid"/>
                    </a:lnT>
                    <a:lnB w="19050">
                      <a:solidFill>
                        <a:srgbClr val="03518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596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439545" marR="137160" indent="1270" algn="ctr">
                        <a:lnSpc>
                          <a:spcPct val="90100"/>
                        </a:lnSpc>
                      </a:pPr>
                      <a:r>
                        <a:rPr sz="1200" spc="-1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7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AL</a:t>
                      </a:r>
                      <a:r>
                        <a:rPr sz="1200" spc="-6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1200" spc="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ir</a:t>
                      </a:r>
                      <a:r>
                        <a:rPr sz="1200" spc="-2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in 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Geological</a:t>
                      </a:r>
                      <a:r>
                        <a:rPr sz="1200" spc="-6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Fluid </a:t>
                      </a:r>
                      <a:r>
                        <a:rPr sz="1200" spc="-32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Mechanics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16559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06C22"/>
                          </a:solidFill>
                          <a:latin typeface="Arial"/>
                          <a:cs typeface="Arial"/>
                        </a:rPr>
                        <a:t>Проф. </a:t>
                      </a:r>
                      <a:r>
                        <a:rPr sz="1400" b="1" spc="-5" dirty="0">
                          <a:solidFill>
                            <a:srgbClr val="F06C22"/>
                          </a:solidFill>
                          <a:latin typeface="Arial"/>
                          <a:cs typeface="Arial"/>
                        </a:rPr>
                        <a:t>Мэтью</a:t>
                      </a:r>
                      <a:r>
                        <a:rPr sz="1400" b="1" spc="-30" dirty="0">
                          <a:solidFill>
                            <a:srgbClr val="F06C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06C22"/>
                          </a:solidFill>
                          <a:latin typeface="Arial"/>
                          <a:cs typeface="Arial"/>
                        </a:rPr>
                        <a:t>Джексон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3518D"/>
                      </a:solidFill>
                      <a:prstDash val="solid"/>
                    </a:lnL>
                    <a:lnR w="19050">
                      <a:solidFill>
                        <a:srgbClr val="03518D"/>
                      </a:solidFill>
                      <a:prstDash val="solid"/>
                    </a:lnR>
                    <a:lnT w="28575">
                      <a:solidFill>
                        <a:srgbClr val="F06C22"/>
                      </a:solidFill>
                      <a:prstDash val="solid"/>
                    </a:lnT>
                    <a:lnB w="12700">
                      <a:solidFill>
                        <a:srgbClr val="0351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2585" marR="220979" indent="43180" algn="ctr">
                        <a:lnSpc>
                          <a:spcPts val="1300"/>
                        </a:lnSpc>
                        <a:spcBef>
                          <a:spcPts val="1030"/>
                        </a:spcBef>
                      </a:pP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Petroleum 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En</a:t>
                      </a:r>
                      <a:r>
                        <a:rPr sz="1200" spc="-1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sz="1200" spc="-1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468120" marR="57785" algn="ctr">
                        <a:lnSpc>
                          <a:spcPct val="90000"/>
                        </a:lnSpc>
                      </a:pP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Professor of </a:t>
                      </a:r>
                      <a:r>
                        <a:rPr sz="1200" spc="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Petroleum </a:t>
                      </a:r>
                      <a:r>
                        <a:rPr sz="1200" spc="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Engineering, 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Imperial</a:t>
                      </a:r>
                      <a:r>
                        <a:rPr sz="1200" spc="-7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College, </a:t>
                      </a:r>
                      <a:r>
                        <a:rPr sz="1200" spc="-32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London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9050">
                      <a:solidFill>
                        <a:srgbClr val="03518D"/>
                      </a:solidFill>
                      <a:prstDash val="solid"/>
                    </a:lnL>
                    <a:lnR w="19050">
                      <a:solidFill>
                        <a:srgbClr val="03518D"/>
                      </a:solidFill>
                      <a:prstDash val="solid"/>
                    </a:lnR>
                    <a:lnT w="19050">
                      <a:solidFill>
                        <a:srgbClr val="03518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664335" marR="138430" indent="39370" algn="ctr">
                        <a:lnSpc>
                          <a:spcPct val="90000"/>
                        </a:lnSpc>
                        <a:spcBef>
                          <a:spcPts val="1060"/>
                        </a:spcBef>
                      </a:pP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Pro</a:t>
                      </a:r>
                      <a:r>
                        <a:rPr sz="1200" spc="1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essor</a:t>
                      </a:r>
                      <a:r>
                        <a:rPr sz="1200" spc="-4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Transport 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Phen</a:t>
                      </a:r>
                      <a:r>
                        <a:rPr sz="1200" spc="-1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ena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,  Imperial </a:t>
                      </a:r>
                      <a:r>
                        <a:rPr sz="1200" spc="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College </a:t>
                      </a:r>
                      <a:r>
                        <a:rPr sz="1200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3518D"/>
                          </a:solidFill>
                          <a:latin typeface="Arial"/>
                          <a:cs typeface="Arial"/>
                        </a:rPr>
                        <a:t>London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3518D"/>
                      </a:solidFill>
                      <a:prstDash val="solid"/>
                    </a:lnL>
                    <a:lnR w="12700">
                      <a:solidFill>
                        <a:srgbClr val="03518D"/>
                      </a:solidFill>
                      <a:prstDash val="solid"/>
                    </a:lnR>
                    <a:lnT w="19050">
                      <a:solidFill>
                        <a:srgbClr val="03518D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2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3518D"/>
                      </a:solidFill>
                      <a:prstDash val="solid"/>
                    </a:lnL>
                    <a:lnR w="19050">
                      <a:solidFill>
                        <a:srgbClr val="03518D"/>
                      </a:solidFill>
                      <a:prstDash val="solid"/>
                    </a:lnR>
                    <a:lnT w="28575">
                      <a:solidFill>
                        <a:srgbClr val="F06C22"/>
                      </a:solidFill>
                      <a:prstDash val="solid"/>
                    </a:lnT>
                    <a:lnB w="12700">
                      <a:solidFill>
                        <a:srgbClr val="0351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spc="-10" dirty="0">
                          <a:solidFill>
                            <a:srgbClr val="F06C22"/>
                          </a:solidFill>
                          <a:latin typeface="Arial"/>
                          <a:cs typeface="Arial"/>
                        </a:rPr>
                        <a:t>Проф.</a:t>
                      </a:r>
                      <a:r>
                        <a:rPr sz="1400" b="1" spc="-5" dirty="0">
                          <a:solidFill>
                            <a:srgbClr val="F06C22"/>
                          </a:solidFill>
                          <a:latin typeface="Arial"/>
                          <a:cs typeface="Arial"/>
                        </a:rPr>
                        <a:t> Энн</a:t>
                      </a:r>
                      <a:r>
                        <a:rPr sz="1400" b="1" spc="-20" dirty="0">
                          <a:solidFill>
                            <a:srgbClr val="F06C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06C22"/>
                          </a:solidFill>
                          <a:latin typeface="Arial"/>
                          <a:cs typeface="Arial"/>
                        </a:rPr>
                        <a:t>Маггеридж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03518D"/>
                      </a:solidFill>
                      <a:prstDash val="solid"/>
                    </a:lnL>
                    <a:lnR w="19050">
                      <a:solidFill>
                        <a:srgbClr val="03518D"/>
                      </a:solidFill>
                      <a:prstDash val="solid"/>
                    </a:lnR>
                    <a:lnB w="12700">
                      <a:solidFill>
                        <a:srgbClr val="0351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5" dirty="0">
                          <a:solidFill>
                            <a:srgbClr val="F06C22"/>
                          </a:solidFill>
                          <a:latin typeface="Arial"/>
                          <a:cs typeface="Arial"/>
                        </a:rPr>
                        <a:t>Проф.</a:t>
                      </a:r>
                      <a:r>
                        <a:rPr sz="1400" b="1" spc="-20" dirty="0">
                          <a:solidFill>
                            <a:srgbClr val="F06C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06C22"/>
                          </a:solidFill>
                          <a:latin typeface="Arial"/>
                          <a:cs typeface="Arial"/>
                        </a:rPr>
                        <a:t>Велиса</a:t>
                      </a:r>
                      <a:r>
                        <a:rPr sz="1400" b="1" spc="-40" dirty="0">
                          <a:solidFill>
                            <a:srgbClr val="F06C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06C22"/>
                          </a:solidFill>
                          <a:latin typeface="Arial"/>
                          <a:cs typeface="Arial"/>
                        </a:rPr>
                        <a:t>Весович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3518D"/>
                      </a:solidFill>
                      <a:prstDash val="solid"/>
                    </a:lnL>
                    <a:lnR w="12700">
                      <a:solidFill>
                        <a:srgbClr val="03518D"/>
                      </a:solidFill>
                      <a:prstDash val="solid"/>
                    </a:lnR>
                    <a:lnB w="12700">
                      <a:solidFill>
                        <a:srgbClr val="03518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640" y="1181480"/>
            <a:ext cx="1213650" cy="16224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2291" y="1180083"/>
            <a:ext cx="1253236" cy="167538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787" y="3250438"/>
            <a:ext cx="1138440" cy="152199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45200" y="1155827"/>
            <a:ext cx="1268476" cy="169837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19697" y="3270758"/>
            <a:ext cx="1115822" cy="149189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97630" y="3250438"/>
            <a:ext cx="1160526" cy="1551178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7482840" y="0"/>
            <a:ext cx="434340" cy="495300"/>
          </a:xfrm>
          <a:custGeom>
            <a:avLst/>
            <a:gdLst/>
            <a:ahLst/>
            <a:cxnLst/>
            <a:rect l="l" t="t" r="r" b="b"/>
            <a:pathLst>
              <a:path w="434340" h="495300">
                <a:moveTo>
                  <a:pt x="0" y="495300"/>
                </a:moveTo>
                <a:lnTo>
                  <a:pt x="434340" y="495300"/>
                </a:lnTo>
                <a:lnTo>
                  <a:pt x="434340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4827" y="1236852"/>
            <a:ext cx="8032115" cy="3627754"/>
            <a:chOff x="624827" y="1236852"/>
            <a:chExt cx="8032115" cy="36277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827" y="1236852"/>
              <a:ext cx="6433439" cy="29472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2989" y="3577107"/>
              <a:ext cx="4553330" cy="128714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91282" y="75946"/>
            <a:ext cx="443865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IMPERIAL</a:t>
            </a:r>
            <a:r>
              <a:rPr spc="-60" dirty="0"/>
              <a:t> </a:t>
            </a:r>
            <a:r>
              <a:rPr spc="-5"/>
              <a:t>COLLEGE </a:t>
            </a:r>
            <a:r>
              <a:rPr spc="-5" smtClean="0"/>
              <a:t>LONDON</a:t>
            </a:r>
            <a:r>
              <a:rPr lang="ru-RU" spc="-5" dirty="0" smtClean="0"/>
              <a:t/>
            </a:r>
            <a:br>
              <a:rPr lang="ru-RU" spc="-5" dirty="0" smtClean="0"/>
            </a:br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8734170" y="4715967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7E7E7E"/>
                </a:solidFill>
                <a:latin typeface="Arial"/>
                <a:cs typeface="Arial"/>
              </a:rPr>
              <a:t>21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0034" y="500048"/>
            <a:ext cx="6985000" cy="439864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0"/>
              </a:spcBef>
              <a:buClr>
                <a:srgbClr val="F06C22"/>
              </a:buClr>
              <a:buChar char="•"/>
              <a:tabLst>
                <a:tab pos="299085" algn="l"/>
                <a:tab pos="299720" algn="l"/>
              </a:tabLst>
            </a:pPr>
            <a:r>
              <a:rPr sz="1800" spc="-15" smtClean="0">
                <a:latin typeface="Arial"/>
                <a:cs typeface="Arial"/>
              </a:rPr>
              <a:t>Научно-исследовательская</a:t>
            </a:r>
            <a:r>
              <a:rPr sz="1800" spc="35" smtClean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работа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15" dirty="0">
                <a:latin typeface="Arial"/>
                <a:cs typeface="Arial"/>
              </a:rPr>
              <a:t>полевая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практика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82840" y="0"/>
            <a:ext cx="434340" cy="495300"/>
          </a:xfrm>
          <a:custGeom>
            <a:avLst/>
            <a:gdLst/>
            <a:ahLst/>
            <a:cxnLst/>
            <a:rect l="l" t="t" r="r" b="b"/>
            <a:pathLst>
              <a:path w="434340" h="495300">
                <a:moveTo>
                  <a:pt x="0" y="495300"/>
                </a:moveTo>
                <a:lnTo>
                  <a:pt x="434340" y="495300"/>
                </a:lnTo>
                <a:lnTo>
                  <a:pt x="434340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5007" y="3109404"/>
            <a:ext cx="3508502" cy="183616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4154" y="145161"/>
            <a:ext cx="5171440" cy="7059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500" spc="-25" dirty="0" smtClean="0"/>
              <a:t>П</a:t>
            </a:r>
            <a:r>
              <a:rPr lang="en-US" sz="1500" dirty="0" err="1" smtClean="0"/>
              <a:t>рограмма</a:t>
            </a:r>
            <a:r>
              <a:rPr lang="en-US" sz="1500" spc="-50" dirty="0" smtClean="0"/>
              <a:t> </a:t>
            </a:r>
            <a:r>
              <a:rPr lang="en-US" sz="1500" spc="-5" dirty="0" smtClean="0"/>
              <a:t>Petroleum</a:t>
            </a:r>
            <a:r>
              <a:rPr lang="en-US" sz="1500" spc="-35" dirty="0" smtClean="0"/>
              <a:t> </a:t>
            </a:r>
            <a:r>
              <a:rPr lang="en-US" sz="1500" dirty="0"/>
              <a:t>Engineering </a:t>
            </a:r>
            <a:r>
              <a:rPr lang="en-US" sz="1500" spc="-10" dirty="0"/>
              <a:t>&amp; Geo-Energy with    Machine Learning and Data Science (GEMS)</a:t>
            </a:r>
            <a:r>
              <a:rPr lang="en-US" sz="1500" dirty="0"/>
              <a:t/>
            </a:r>
            <a:br>
              <a:rPr lang="en-US" sz="1500" dirty="0"/>
            </a:br>
            <a:endParaRPr sz="1500" dirty="0"/>
          </a:p>
        </p:txBody>
      </p:sp>
      <p:sp>
        <p:nvSpPr>
          <p:cNvPr id="5" name="object 5"/>
          <p:cNvSpPr txBox="1"/>
          <p:nvPr/>
        </p:nvSpPr>
        <p:spPr>
          <a:xfrm>
            <a:off x="3468751" y="1666494"/>
            <a:ext cx="2303145" cy="3302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615950" marR="5080" indent="-603885">
              <a:lnSpc>
                <a:spcPts val="1130"/>
              </a:lnSpc>
              <a:spcBef>
                <a:spcPts val="250"/>
              </a:spcBef>
            </a:pPr>
            <a:r>
              <a:rPr sz="1050" b="1" spc="-5" dirty="0">
                <a:solidFill>
                  <a:srgbClr val="03518D"/>
                </a:solidFill>
                <a:latin typeface="Arial"/>
                <a:cs typeface="Arial"/>
              </a:rPr>
              <a:t>ВЫСОКОКВАЛИФИЦИРОВАННЫЕ </a:t>
            </a:r>
            <a:r>
              <a:rPr sz="1050" b="1" spc="-28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03518D"/>
                </a:solidFill>
                <a:latin typeface="Arial"/>
                <a:cs typeface="Arial"/>
              </a:rPr>
              <a:t>СПЕЦИАЛИСТЫ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2082" y="1306830"/>
            <a:ext cx="8026400" cy="3817620"/>
            <a:chOff x="261035" y="1326197"/>
            <a:chExt cx="8026400" cy="38176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409" y="3111271"/>
              <a:ext cx="3503295" cy="183616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59409" y="4166920"/>
              <a:ext cx="1076325" cy="781050"/>
            </a:xfrm>
            <a:custGeom>
              <a:avLst/>
              <a:gdLst/>
              <a:ahLst/>
              <a:cxnLst/>
              <a:rect l="l" t="t" r="r" b="b"/>
              <a:pathLst>
                <a:path w="1076325" h="781050">
                  <a:moveTo>
                    <a:pt x="0" y="0"/>
                  </a:moveTo>
                  <a:lnTo>
                    <a:pt x="0" y="780516"/>
                  </a:lnTo>
                  <a:lnTo>
                    <a:pt x="1075817" y="780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758" y="4237215"/>
              <a:ext cx="1065288" cy="71022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869819" y="3111373"/>
              <a:ext cx="1492885" cy="995044"/>
            </a:xfrm>
            <a:custGeom>
              <a:avLst/>
              <a:gdLst/>
              <a:ahLst/>
              <a:cxnLst/>
              <a:rect l="l" t="t" r="r" b="b"/>
              <a:pathLst>
                <a:path w="1492885" h="995045">
                  <a:moveTo>
                    <a:pt x="1492884" y="0"/>
                  </a:moveTo>
                  <a:lnTo>
                    <a:pt x="0" y="0"/>
                  </a:lnTo>
                  <a:lnTo>
                    <a:pt x="1492884" y="995032"/>
                  </a:lnTo>
                  <a:lnTo>
                    <a:pt x="1492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3989" y="3111296"/>
              <a:ext cx="1148740" cy="27566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1035" y="4029382"/>
              <a:ext cx="598805" cy="1114425"/>
            </a:xfrm>
            <a:custGeom>
              <a:avLst/>
              <a:gdLst/>
              <a:ahLst/>
              <a:cxnLst/>
              <a:rect l="l" t="t" r="r" b="b"/>
              <a:pathLst>
                <a:path w="598805" h="1114425">
                  <a:moveTo>
                    <a:pt x="598373" y="0"/>
                  </a:moveTo>
                  <a:lnTo>
                    <a:pt x="0" y="0"/>
                  </a:lnTo>
                  <a:lnTo>
                    <a:pt x="0" y="1114116"/>
                  </a:lnTo>
                  <a:lnTo>
                    <a:pt x="598373" y="1114116"/>
                  </a:lnTo>
                  <a:lnTo>
                    <a:pt x="5983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7940" y="1326197"/>
              <a:ext cx="7439444" cy="182568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8734170" y="4715967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7E7E7E"/>
                </a:solidFill>
                <a:latin typeface="Arial"/>
                <a:cs typeface="Arial"/>
              </a:rPr>
              <a:t>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4087" y="4751323"/>
            <a:ext cx="577215" cy="19939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28575">
              <a:lnSpc>
                <a:spcPts val="650"/>
              </a:lnSpc>
              <a:spcBef>
                <a:spcPts val="180"/>
              </a:spcBef>
            </a:pPr>
            <a:r>
              <a:rPr sz="600" spc="-5" dirty="0">
                <a:latin typeface="Arial"/>
                <a:cs typeface="Arial"/>
              </a:rPr>
              <a:t>EVERYTHING 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S</a:t>
            </a:r>
            <a:r>
              <a:rPr sz="600" dirty="0">
                <a:latin typeface="Arial"/>
                <a:cs typeface="Arial"/>
              </a:rPr>
              <a:t>T</a:t>
            </a:r>
            <a:r>
              <a:rPr sz="600" spc="-5" dirty="0">
                <a:latin typeface="Arial"/>
                <a:cs typeface="Arial"/>
              </a:rPr>
              <a:t>A</a:t>
            </a:r>
            <a:r>
              <a:rPr sz="600" dirty="0">
                <a:latin typeface="Arial"/>
                <a:cs typeface="Arial"/>
              </a:rPr>
              <a:t>RTS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H</a:t>
            </a:r>
            <a:r>
              <a:rPr sz="600" spc="-10" dirty="0">
                <a:latin typeface="Arial"/>
                <a:cs typeface="Arial"/>
              </a:rPr>
              <a:t>E</a:t>
            </a:r>
            <a:r>
              <a:rPr sz="600" spc="-5" dirty="0">
                <a:latin typeface="Arial"/>
                <a:cs typeface="Arial"/>
              </a:rPr>
              <a:t>R</a:t>
            </a:r>
            <a:r>
              <a:rPr sz="600" spc="-10" dirty="0">
                <a:latin typeface="Arial"/>
                <a:cs typeface="Arial"/>
              </a:rPr>
              <a:t>E</a:t>
            </a:r>
            <a:r>
              <a:rPr sz="600" dirty="0"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144139" y="0"/>
            <a:ext cx="4773295" cy="1435100"/>
            <a:chOff x="3144139" y="0"/>
            <a:chExt cx="4773295" cy="143510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55007" y="527938"/>
              <a:ext cx="1211580" cy="9067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44139" y="593521"/>
              <a:ext cx="1085011" cy="75293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482840" y="0"/>
              <a:ext cx="434340" cy="495300"/>
            </a:xfrm>
            <a:custGeom>
              <a:avLst/>
              <a:gdLst/>
              <a:ahLst/>
              <a:cxnLst/>
              <a:rect l="l" t="t" r="r" b="b"/>
              <a:pathLst>
                <a:path w="434340" h="495300">
                  <a:moveTo>
                    <a:pt x="0" y="495300"/>
                  </a:moveTo>
                  <a:lnTo>
                    <a:pt x="434340" y="495300"/>
                  </a:lnTo>
                  <a:lnTo>
                    <a:pt x="434340" y="0"/>
                  </a:lnTo>
                  <a:lnTo>
                    <a:pt x="0" y="0"/>
                  </a:lnTo>
                  <a:lnTo>
                    <a:pt x="0" y="495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4"/>
          <p:cNvSpPr txBox="1"/>
          <p:nvPr/>
        </p:nvSpPr>
        <p:spPr>
          <a:xfrm>
            <a:off x="2748151" y="2164781"/>
            <a:ext cx="3895551" cy="97847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ct val="90100"/>
              </a:lnSpc>
              <a:spcBef>
                <a:spcPts val="310"/>
              </a:spcBef>
            </a:pPr>
            <a:r>
              <a:rPr sz="1300" b="1" spc="-10" dirty="0">
                <a:solidFill>
                  <a:srgbClr val="F06C22"/>
                </a:solidFill>
                <a:latin typeface="Arial"/>
                <a:cs typeface="Arial"/>
              </a:rPr>
              <a:t>МЕЖДУНАРОДНАЯ </a:t>
            </a:r>
            <a:r>
              <a:rPr sz="1300" b="1" spc="-25" dirty="0">
                <a:solidFill>
                  <a:srgbClr val="F06C22"/>
                </a:solidFill>
                <a:latin typeface="Arial"/>
                <a:cs typeface="Arial"/>
              </a:rPr>
              <a:t>ПРОГРАММА </a:t>
            </a:r>
            <a:r>
              <a:rPr sz="1300" b="1" spc="-484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06C22"/>
                </a:solidFill>
                <a:latin typeface="Arial"/>
                <a:cs typeface="Arial"/>
              </a:rPr>
              <a:t>ДВОЙНЫХ</a:t>
            </a:r>
            <a:r>
              <a:rPr sz="1300" b="1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06C22"/>
                </a:solidFill>
                <a:latin typeface="Arial"/>
                <a:cs typeface="Arial"/>
              </a:rPr>
              <a:t>ДИПЛОМОВ </a:t>
            </a:r>
            <a:r>
              <a:rPr sz="1300" b="1" dirty="0">
                <a:solidFill>
                  <a:srgbClr val="F06C22"/>
                </a:solidFill>
                <a:latin typeface="Arial"/>
                <a:cs typeface="Arial"/>
              </a:rPr>
              <a:t> PETROLEUM</a:t>
            </a:r>
            <a:r>
              <a:rPr sz="1300" b="1" spc="-20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300" b="1" spc="-5" dirty="0" smtClean="0">
                <a:solidFill>
                  <a:srgbClr val="F06C22"/>
                </a:solidFill>
                <a:latin typeface="Arial"/>
                <a:cs typeface="Arial"/>
              </a:rPr>
              <a:t>ENGINEERING</a:t>
            </a:r>
            <a:endParaRPr lang="ru-RU" sz="1300" b="1" spc="-5" dirty="0" smtClean="0">
              <a:solidFill>
                <a:srgbClr val="F06C22"/>
              </a:solidFill>
              <a:latin typeface="Arial"/>
              <a:cs typeface="Arial"/>
            </a:endParaRPr>
          </a:p>
          <a:p>
            <a:pPr marL="12065" marR="5080" algn="ctr">
              <a:lnSpc>
                <a:spcPct val="90100"/>
              </a:lnSpc>
              <a:spcBef>
                <a:spcPts val="310"/>
              </a:spcBef>
            </a:pPr>
            <a:r>
              <a:rPr lang="en-US" sz="1300" b="1" spc="-5" dirty="0" smtClean="0">
                <a:solidFill>
                  <a:srgbClr val="F06C22"/>
                </a:solidFill>
                <a:latin typeface="Arial"/>
                <a:cs typeface="Arial"/>
              </a:rPr>
              <a:t>&amp;</a:t>
            </a:r>
            <a:r>
              <a:rPr lang="ru-RU" sz="1300" b="1" spc="-5" dirty="0" smtClean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lang="en-GB" sz="1300" b="1" spc="-5" dirty="0" smtClean="0">
                <a:solidFill>
                  <a:srgbClr val="F06C22"/>
                </a:solidFill>
                <a:latin typeface="Arial"/>
                <a:cs typeface="Arial"/>
              </a:rPr>
              <a:t>Geo-Energy </a:t>
            </a:r>
            <a:r>
              <a:rPr lang="en-GB" sz="1300" b="1" spc="-5" dirty="0">
                <a:solidFill>
                  <a:srgbClr val="F06C22"/>
                </a:solidFill>
                <a:latin typeface="Arial"/>
                <a:cs typeface="Arial"/>
              </a:rPr>
              <a:t>with Machine Learning and Data Science (GEMS)</a:t>
            </a:r>
            <a:r>
              <a:rPr lang="ru-RU" sz="1300" dirty="0"/>
              <a:t/>
            </a:r>
            <a:br>
              <a:rPr lang="ru-RU" sz="1300" dirty="0"/>
            </a:b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82840" y="0"/>
            <a:ext cx="434340" cy="495300"/>
          </a:xfrm>
          <a:custGeom>
            <a:avLst/>
            <a:gdLst/>
            <a:ahLst/>
            <a:cxnLst/>
            <a:rect l="l" t="t" r="r" b="b"/>
            <a:pathLst>
              <a:path w="434340" h="495300">
                <a:moveTo>
                  <a:pt x="0" y="495300"/>
                </a:moveTo>
                <a:lnTo>
                  <a:pt x="434340" y="495300"/>
                </a:lnTo>
                <a:lnTo>
                  <a:pt x="434340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2277" y="96977"/>
            <a:ext cx="37274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/>
              <a:t>ОБЗОР</a:t>
            </a:r>
            <a:r>
              <a:rPr sz="2000" spc="-65" dirty="0"/>
              <a:t> </a:t>
            </a:r>
            <a:r>
              <a:rPr sz="2000" dirty="0"/>
              <a:t>И</a:t>
            </a:r>
            <a:r>
              <a:rPr sz="2000" spc="-20" dirty="0"/>
              <a:t> </a:t>
            </a:r>
            <a:r>
              <a:rPr sz="2000" dirty="0"/>
              <a:t>ЦЕЛИ</a:t>
            </a:r>
            <a:r>
              <a:rPr sz="2000" spc="-40" dirty="0"/>
              <a:t> </a:t>
            </a:r>
            <a:r>
              <a:rPr sz="2000" spc="-25" dirty="0"/>
              <a:t>ПРОГРАММЫ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437322" y="463581"/>
            <a:ext cx="8548054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545465" algn="l"/>
                <a:tab pos="1854835" algn="l"/>
                <a:tab pos="2894965" algn="l"/>
              </a:tabLst>
            </a:pPr>
            <a:r>
              <a:rPr sz="1600" kern="0" spc="-10" smtClean="0">
                <a:latin typeface="Arial" pitchFamily="34" charset="0"/>
                <a:cs typeface="Arial" pitchFamily="34" charset="0"/>
              </a:rPr>
              <a:t>Программа</a:t>
            </a:r>
            <a:r>
              <a:rPr lang="ru-RU" sz="1600" kern="0" spc="2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600" kern="0" spc="-10" smtClean="0">
                <a:latin typeface="Arial" pitchFamily="34" charset="0"/>
                <a:cs typeface="Arial" pitchFamily="34" charset="0"/>
              </a:rPr>
              <a:t>предназначена</a:t>
            </a:r>
            <a:r>
              <a:rPr sz="1600" kern="0" spc="25" smtClean="0">
                <a:latin typeface="Arial" pitchFamily="34" charset="0"/>
                <a:cs typeface="Arial" pitchFamily="34" charset="0"/>
              </a:rPr>
              <a:t> </a:t>
            </a:r>
            <a:r>
              <a:rPr sz="1600" kern="0" spc="-5" dirty="0">
                <a:latin typeface="Arial" pitchFamily="34" charset="0"/>
                <a:cs typeface="Arial" pitchFamily="34" charset="0"/>
              </a:rPr>
              <a:t>для</a:t>
            </a:r>
            <a:r>
              <a:rPr sz="1600" kern="0" spc="40" dirty="0">
                <a:latin typeface="Arial" pitchFamily="34" charset="0"/>
                <a:cs typeface="Arial" pitchFamily="34" charset="0"/>
              </a:rPr>
              <a:t> </a:t>
            </a:r>
            <a:r>
              <a:rPr sz="1600" kern="0" spc="-20" dirty="0">
                <a:latin typeface="Arial" pitchFamily="34" charset="0"/>
                <a:cs typeface="Arial" pitchFamily="34" charset="0"/>
              </a:rPr>
              <a:t>подготовки</a:t>
            </a:r>
            <a:r>
              <a:rPr sz="1600" kern="0" spc="35" dirty="0">
                <a:latin typeface="Arial" pitchFamily="34" charset="0"/>
                <a:cs typeface="Arial" pitchFamily="34" charset="0"/>
              </a:rPr>
              <a:t> </a:t>
            </a:r>
            <a:r>
              <a:rPr sz="1600" kern="0" spc="-5" dirty="0">
                <a:latin typeface="Arial" pitchFamily="34" charset="0"/>
                <a:cs typeface="Arial" pitchFamily="34" charset="0"/>
              </a:rPr>
              <a:t>высококвалифицированных</a:t>
            </a:r>
            <a:r>
              <a:rPr sz="1600" kern="0" spc="35" dirty="0">
                <a:latin typeface="Arial" pitchFamily="34" charset="0"/>
                <a:cs typeface="Arial" pitchFamily="34" charset="0"/>
              </a:rPr>
              <a:t> </a:t>
            </a:r>
            <a:r>
              <a:rPr sz="1600" kern="0" spc="-5" dirty="0">
                <a:latin typeface="Arial" pitchFamily="34" charset="0"/>
                <a:cs typeface="Arial" pitchFamily="34" charset="0"/>
              </a:rPr>
              <a:t>специалистов </a:t>
            </a:r>
            <a:r>
              <a:rPr sz="1600" kern="0" spc="-430" dirty="0">
                <a:latin typeface="Arial" pitchFamily="34" charset="0"/>
                <a:cs typeface="Arial" pitchFamily="34" charset="0"/>
              </a:rPr>
              <a:t> </a:t>
            </a:r>
            <a:r>
              <a:rPr sz="1600" kern="0" spc="-5">
                <a:latin typeface="Arial" pitchFamily="34" charset="0"/>
                <a:cs typeface="Arial" pitchFamily="34" charset="0"/>
              </a:rPr>
              <a:t>для</a:t>
            </a:r>
            <a:r>
              <a:rPr sz="1600" kern="0" spc="270">
                <a:latin typeface="Arial" pitchFamily="34" charset="0"/>
                <a:cs typeface="Arial" pitchFamily="34" charset="0"/>
              </a:rPr>
              <a:t> </a:t>
            </a: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современной</a:t>
            </a:r>
            <a:r>
              <a:rPr lang="ru-RU" sz="1600" kern="0" spc="27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600" kern="0" spc="-20" smtClean="0">
                <a:latin typeface="Arial" pitchFamily="34" charset="0"/>
                <a:cs typeface="Arial" pitchFamily="34" charset="0"/>
              </a:rPr>
              <a:t>нефтегазовой</a:t>
            </a:r>
            <a:r>
              <a:rPr sz="1600" kern="0" spc="275" smtClean="0">
                <a:latin typeface="Arial" pitchFamily="34" charset="0"/>
                <a:cs typeface="Arial" pitchFamily="34" charset="0"/>
              </a:rPr>
              <a:t> </a:t>
            </a:r>
            <a:r>
              <a:rPr sz="1600" kern="0" spc="-5" dirty="0">
                <a:latin typeface="Arial" pitchFamily="34" charset="0"/>
                <a:cs typeface="Arial" pitchFamily="34" charset="0"/>
              </a:rPr>
              <a:t>сферы,</a:t>
            </a:r>
            <a:r>
              <a:rPr sz="1600" kern="0" spc="280" dirty="0">
                <a:latin typeface="Arial" pitchFamily="34" charset="0"/>
                <a:cs typeface="Arial" pitchFamily="34" charset="0"/>
              </a:rPr>
              <a:t> </a:t>
            </a:r>
            <a:r>
              <a:rPr sz="1600" kern="0" spc="-15">
                <a:latin typeface="Arial" pitchFamily="34" charset="0"/>
                <a:cs typeface="Arial" pitchFamily="34" charset="0"/>
              </a:rPr>
              <a:t>обладающих</a:t>
            </a:r>
            <a:r>
              <a:rPr sz="1600" kern="0" spc="290">
                <a:latin typeface="Arial" pitchFamily="34" charset="0"/>
                <a:cs typeface="Arial" pitchFamily="34" charset="0"/>
              </a:rPr>
              <a:t> </a:t>
            </a:r>
            <a:r>
              <a:rPr sz="1600" kern="0" spc="-10" smtClean="0">
                <a:latin typeface="Arial" pitchFamily="34" charset="0"/>
                <a:cs typeface="Arial" pitchFamily="34" charset="0"/>
              </a:rPr>
              <a:t>компетенциями</a:t>
            </a:r>
            <a:r>
              <a:rPr lang="ru-RU" sz="1600" kern="0" spc="29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600" kern="0" spc="-5" smtClean="0">
                <a:latin typeface="Arial" pitchFamily="34" charset="0"/>
                <a:cs typeface="Arial" pitchFamily="34" charset="0"/>
              </a:rPr>
              <a:t>и</a:t>
            </a:r>
            <a:r>
              <a:rPr sz="1600" kern="0" spc="280" smtClean="0">
                <a:latin typeface="Arial" pitchFamily="34" charset="0"/>
                <a:cs typeface="Arial" pitchFamily="34" charset="0"/>
              </a:rPr>
              <a:t> </a:t>
            </a:r>
            <a:r>
              <a:rPr sz="1600" kern="0" smtClean="0">
                <a:latin typeface="Arial" pitchFamily="34" charset="0"/>
                <a:cs typeface="Arial" pitchFamily="34" charset="0"/>
              </a:rPr>
              <a:t>знаниями</a:t>
            </a:r>
            <a:r>
              <a:rPr lang="ru-RU" sz="1600" kern="0" spc="28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600" kern="0" spc="-15" smtClean="0">
                <a:latin typeface="Arial" pitchFamily="34" charset="0"/>
                <a:cs typeface="Arial" pitchFamily="34" charset="0"/>
              </a:rPr>
              <a:t>необходимыми</a:t>
            </a:r>
            <a:r>
              <a:rPr lang="ru-RU" sz="1600" kern="0" spc="-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kern="0" spc="-5" dirty="0" smtClean="0">
                <a:latin typeface="Arial" pitchFamily="34" charset="0"/>
                <a:cs typeface="Arial" pitchFamily="34" charset="0"/>
              </a:rPr>
              <a:t>для реализации проектов </a:t>
            </a: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kern="0" spc="-10" dirty="0" smtClean="0">
                <a:latin typeface="Arial" pitchFamily="34" charset="0"/>
                <a:cs typeface="Arial" pitchFamily="34" charset="0"/>
              </a:rPr>
              <a:t>территории </a:t>
            </a:r>
            <a:r>
              <a:rPr lang="ru-RU" sz="1600" kern="0" spc="-15" dirty="0" smtClean="0">
                <a:latin typeface="Arial" pitchFamily="34" charset="0"/>
                <a:cs typeface="Arial" pitchFamily="34" charset="0"/>
              </a:rPr>
              <a:t>России </a:t>
            </a:r>
            <a:r>
              <a:rPr lang="ru-RU" sz="1600" kern="0" spc="-5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600" kern="0" spc="-10" dirty="0" err="1" smtClean="0">
                <a:latin typeface="Arial" pitchFamily="34" charset="0"/>
                <a:cs typeface="Arial" pitchFamily="34" charset="0"/>
              </a:rPr>
              <a:t>зарубежом</a:t>
            </a:r>
            <a:r>
              <a:rPr lang="ru-RU" sz="1600" kern="0" spc="-10" dirty="0" smtClean="0">
                <a:latin typeface="Arial" pitchFamily="34" charset="0"/>
                <a:cs typeface="Arial" pitchFamily="34" charset="0"/>
              </a:rPr>
              <a:t>.</a:t>
            </a:r>
            <a:endParaRPr sz="16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322" y="1214428"/>
            <a:ext cx="8706678" cy="789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/>
            <a:r>
              <a:rPr lang="ru-RU" sz="1600" spc="-10" dirty="0" smtClean="0">
                <a:latin typeface="Arial"/>
                <a:cs typeface="Arial"/>
              </a:rPr>
              <a:t>Данная образовательная программа разработана </a:t>
            </a:r>
            <a:r>
              <a:rPr lang="ru-RU" sz="1600" spc="-10" dirty="0">
                <a:latin typeface="Arial"/>
                <a:cs typeface="Arial"/>
              </a:rPr>
              <a:t>с учётом профессиональных стандартов и запросов </a:t>
            </a:r>
            <a:r>
              <a:rPr lang="ru-RU" sz="1600" spc="-10" dirty="0" smtClean="0">
                <a:latin typeface="Arial"/>
                <a:cs typeface="Arial"/>
              </a:rPr>
              <a:t>работодателей, а также современного развития энергетической сферы;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600" b="1" spc="-10" dirty="0">
                <a:solidFill>
                  <a:srgbClr val="F06C22"/>
                </a:solidFill>
                <a:latin typeface="Arial"/>
                <a:cs typeface="Arial"/>
              </a:rPr>
              <a:t>Основные</a:t>
            </a:r>
            <a:r>
              <a:rPr sz="1600" b="1" spc="15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06C22"/>
                </a:solidFill>
                <a:latin typeface="Arial"/>
                <a:cs typeface="Arial"/>
              </a:rPr>
              <a:t>получаемые</a:t>
            </a:r>
            <a:r>
              <a:rPr sz="1600" b="1" spc="50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06C22"/>
                </a:solidFill>
                <a:latin typeface="Arial"/>
                <a:cs typeface="Arial"/>
              </a:rPr>
              <a:t>навыки: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4800" y="2131575"/>
            <a:ext cx="8611361" cy="28135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95960" indent="-287020">
              <a:lnSpc>
                <a:spcPct val="100000"/>
              </a:lnSpc>
              <a:spcBef>
                <a:spcPts val="100"/>
              </a:spcBef>
              <a:buClr>
                <a:srgbClr val="F06C22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300" b="1" spc="-5" dirty="0">
                <a:solidFill>
                  <a:srgbClr val="03518D"/>
                </a:solidFill>
                <a:latin typeface="Arial"/>
                <a:cs typeface="Arial"/>
              </a:rPr>
              <a:t>Определять</a:t>
            </a:r>
            <a:r>
              <a:rPr sz="1300" b="1" spc="1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03518D"/>
                </a:solidFill>
                <a:latin typeface="Arial"/>
                <a:cs typeface="Arial"/>
              </a:rPr>
              <a:t>наилучшее</a:t>
            </a:r>
            <a:r>
              <a:rPr sz="1300" b="1" spc="5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03518D"/>
                </a:solidFill>
                <a:latin typeface="Arial"/>
                <a:cs typeface="Arial"/>
              </a:rPr>
              <a:t>место</a:t>
            </a:r>
            <a:r>
              <a:rPr sz="1300" b="1" spc="3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03518D"/>
                </a:solidFill>
                <a:latin typeface="Arial"/>
                <a:cs typeface="Arial"/>
              </a:rPr>
              <a:t>для</a:t>
            </a:r>
            <a:r>
              <a:rPr sz="1300" b="1" spc="-1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03518D"/>
                </a:solidFill>
                <a:latin typeface="Arial"/>
                <a:cs typeface="Arial"/>
              </a:rPr>
              <a:t>размещения</a:t>
            </a:r>
            <a:r>
              <a:rPr sz="1300" b="1" spc="2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03518D"/>
                </a:solidFill>
                <a:latin typeface="Arial"/>
                <a:cs typeface="Arial"/>
              </a:rPr>
              <a:t>скважин</a:t>
            </a:r>
            <a:r>
              <a:rPr sz="1300" b="1" spc="-2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518D"/>
                </a:solidFill>
                <a:latin typeface="Arial"/>
                <a:cs typeface="Arial"/>
              </a:rPr>
              <a:t>в </a:t>
            </a:r>
            <a:r>
              <a:rPr sz="1300" b="1" spc="-15" dirty="0">
                <a:solidFill>
                  <a:srgbClr val="03518D"/>
                </a:solidFill>
                <a:latin typeface="Arial"/>
                <a:cs typeface="Arial"/>
              </a:rPr>
              <a:t>соответствии</a:t>
            </a:r>
            <a:r>
              <a:rPr sz="1300" b="1" spc="5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518D"/>
                </a:solidFill>
                <a:latin typeface="Arial"/>
                <a:cs typeface="Arial"/>
              </a:rPr>
              <a:t>с </a:t>
            </a:r>
            <a:r>
              <a:rPr sz="1300" b="1" spc="-40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3518D"/>
                </a:solidFill>
                <a:latin typeface="Arial"/>
                <a:cs typeface="Arial"/>
              </a:rPr>
              <a:t>анализом</a:t>
            </a:r>
            <a:r>
              <a:rPr sz="1300" b="1" spc="-1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03518D"/>
                </a:solidFill>
                <a:latin typeface="Arial"/>
                <a:cs typeface="Arial"/>
              </a:rPr>
              <a:t>геофизических </a:t>
            </a:r>
            <a:r>
              <a:rPr sz="1300" b="1" dirty="0">
                <a:solidFill>
                  <a:srgbClr val="03518D"/>
                </a:solidFill>
                <a:latin typeface="Arial"/>
                <a:cs typeface="Arial"/>
              </a:rPr>
              <a:t>и </a:t>
            </a:r>
            <a:r>
              <a:rPr sz="1300" b="1" spc="-10" dirty="0">
                <a:solidFill>
                  <a:srgbClr val="03518D"/>
                </a:solidFill>
                <a:latin typeface="Arial"/>
                <a:cs typeface="Arial"/>
              </a:rPr>
              <a:t>геологических</a:t>
            </a:r>
            <a:r>
              <a:rPr sz="1300" b="1" spc="-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518D"/>
                </a:solidFill>
                <a:latin typeface="Arial"/>
                <a:cs typeface="Arial"/>
              </a:rPr>
              <a:t>данных;</a:t>
            </a:r>
            <a:endParaRPr sz="13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F06C22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300" b="1" spc="-15" dirty="0" err="1" smtClean="0">
                <a:solidFill>
                  <a:srgbClr val="03518D"/>
                </a:solidFill>
                <a:latin typeface="Arial"/>
                <a:cs typeface="Arial"/>
              </a:rPr>
              <a:t>Создавать</a:t>
            </a:r>
            <a:r>
              <a:rPr sz="1300" b="1" spc="55" dirty="0" smtClean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518D"/>
                </a:solidFill>
                <a:latin typeface="Arial"/>
                <a:cs typeface="Arial"/>
              </a:rPr>
              <a:t>и</a:t>
            </a:r>
            <a:r>
              <a:rPr sz="1300" b="1" spc="-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3518D"/>
                </a:solidFill>
                <a:latin typeface="Arial"/>
                <a:cs typeface="Arial"/>
              </a:rPr>
              <a:t>обновлять</a:t>
            </a:r>
            <a:r>
              <a:rPr sz="1300" b="1" spc="3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3518D"/>
                </a:solidFill>
                <a:latin typeface="Arial"/>
                <a:cs typeface="Arial"/>
              </a:rPr>
              <a:t>геологические</a:t>
            </a:r>
            <a:r>
              <a:rPr sz="1300" b="1" dirty="0">
                <a:solidFill>
                  <a:srgbClr val="03518D"/>
                </a:solidFill>
                <a:latin typeface="Arial"/>
                <a:cs typeface="Arial"/>
              </a:rPr>
              <a:t> и</a:t>
            </a:r>
            <a:r>
              <a:rPr sz="1300" b="1" spc="-5" dirty="0">
                <a:solidFill>
                  <a:srgbClr val="03518D"/>
                </a:solidFill>
                <a:latin typeface="Arial"/>
                <a:cs typeface="Arial"/>
              </a:rPr>
              <a:t> гидродинамические</a:t>
            </a:r>
            <a:r>
              <a:rPr sz="1300" b="1" spc="2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03518D"/>
                </a:solidFill>
                <a:latin typeface="Arial"/>
                <a:cs typeface="Arial"/>
              </a:rPr>
              <a:t>модели;</a:t>
            </a:r>
            <a:endParaRPr sz="1300" dirty="0">
              <a:latin typeface="Arial"/>
              <a:cs typeface="Arial"/>
            </a:endParaRPr>
          </a:p>
          <a:p>
            <a:pPr marL="299085" marR="791845" indent="-287020">
              <a:lnSpc>
                <a:spcPct val="100000"/>
              </a:lnSpc>
              <a:buClr>
                <a:srgbClr val="F06C22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300" b="1" spc="-15" dirty="0" err="1" smtClean="0">
                <a:solidFill>
                  <a:srgbClr val="03518D"/>
                </a:solidFill>
                <a:latin typeface="Arial"/>
                <a:cs typeface="Arial"/>
              </a:rPr>
              <a:t>Рекомендовать</a:t>
            </a:r>
            <a:r>
              <a:rPr sz="1300" b="1" spc="-15" dirty="0">
                <a:solidFill>
                  <a:srgbClr val="03518D"/>
                </a:solidFill>
                <a:latin typeface="Arial"/>
                <a:cs typeface="Arial"/>
              </a:rPr>
              <a:t>,</a:t>
            </a:r>
            <a:r>
              <a:rPr sz="1300" b="1" spc="3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3518D"/>
                </a:solidFill>
                <a:latin typeface="Arial"/>
                <a:cs typeface="Arial"/>
              </a:rPr>
              <a:t>планировать</a:t>
            </a:r>
            <a:r>
              <a:rPr sz="1300" b="1" spc="3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518D"/>
                </a:solidFill>
                <a:latin typeface="Arial"/>
                <a:cs typeface="Arial"/>
              </a:rPr>
              <a:t>и</a:t>
            </a:r>
            <a:r>
              <a:rPr sz="1300" b="1" spc="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03518D"/>
                </a:solidFill>
                <a:latin typeface="Arial"/>
                <a:cs typeface="Arial"/>
              </a:rPr>
              <a:t>предоставлять</a:t>
            </a:r>
            <a:r>
              <a:rPr sz="1300" b="1" spc="7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03518D"/>
                </a:solidFill>
                <a:latin typeface="Arial"/>
                <a:cs typeface="Arial"/>
              </a:rPr>
              <a:t>необходимую</a:t>
            </a:r>
            <a:r>
              <a:rPr sz="1300" b="1" spc="6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300" b="1" spc="-10">
                <a:solidFill>
                  <a:srgbClr val="03518D"/>
                </a:solidFill>
                <a:latin typeface="Arial"/>
                <a:cs typeface="Arial"/>
              </a:rPr>
              <a:t>программу </a:t>
            </a:r>
            <a:r>
              <a:rPr sz="1300" b="1" spc="-40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300" b="1" spc="-10" smtClean="0">
                <a:solidFill>
                  <a:srgbClr val="03518D"/>
                </a:solidFill>
                <a:latin typeface="Arial"/>
                <a:cs typeface="Arial"/>
              </a:rPr>
              <a:t>разработки</a:t>
            </a:r>
            <a:r>
              <a:rPr lang="ru-RU" sz="1300" b="1" spc="-10" dirty="0" smtClean="0">
                <a:solidFill>
                  <a:srgbClr val="03518D"/>
                </a:solidFill>
                <a:latin typeface="Arial"/>
                <a:cs typeface="Arial"/>
              </a:rPr>
              <a:t> месторождений;</a:t>
            </a: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F06C22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z="1300" b="1" spc="-10" dirty="0" smtClean="0">
                <a:solidFill>
                  <a:srgbClr val="03518D"/>
                </a:solidFill>
                <a:latin typeface="Arial"/>
                <a:cs typeface="Arial"/>
              </a:rPr>
              <a:t>Прогнозировать уровень добычи и оптимизировать</a:t>
            </a:r>
            <a:r>
              <a:rPr lang="ru-RU" sz="1300" b="1" spc="50" dirty="0" smtClean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lang="ru-RU" sz="1300" b="1" spc="-15" dirty="0">
                <a:solidFill>
                  <a:srgbClr val="03518D"/>
                </a:solidFill>
                <a:latin typeface="Arial"/>
                <a:cs typeface="Arial"/>
              </a:rPr>
              <a:t>эксплуатацию</a:t>
            </a:r>
            <a:r>
              <a:rPr lang="ru-RU" sz="1300" b="1" spc="6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lang="ru-RU" sz="1300" b="1" spc="-10" dirty="0" smtClean="0">
                <a:solidFill>
                  <a:srgbClr val="03518D"/>
                </a:solidFill>
                <a:latin typeface="Arial"/>
                <a:cs typeface="Arial"/>
              </a:rPr>
              <a:t>месторождения, в том числе п</a:t>
            </a:r>
            <a:r>
              <a:rPr lang="ru-RU" sz="1300" b="1" spc="-5" dirty="0" smtClean="0">
                <a:solidFill>
                  <a:srgbClr val="03518D"/>
                </a:solidFill>
                <a:latin typeface="Arial"/>
                <a:cs typeface="Arial"/>
              </a:rPr>
              <a:t>рименять</a:t>
            </a:r>
            <a:r>
              <a:rPr lang="ru-RU" sz="1300" b="1" spc="20" dirty="0" smtClean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lang="ru-RU" sz="1300" b="1" dirty="0">
                <a:solidFill>
                  <a:srgbClr val="03518D"/>
                </a:solidFill>
                <a:latin typeface="Arial"/>
                <a:cs typeface="Arial"/>
              </a:rPr>
              <a:t>и</a:t>
            </a:r>
            <a:r>
              <a:rPr lang="ru-RU" sz="1300" b="1" spc="-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lang="ru-RU" sz="1300" b="1" spc="-10" dirty="0">
                <a:solidFill>
                  <a:srgbClr val="03518D"/>
                </a:solidFill>
                <a:latin typeface="Arial"/>
                <a:cs typeface="Arial"/>
              </a:rPr>
              <a:t>разрабатывать</a:t>
            </a:r>
            <a:r>
              <a:rPr lang="ru-RU" sz="1300" b="1" spc="6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lang="ru-RU" sz="1300" b="1" spc="-10" dirty="0">
                <a:solidFill>
                  <a:srgbClr val="03518D"/>
                </a:solidFill>
                <a:latin typeface="Arial"/>
                <a:cs typeface="Arial"/>
              </a:rPr>
              <a:t>эффективные</a:t>
            </a:r>
            <a:r>
              <a:rPr lang="ru-RU" sz="1300" b="1" spc="1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lang="ru-RU" sz="1300" b="1" dirty="0">
                <a:solidFill>
                  <a:srgbClr val="03518D"/>
                </a:solidFill>
                <a:latin typeface="Arial"/>
                <a:cs typeface="Arial"/>
              </a:rPr>
              <a:t>и</a:t>
            </a:r>
            <a:r>
              <a:rPr lang="ru-RU" sz="1300" b="1" spc="1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lang="ru-RU" sz="1300" b="1" spc="-10" dirty="0">
                <a:solidFill>
                  <a:srgbClr val="03518D"/>
                </a:solidFill>
                <a:latin typeface="Arial"/>
                <a:cs typeface="Arial"/>
              </a:rPr>
              <a:t>наиболее</a:t>
            </a:r>
            <a:r>
              <a:rPr lang="ru-RU" sz="1300" b="1" spc="-15" dirty="0">
                <a:solidFill>
                  <a:srgbClr val="03518D"/>
                </a:solidFill>
                <a:latin typeface="Arial"/>
                <a:cs typeface="Arial"/>
              </a:rPr>
              <a:t> подходящие</a:t>
            </a:r>
            <a:r>
              <a:rPr lang="ru-RU" sz="1300" b="1" spc="1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lang="ru-RU" sz="1300" b="1" spc="-20" dirty="0">
                <a:solidFill>
                  <a:srgbClr val="03518D"/>
                </a:solidFill>
                <a:latin typeface="Arial"/>
                <a:cs typeface="Arial"/>
              </a:rPr>
              <a:t>методы </a:t>
            </a:r>
            <a:r>
              <a:rPr lang="ru-RU" sz="1300" b="1" spc="-40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lang="ru-RU" sz="1300" b="1" spc="-10" dirty="0">
                <a:solidFill>
                  <a:srgbClr val="03518D"/>
                </a:solidFill>
                <a:latin typeface="Arial"/>
                <a:cs typeface="Arial"/>
              </a:rPr>
              <a:t>увеличения</a:t>
            </a:r>
            <a:r>
              <a:rPr lang="ru-RU" sz="1300" b="1" spc="4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lang="ru-RU" sz="1300" b="1" spc="-20" dirty="0" err="1">
                <a:solidFill>
                  <a:srgbClr val="03518D"/>
                </a:solidFill>
                <a:latin typeface="Arial"/>
                <a:cs typeface="Arial"/>
              </a:rPr>
              <a:t>нефтеотдачи</a:t>
            </a:r>
            <a:r>
              <a:rPr lang="ru-RU" sz="1300" b="1" spc="-20" dirty="0" smtClean="0">
                <a:solidFill>
                  <a:srgbClr val="03518D"/>
                </a:solidFill>
                <a:latin typeface="Arial"/>
                <a:cs typeface="Arial"/>
              </a:rPr>
              <a:t>;</a:t>
            </a:r>
            <a:endParaRPr sz="13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F06C22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z="1300" b="1" spc="-10" dirty="0" smtClean="0">
                <a:solidFill>
                  <a:srgbClr val="03518D"/>
                </a:solidFill>
                <a:latin typeface="Arial"/>
                <a:cs typeface="Arial"/>
              </a:rPr>
              <a:t>Решать численные задачи, связанные </a:t>
            </a:r>
            <a:r>
              <a:rPr lang="ru-RU" sz="1300" b="1" spc="-10" dirty="0">
                <a:solidFill>
                  <a:srgbClr val="03518D"/>
                </a:solidFill>
                <a:latin typeface="Arial"/>
                <a:cs typeface="Arial"/>
              </a:rPr>
              <a:t>с подземными </a:t>
            </a:r>
            <a:r>
              <a:rPr lang="ru-RU" sz="1300" b="1" spc="-10" dirty="0" smtClean="0">
                <a:solidFill>
                  <a:srgbClr val="03518D"/>
                </a:solidFill>
                <a:latin typeface="Arial"/>
                <a:cs typeface="Arial"/>
              </a:rPr>
              <a:t>процессами (добыча, хранение, транспорт);</a:t>
            </a: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F06C22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z="1300" b="1" spc="-10" dirty="0" smtClean="0">
                <a:solidFill>
                  <a:srgbClr val="03518D"/>
                </a:solidFill>
                <a:latin typeface="Arial"/>
                <a:cs typeface="Arial"/>
              </a:rPr>
              <a:t>Применять </a:t>
            </a:r>
            <a:r>
              <a:rPr lang="ru-RU" sz="1300" b="1" spc="-10" dirty="0">
                <a:solidFill>
                  <a:srgbClr val="03518D"/>
                </a:solidFill>
                <a:latin typeface="Arial"/>
                <a:cs typeface="Arial"/>
              </a:rPr>
              <a:t>современные методы науки о данных и машинного обучения для анализа геологических </a:t>
            </a:r>
            <a:r>
              <a:rPr lang="ru-RU" sz="1300" b="1" spc="-10" dirty="0" smtClean="0">
                <a:solidFill>
                  <a:srgbClr val="03518D"/>
                </a:solidFill>
                <a:latin typeface="Arial"/>
                <a:cs typeface="Arial"/>
              </a:rPr>
              <a:t>данных и данных по добыче;</a:t>
            </a: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F06C22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z="1300" b="1" spc="-10" dirty="0" smtClean="0">
                <a:solidFill>
                  <a:srgbClr val="03518D"/>
                </a:solidFill>
                <a:latin typeface="Arial"/>
                <a:cs typeface="Arial"/>
              </a:rPr>
              <a:t>Понимать ключевые вопросы геологии, </a:t>
            </a:r>
            <a:r>
              <a:rPr lang="ru-RU" sz="1300" b="1" spc="-10" dirty="0" err="1" smtClean="0">
                <a:solidFill>
                  <a:srgbClr val="03518D"/>
                </a:solidFill>
                <a:latin typeface="Arial"/>
                <a:cs typeface="Arial"/>
              </a:rPr>
              <a:t>геомеханики</a:t>
            </a:r>
            <a:r>
              <a:rPr lang="ru-RU" sz="1300" b="1" spc="-10" dirty="0" smtClean="0">
                <a:solidFill>
                  <a:srgbClr val="03518D"/>
                </a:solidFill>
                <a:latin typeface="Arial"/>
                <a:cs typeface="Arial"/>
              </a:rPr>
              <a:t> и гидродинамики, имеющих важное значение для энергетических технологий, в том числе улавливания и хранения углерода;</a:t>
            </a: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F06C22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z="1300" b="1" spc="-10" dirty="0" smtClean="0">
                <a:solidFill>
                  <a:srgbClr val="03518D"/>
                </a:solidFill>
                <a:latin typeface="Arial"/>
                <a:cs typeface="Arial"/>
              </a:rPr>
              <a:t>Применять вычислительные методы для анализа и оценки инженерных проектов разработки.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46946" y="4715967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7E7E7E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82840" y="0"/>
            <a:ext cx="434340" cy="495300"/>
          </a:xfrm>
          <a:custGeom>
            <a:avLst/>
            <a:gdLst/>
            <a:ahLst/>
            <a:cxnLst/>
            <a:rect l="l" t="t" r="r" b="b"/>
            <a:pathLst>
              <a:path w="434340" h="495300">
                <a:moveTo>
                  <a:pt x="0" y="495300"/>
                </a:moveTo>
                <a:lnTo>
                  <a:pt x="434340" y="495300"/>
                </a:lnTo>
                <a:lnTo>
                  <a:pt x="434340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431600"/>
            <a:ext cx="8534400" cy="3542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092835" marR="5080" indent="-1080770">
              <a:lnSpc>
                <a:spcPts val="2590"/>
              </a:lnSpc>
              <a:spcBef>
                <a:spcPts val="425"/>
              </a:spcBef>
            </a:pPr>
            <a:r>
              <a:rPr sz="1700" spc="-10" dirty="0"/>
              <a:t>КАЗАНСКИЙ</a:t>
            </a:r>
            <a:r>
              <a:rPr sz="1700" dirty="0"/>
              <a:t> </a:t>
            </a:r>
            <a:r>
              <a:rPr sz="1700" spc="-25" dirty="0"/>
              <a:t>ФЕДЕРАЛЬНЫЙ </a:t>
            </a:r>
            <a:r>
              <a:rPr sz="1700" spc="-650" dirty="0"/>
              <a:t> </a:t>
            </a:r>
            <a:r>
              <a:rPr sz="1700" spc="-15" dirty="0" smtClean="0"/>
              <a:t>УНИВЕРСИТЕТ</a:t>
            </a:r>
            <a:r>
              <a:rPr lang="ru-RU" sz="1700" spc="-15" dirty="0" smtClean="0"/>
              <a:t> и </a:t>
            </a:r>
            <a:r>
              <a:rPr lang="fr-FR" sz="1700" spc="-5" dirty="0" smtClean="0"/>
              <a:t>IMPERIAL</a:t>
            </a:r>
            <a:r>
              <a:rPr lang="fr-FR" sz="1700" spc="-60" dirty="0" smtClean="0"/>
              <a:t> </a:t>
            </a:r>
            <a:r>
              <a:rPr lang="fr-FR" sz="1700" spc="-5" dirty="0" smtClean="0"/>
              <a:t>COLLEGE LONDON</a:t>
            </a:r>
            <a:endParaRPr sz="1700" spc="-15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81000" y="971550"/>
            <a:ext cx="4498340" cy="21550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ts val="1939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b="1" dirty="0" smtClean="0">
                <a:solidFill>
                  <a:srgbClr val="F06C22"/>
                </a:solidFill>
              </a:rPr>
              <a:t>5+</a:t>
            </a:r>
            <a:r>
              <a:rPr b="1" spc="-5" dirty="0" smtClean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b="1" spc="-5" dirty="0" err="1" smtClean="0">
                <a:solidFill>
                  <a:srgbClr val="F06C22"/>
                </a:solidFill>
                <a:latin typeface="Arial"/>
                <a:cs typeface="Arial"/>
              </a:rPr>
              <a:t>звезд</a:t>
            </a:r>
            <a:r>
              <a:rPr b="1" spc="-15" dirty="0" smtClean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spc="-5" dirty="0"/>
              <a:t>мировом </a:t>
            </a:r>
            <a:r>
              <a:rPr spc="-10" dirty="0"/>
              <a:t>рейтинге</a:t>
            </a:r>
          </a:p>
          <a:p>
            <a:pPr marL="299085" indent="-287020">
              <a:lnSpc>
                <a:spcPts val="1839"/>
              </a:lnSpc>
              <a:buClr>
                <a:srgbClr val="F06C22"/>
              </a:buClr>
              <a:buChar char="•"/>
              <a:tabLst>
                <a:tab pos="299085" algn="l"/>
                <a:tab pos="299720" algn="l"/>
              </a:tabLst>
            </a:pPr>
            <a:r>
              <a:rPr spc="-15" dirty="0"/>
              <a:t>университетов</a:t>
            </a:r>
            <a:r>
              <a:rPr dirty="0"/>
              <a:t> </a:t>
            </a:r>
            <a:r>
              <a:rPr spc="-10" dirty="0"/>
              <a:t>QS</a:t>
            </a:r>
          </a:p>
          <a:p>
            <a:pPr marL="299085" indent="-287020">
              <a:lnSpc>
                <a:spcPts val="1814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spc="-5" dirty="0">
                <a:solidFill>
                  <a:srgbClr val="F06C22"/>
                </a:solidFill>
                <a:latin typeface="Arial"/>
                <a:cs typeface="Arial"/>
              </a:rPr>
              <a:t>#370</a:t>
            </a:r>
            <a:r>
              <a:rPr b="1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dirty="0"/>
              <a:t>в</a:t>
            </a:r>
            <a:r>
              <a:rPr spc="-10" dirty="0"/>
              <a:t> рейтинге</a:t>
            </a:r>
            <a:r>
              <a:rPr spc="5" dirty="0"/>
              <a:t> </a:t>
            </a:r>
            <a:r>
              <a:rPr spc="-15" dirty="0"/>
              <a:t>университетов</a:t>
            </a:r>
            <a:r>
              <a:rPr spc="25" dirty="0"/>
              <a:t> </a:t>
            </a:r>
            <a:r>
              <a:rPr dirty="0"/>
              <a:t>мира </a:t>
            </a:r>
            <a:r>
              <a:rPr spc="-5" dirty="0"/>
              <a:t>QS</a:t>
            </a:r>
          </a:p>
          <a:p>
            <a:pPr marL="299085" indent="-287020">
              <a:lnSpc>
                <a:spcPts val="1810"/>
              </a:lnSpc>
              <a:buClr>
                <a:srgbClr val="F06C22"/>
              </a:buClr>
              <a:buChar char="•"/>
              <a:tabLst>
                <a:tab pos="299085" algn="l"/>
                <a:tab pos="299720" algn="l"/>
              </a:tabLst>
            </a:pPr>
            <a:r>
              <a:rPr spc="-10" dirty="0"/>
              <a:t>Количество</a:t>
            </a:r>
            <a:r>
              <a:rPr spc="-20" dirty="0"/>
              <a:t> </a:t>
            </a:r>
            <a:r>
              <a:rPr spc="-15" dirty="0"/>
              <a:t>студентов</a:t>
            </a:r>
            <a:r>
              <a:rPr spc="5" dirty="0"/>
              <a:t> </a:t>
            </a:r>
            <a:r>
              <a:rPr spc="-10"/>
              <a:t>более</a:t>
            </a:r>
            <a:r>
              <a:rPr/>
              <a:t> </a:t>
            </a:r>
            <a:r>
              <a:rPr lang="ru-RU" b="1" dirty="0" smtClean="0">
                <a:solidFill>
                  <a:srgbClr val="F06C22"/>
                </a:solidFill>
                <a:latin typeface="Arial"/>
                <a:cs typeface="Arial"/>
              </a:rPr>
              <a:t>5</a:t>
            </a:r>
            <a:r>
              <a:rPr b="1" smtClean="0">
                <a:solidFill>
                  <a:srgbClr val="F06C22"/>
                </a:solidFill>
                <a:latin typeface="Arial"/>
                <a:cs typeface="Arial"/>
              </a:rPr>
              <a:t>0000</a:t>
            </a:r>
            <a:endParaRPr b="1" dirty="0">
              <a:solidFill>
                <a:srgbClr val="F06C22"/>
              </a:solidFill>
              <a:latin typeface="Arial"/>
              <a:cs typeface="Arial"/>
            </a:endParaRPr>
          </a:p>
          <a:p>
            <a:pPr marL="12700">
              <a:lnSpc>
                <a:spcPts val="1835"/>
              </a:lnSpc>
            </a:pPr>
            <a:r>
              <a:rPr dirty="0">
                <a:latin typeface="Calibri"/>
                <a:cs typeface="Calibri"/>
              </a:rPr>
              <a:t>и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/>
              <a:t>сотрудников</a:t>
            </a:r>
            <a:r>
              <a:rPr spc="20" dirty="0"/>
              <a:t> </a:t>
            </a:r>
            <a:r>
              <a:rPr spc="-10" dirty="0"/>
              <a:t>более</a:t>
            </a:r>
            <a:r>
              <a:rPr spc="-5" dirty="0"/>
              <a:t> </a:t>
            </a:r>
            <a:r>
              <a:rPr b="1" dirty="0">
                <a:solidFill>
                  <a:srgbClr val="F06C22"/>
                </a:solidFill>
                <a:latin typeface="Arial"/>
                <a:cs typeface="Arial"/>
              </a:rPr>
              <a:t>10000</a:t>
            </a:r>
          </a:p>
          <a:p>
            <a:pPr marL="299085" indent="-287020">
              <a:lnSpc>
                <a:spcPts val="186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dirty="0">
                <a:solidFill>
                  <a:srgbClr val="F06C22"/>
                </a:solidFill>
                <a:latin typeface="Arial"/>
                <a:cs typeface="Arial"/>
              </a:rPr>
              <a:t>9</a:t>
            </a:r>
            <a:r>
              <a:rPr b="1" spc="-90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pc="-15" dirty="0"/>
              <a:t>нобелевских</a:t>
            </a:r>
            <a:r>
              <a:rPr spc="35" dirty="0"/>
              <a:t> </a:t>
            </a:r>
            <a:r>
              <a:rPr spc="-20" dirty="0"/>
              <a:t>лауреатов</a:t>
            </a:r>
            <a:r>
              <a:rPr spc="30" dirty="0"/>
              <a:t> </a:t>
            </a:r>
            <a:r>
              <a:rPr spc="-10" dirty="0"/>
              <a:t>работало</a:t>
            </a:r>
            <a:r>
              <a:rPr dirty="0"/>
              <a:t> в</a:t>
            </a:r>
            <a:r>
              <a:rPr spc="20" dirty="0"/>
              <a:t> </a:t>
            </a:r>
            <a:r>
              <a:rPr spc="-45" dirty="0"/>
              <a:t>КФУ</a:t>
            </a:r>
          </a:p>
          <a:p>
            <a:pPr marL="299085" indent="-287020">
              <a:lnSpc>
                <a:spcPts val="186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dirty="0" smtClean="0">
                <a:solidFill>
                  <a:srgbClr val="F06C22"/>
                </a:solidFill>
                <a:latin typeface="Arial"/>
                <a:cs typeface="Arial"/>
              </a:rPr>
              <a:t>51-</a:t>
            </a:r>
            <a:r>
              <a:rPr lang="ru-RU" b="1" dirty="0" smtClean="0">
                <a:solidFill>
                  <a:srgbClr val="F06C22"/>
                </a:solidFill>
                <a:latin typeface="Arial"/>
                <a:cs typeface="Arial"/>
              </a:rPr>
              <a:t>100</a:t>
            </a:r>
            <a:r>
              <a:rPr b="1" spc="-10" smtClean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lang="ru-RU" b="1" spc="-10" dirty="0" smtClean="0">
                <a:solidFill>
                  <a:srgbClr val="F06C22"/>
                </a:solidFill>
                <a:latin typeface="Arial"/>
                <a:cs typeface="Arial"/>
              </a:rPr>
              <a:t>место </a:t>
            </a:r>
            <a:r>
              <a:rPr lang="ru-RU" spc="-10" dirty="0" smtClean="0"/>
              <a:t>в м</a:t>
            </a:r>
            <a:r>
              <a:rPr spc="-10" smtClean="0"/>
              <a:t>еждународн</a:t>
            </a:r>
            <a:r>
              <a:rPr lang="ru-RU" spc="-10" dirty="0" err="1" smtClean="0"/>
              <a:t>ом</a:t>
            </a:r>
            <a:r>
              <a:rPr smtClean="0"/>
              <a:t> </a:t>
            </a:r>
            <a:r>
              <a:rPr spc="-10" smtClean="0"/>
              <a:t>предметн</a:t>
            </a:r>
            <a:r>
              <a:rPr lang="ru-RU" spc="-10" dirty="0" err="1" smtClean="0"/>
              <a:t>ом</a:t>
            </a:r>
            <a:r>
              <a:rPr lang="ru-RU" spc="-10" dirty="0" smtClean="0"/>
              <a:t> </a:t>
            </a:r>
            <a:r>
              <a:rPr spc="-5" smtClean="0"/>
              <a:t>рейтинг</a:t>
            </a:r>
            <a:r>
              <a:rPr lang="ru-RU" spc="-5" dirty="0" smtClean="0"/>
              <a:t>е</a:t>
            </a:r>
            <a:r>
              <a:rPr spc="-5" smtClean="0"/>
              <a:t> </a:t>
            </a:r>
            <a:r>
              <a:rPr b="1" dirty="0">
                <a:solidFill>
                  <a:srgbClr val="F06C22"/>
                </a:solidFill>
                <a:latin typeface="Arial"/>
                <a:cs typeface="Arial"/>
              </a:rPr>
              <a:t>QS</a:t>
            </a:r>
            <a:r>
              <a:rPr b="1" spc="-10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06C22"/>
                </a:solidFill>
                <a:latin typeface="Arial"/>
                <a:cs typeface="Arial"/>
              </a:rPr>
              <a:t>Petroleum</a:t>
            </a:r>
            <a:r>
              <a:rPr b="1" spc="-20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06C22"/>
                </a:solidFill>
                <a:latin typeface="Arial"/>
                <a:cs typeface="Arial"/>
              </a:rPr>
              <a:t>Engineering</a:t>
            </a:r>
          </a:p>
        </p:txBody>
      </p:sp>
      <p:sp>
        <p:nvSpPr>
          <p:cNvPr id="7" name="object 4"/>
          <p:cNvSpPr txBox="1"/>
          <p:nvPr/>
        </p:nvSpPr>
        <p:spPr>
          <a:xfrm>
            <a:off x="4953000" y="895350"/>
            <a:ext cx="4038600" cy="3027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ts val="2135"/>
              </a:lnSpc>
              <a:spcBef>
                <a:spcPts val="1939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 smtClean="0">
                <a:solidFill>
                  <a:srgbClr val="F06C22"/>
                </a:solidFill>
                <a:latin typeface="Arial"/>
                <a:cs typeface="Arial"/>
              </a:rPr>
              <a:t>#8</a:t>
            </a:r>
            <a:r>
              <a:rPr lang="ru-RU" sz="1800" b="1" spc="-5" dirty="0" smtClean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800" dirty="0" smtClean="0">
                <a:latin typeface="Arial"/>
                <a:cs typeface="Arial"/>
              </a:rPr>
              <a:t>в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мировом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рейтинге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университетов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ts val="2135"/>
              </a:lnSpc>
              <a:buClr>
                <a:srgbClr val="F06C22"/>
              </a:buClr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Arial"/>
                <a:cs typeface="Arial"/>
              </a:rPr>
              <a:t>Количество </a:t>
            </a:r>
            <a:r>
              <a:rPr sz="1800" spc="-15" dirty="0">
                <a:latin typeface="Arial"/>
                <a:cs typeface="Arial"/>
              </a:rPr>
              <a:t>студентов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более </a:t>
            </a:r>
            <a:r>
              <a:rPr sz="1800" b="1" spc="-5" dirty="0">
                <a:solidFill>
                  <a:srgbClr val="F06C22"/>
                </a:solidFill>
                <a:latin typeface="Arial"/>
                <a:cs typeface="Arial"/>
              </a:rPr>
              <a:t>17000</a:t>
            </a:r>
            <a:r>
              <a:rPr sz="1800" b="1" spc="-70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 err="1" smtClean="0">
                <a:latin typeface="Arial"/>
                <a:cs typeface="Arial"/>
              </a:rPr>
              <a:t>преподавателей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sz="1800" spc="-10" dirty="0" err="1" smtClean="0">
                <a:latin typeface="Arial"/>
                <a:cs typeface="Arial"/>
              </a:rPr>
              <a:t>более</a:t>
            </a:r>
            <a:r>
              <a:rPr sz="1800" spc="-60" dirty="0" smtClean="0">
                <a:latin typeface="Arial"/>
                <a:cs typeface="Arial"/>
              </a:rPr>
              <a:t> </a:t>
            </a:r>
            <a:r>
              <a:rPr sz="1800" b="1" spc="-10" dirty="0" smtClean="0">
                <a:solidFill>
                  <a:srgbClr val="F06C22"/>
                </a:solidFill>
                <a:latin typeface="Arial"/>
                <a:cs typeface="Arial"/>
              </a:rPr>
              <a:t>8000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ts val="2135"/>
              </a:lnSpc>
              <a:buClr>
                <a:srgbClr val="F06C22"/>
              </a:buClr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Arial"/>
                <a:cs typeface="Arial"/>
              </a:rPr>
              <a:t>Более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06C22"/>
                </a:solidFill>
                <a:latin typeface="Arial"/>
                <a:cs typeface="Arial"/>
              </a:rPr>
              <a:t>6700</a:t>
            </a:r>
            <a:r>
              <a:rPr sz="1800" b="1" spc="-80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выдаваемых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дипломов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год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F06C22"/>
                </a:solidFill>
                <a:latin typeface="Arial"/>
                <a:cs typeface="Arial"/>
              </a:rPr>
              <a:t>14 </a:t>
            </a:r>
            <a:r>
              <a:rPr sz="1800" spc="-15" dirty="0">
                <a:latin typeface="Arial"/>
                <a:cs typeface="Arial"/>
              </a:rPr>
              <a:t>Нобелевских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лауреатов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06C22"/>
                </a:solidFill>
                <a:latin typeface="Arial"/>
                <a:cs typeface="Arial"/>
              </a:rPr>
              <a:t>три</a:t>
            </a:r>
            <a:r>
              <a:rPr sz="1800" b="1" spc="35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Fields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Medalists</a:t>
            </a:r>
            <a:endParaRPr sz="1800" dirty="0">
              <a:latin typeface="Arial"/>
              <a:cs typeface="Arial"/>
            </a:endParaRPr>
          </a:p>
          <a:p>
            <a:pPr marL="299085" marR="12065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F06C22"/>
                </a:solidFill>
                <a:latin typeface="Arial"/>
                <a:cs typeface="Arial"/>
              </a:rPr>
              <a:t>6</a:t>
            </a:r>
            <a:r>
              <a:rPr sz="1800" b="1" spc="-15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06C22"/>
                </a:solidFill>
                <a:latin typeface="Arial"/>
                <a:cs typeface="Arial"/>
              </a:rPr>
              <a:t>место</a:t>
            </a:r>
            <a:r>
              <a:rPr sz="1800" b="1" spc="40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0" dirty="0" err="1" smtClean="0">
                <a:latin typeface="Arial"/>
                <a:cs typeface="Arial"/>
              </a:rPr>
              <a:t>международном</a:t>
            </a:r>
            <a:r>
              <a:rPr lang="ru-RU" spc="35" dirty="0" smtClean="0">
                <a:latin typeface="Arial"/>
                <a:cs typeface="Arial"/>
              </a:rPr>
              <a:t> </a:t>
            </a:r>
            <a:r>
              <a:rPr sz="1800" spc="-15" err="1" smtClean="0">
                <a:latin typeface="Arial"/>
                <a:cs typeface="Arial"/>
              </a:rPr>
              <a:t>предметном</a:t>
            </a:r>
            <a:r>
              <a:rPr sz="1800" spc="-20" smtClean="0">
                <a:latin typeface="Arial"/>
                <a:cs typeface="Arial"/>
              </a:rPr>
              <a:t> </a:t>
            </a:r>
            <a:r>
              <a:rPr sz="1800" spc="-10" smtClean="0">
                <a:latin typeface="Arial"/>
                <a:cs typeface="Arial"/>
              </a:rPr>
              <a:t>рейтинге</a:t>
            </a:r>
            <a:r>
              <a:rPr lang="ru-RU" sz="1800" spc="-10" dirty="0" smtClean="0">
                <a:latin typeface="Arial"/>
                <a:cs typeface="Arial"/>
              </a:rPr>
              <a:t> </a:t>
            </a:r>
          </a:p>
          <a:p>
            <a:pPr marL="299085" marR="120650" indent="-287020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ru-RU" b="1" spc="-10" dirty="0" smtClean="0">
                <a:solidFill>
                  <a:srgbClr val="F06C22"/>
                </a:solidFill>
                <a:latin typeface="Arial"/>
                <a:cs typeface="Arial"/>
              </a:rPr>
              <a:t>    </a:t>
            </a:r>
            <a:r>
              <a:rPr sz="1800" b="1" smtClean="0">
                <a:solidFill>
                  <a:srgbClr val="F06C22"/>
                </a:solidFill>
                <a:latin typeface="Arial"/>
                <a:cs typeface="Arial"/>
              </a:rPr>
              <a:t>QS </a:t>
            </a:r>
            <a:r>
              <a:rPr sz="1800" b="1" spc="-484" smtClean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06C22"/>
                </a:solidFill>
                <a:latin typeface="Arial"/>
                <a:cs typeface="Arial"/>
              </a:rPr>
              <a:t>Petroleum</a:t>
            </a:r>
            <a:r>
              <a:rPr sz="1800" b="1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06C22"/>
                </a:solidFill>
                <a:latin typeface="Arial"/>
                <a:cs typeface="Arial"/>
              </a:rPr>
              <a:t>Engineering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8" name="object 5"/>
          <p:cNvGrpSpPr/>
          <p:nvPr/>
        </p:nvGrpSpPr>
        <p:grpSpPr>
          <a:xfrm>
            <a:off x="4953000" y="4199256"/>
            <a:ext cx="3581400" cy="944244"/>
            <a:chOff x="475157" y="3559187"/>
            <a:chExt cx="3921125" cy="944244"/>
          </a:xfrm>
        </p:grpSpPr>
        <p:pic>
          <p:nvPicPr>
            <p:cNvPr id="9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0485" y="3559187"/>
              <a:ext cx="3205226" cy="844626"/>
            </a:xfrm>
            <a:prstGeom prst="rect">
              <a:avLst/>
            </a:prstGeom>
          </p:spPr>
        </p:pic>
        <p:sp>
          <p:nvSpPr>
            <p:cNvPr id="10" name="object 7"/>
            <p:cNvSpPr/>
            <p:nvPr/>
          </p:nvSpPr>
          <p:spPr>
            <a:xfrm>
              <a:off x="481507" y="3721354"/>
              <a:ext cx="786130" cy="775970"/>
            </a:xfrm>
            <a:custGeom>
              <a:avLst/>
              <a:gdLst/>
              <a:ahLst/>
              <a:cxnLst/>
              <a:rect l="l" t="t" r="r" b="b"/>
              <a:pathLst>
                <a:path w="786130" h="775970">
                  <a:moveTo>
                    <a:pt x="392836" y="0"/>
                  </a:moveTo>
                  <a:lnTo>
                    <a:pt x="343560" y="3021"/>
                  </a:lnTo>
                  <a:lnTo>
                    <a:pt x="296110" y="11841"/>
                  </a:lnTo>
                  <a:lnTo>
                    <a:pt x="250855" y="26098"/>
                  </a:lnTo>
                  <a:lnTo>
                    <a:pt x="208163" y="45428"/>
                  </a:lnTo>
                  <a:lnTo>
                    <a:pt x="168402" y="69467"/>
                  </a:lnTo>
                  <a:lnTo>
                    <a:pt x="131939" y="97853"/>
                  </a:lnTo>
                  <a:lnTo>
                    <a:pt x="99144" y="130220"/>
                  </a:lnTo>
                  <a:lnTo>
                    <a:pt x="70384" y="166207"/>
                  </a:lnTo>
                  <a:lnTo>
                    <a:pt x="46027" y="205449"/>
                  </a:lnTo>
                  <a:lnTo>
                    <a:pt x="26442" y="247584"/>
                  </a:lnTo>
                  <a:lnTo>
                    <a:pt x="11997" y="292247"/>
                  </a:lnTo>
                  <a:lnTo>
                    <a:pt x="3060" y="339075"/>
                  </a:lnTo>
                  <a:lnTo>
                    <a:pt x="0" y="387705"/>
                  </a:lnTo>
                  <a:lnTo>
                    <a:pt x="3060" y="436335"/>
                  </a:lnTo>
                  <a:lnTo>
                    <a:pt x="11997" y="483162"/>
                  </a:lnTo>
                  <a:lnTo>
                    <a:pt x="26442" y="527823"/>
                  </a:lnTo>
                  <a:lnTo>
                    <a:pt x="46027" y="569955"/>
                  </a:lnTo>
                  <a:lnTo>
                    <a:pt x="70384" y="609195"/>
                  </a:lnTo>
                  <a:lnTo>
                    <a:pt x="99144" y="645179"/>
                  </a:lnTo>
                  <a:lnTo>
                    <a:pt x="131939" y="677543"/>
                  </a:lnTo>
                  <a:lnTo>
                    <a:pt x="168402" y="705926"/>
                  </a:lnTo>
                  <a:lnTo>
                    <a:pt x="208163" y="729962"/>
                  </a:lnTo>
                  <a:lnTo>
                    <a:pt x="250855" y="749290"/>
                  </a:lnTo>
                  <a:lnTo>
                    <a:pt x="296110" y="763545"/>
                  </a:lnTo>
                  <a:lnTo>
                    <a:pt x="343560" y="772365"/>
                  </a:lnTo>
                  <a:lnTo>
                    <a:pt x="392836" y="775385"/>
                  </a:lnTo>
                  <a:lnTo>
                    <a:pt x="442114" y="772365"/>
                  </a:lnTo>
                  <a:lnTo>
                    <a:pt x="489566" y="763545"/>
                  </a:lnTo>
                  <a:lnTo>
                    <a:pt x="534822" y="749290"/>
                  </a:lnTo>
                  <a:lnTo>
                    <a:pt x="577514" y="729962"/>
                  </a:lnTo>
                  <a:lnTo>
                    <a:pt x="617276" y="705926"/>
                  </a:lnTo>
                  <a:lnTo>
                    <a:pt x="653738" y="677543"/>
                  </a:lnTo>
                  <a:lnTo>
                    <a:pt x="686533" y="645179"/>
                  </a:lnTo>
                  <a:lnTo>
                    <a:pt x="715292" y="609195"/>
                  </a:lnTo>
                  <a:lnTo>
                    <a:pt x="739647" y="569955"/>
                  </a:lnTo>
                  <a:lnTo>
                    <a:pt x="759231" y="527823"/>
                  </a:lnTo>
                  <a:lnTo>
                    <a:pt x="773675" y="483162"/>
                  </a:lnTo>
                  <a:lnTo>
                    <a:pt x="782612" y="436335"/>
                  </a:lnTo>
                  <a:lnTo>
                    <a:pt x="785672" y="387705"/>
                  </a:lnTo>
                  <a:lnTo>
                    <a:pt x="782612" y="339075"/>
                  </a:lnTo>
                  <a:lnTo>
                    <a:pt x="773675" y="292247"/>
                  </a:lnTo>
                  <a:lnTo>
                    <a:pt x="759231" y="247584"/>
                  </a:lnTo>
                  <a:lnTo>
                    <a:pt x="739647" y="205449"/>
                  </a:lnTo>
                  <a:lnTo>
                    <a:pt x="715292" y="166207"/>
                  </a:lnTo>
                  <a:lnTo>
                    <a:pt x="686533" y="130220"/>
                  </a:lnTo>
                  <a:lnTo>
                    <a:pt x="653738" y="97853"/>
                  </a:lnTo>
                  <a:lnTo>
                    <a:pt x="617276" y="69467"/>
                  </a:lnTo>
                  <a:lnTo>
                    <a:pt x="577514" y="45428"/>
                  </a:lnTo>
                  <a:lnTo>
                    <a:pt x="534822" y="26098"/>
                  </a:lnTo>
                  <a:lnTo>
                    <a:pt x="489566" y="11841"/>
                  </a:lnTo>
                  <a:lnTo>
                    <a:pt x="442114" y="3021"/>
                  </a:lnTo>
                  <a:lnTo>
                    <a:pt x="3928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/>
            <p:cNvSpPr/>
            <p:nvPr/>
          </p:nvSpPr>
          <p:spPr>
            <a:xfrm>
              <a:off x="481507" y="3721354"/>
              <a:ext cx="786130" cy="775970"/>
            </a:xfrm>
            <a:custGeom>
              <a:avLst/>
              <a:gdLst/>
              <a:ahLst/>
              <a:cxnLst/>
              <a:rect l="l" t="t" r="r" b="b"/>
              <a:pathLst>
                <a:path w="786130" h="775970">
                  <a:moveTo>
                    <a:pt x="0" y="387705"/>
                  </a:moveTo>
                  <a:lnTo>
                    <a:pt x="3060" y="339075"/>
                  </a:lnTo>
                  <a:lnTo>
                    <a:pt x="11997" y="292247"/>
                  </a:lnTo>
                  <a:lnTo>
                    <a:pt x="26442" y="247584"/>
                  </a:lnTo>
                  <a:lnTo>
                    <a:pt x="46027" y="205449"/>
                  </a:lnTo>
                  <a:lnTo>
                    <a:pt x="70384" y="166207"/>
                  </a:lnTo>
                  <a:lnTo>
                    <a:pt x="99144" y="130220"/>
                  </a:lnTo>
                  <a:lnTo>
                    <a:pt x="131939" y="97853"/>
                  </a:lnTo>
                  <a:lnTo>
                    <a:pt x="168402" y="69467"/>
                  </a:lnTo>
                  <a:lnTo>
                    <a:pt x="208163" y="45428"/>
                  </a:lnTo>
                  <a:lnTo>
                    <a:pt x="250855" y="26098"/>
                  </a:lnTo>
                  <a:lnTo>
                    <a:pt x="296110" y="11841"/>
                  </a:lnTo>
                  <a:lnTo>
                    <a:pt x="343560" y="3021"/>
                  </a:lnTo>
                  <a:lnTo>
                    <a:pt x="392836" y="0"/>
                  </a:lnTo>
                  <a:lnTo>
                    <a:pt x="442114" y="3021"/>
                  </a:lnTo>
                  <a:lnTo>
                    <a:pt x="489566" y="11841"/>
                  </a:lnTo>
                  <a:lnTo>
                    <a:pt x="534822" y="26098"/>
                  </a:lnTo>
                  <a:lnTo>
                    <a:pt x="577514" y="45428"/>
                  </a:lnTo>
                  <a:lnTo>
                    <a:pt x="617276" y="69467"/>
                  </a:lnTo>
                  <a:lnTo>
                    <a:pt x="653738" y="97853"/>
                  </a:lnTo>
                  <a:lnTo>
                    <a:pt x="686533" y="130220"/>
                  </a:lnTo>
                  <a:lnTo>
                    <a:pt x="715292" y="166207"/>
                  </a:lnTo>
                  <a:lnTo>
                    <a:pt x="739647" y="205449"/>
                  </a:lnTo>
                  <a:lnTo>
                    <a:pt x="759231" y="247584"/>
                  </a:lnTo>
                  <a:lnTo>
                    <a:pt x="773675" y="292247"/>
                  </a:lnTo>
                  <a:lnTo>
                    <a:pt x="782612" y="339075"/>
                  </a:lnTo>
                  <a:lnTo>
                    <a:pt x="785672" y="387705"/>
                  </a:lnTo>
                  <a:lnTo>
                    <a:pt x="782612" y="436335"/>
                  </a:lnTo>
                  <a:lnTo>
                    <a:pt x="773675" y="483162"/>
                  </a:lnTo>
                  <a:lnTo>
                    <a:pt x="759231" y="527823"/>
                  </a:lnTo>
                  <a:lnTo>
                    <a:pt x="739647" y="569955"/>
                  </a:lnTo>
                  <a:lnTo>
                    <a:pt x="715292" y="609195"/>
                  </a:lnTo>
                  <a:lnTo>
                    <a:pt x="686533" y="645179"/>
                  </a:lnTo>
                  <a:lnTo>
                    <a:pt x="653738" y="677543"/>
                  </a:lnTo>
                  <a:lnTo>
                    <a:pt x="617276" y="705926"/>
                  </a:lnTo>
                  <a:lnTo>
                    <a:pt x="577514" y="729962"/>
                  </a:lnTo>
                  <a:lnTo>
                    <a:pt x="534822" y="749290"/>
                  </a:lnTo>
                  <a:lnTo>
                    <a:pt x="489566" y="763545"/>
                  </a:lnTo>
                  <a:lnTo>
                    <a:pt x="442114" y="772365"/>
                  </a:lnTo>
                  <a:lnTo>
                    <a:pt x="392836" y="775385"/>
                  </a:lnTo>
                  <a:lnTo>
                    <a:pt x="343560" y="772365"/>
                  </a:lnTo>
                  <a:lnTo>
                    <a:pt x="296110" y="763545"/>
                  </a:lnTo>
                  <a:lnTo>
                    <a:pt x="250855" y="749290"/>
                  </a:lnTo>
                  <a:lnTo>
                    <a:pt x="208163" y="729962"/>
                  </a:lnTo>
                  <a:lnTo>
                    <a:pt x="168402" y="705926"/>
                  </a:lnTo>
                  <a:lnTo>
                    <a:pt x="131939" y="677543"/>
                  </a:lnTo>
                  <a:lnTo>
                    <a:pt x="99144" y="645179"/>
                  </a:lnTo>
                  <a:lnTo>
                    <a:pt x="70384" y="609195"/>
                  </a:lnTo>
                  <a:lnTo>
                    <a:pt x="46027" y="569955"/>
                  </a:lnTo>
                  <a:lnTo>
                    <a:pt x="26442" y="527823"/>
                  </a:lnTo>
                  <a:lnTo>
                    <a:pt x="11997" y="483162"/>
                  </a:lnTo>
                  <a:lnTo>
                    <a:pt x="3060" y="436335"/>
                  </a:lnTo>
                  <a:lnTo>
                    <a:pt x="0" y="387705"/>
                  </a:lnTo>
                  <a:close/>
                </a:path>
              </a:pathLst>
            </a:custGeom>
            <a:ln w="12700">
              <a:solidFill>
                <a:srgbClr val="F06C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/>
          <p:cNvSpPr txBox="1"/>
          <p:nvPr/>
        </p:nvSpPr>
        <p:spPr>
          <a:xfrm>
            <a:off x="5105400" y="4552950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06C22"/>
                </a:solidFill>
                <a:latin typeface="Calibri"/>
                <a:cs typeface="Calibri"/>
              </a:rPr>
              <a:t>#8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1026" name="Picture 2" descr="C:\Users\ECC-INFO\Downloads\WhatsApp Image 2021-03-24 at 13.08.3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44381"/>
            <a:ext cx="2867401" cy="1802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842" y="1824774"/>
            <a:ext cx="3954145" cy="833755"/>
          </a:xfrm>
          <a:custGeom>
            <a:avLst/>
            <a:gdLst/>
            <a:ahLst/>
            <a:cxnLst/>
            <a:rect l="l" t="t" r="r" b="b"/>
            <a:pathLst>
              <a:path w="3954145" h="833755">
                <a:moveTo>
                  <a:pt x="0" y="833716"/>
                </a:moveTo>
                <a:lnTo>
                  <a:pt x="3953586" y="833716"/>
                </a:lnTo>
                <a:lnTo>
                  <a:pt x="3953586" y="0"/>
                </a:lnTo>
                <a:lnTo>
                  <a:pt x="0" y="0"/>
                </a:lnTo>
                <a:lnTo>
                  <a:pt x="0" y="833716"/>
                </a:lnTo>
                <a:close/>
              </a:path>
            </a:pathLst>
          </a:custGeom>
          <a:solidFill>
            <a:srgbClr val="0351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87415" y="1824774"/>
            <a:ext cx="12700" cy="833755"/>
          </a:xfrm>
          <a:custGeom>
            <a:avLst/>
            <a:gdLst/>
            <a:ahLst/>
            <a:cxnLst/>
            <a:rect l="l" t="t" r="r" b="b"/>
            <a:pathLst>
              <a:path w="12700" h="833755">
                <a:moveTo>
                  <a:pt x="0" y="833716"/>
                </a:moveTo>
                <a:lnTo>
                  <a:pt x="12141" y="833716"/>
                </a:lnTo>
                <a:lnTo>
                  <a:pt x="12141" y="0"/>
                </a:lnTo>
                <a:lnTo>
                  <a:pt x="0" y="0"/>
                </a:lnTo>
                <a:lnTo>
                  <a:pt x="0" y="833716"/>
                </a:lnTo>
                <a:close/>
              </a:path>
            </a:pathLst>
          </a:custGeom>
          <a:solidFill>
            <a:srgbClr val="0351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7842" y="1636014"/>
            <a:ext cx="0" cy="1190625"/>
          </a:xfrm>
          <a:custGeom>
            <a:avLst/>
            <a:gdLst/>
            <a:ahLst/>
            <a:cxnLst/>
            <a:rect l="l" t="t" r="r" b="b"/>
            <a:pathLst>
              <a:path h="1190625">
                <a:moveTo>
                  <a:pt x="0" y="0"/>
                </a:moveTo>
                <a:lnTo>
                  <a:pt x="0" y="119011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21428" y="1824774"/>
            <a:ext cx="683260" cy="833755"/>
          </a:xfrm>
          <a:custGeom>
            <a:avLst/>
            <a:gdLst/>
            <a:ahLst/>
            <a:cxnLst/>
            <a:rect l="l" t="t" r="r" b="b"/>
            <a:pathLst>
              <a:path w="683260" h="833755">
                <a:moveTo>
                  <a:pt x="682980" y="0"/>
                </a:moveTo>
                <a:lnTo>
                  <a:pt x="0" y="0"/>
                </a:lnTo>
                <a:lnTo>
                  <a:pt x="0" y="833716"/>
                </a:lnTo>
                <a:lnTo>
                  <a:pt x="682980" y="833716"/>
                </a:lnTo>
                <a:lnTo>
                  <a:pt x="68298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99633" y="1646554"/>
            <a:ext cx="0" cy="1190625"/>
          </a:xfrm>
          <a:custGeom>
            <a:avLst/>
            <a:gdLst/>
            <a:ahLst/>
            <a:cxnLst/>
            <a:rect l="l" t="t" r="r" b="b"/>
            <a:pathLst>
              <a:path h="1190625">
                <a:moveTo>
                  <a:pt x="0" y="0"/>
                </a:moveTo>
                <a:lnTo>
                  <a:pt x="0" y="119011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13001" y="1948179"/>
            <a:ext cx="191770" cy="438150"/>
          </a:xfrm>
          <a:custGeom>
            <a:avLst/>
            <a:gdLst/>
            <a:ahLst/>
            <a:cxnLst/>
            <a:rect l="l" t="t" r="r" b="b"/>
            <a:pathLst>
              <a:path w="191769" h="438150">
                <a:moveTo>
                  <a:pt x="191643" y="0"/>
                </a:moveTo>
                <a:lnTo>
                  <a:pt x="123825" y="0"/>
                </a:lnTo>
                <a:lnTo>
                  <a:pt x="115179" y="19361"/>
                </a:lnTo>
                <a:lnTo>
                  <a:pt x="103520" y="37449"/>
                </a:lnTo>
                <a:lnTo>
                  <a:pt x="71119" y="69850"/>
                </a:lnTo>
                <a:lnTo>
                  <a:pt x="34178" y="94980"/>
                </a:lnTo>
                <a:lnTo>
                  <a:pt x="0" y="110489"/>
                </a:lnTo>
                <a:lnTo>
                  <a:pt x="0" y="186436"/>
                </a:lnTo>
                <a:lnTo>
                  <a:pt x="30102" y="174746"/>
                </a:lnTo>
                <a:lnTo>
                  <a:pt x="58134" y="160258"/>
                </a:lnTo>
                <a:lnTo>
                  <a:pt x="84117" y="142984"/>
                </a:lnTo>
                <a:lnTo>
                  <a:pt x="108076" y="122936"/>
                </a:lnTo>
                <a:lnTo>
                  <a:pt x="108076" y="438150"/>
                </a:lnTo>
                <a:lnTo>
                  <a:pt x="191643" y="438150"/>
                </a:lnTo>
                <a:lnTo>
                  <a:pt x="191643" y="0"/>
                </a:lnTo>
                <a:close/>
              </a:path>
            </a:pathLst>
          </a:custGeom>
          <a:solidFill>
            <a:srgbClr val="F06C22">
              <a:alpha val="6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37358" y="2186357"/>
            <a:ext cx="164465" cy="83820"/>
          </a:xfrm>
          <a:custGeom>
            <a:avLst/>
            <a:gdLst/>
            <a:ahLst/>
            <a:cxnLst/>
            <a:rect l="l" t="t" r="r" b="b"/>
            <a:pathLst>
              <a:path w="164464" h="83819">
                <a:moveTo>
                  <a:pt x="164299" y="0"/>
                </a:moveTo>
                <a:lnTo>
                  <a:pt x="0" y="0"/>
                </a:lnTo>
                <a:lnTo>
                  <a:pt x="0" y="83640"/>
                </a:lnTo>
                <a:lnTo>
                  <a:pt x="164299" y="83640"/>
                </a:lnTo>
                <a:lnTo>
                  <a:pt x="164299" y="0"/>
                </a:lnTo>
                <a:close/>
              </a:path>
            </a:pathLst>
          </a:custGeom>
          <a:solidFill>
            <a:srgbClr val="F06C22">
              <a:alpha val="6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447417" y="1694688"/>
            <a:ext cx="1490345" cy="1101090"/>
            <a:chOff x="2447417" y="1694688"/>
            <a:chExt cx="1490345" cy="1101090"/>
          </a:xfrm>
        </p:grpSpPr>
        <p:sp>
          <p:nvSpPr>
            <p:cNvPr id="10" name="object 10"/>
            <p:cNvSpPr/>
            <p:nvPr/>
          </p:nvSpPr>
          <p:spPr>
            <a:xfrm>
              <a:off x="2447417" y="1941957"/>
              <a:ext cx="1490345" cy="528320"/>
            </a:xfrm>
            <a:custGeom>
              <a:avLst/>
              <a:gdLst/>
              <a:ahLst/>
              <a:cxnLst/>
              <a:rect l="l" t="t" r="r" b="b"/>
              <a:pathLst>
                <a:path w="1490345" h="528319">
                  <a:moveTo>
                    <a:pt x="80390" y="128269"/>
                  </a:moveTo>
                  <a:lnTo>
                    <a:pt x="0" y="128269"/>
                  </a:lnTo>
                  <a:lnTo>
                    <a:pt x="0" y="444373"/>
                  </a:lnTo>
                  <a:lnTo>
                    <a:pt x="80390" y="444373"/>
                  </a:lnTo>
                  <a:lnTo>
                    <a:pt x="156221" y="326898"/>
                  </a:lnTo>
                  <a:lnTo>
                    <a:pt x="80390" y="326898"/>
                  </a:lnTo>
                  <a:lnTo>
                    <a:pt x="80390" y="128269"/>
                  </a:lnTo>
                  <a:close/>
                </a:path>
                <a:path w="1490345" h="528319">
                  <a:moveTo>
                    <a:pt x="291210" y="242316"/>
                  </a:moveTo>
                  <a:lnTo>
                    <a:pt x="210819" y="242316"/>
                  </a:lnTo>
                  <a:lnTo>
                    <a:pt x="210819" y="444373"/>
                  </a:lnTo>
                  <a:lnTo>
                    <a:pt x="291210" y="444373"/>
                  </a:lnTo>
                  <a:lnTo>
                    <a:pt x="291210" y="242316"/>
                  </a:lnTo>
                  <a:close/>
                </a:path>
                <a:path w="1490345" h="528319">
                  <a:moveTo>
                    <a:pt x="291210" y="128269"/>
                  </a:moveTo>
                  <a:lnTo>
                    <a:pt x="209041" y="128269"/>
                  </a:lnTo>
                  <a:lnTo>
                    <a:pt x="80390" y="326898"/>
                  </a:lnTo>
                  <a:lnTo>
                    <a:pt x="156221" y="326898"/>
                  </a:lnTo>
                  <a:lnTo>
                    <a:pt x="210819" y="242316"/>
                  </a:lnTo>
                  <a:lnTo>
                    <a:pt x="291210" y="242316"/>
                  </a:lnTo>
                  <a:lnTo>
                    <a:pt x="291210" y="128269"/>
                  </a:lnTo>
                  <a:close/>
                </a:path>
                <a:path w="1490345" h="528319">
                  <a:moveTo>
                    <a:pt x="96265" y="0"/>
                  </a:moveTo>
                  <a:lnTo>
                    <a:pt x="55371" y="0"/>
                  </a:lnTo>
                  <a:lnTo>
                    <a:pt x="58513" y="19175"/>
                  </a:lnTo>
                  <a:lnTo>
                    <a:pt x="83819" y="63626"/>
                  </a:lnTo>
                  <a:lnTo>
                    <a:pt x="129450" y="85183"/>
                  </a:lnTo>
                  <a:lnTo>
                    <a:pt x="148335" y="86613"/>
                  </a:lnTo>
                  <a:lnTo>
                    <a:pt x="167165" y="85183"/>
                  </a:lnTo>
                  <a:lnTo>
                    <a:pt x="212725" y="63626"/>
                  </a:lnTo>
                  <a:lnTo>
                    <a:pt x="228421" y="42925"/>
                  </a:lnTo>
                  <a:lnTo>
                    <a:pt x="148335" y="42925"/>
                  </a:lnTo>
                  <a:lnTo>
                    <a:pt x="136860" y="42237"/>
                  </a:lnTo>
                  <a:lnTo>
                    <a:pt x="100980" y="18573"/>
                  </a:lnTo>
                  <a:lnTo>
                    <a:pt x="97926" y="9929"/>
                  </a:lnTo>
                  <a:lnTo>
                    <a:pt x="96265" y="0"/>
                  </a:lnTo>
                  <a:close/>
                </a:path>
                <a:path w="1490345" h="528319">
                  <a:moveTo>
                    <a:pt x="241172" y="0"/>
                  </a:moveTo>
                  <a:lnTo>
                    <a:pt x="200406" y="0"/>
                  </a:lnTo>
                  <a:lnTo>
                    <a:pt x="198691" y="9929"/>
                  </a:lnTo>
                  <a:lnTo>
                    <a:pt x="195643" y="18573"/>
                  </a:lnTo>
                  <a:lnTo>
                    <a:pt x="159793" y="42237"/>
                  </a:lnTo>
                  <a:lnTo>
                    <a:pt x="148335" y="42925"/>
                  </a:lnTo>
                  <a:lnTo>
                    <a:pt x="228421" y="42925"/>
                  </a:lnTo>
                  <a:lnTo>
                    <a:pt x="232282" y="36147"/>
                  </a:lnTo>
                  <a:lnTo>
                    <a:pt x="238049" y="19175"/>
                  </a:lnTo>
                  <a:lnTo>
                    <a:pt x="241172" y="0"/>
                  </a:lnTo>
                  <a:close/>
                </a:path>
                <a:path w="1490345" h="528319">
                  <a:moveTo>
                    <a:pt x="759459" y="128269"/>
                  </a:moveTo>
                  <a:lnTo>
                    <a:pt x="545972" y="128269"/>
                  </a:lnTo>
                  <a:lnTo>
                    <a:pt x="545972" y="444373"/>
                  </a:lnTo>
                  <a:lnTo>
                    <a:pt x="629665" y="444373"/>
                  </a:lnTo>
                  <a:lnTo>
                    <a:pt x="629665" y="195834"/>
                  </a:lnTo>
                  <a:lnTo>
                    <a:pt x="759459" y="195834"/>
                  </a:lnTo>
                  <a:lnTo>
                    <a:pt x="759459" y="128269"/>
                  </a:lnTo>
                  <a:close/>
                </a:path>
                <a:path w="1490345" h="528319">
                  <a:moveTo>
                    <a:pt x="939672" y="121157"/>
                  </a:moveTo>
                  <a:lnTo>
                    <a:pt x="895381" y="126301"/>
                  </a:lnTo>
                  <a:lnTo>
                    <a:pt x="855471" y="141731"/>
                  </a:lnTo>
                  <a:lnTo>
                    <a:pt x="822150" y="166893"/>
                  </a:lnTo>
                  <a:lnTo>
                    <a:pt x="797306" y="201294"/>
                  </a:lnTo>
                  <a:lnTo>
                    <a:pt x="781938" y="240903"/>
                  </a:lnTo>
                  <a:lnTo>
                    <a:pt x="776858" y="281940"/>
                  </a:lnTo>
                  <a:lnTo>
                    <a:pt x="778125" y="308135"/>
                  </a:lnTo>
                  <a:lnTo>
                    <a:pt x="788324" y="354288"/>
                  </a:lnTo>
                  <a:lnTo>
                    <a:pt x="808781" y="392154"/>
                  </a:lnTo>
                  <a:lnTo>
                    <a:pt x="838829" y="420971"/>
                  </a:lnTo>
                  <a:lnTo>
                    <a:pt x="877333" y="440521"/>
                  </a:lnTo>
                  <a:lnTo>
                    <a:pt x="918723" y="450375"/>
                  </a:lnTo>
                  <a:lnTo>
                    <a:pt x="940181" y="451612"/>
                  </a:lnTo>
                  <a:lnTo>
                    <a:pt x="973828" y="448659"/>
                  </a:lnTo>
                  <a:lnTo>
                    <a:pt x="1004474" y="439800"/>
                  </a:lnTo>
                  <a:lnTo>
                    <a:pt x="1032121" y="425037"/>
                  </a:lnTo>
                  <a:lnTo>
                    <a:pt x="1056767" y="404368"/>
                  </a:lnTo>
                  <a:lnTo>
                    <a:pt x="1073671" y="383413"/>
                  </a:lnTo>
                  <a:lnTo>
                    <a:pt x="939927" y="383413"/>
                  </a:lnTo>
                  <a:lnTo>
                    <a:pt x="924206" y="381843"/>
                  </a:lnTo>
                  <a:lnTo>
                    <a:pt x="884808" y="358394"/>
                  </a:lnTo>
                  <a:lnTo>
                    <a:pt x="863967" y="308530"/>
                  </a:lnTo>
                  <a:lnTo>
                    <a:pt x="862583" y="286385"/>
                  </a:lnTo>
                  <a:lnTo>
                    <a:pt x="863967" y="264239"/>
                  </a:lnTo>
                  <a:lnTo>
                    <a:pt x="884808" y="214375"/>
                  </a:lnTo>
                  <a:lnTo>
                    <a:pt x="924206" y="190908"/>
                  </a:lnTo>
                  <a:lnTo>
                    <a:pt x="939927" y="189356"/>
                  </a:lnTo>
                  <a:lnTo>
                    <a:pt x="1074633" y="189356"/>
                  </a:lnTo>
                  <a:lnTo>
                    <a:pt x="1057147" y="167767"/>
                  </a:lnTo>
                  <a:lnTo>
                    <a:pt x="1032648" y="147357"/>
                  </a:lnTo>
                  <a:lnTo>
                    <a:pt x="1004887" y="132794"/>
                  </a:lnTo>
                  <a:lnTo>
                    <a:pt x="973887" y="124065"/>
                  </a:lnTo>
                  <a:lnTo>
                    <a:pt x="939672" y="121157"/>
                  </a:lnTo>
                  <a:close/>
                </a:path>
                <a:path w="1490345" h="528319">
                  <a:moveTo>
                    <a:pt x="1074633" y="189356"/>
                  </a:moveTo>
                  <a:lnTo>
                    <a:pt x="939927" y="189356"/>
                  </a:lnTo>
                  <a:lnTo>
                    <a:pt x="955643" y="190908"/>
                  </a:lnTo>
                  <a:lnTo>
                    <a:pt x="970026" y="195580"/>
                  </a:lnTo>
                  <a:lnTo>
                    <a:pt x="1004551" y="228234"/>
                  </a:lnTo>
                  <a:lnTo>
                    <a:pt x="1016999" y="285495"/>
                  </a:lnTo>
                  <a:lnTo>
                    <a:pt x="1016976" y="286385"/>
                  </a:lnTo>
                  <a:lnTo>
                    <a:pt x="1011475" y="327739"/>
                  </a:lnTo>
                  <a:lnTo>
                    <a:pt x="983075" y="369321"/>
                  </a:lnTo>
                  <a:lnTo>
                    <a:pt x="939927" y="383413"/>
                  </a:lnTo>
                  <a:lnTo>
                    <a:pt x="1073671" y="383413"/>
                  </a:lnTo>
                  <a:lnTo>
                    <a:pt x="1077009" y="379275"/>
                  </a:lnTo>
                  <a:lnTo>
                    <a:pt x="1091453" y="351075"/>
                  </a:lnTo>
                  <a:lnTo>
                    <a:pt x="1100111" y="319803"/>
                  </a:lnTo>
                  <a:lnTo>
                    <a:pt x="1102995" y="285495"/>
                  </a:lnTo>
                  <a:lnTo>
                    <a:pt x="1100135" y="251420"/>
                  </a:lnTo>
                  <a:lnTo>
                    <a:pt x="1091549" y="220440"/>
                  </a:lnTo>
                  <a:lnTo>
                    <a:pt x="1077223" y="192555"/>
                  </a:lnTo>
                  <a:lnTo>
                    <a:pt x="1074633" y="189356"/>
                  </a:lnTo>
                  <a:close/>
                </a:path>
                <a:path w="1490345" h="528319">
                  <a:moveTo>
                    <a:pt x="1489836" y="375919"/>
                  </a:moveTo>
                  <a:lnTo>
                    <a:pt x="1114552" y="375919"/>
                  </a:lnTo>
                  <a:lnTo>
                    <a:pt x="1114552" y="527812"/>
                  </a:lnTo>
                  <a:lnTo>
                    <a:pt x="1182370" y="527812"/>
                  </a:lnTo>
                  <a:lnTo>
                    <a:pt x="1182370" y="444373"/>
                  </a:lnTo>
                  <a:lnTo>
                    <a:pt x="1489836" y="444373"/>
                  </a:lnTo>
                  <a:lnTo>
                    <a:pt x="1489836" y="375919"/>
                  </a:lnTo>
                  <a:close/>
                </a:path>
                <a:path w="1490345" h="528319">
                  <a:moveTo>
                    <a:pt x="1489836" y="444373"/>
                  </a:moveTo>
                  <a:lnTo>
                    <a:pt x="1421765" y="444373"/>
                  </a:lnTo>
                  <a:lnTo>
                    <a:pt x="1421765" y="527812"/>
                  </a:lnTo>
                  <a:lnTo>
                    <a:pt x="1489836" y="527812"/>
                  </a:lnTo>
                  <a:lnTo>
                    <a:pt x="1489836" y="444373"/>
                  </a:lnTo>
                  <a:close/>
                </a:path>
                <a:path w="1490345" h="528319">
                  <a:moveTo>
                    <a:pt x="1455928" y="128269"/>
                  </a:moveTo>
                  <a:lnTo>
                    <a:pt x="1200911" y="128269"/>
                  </a:lnTo>
                  <a:lnTo>
                    <a:pt x="1198864" y="185108"/>
                  </a:lnTo>
                  <a:lnTo>
                    <a:pt x="1195387" y="232933"/>
                  </a:lnTo>
                  <a:lnTo>
                    <a:pt x="1190482" y="271734"/>
                  </a:lnTo>
                  <a:lnTo>
                    <a:pt x="1176718" y="325145"/>
                  </a:lnTo>
                  <a:lnTo>
                    <a:pt x="1159002" y="362344"/>
                  </a:lnTo>
                  <a:lnTo>
                    <a:pt x="1148715" y="375919"/>
                  </a:lnTo>
                  <a:lnTo>
                    <a:pt x="1230630" y="375919"/>
                  </a:lnTo>
                  <a:lnTo>
                    <a:pt x="1246961" y="346801"/>
                  </a:lnTo>
                  <a:lnTo>
                    <a:pt x="1259363" y="307276"/>
                  </a:lnTo>
                  <a:lnTo>
                    <a:pt x="1267813" y="257369"/>
                  </a:lnTo>
                  <a:lnTo>
                    <a:pt x="1272285" y="197104"/>
                  </a:lnTo>
                  <a:lnTo>
                    <a:pt x="1455928" y="197104"/>
                  </a:lnTo>
                  <a:lnTo>
                    <a:pt x="1455928" y="128269"/>
                  </a:lnTo>
                  <a:close/>
                </a:path>
                <a:path w="1490345" h="528319">
                  <a:moveTo>
                    <a:pt x="1455928" y="197104"/>
                  </a:moveTo>
                  <a:lnTo>
                    <a:pt x="1373505" y="197104"/>
                  </a:lnTo>
                  <a:lnTo>
                    <a:pt x="1373250" y="375919"/>
                  </a:lnTo>
                  <a:lnTo>
                    <a:pt x="1455928" y="375919"/>
                  </a:lnTo>
                  <a:lnTo>
                    <a:pt x="1455928" y="197104"/>
                  </a:lnTo>
                  <a:close/>
                </a:path>
              </a:pathLst>
            </a:custGeom>
            <a:solidFill>
              <a:srgbClr val="F06C22">
                <a:alpha val="6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02027" y="1694688"/>
              <a:ext cx="1350645" cy="1101090"/>
            </a:xfrm>
            <a:custGeom>
              <a:avLst/>
              <a:gdLst/>
              <a:ahLst/>
              <a:cxnLst/>
              <a:rect l="l" t="t" r="r" b="b"/>
              <a:pathLst>
                <a:path w="1350645" h="1101089">
                  <a:moveTo>
                    <a:pt x="0" y="0"/>
                  </a:moveTo>
                  <a:lnTo>
                    <a:pt x="0" y="1100963"/>
                  </a:lnTo>
                </a:path>
                <a:path w="1350645" h="1101089">
                  <a:moveTo>
                    <a:pt x="461899" y="0"/>
                  </a:moveTo>
                  <a:lnTo>
                    <a:pt x="461899" y="1100963"/>
                  </a:lnTo>
                </a:path>
                <a:path w="1350645" h="1101089">
                  <a:moveTo>
                    <a:pt x="902715" y="0"/>
                  </a:moveTo>
                  <a:lnTo>
                    <a:pt x="902715" y="1100963"/>
                  </a:lnTo>
                </a:path>
                <a:path w="1350645" h="1101089">
                  <a:moveTo>
                    <a:pt x="1350518" y="0"/>
                  </a:moveTo>
                  <a:lnTo>
                    <a:pt x="1350518" y="1100963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599182" y="118999"/>
            <a:ext cx="38938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УЧЕБНЫЙ</a:t>
            </a:r>
            <a:r>
              <a:rPr sz="2000" spc="-40" dirty="0"/>
              <a:t> </a:t>
            </a:r>
            <a:r>
              <a:rPr sz="2000" dirty="0"/>
              <a:t>ПЛАН</a:t>
            </a:r>
            <a:r>
              <a:rPr sz="2000" spc="-45" dirty="0"/>
              <a:t> </a:t>
            </a:r>
            <a:r>
              <a:rPr sz="2000" spc="-25" dirty="0"/>
              <a:t>ПРОГРАММЫ</a:t>
            </a:r>
            <a:endParaRPr sz="2000"/>
          </a:p>
        </p:txBody>
      </p:sp>
      <p:sp>
        <p:nvSpPr>
          <p:cNvPr id="13" name="object 13"/>
          <p:cNvSpPr/>
          <p:nvPr/>
        </p:nvSpPr>
        <p:spPr>
          <a:xfrm>
            <a:off x="774052" y="1687829"/>
            <a:ext cx="0" cy="1101090"/>
          </a:xfrm>
          <a:custGeom>
            <a:avLst/>
            <a:gdLst/>
            <a:ahLst/>
            <a:cxnLst/>
            <a:rect l="l" t="t" r="r" b="b"/>
            <a:pathLst>
              <a:path h="1101089">
                <a:moveTo>
                  <a:pt x="0" y="0"/>
                </a:moveTo>
                <a:lnTo>
                  <a:pt x="0" y="110096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0772" y="1680717"/>
            <a:ext cx="0" cy="1101090"/>
          </a:xfrm>
          <a:custGeom>
            <a:avLst/>
            <a:gdLst/>
            <a:ahLst/>
            <a:cxnLst/>
            <a:rect l="l" t="t" r="r" b="b"/>
            <a:pathLst>
              <a:path h="1101089">
                <a:moveTo>
                  <a:pt x="0" y="0"/>
                </a:moveTo>
                <a:lnTo>
                  <a:pt x="0" y="110109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27504" y="1694688"/>
            <a:ext cx="0" cy="1101090"/>
          </a:xfrm>
          <a:custGeom>
            <a:avLst/>
            <a:gdLst/>
            <a:ahLst/>
            <a:cxnLst/>
            <a:rect l="l" t="t" r="r" b="b"/>
            <a:pathLst>
              <a:path h="1101089">
                <a:moveTo>
                  <a:pt x="0" y="0"/>
                </a:moveTo>
                <a:lnTo>
                  <a:pt x="0" y="110096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61210" y="1694688"/>
            <a:ext cx="0" cy="1101090"/>
          </a:xfrm>
          <a:custGeom>
            <a:avLst/>
            <a:gdLst/>
            <a:ahLst/>
            <a:cxnLst/>
            <a:rect l="l" t="t" r="r" b="b"/>
            <a:pathLst>
              <a:path h="1101089">
                <a:moveTo>
                  <a:pt x="0" y="0"/>
                </a:moveTo>
                <a:lnTo>
                  <a:pt x="0" y="110096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21428" y="1694688"/>
            <a:ext cx="0" cy="1101090"/>
          </a:xfrm>
          <a:custGeom>
            <a:avLst/>
            <a:gdLst/>
            <a:ahLst/>
            <a:cxnLst/>
            <a:rect l="l" t="t" r="r" b="b"/>
            <a:pathLst>
              <a:path h="1101089">
                <a:moveTo>
                  <a:pt x="0" y="0"/>
                </a:moveTo>
                <a:lnTo>
                  <a:pt x="0" y="110096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83328" y="1694688"/>
            <a:ext cx="0" cy="1101090"/>
          </a:xfrm>
          <a:custGeom>
            <a:avLst/>
            <a:gdLst/>
            <a:ahLst/>
            <a:cxnLst/>
            <a:rect l="l" t="t" r="r" b="b"/>
            <a:pathLst>
              <a:path h="1101089">
                <a:moveTo>
                  <a:pt x="0" y="0"/>
                </a:moveTo>
                <a:lnTo>
                  <a:pt x="0" y="110096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7804" y="1211580"/>
            <a:ext cx="5332095" cy="111125"/>
          </a:xfrm>
          <a:custGeom>
            <a:avLst/>
            <a:gdLst/>
            <a:ahLst/>
            <a:cxnLst/>
            <a:rect l="l" t="t" r="r" b="b"/>
            <a:pathLst>
              <a:path w="5332095" h="111125">
                <a:moveTo>
                  <a:pt x="94843" y="0"/>
                </a:moveTo>
                <a:lnTo>
                  <a:pt x="0" y="55372"/>
                </a:lnTo>
                <a:lnTo>
                  <a:pt x="94843" y="110617"/>
                </a:lnTo>
                <a:lnTo>
                  <a:pt x="100672" y="109093"/>
                </a:lnTo>
                <a:lnTo>
                  <a:pt x="103327" y="104521"/>
                </a:lnTo>
                <a:lnTo>
                  <a:pt x="105981" y="100075"/>
                </a:lnTo>
                <a:lnTo>
                  <a:pt x="104444" y="94234"/>
                </a:lnTo>
                <a:lnTo>
                  <a:pt x="54168" y="64897"/>
                </a:lnTo>
                <a:lnTo>
                  <a:pt x="18897" y="64897"/>
                </a:lnTo>
                <a:lnTo>
                  <a:pt x="18897" y="45847"/>
                </a:lnTo>
                <a:lnTo>
                  <a:pt x="53950" y="45847"/>
                </a:lnTo>
                <a:lnTo>
                  <a:pt x="104444" y="16383"/>
                </a:lnTo>
                <a:lnTo>
                  <a:pt x="105981" y="10668"/>
                </a:lnTo>
                <a:lnTo>
                  <a:pt x="100672" y="1524"/>
                </a:lnTo>
                <a:lnTo>
                  <a:pt x="94843" y="0"/>
                </a:lnTo>
                <a:close/>
              </a:path>
              <a:path w="5332095" h="111125">
                <a:moveTo>
                  <a:pt x="5294036" y="55308"/>
                </a:moveTo>
                <a:lnTo>
                  <a:pt x="5231879" y="91567"/>
                </a:lnTo>
                <a:lnTo>
                  <a:pt x="5227434" y="94234"/>
                </a:lnTo>
                <a:lnTo>
                  <a:pt x="5225910" y="100075"/>
                </a:lnTo>
                <a:lnTo>
                  <a:pt x="5228450" y="104521"/>
                </a:lnTo>
                <a:lnTo>
                  <a:pt x="5231117" y="109093"/>
                </a:lnTo>
                <a:lnTo>
                  <a:pt x="5236959" y="110617"/>
                </a:lnTo>
                <a:lnTo>
                  <a:pt x="5315471" y="64897"/>
                </a:lnTo>
                <a:lnTo>
                  <a:pt x="5313159" y="64897"/>
                </a:lnTo>
                <a:lnTo>
                  <a:pt x="5313159" y="63500"/>
                </a:lnTo>
                <a:lnTo>
                  <a:pt x="5308079" y="63500"/>
                </a:lnTo>
                <a:lnTo>
                  <a:pt x="5294036" y="55308"/>
                </a:lnTo>
                <a:close/>
              </a:path>
              <a:path w="5332095" h="111125">
                <a:moveTo>
                  <a:pt x="53950" y="45847"/>
                </a:moveTo>
                <a:lnTo>
                  <a:pt x="18897" y="45847"/>
                </a:lnTo>
                <a:lnTo>
                  <a:pt x="18897" y="64897"/>
                </a:lnTo>
                <a:lnTo>
                  <a:pt x="54168" y="64897"/>
                </a:lnTo>
                <a:lnTo>
                  <a:pt x="51774" y="63500"/>
                </a:lnTo>
                <a:lnTo>
                  <a:pt x="23698" y="63500"/>
                </a:lnTo>
                <a:lnTo>
                  <a:pt x="23698" y="47117"/>
                </a:lnTo>
                <a:lnTo>
                  <a:pt x="51774" y="47117"/>
                </a:lnTo>
                <a:lnTo>
                  <a:pt x="53950" y="45847"/>
                </a:lnTo>
                <a:close/>
              </a:path>
              <a:path w="5332095" h="111125">
                <a:moveTo>
                  <a:pt x="5277817" y="45847"/>
                </a:moveTo>
                <a:lnTo>
                  <a:pt x="53950" y="45847"/>
                </a:lnTo>
                <a:lnTo>
                  <a:pt x="37736" y="55308"/>
                </a:lnTo>
                <a:lnTo>
                  <a:pt x="54168" y="64897"/>
                </a:lnTo>
                <a:lnTo>
                  <a:pt x="5277599" y="64897"/>
                </a:lnTo>
                <a:lnTo>
                  <a:pt x="5294036" y="55308"/>
                </a:lnTo>
                <a:lnTo>
                  <a:pt x="5277817" y="45847"/>
                </a:lnTo>
                <a:close/>
              </a:path>
              <a:path w="5332095" h="111125">
                <a:moveTo>
                  <a:pt x="5315509" y="45847"/>
                </a:moveTo>
                <a:lnTo>
                  <a:pt x="5313159" y="45847"/>
                </a:lnTo>
                <a:lnTo>
                  <a:pt x="5313159" y="64897"/>
                </a:lnTo>
                <a:lnTo>
                  <a:pt x="5315471" y="64897"/>
                </a:lnTo>
                <a:lnTo>
                  <a:pt x="5331828" y="55372"/>
                </a:lnTo>
                <a:lnTo>
                  <a:pt x="5315509" y="45847"/>
                </a:lnTo>
                <a:close/>
              </a:path>
              <a:path w="5332095" h="111125">
                <a:moveTo>
                  <a:pt x="23698" y="47117"/>
                </a:moveTo>
                <a:lnTo>
                  <a:pt x="23698" y="63500"/>
                </a:lnTo>
                <a:lnTo>
                  <a:pt x="37736" y="55308"/>
                </a:lnTo>
                <a:lnTo>
                  <a:pt x="23698" y="47117"/>
                </a:lnTo>
                <a:close/>
              </a:path>
              <a:path w="5332095" h="111125">
                <a:moveTo>
                  <a:pt x="37736" y="55308"/>
                </a:moveTo>
                <a:lnTo>
                  <a:pt x="23698" y="63500"/>
                </a:lnTo>
                <a:lnTo>
                  <a:pt x="51774" y="63500"/>
                </a:lnTo>
                <a:lnTo>
                  <a:pt x="37736" y="55308"/>
                </a:lnTo>
                <a:close/>
              </a:path>
              <a:path w="5332095" h="111125">
                <a:moveTo>
                  <a:pt x="5308079" y="47117"/>
                </a:moveTo>
                <a:lnTo>
                  <a:pt x="5294036" y="55308"/>
                </a:lnTo>
                <a:lnTo>
                  <a:pt x="5308079" y="63500"/>
                </a:lnTo>
                <a:lnTo>
                  <a:pt x="5308079" y="47117"/>
                </a:lnTo>
                <a:close/>
              </a:path>
              <a:path w="5332095" h="111125">
                <a:moveTo>
                  <a:pt x="5313159" y="47117"/>
                </a:moveTo>
                <a:lnTo>
                  <a:pt x="5308079" y="47117"/>
                </a:lnTo>
                <a:lnTo>
                  <a:pt x="5308079" y="63500"/>
                </a:lnTo>
                <a:lnTo>
                  <a:pt x="5313159" y="63500"/>
                </a:lnTo>
                <a:lnTo>
                  <a:pt x="5313159" y="47117"/>
                </a:lnTo>
                <a:close/>
              </a:path>
              <a:path w="5332095" h="111125">
                <a:moveTo>
                  <a:pt x="51774" y="47117"/>
                </a:moveTo>
                <a:lnTo>
                  <a:pt x="23698" y="47117"/>
                </a:lnTo>
                <a:lnTo>
                  <a:pt x="37736" y="55308"/>
                </a:lnTo>
                <a:lnTo>
                  <a:pt x="51774" y="47117"/>
                </a:lnTo>
                <a:close/>
              </a:path>
              <a:path w="5332095" h="111125">
                <a:moveTo>
                  <a:pt x="5236959" y="0"/>
                </a:moveTo>
                <a:lnTo>
                  <a:pt x="5231117" y="1524"/>
                </a:lnTo>
                <a:lnTo>
                  <a:pt x="5228450" y="6096"/>
                </a:lnTo>
                <a:lnTo>
                  <a:pt x="5225910" y="10668"/>
                </a:lnTo>
                <a:lnTo>
                  <a:pt x="5227434" y="16383"/>
                </a:lnTo>
                <a:lnTo>
                  <a:pt x="5231879" y="19050"/>
                </a:lnTo>
                <a:lnTo>
                  <a:pt x="5294036" y="55308"/>
                </a:lnTo>
                <a:lnTo>
                  <a:pt x="5308079" y="47117"/>
                </a:lnTo>
                <a:lnTo>
                  <a:pt x="5313159" y="47117"/>
                </a:lnTo>
                <a:lnTo>
                  <a:pt x="5313159" y="45847"/>
                </a:lnTo>
                <a:lnTo>
                  <a:pt x="5315509" y="45847"/>
                </a:lnTo>
                <a:lnTo>
                  <a:pt x="5236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1073" y="2967989"/>
            <a:ext cx="5332095" cy="111125"/>
          </a:xfrm>
          <a:custGeom>
            <a:avLst/>
            <a:gdLst/>
            <a:ahLst/>
            <a:cxnLst/>
            <a:rect l="l" t="t" r="r" b="b"/>
            <a:pathLst>
              <a:path w="5332095" h="111125">
                <a:moveTo>
                  <a:pt x="94856" y="0"/>
                </a:moveTo>
                <a:lnTo>
                  <a:pt x="0" y="55372"/>
                </a:lnTo>
                <a:lnTo>
                  <a:pt x="94856" y="110617"/>
                </a:lnTo>
                <a:lnTo>
                  <a:pt x="100685" y="109093"/>
                </a:lnTo>
                <a:lnTo>
                  <a:pt x="103339" y="104521"/>
                </a:lnTo>
                <a:lnTo>
                  <a:pt x="105981" y="100076"/>
                </a:lnTo>
                <a:lnTo>
                  <a:pt x="104444" y="94234"/>
                </a:lnTo>
                <a:lnTo>
                  <a:pt x="54190" y="64897"/>
                </a:lnTo>
                <a:lnTo>
                  <a:pt x="18910" y="64897"/>
                </a:lnTo>
                <a:lnTo>
                  <a:pt x="18910" y="45847"/>
                </a:lnTo>
                <a:lnTo>
                  <a:pt x="53973" y="45847"/>
                </a:lnTo>
                <a:lnTo>
                  <a:pt x="104444" y="16383"/>
                </a:lnTo>
                <a:lnTo>
                  <a:pt x="105981" y="10668"/>
                </a:lnTo>
                <a:lnTo>
                  <a:pt x="100685" y="1524"/>
                </a:lnTo>
                <a:lnTo>
                  <a:pt x="94856" y="0"/>
                </a:lnTo>
                <a:close/>
              </a:path>
              <a:path w="5332095" h="111125">
                <a:moveTo>
                  <a:pt x="5294163" y="55308"/>
                </a:moveTo>
                <a:lnTo>
                  <a:pt x="5227434" y="94234"/>
                </a:lnTo>
                <a:lnTo>
                  <a:pt x="5225910" y="100076"/>
                </a:lnTo>
                <a:lnTo>
                  <a:pt x="5228577" y="104521"/>
                </a:lnTo>
                <a:lnTo>
                  <a:pt x="5231117" y="109093"/>
                </a:lnTo>
                <a:lnTo>
                  <a:pt x="5236959" y="110617"/>
                </a:lnTo>
                <a:lnTo>
                  <a:pt x="5315471" y="64897"/>
                </a:lnTo>
                <a:lnTo>
                  <a:pt x="5313159" y="64897"/>
                </a:lnTo>
                <a:lnTo>
                  <a:pt x="5313159" y="63500"/>
                </a:lnTo>
                <a:lnTo>
                  <a:pt x="5308206" y="63500"/>
                </a:lnTo>
                <a:lnTo>
                  <a:pt x="5294163" y="55308"/>
                </a:lnTo>
                <a:close/>
              </a:path>
              <a:path w="5332095" h="111125">
                <a:moveTo>
                  <a:pt x="53973" y="45847"/>
                </a:moveTo>
                <a:lnTo>
                  <a:pt x="18910" y="45847"/>
                </a:lnTo>
                <a:lnTo>
                  <a:pt x="18910" y="64897"/>
                </a:lnTo>
                <a:lnTo>
                  <a:pt x="54190" y="64897"/>
                </a:lnTo>
                <a:lnTo>
                  <a:pt x="51796" y="63500"/>
                </a:lnTo>
                <a:lnTo>
                  <a:pt x="23710" y="63500"/>
                </a:lnTo>
                <a:lnTo>
                  <a:pt x="23710" y="47117"/>
                </a:lnTo>
                <a:lnTo>
                  <a:pt x="51796" y="47117"/>
                </a:lnTo>
                <a:lnTo>
                  <a:pt x="53973" y="45847"/>
                </a:lnTo>
                <a:close/>
              </a:path>
              <a:path w="5332095" h="111125">
                <a:moveTo>
                  <a:pt x="5277944" y="45847"/>
                </a:moveTo>
                <a:lnTo>
                  <a:pt x="53973" y="45847"/>
                </a:lnTo>
                <a:lnTo>
                  <a:pt x="37753" y="55308"/>
                </a:lnTo>
                <a:lnTo>
                  <a:pt x="54190" y="64897"/>
                </a:lnTo>
                <a:lnTo>
                  <a:pt x="5277726" y="64897"/>
                </a:lnTo>
                <a:lnTo>
                  <a:pt x="5294163" y="55308"/>
                </a:lnTo>
                <a:lnTo>
                  <a:pt x="5277944" y="45847"/>
                </a:lnTo>
                <a:close/>
              </a:path>
              <a:path w="5332095" h="111125">
                <a:moveTo>
                  <a:pt x="5315509" y="45847"/>
                </a:moveTo>
                <a:lnTo>
                  <a:pt x="5313159" y="45847"/>
                </a:lnTo>
                <a:lnTo>
                  <a:pt x="5313159" y="64897"/>
                </a:lnTo>
                <a:lnTo>
                  <a:pt x="5315471" y="64897"/>
                </a:lnTo>
                <a:lnTo>
                  <a:pt x="5331828" y="55372"/>
                </a:lnTo>
                <a:lnTo>
                  <a:pt x="5315509" y="45847"/>
                </a:lnTo>
                <a:close/>
              </a:path>
              <a:path w="5332095" h="111125">
                <a:moveTo>
                  <a:pt x="23710" y="47117"/>
                </a:moveTo>
                <a:lnTo>
                  <a:pt x="23710" y="63500"/>
                </a:lnTo>
                <a:lnTo>
                  <a:pt x="37753" y="55308"/>
                </a:lnTo>
                <a:lnTo>
                  <a:pt x="23710" y="47117"/>
                </a:lnTo>
                <a:close/>
              </a:path>
              <a:path w="5332095" h="111125">
                <a:moveTo>
                  <a:pt x="37753" y="55308"/>
                </a:moveTo>
                <a:lnTo>
                  <a:pt x="23710" y="63500"/>
                </a:lnTo>
                <a:lnTo>
                  <a:pt x="51796" y="63500"/>
                </a:lnTo>
                <a:lnTo>
                  <a:pt x="37753" y="55308"/>
                </a:lnTo>
                <a:close/>
              </a:path>
              <a:path w="5332095" h="111125">
                <a:moveTo>
                  <a:pt x="5308206" y="47117"/>
                </a:moveTo>
                <a:lnTo>
                  <a:pt x="5294163" y="55308"/>
                </a:lnTo>
                <a:lnTo>
                  <a:pt x="5308206" y="63500"/>
                </a:lnTo>
                <a:lnTo>
                  <a:pt x="5308206" y="47117"/>
                </a:lnTo>
                <a:close/>
              </a:path>
              <a:path w="5332095" h="111125">
                <a:moveTo>
                  <a:pt x="5313159" y="47117"/>
                </a:moveTo>
                <a:lnTo>
                  <a:pt x="5308206" y="47117"/>
                </a:lnTo>
                <a:lnTo>
                  <a:pt x="5308206" y="63500"/>
                </a:lnTo>
                <a:lnTo>
                  <a:pt x="5313159" y="63500"/>
                </a:lnTo>
                <a:lnTo>
                  <a:pt x="5313159" y="47117"/>
                </a:lnTo>
                <a:close/>
              </a:path>
              <a:path w="5332095" h="111125">
                <a:moveTo>
                  <a:pt x="51796" y="47117"/>
                </a:moveTo>
                <a:lnTo>
                  <a:pt x="23710" y="47117"/>
                </a:lnTo>
                <a:lnTo>
                  <a:pt x="37753" y="55308"/>
                </a:lnTo>
                <a:lnTo>
                  <a:pt x="51796" y="47117"/>
                </a:lnTo>
                <a:close/>
              </a:path>
              <a:path w="5332095" h="111125">
                <a:moveTo>
                  <a:pt x="5236959" y="0"/>
                </a:moveTo>
                <a:lnTo>
                  <a:pt x="5231117" y="1524"/>
                </a:lnTo>
                <a:lnTo>
                  <a:pt x="5228577" y="6096"/>
                </a:lnTo>
                <a:lnTo>
                  <a:pt x="5225910" y="10668"/>
                </a:lnTo>
                <a:lnTo>
                  <a:pt x="5227434" y="16510"/>
                </a:lnTo>
                <a:lnTo>
                  <a:pt x="5232006" y="19050"/>
                </a:lnTo>
                <a:lnTo>
                  <a:pt x="5294163" y="55308"/>
                </a:lnTo>
                <a:lnTo>
                  <a:pt x="5308206" y="47117"/>
                </a:lnTo>
                <a:lnTo>
                  <a:pt x="5313159" y="47117"/>
                </a:lnTo>
                <a:lnTo>
                  <a:pt x="5313159" y="45847"/>
                </a:lnTo>
                <a:lnTo>
                  <a:pt x="5315509" y="45847"/>
                </a:lnTo>
                <a:lnTo>
                  <a:pt x="5236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513202" y="2724150"/>
            <a:ext cx="11601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3518D"/>
                </a:solidFill>
                <a:latin typeface="Arial"/>
                <a:cs typeface="Arial"/>
              </a:rPr>
              <a:t>12</a:t>
            </a:r>
            <a:r>
              <a:rPr sz="1600" b="1" spc="-7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3518D"/>
                </a:solidFill>
                <a:latin typeface="Arial"/>
                <a:cs typeface="Arial"/>
              </a:rPr>
              <a:t>месяцев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8955" y="948334"/>
            <a:ext cx="4842510" cy="781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67105" indent="2085975">
              <a:lnSpc>
                <a:spcPct val="1172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3518D"/>
                </a:solidFill>
                <a:latin typeface="Arial"/>
                <a:cs typeface="Arial"/>
              </a:rPr>
              <a:t>12 </a:t>
            </a:r>
            <a:r>
              <a:rPr sz="1600" b="1" spc="-10" dirty="0">
                <a:solidFill>
                  <a:srgbClr val="03518D"/>
                </a:solidFill>
                <a:latin typeface="Arial"/>
                <a:cs typeface="Arial"/>
              </a:rPr>
              <a:t>месяцев </a:t>
            </a:r>
            <a:r>
              <a:rPr sz="1600" b="1" spc="-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06C22"/>
                </a:solidFill>
                <a:latin typeface="Arial"/>
                <a:cs typeface="Arial"/>
              </a:rPr>
              <a:t>Казанский </a:t>
            </a:r>
            <a:r>
              <a:rPr sz="1600" b="1" spc="-10" dirty="0">
                <a:solidFill>
                  <a:srgbClr val="F06C22"/>
                </a:solidFill>
                <a:latin typeface="Arial"/>
                <a:cs typeface="Arial"/>
              </a:rPr>
              <a:t>федеральный</a:t>
            </a:r>
            <a:r>
              <a:rPr sz="1600" b="1" spc="20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06C22"/>
                </a:solidFill>
                <a:latin typeface="Arial"/>
                <a:cs typeface="Arial"/>
              </a:rPr>
              <a:t>университет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F06C22"/>
                </a:solidFill>
                <a:latin typeface="Arial"/>
                <a:cs typeface="Arial"/>
              </a:rPr>
              <a:t>(530</a:t>
            </a:r>
            <a:r>
              <a:rPr sz="1200" spc="-20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06C22"/>
                </a:solidFill>
                <a:latin typeface="Arial"/>
                <a:cs typeface="Arial"/>
              </a:rPr>
              <a:t>академических</a:t>
            </a:r>
            <a:r>
              <a:rPr sz="1200" spc="-35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06C22"/>
                </a:solidFill>
                <a:latin typeface="Arial"/>
                <a:cs typeface="Arial"/>
              </a:rPr>
              <a:t>часов</a:t>
            </a:r>
            <a:r>
              <a:rPr sz="1200" spc="-15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06C22"/>
                </a:solidFill>
                <a:latin typeface="Arial"/>
                <a:cs typeface="Arial"/>
              </a:rPr>
              <a:t>+</a:t>
            </a:r>
            <a:r>
              <a:rPr sz="1200" spc="10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06C22"/>
                </a:solidFill>
                <a:latin typeface="Arial"/>
                <a:cs typeface="Arial"/>
              </a:rPr>
              <a:t>полевая</a:t>
            </a:r>
            <a:r>
              <a:rPr sz="1200" spc="-25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06C22"/>
                </a:solidFill>
                <a:latin typeface="Arial"/>
                <a:cs typeface="Arial"/>
              </a:rPr>
              <a:t>и </a:t>
            </a:r>
            <a:r>
              <a:rPr sz="1200" spc="-5" dirty="0">
                <a:solidFill>
                  <a:srgbClr val="F06C22"/>
                </a:solidFill>
                <a:latin typeface="Arial"/>
                <a:cs typeface="Arial"/>
              </a:rPr>
              <a:t>производственная</a:t>
            </a:r>
            <a:r>
              <a:rPr sz="1200" spc="-35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06C22"/>
                </a:solidFill>
                <a:latin typeface="Arial"/>
                <a:cs typeface="Arial"/>
              </a:rPr>
              <a:t>практика)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914390" y="1224533"/>
            <a:ext cx="711200" cy="443865"/>
            <a:chOff x="5914390" y="1224533"/>
            <a:chExt cx="711200" cy="443865"/>
          </a:xfrm>
        </p:grpSpPr>
        <p:sp>
          <p:nvSpPr>
            <p:cNvPr id="24" name="object 24"/>
            <p:cNvSpPr/>
            <p:nvPr/>
          </p:nvSpPr>
          <p:spPr>
            <a:xfrm>
              <a:off x="5920740" y="1230883"/>
              <a:ext cx="698500" cy="431165"/>
            </a:xfrm>
            <a:custGeom>
              <a:avLst/>
              <a:gdLst/>
              <a:ahLst/>
              <a:cxnLst/>
              <a:rect l="l" t="t" r="r" b="b"/>
              <a:pathLst>
                <a:path w="698500" h="431164">
                  <a:moveTo>
                    <a:pt x="698195" y="0"/>
                  </a:moveTo>
                  <a:lnTo>
                    <a:pt x="0" y="0"/>
                  </a:lnTo>
                  <a:lnTo>
                    <a:pt x="0" y="431038"/>
                  </a:lnTo>
                  <a:lnTo>
                    <a:pt x="698195" y="431038"/>
                  </a:lnTo>
                  <a:lnTo>
                    <a:pt x="698195" y="0"/>
                  </a:lnTo>
                  <a:close/>
                </a:path>
              </a:pathLst>
            </a:custGeom>
            <a:solidFill>
              <a:srgbClr val="0351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20740" y="1230883"/>
              <a:ext cx="698500" cy="431165"/>
            </a:xfrm>
            <a:custGeom>
              <a:avLst/>
              <a:gdLst/>
              <a:ahLst/>
              <a:cxnLst/>
              <a:rect l="l" t="t" r="r" b="b"/>
              <a:pathLst>
                <a:path w="698500" h="431164">
                  <a:moveTo>
                    <a:pt x="0" y="431038"/>
                  </a:moveTo>
                  <a:lnTo>
                    <a:pt x="698195" y="431038"/>
                  </a:lnTo>
                  <a:lnTo>
                    <a:pt x="698195" y="0"/>
                  </a:lnTo>
                  <a:lnTo>
                    <a:pt x="0" y="0"/>
                  </a:lnTo>
                  <a:lnTo>
                    <a:pt x="0" y="43103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922264" y="1784095"/>
            <a:ext cx="702310" cy="443865"/>
            <a:chOff x="5922264" y="1784095"/>
            <a:chExt cx="702310" cy="443865"/>
          </a:xfrm>
        </p:grpSpPr>
        <p:sp>
          <p:nvSpPr>
            <p:cNvPr id="27" name="object 27"/>
            <p:cNvSpPr/>
            <p:nvPr/>
          </p:nvSpPr>
          <p:spPr>
            <a:xfrm>
              <a:off x="5928614" y="1790445"/>
              <a:ext cx="689610" cy="431165"/>
            </a:xfrm>
            <a:custGeom>
              <a:avLst/>
              <a:gdLst/>
              <a:ahLst/>
              <a:cxnLst/>
              <a:rect l="l" t="t" r="r" b="b"/>
              <a:pathLst>
                <a:path w="689609" h="431164">
                  <a:moveTo>
                    <a:pt x="689317" y="0"/>
                  </a:moveTo>
                  <a:lnTo>
                    <a:pt x="0" y="0"/>
                  </a:lnTo>
                  <a:lnTo>
                    <a:pt x="0" y="431037"/>
                  </a:lnTo>
                  <a:lnTo>
                    <a:pt x="689317" y="431037"/>
                  </a:lnTo>
                  <a:lnTo>
                    <a:pt x="68931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28614" y="1790445"/>
              <a:ext cx="689610" cy="431165"/>
            </a:xfrm>
            <a:custGeom>
              <a:avLst/>
              <a:gdLst/>
              <a:ahLst/>
              <a:cxnLst/>
              <a:rect l="l" t="t" r="r" b="b"/>
              <a:pathLst>
                <a:path w="689609" h="431164">
                  <a:moveTo>
                    <a:pt x="0" y="431037"/>
                  </a:moveTo>
                  <a:lnTo>
                    <a:pt x="689317" y="431037"/>
                  </a:lnTo>
                  <a:lnTo>
                    <a:pt x="689317" y="0"/>
                  </a:lnTo>
                  <a:lnTo>
                    <a:pt x="0" y="0"/>
                  </a:lnTo>
                  <a:lnTo>
                    <a:pt x="0" y="4310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913501" y="2911982"/>
            <a:ext cx="711200" cy="443865"/>
            <a:chOff x="5913501" y="2911982"/>
            <a:chExt cx="711200" cy="443865"/>
          </a:xfrm>
        </p:grpSpPr>
        <p:sp>
          <p:nvSpPr>
            <p:cNvPr id="30" name="object 30"/>
            <p:cNvSpPr/>
            <p:nvPr/>
          </p:nvSpPr>
          <p:spPr>
            <a:xfrm>
              <a:off x="5919851" y="2918332"/>
              <a:ext cx="698500" cy="431165"/>
            </a:xfrm>
            <a:custGeom>
              <a:avLst/>
              <a:gdLst/>
              <a:ahLst/>
              <a:cxnLst/>
              <a:rect l="l" t="t" r="r" b="b"/>
              <a:pathLst>
                <a:path w="698500" h="431164">
                  <a:moveTo>
                    <a:pt x="698131" y="0"/>
                  </a:moveTo>
                  <a:lnTo>
                    <a:pt x="0" y="0"/>
                  </a:lnTo>
                  <a:lnTo>
                    <a:pt x="0" y="431038"/>
                  </a:lnTo>
                  <a:lnTo>
                    <a:pt x="698131" y="431038"/>
                  </a:lnTo>
                  <a:lnTo>
                    <a:pt x="698131" y="0"/>
                  </a:lnTo>
                  <a:close/>
                </a:path>
              </a:pathLst>
            </a:custGeom>
            <a:solidFill>
              <a:srgbClr val="F06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19851" y="2918332"/>
              <a:ext cx="698500" cy="431165"/>
            </a:xfrm>
            <a:custGeom>
              <a:avLst/>
              <a:gdLst/>
              <a:ahLst/>
              <a:cxnLst/>
              <a:rect l="l" t="t" r="r" b="b"/>
              <a:pathLst>
                <a:path w="698500" h="431164">
                  <a:moveTo>
                    <a:pt x="0" y="431038"/>
                  </a:moveTo>
                  <a:lnTo>
                    <a:pt x="698131" y="431038"/>
                  </a:lnTo>
                  <a:lnTo>
                    <a:pt x="698131" y="0"/>
                  </a:lnTo>
                  <a:lnTo>
                    <a:pt x="0" y="0"/>
                  </a:lnTo>
                  <a:lnTo>
                    <a:pt x="0" y="43103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738873" y="1190701"/>
            <a:ext cx="2348230" cy="1499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Обучение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-5" dirty="0">
                <a:latin typeface="Arial"/>
                <a:cs typeface="Arial"/>
              </a:rPr>
              <a:t> Казанском</a:t>
            </a:r>
            <a:endParaRPr sz="14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федеральном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университете</a:t>
            </a:r>
            <a:endParaRPr sz="1400">
              <a:latin typeface="Arial"/>
              <a:cs typeface="Arial"/>
            </a:endParaRPr>
          </a:p>
          <a:p>
            <a:pPr marL="12700" marR="804545">
              <a:lnSpc>
                <a:spcPct val="100000"/>
              </a:lnSpc>
              <a:spcBef>
                <a:spcPts val="800"/>
              </a:spcBef>
            </a:pPr>
            <a:r>
              <a:rPr sz="1400" spc="-5" dirty="0">
                <a:latin typeface="Arial"/>
                <a:cs typeface="Arial"/>
              </a:rPr>
              <a:t>Учебная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производственная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практика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России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400" spc="-10" dirty="0">
                <a:latin typeface="Arial"/>
                <a:cs typeface="Arial"/>
              </a:rPr>
              <a:t>Каникулы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746240" y="2895981"/>
            <a:ext cx="16649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Обучение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Imperial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College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London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31634" y="3576573"/>
            <a:ext cx="2253615" cy="1475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Arial"/>
                <a:cs typeface="Arial"/>
              </a:rPr>
              <a:t>Групповой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проект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Производственная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практика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магистерский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проект</a:t>
            </a:r>
            <a:endParaRPr sz="1400">
              <a:latin typeface="Arial"/>
              <a:cs typeface="Arial"/>
            </a:endParaRPr>
          </a:p>
          <a:p>
            <a:pPr marL="2127885">
              <a:lnSpc>
                <a:spcPct val="100000"/>
              </a:lnSpc>
              <a:spcBef>
                <a:spcPts val="890"/>
              </a:spcBef>
            </a:pPr>
            <a:r>
              <a:rPr sz="1600" spc="-5" dirty="0">
                <a:solidFill>
                  <a:srgbClr val="7E7E7E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921375" y="4061015"/>
            <a:ext cx="704215" cy="445134"/>
            <a:chOff x="5921375" y="4061015"/>
            <a:chExt cx="704215" cy="445134"/>
          </a:xfrm>
        </p:grpSpPr>
        <p:sp>
          <p:nvSpPr>
            <p:cNvPr id="36" name="object 36"/>
            <p:cNvSpPr/>
            <p:nvPr/>
          </p:nvSpPr>
          <p:spPr>
            <a:xfrm>
              <a:off x="5927725" y="4067365"/>
              <a:ext cx="691515" cy="432434"/>
            </a:xfrm>
            <a:custGeom>
              <a:avLst/>
              <a:gdLst/>
              <a:ahLst/>
              <a:cxnLst/>
              <a:rect l="l" t="t" r="r" b="b"/>
              <a:pathLst>
                <a:path w="691515" h="432435">
                  <a:moveTo>
                    <a:pt x="691197" y="0"/>
                  </a:moveTo>
                  <a:lnTo>
                    <a:pt x="0" y="0"/>
                  </a:lnTo>
                  <a:lnTo>
                    <a:pt x="0" y="432003"/>
                  </a:lnTo>
                  <a:lnTo>
                    <a:pt x="691197" y="432003"/>
                  </a:lnTo>
                  <a:lnTo>
                    <a:pt x="691197" y="0"/>
                  </a:lnTo>
                  <a:close/>
                </a:path>
              </a:pathLst>
            </a:custGeom>
            <a:solidFill>
              <a:srgbClr val="FA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27725" y="4067365"/>
              <a:ext cx="691515" cy="432434"/>
            </a:xfrm>
            <a:custGeom>
              <a:avLst/>
              <a:gdLst/>
              <a:ahLst/>
              <a:cxnLst/>
              <a:rect l="l" t="t" r="r" b="b"/>
              <a:pathLst>
                <a:path w="691515" h="432435">
                  <a:moveTo>
                    <a:pt x="0" y="432003"/>
                  </a:moveTo>
                  <a:lnTo>
                    <a:pt x="691197" y="432003"/>
                  </a:lnTo>
                  <a:lnTo>
                    <a:pt x="691197" y="0"/>
                  </a:lnTo>
                  <a:lnTo>
                    <a:pt x="0" y="0"/>
                  </a:lnTo>
                  <a:lnTo>
                    <a:pt x="0" y="43200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5004434" y="1694688"/>
            <a:ext cx="683260" cy="1101090"/>
            <a:chOff x="5004434" y="1694688"/>
            <a:chExt cx="683260" cy="1101090"/>
          </a:xfrm>
        </p:grpSpPr>
        <p:sp>
          <p:nvSpPr>
            <p:cNvPr id="39" name="object 39"/>
            <p:cNvSpPr/>
            <p:nvPr/>
          </p:nvSpPr>
          <p:spPr>
            <a:xfrm>
              <a:off x="5004434" y="1824786"/>
              <a:ext cx="683260" cy="828040"/>
            </a:xfrm>
            <a:custGeom>
              <a:avLst/>
              <a:gdLst/>
              <a:ahLst/>
              <a:cxnLst/>
              <a:rect l="l" t="t" r="r" b="b"/>
              <a:pathLst>
                <a:path w="683260" h="828039">
                  <a:moveTo>
                    <a:pt x="682980" y="0"/>
                  </a:moveTo>
                  <a:lnTo>
                    <a:pt x="0" y="0"/>
                  </a:lnTo>
                  <a:lnTo>
                    <a:pt x="0" y="827735"/>
                  </a:lnTo>
                  <a:lnTo>
                    <a:pt x="682980" y="827735"/>
                  </a:lnTo>
                  <a:lnTo>
                    <a:pt x="68298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31129" y="1694688"/>
              <a:ext cx="0" cy="1101090"/>
            </a:xfrm>
            <a:custGeom>
              <a:avLst/>
              <a:gdLst/>
              <a:ahLst/>
              <a:cxnLst/>
              <a:rect l="l" t="t" r="r" b="b"/>
              <a:pathLst>
                <a:path h="1101089">
                  <a:moveTo>
                    <a:pt x="0" y="0"/>
                  </a:moveTo>
                  <a:lnTo>
                    <a:pt x="0" y="1100963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5914390" y="2343657"/>
            <a:ext cx="711200" cy="443865"/>
            <a:chOff x="5914390" y="2343657"/>
            <a:chExt cx="711200" cy="443865"/>
          </a:xfrm>
        </p:grpSpPr>
        <p:sp>
          <p:nvSpPr>
            <p:cNvPr id="42" name="object 42"/>
            <p:cNvSpPr/>
            <p:nvPr/>
          </p:nvSpPr>
          <p:spPr>
            <a:xfrm>
              <a:off x="5920740" y="2350007"/>
              <a:ext cx="698500" cy="431165"/>
            </a:xfrm>
            <a:custGeom>
              <a:avLst/>
              <a:gdLst/>
              <a:ahLst/>
              <a:cxnLst/>
              <a:rect l="l" t="t" r="r" b="b"/>
              <a:pathLst>
                <a:path w="698500" h="431164">
                  <a:moveTo>
                    <a:pt x="698207" y="0"/>
                  </a:moveTo>
                  <a:lnTo>
                    <a:pt x="0" y="0"/>
                  </a:lnTo>
                  <a:lnTo>
                    <a:pt x="0" y="431038"/>
                  </a:lnTo>
                  <a:lnTo>
                    <a:pt x="698207" y="431038"/>
                  </a:lnTo>
                  <a:lnTo>
                    <a:pt x="69820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920740" y="2350007"/>
              <a:ext cx="698500" cy="431165"/>
            </a:xfrm>
            <a:custGeom>
              <a:avLst/>
              <a:gdLst/>
              <a:ahLst/>
              <a:cxnLst/>
              <a:rect l="l" t="t" r="r" b="b"/>
              <a:pathLst>
                <a:path w="698500" h="431164">
                  <a:moveTo>
                    <a:pt x="0" y="431038"/>
                  </a:moveTo>
                  <a:lnTo>
                    <a:pt x="698207" y="431038"/>
                  </a:lnTo>
                  <a:lnTo>
                    <a:pt x="698207" y="0"/>
                  </a:lnTo>
                  <a:lnTo>
                    <a:pt x="0" y="0"/>
                  </a:lnTo>
                  <a:lnTo>
                    <a:pt x="0" y="43103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5914390" y="3489998"/>
            <a:ext cx="711200" cy="443865"/>
            <a:chOff x="5914390" y="3489998"/>
            <a:chExt cx="711200" cy="443865"/>
          </a:xfrm>
        </p:grpSpPr>
        <p:sp>
          <p:nvSpPr>
            <p:cNvPr id="45" name="object 45"/>
            <p:cNvSpPr/>
            <p:nvPr/>
          </p:nvSpPr>
          <p:spPr>
            <a:xfrm>
              <a:off x="5920740" y="3496348"/>
              <a:ext cx="698500" cy="431165"/>
            </a:xfrm>
            <a:custGeom>
              <a:avLst/>
              <a:gdLst/>
              <a:ahLst/>
              <a:cxnLst/>
              <a:rect l="l" t="t" r="r" b="b"/>
              <a:pathLst>
                <a:path w="698500" h="431164">
                  <a:moveTo>
                    <a:pt x="698207" y="0"/>
                  </a:moveTo>
                  <a:lnTo>
                    <a:pt x="0" y="0"/>
                  </a:lnTo>
                  <a:lnTo>
                    <a:pt x="0" y="431038"/>
                  </a:lnTo>
                  <a:lnTo>
                    <a:pt x="698207" y="431038"/>
                  </a:lnTo>
                  <a:lnTo>
                    <a:pt x="69820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20740" y="3496348"/>
              <a:ext cx="698500" cy="431165"/>
            </a:xfrm>
            <a:custGeom>
              <a:avLst/>
              <a:gdLst/>
              <a:ahLst/>
              <a:cxnLst/>
              <a:rect l="l" t="t" r="r" b="b"/>
              <a:pathLst>
                <a:path w="698500" h="431164">
                  <a:moveTo>
                    <a:pt x="0" y="431038"/>
                  </a:moveTo>
                  <a:lnTo>
                    <a:pt x="698207" y="431038"/>
                  </a:lnTo>
                  <a:lnTo>
                    <a:pt x="698207" y="0"/>
                  </a:lnTo>
                  <a:lnTo>
                    <a:pt x="0" y="0"/>
                  </a:lnTo>
                  <a:lnTo>
                    <a:pt x="0" y="43103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346836" y="3366008"/>
            <a:ext cx="5381625" cy="1277620"/>
            <a:chOff x="346836" y="3366008"/>
            <a:chExt cx="5381625" cy="1277620"/>
          </a:xfrm>
        </p:grpSpPr>
        <p:sp>
          <p:nvSpPr>
            <p:cNvPr id="48" name="object 48"/>
            <p:cNvSpPr/>
            <p:nvPr/>
          </p:nvSpPr>
          <p:spPr>
            <a:xfrm>
              <a:off x="363359" y="3554717"/>
              <a:ext cx="3053715" cy="833755"/>
            </a:xfrm>
            <a:custGeom>
              <a:avLst/>
              <a:gdLst/>
              <a:ahLst/>
              <a:cxnLst/>
              <a:rect l="l" t="t" r="r" b="b"/>
              <a:pathLst>
                <a:path w="3053715" h="833754">
                  <a:moveTo>
                    <a:pt x="0" y="833716"/>
                  </a:moveTo>
                  <a:lnTo>
                    <a:pt x="3053194" y="833716"/>
                  </a:lnTo>
                  <a:lnTo>
                    <a:pt x="3053194" y="0"/>
                  </a:lnTo>
                  <a:lnTo>
                    <a:pt x="0" y="0"/>
                  </a:lnTo>
                  <a:lnTo>
                    <a:pt x="0" y="833716"/>
                  </a:lnTo>
                  <a:close/>
                </a:path>
              </a:pathLst>
            </a:custGeom>
            <a:solidFill>
              <a:srgbClr val="F06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77647" y="3956621"/>
              <a:ext cx="3051810" cy="435609"/>
            </a:xfrm>
            <a:custGeom>
              <a:avLst/>
              <a:gdLst/>
              <a:ahLst/>
              <a:cxnLst/>
              <a:rect l="l" t="t" r="r" b="b"/>
              <a:pathLst>
                <a:path w="3051810" h="435610">
                  <a:moveTo>
                    <a:pt x="3051429" y="0"/>
                  </a:moveTo>
                  <a:lnTo>
                    <a:pt x="0" y="0"/>
                  </a:lnTo>
                  <a:lnTo>
                    <a:pt x="0" y="435038"/>
                  </a:lnTo>
                  <a:lnTo>
                    <a:pt x="3051429" y="435038"/>
                  </a:lnTo>
                  <a:lnTo>
                    <a:pt x="305142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333240" y="3421126"/>
              <a:ext cx="909955" cy="1101090"/>
            </a:xfrm>
            <a:custGeom>
              <a:avLst/>
              <a:gdLst/>
              <a:ahLst/>
              <a:cxnLst/>
              <a:rect l="l" t="t" r="r" b="b"/>
              <a:pathLst>
                <a:path w="909954" h="1101089">
                  <a:moveTo>
                    <a:pt x="0" y="964933"/>
                  </a:moveTo>
                  <a:lnTo>
                    <a:pt x="0" y="1100937"/>
                  </a:lnTo>
                </a:path>
                <a:path w="909954" h="1101089">
                  <a:moveTo>
                    <a:pt x="0" y="0"/>
                  </a:moveTo>
                  <a:lnTo>
                    <a:pt x="0" y="133591"/>
                  </a:lnTo>
                </a:path>
                <a:path w="909954" h="1101089">
                  <a:moveTo>
                    <a:pt x="461899" y="964933"/>
                  </a:moveTo>
                  <a:lnTo>
                    <a:pt x="461899" y="1100937"/>
                  </a:lnTo>
                </a:path>
                <a:path w="909954" h="1101089">
                  <a:moveTo>
                    <a:pt x="461899" y="0"/>
                  </a:moveTo>
                  <a:lnTo>
                    <a:pt x="461899" y="133591"/>
                  </a:lnTo>
                </a:path>
                <a:path w="909954" h="1101089">
                  <a:moveTo>
                    <a:pt x="909701" y="964933"/>
                  </a:moveTo>
                  <a:lnTo>
                    <a:pt x="909701" y="1100937"/>
                  </a:lnTo>
                </a:path>
                <a:path w="909954" h="1101089">
                  <a:moveTo>
                    <a:pt x="909701" y="0"/>
                  </a:moveTo>
                  <a:lnTo>
                    <a:pt x="909701" y="133591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416554" y="3554717"/>
              <a:ext cx="2286635" cy="831850"/>
            </a:xfrm>
            <a:custGeom>
              <a:avLst/>
              <a:gdLst/>
              <a:ahLst/>
              <a:cxnLst/>
              <a:rect l="l" t="t" r="r" b="b"/>
              <a:pathLst>
                <a:path w="2286635" h="831850">
                  <a:moveTo>
                    <a:pt x="2286507" y="0"/>
                  </a:moveTo>
                  <a:lnTo>
                    <a:pt x="0" y="0"/>
                  </a:lnTo>
                  <a:lnTo>
                    <a:pt x="0" y="831342"/>
                  </a:lnTo>
                  <a:lnTo>
                    <a:pt x="2286507" y="831342"/>
                  </a:lnTo>
                  <a:lnTo>
                    <a:pt x="2286507" y="0"/>
                  </a:lnTo>
                  <a:close/>
                </a:path>
              </a:pathLst>
            </a:custGeom>
            <a:solidFill>
              <a:srgbClr val="FA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321428" y="3507105"/>
              <a:ext cx="909319" cy="1136650"/>
            </a:xfrm>
            <a:custGeom>
              <a:avLst/>
              <a:gdLst/>
              <a:ahLst/>
              <a:cxnLst/>
              <a:rect l="l" t="t" r="r" b="b"/>
              <a:pathLst>
                <a:path w="909320" h="1136650">
                  <a:moveTo>
                    <a:pt x="462661" y="21717"/>
                  </a:moveTo>
                  <a:lnTo>
                    <a:pt x="462661" y="1122718"/>
                  </a:lnTo>
                </a:path>
                <a:path w="909320" h="1136650">
                  <a:moveTo>
                    <a:pt x="908938" y="35306"/>
                  </a:moveTo>
                  <a:lnTo>
                    <a:pt x="908938" y="1136319"/>
                  </a:lnTo>
                </a:path>
                <a:path w="909320" h="1136650">
                  <a:moveTo>
                    <a:pt x="0" y="0"/>
                  </a:moveTo>
                  <a:lnTo>
                    <a:pt x="0" y="110095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934972" y="3727831"/>
              <a:ext cx="2057400" cy="527685"/>
            </a:xfrm>
            <a:custGeom>
              <a:avLst/>
              <a:gdLst/>
              <a:ahLst/>
              <a:cxnLst/>
              <a:rect l="l" t="t" r="r" b="b"/>
              <a:pathLst>
                <a:path w="2057400" h="527685">
                  <a:moveTo>
                    <a:pt x="293243" y="127635"/>
                  </a:moveTo>
                  <a:lnTo>
                    <a:pt x="283997" y="80098"/>
                  </a:lnTo>
                  <a:lnTo>
                    <a:pt x="256286" y="41021"/>
                  </a:lnTo>
                  <a:lnTo>
                    <a:pt x="212496" y="14909"/>
                  </a:lnTo>
                  <a:lnTo>
                    <a:pt x="154813" y="6223"/>
                  </a:lnTo>
                  <a:lnTo>
                    <a:pt x="126593" y="8102"/>
                  </a:lnTo>
                  <a:lnTo>
                    <a:pt x="77495" y="23101"/>
                  </a:lnTo>
                  <a:lnTo>
                    <a:pt x="38989" y="53682"/>
                  </a:lnTo>
                  <a:lnTo>
                    <a:pt x="15608" y="103263"/>
                  </a:lnTo>
                  <a:lnTo>
                    <a:pt x="9906" y="135382"/>
                  </a:lnTo>
                  <a:lnTo>
                    <a:pt x="93218" y="143764"/>
                  </a:lnTo>
                  <a:lnTo>
                    <a:pt x="95237" y="126720"/>
                  </a:lnTo>
                  <a:lnTo>
                    <a:pt x="98882" y="112306"/>
                  </a:lnTo>
                  <a:lnTo>
                    <a:pt x="129235" y="79489"/>
                  </a:lnTo>
                  <a:lnTo>
                    <a:pt x="152781" y="75565"/>
                  </a:lnTo>
                  <a:lnTo>
                    <a:pt x="165303" y="76504"/>
                  </a:lnTo>
                  <a:lnTo>
                    <a:pt x="200875" y="98894"/>
                  </a:lnTo>
                  <a:lnTo>
                    <a:pt x="209296" y="133604"/>
                  </a:lnTo>
                  <a:lnTo>
                    <a:pt x="208216" y="146291"/>
                  </a:lnTo>
                  <a:lnTo>
                    <a:pt x="192024" y="184785"/>
                  </a:lnTo>
                  <a:lnTo>
                    <a:pt x="148221" y="232003"/>
                  </a:lnTo>
                  <a:lnTo>
                    <a:pt x="122682" y="256222"/>
                  </a:lnTo>
                  <a:lnTo>
                    <a:pt x="90436" y="287210"/>
                  </a:lnTo>
                  <a:lnTo>
                    <a:pt x="64008" y="314972"/>
                  </a:lnTo>
                  <a:lnTo>
                    <a:pt x="28575" y="360845"/>
                  </a:lnTo>
                  <a:lnTo>
                    <a:pt x="9525" y="401447"/>
                  </a:lnTo>
                  <a:lnTo>
                    <a:pt x="0" y="444347"/>
                  </a:lnTo>
                  <a:lnTo>
                    <a:pt x="293243" y="444347"/>
                  </a:lnTo>
                  <a:lnTo>
                    <a:pt x="293243" y="366649"/>
                  </a:lnTo>
                  <a:lnTo>
                    <a:pt x="127127" y="366649"/>
                  </a:lnTo>
                  <a:lnTo>
                    <a:pt x="130695" y="360972"/>
                  </a:lnTo>
                  <a:lnTo>
                    <a:pt x="162064" y="325437"/>
                  </a:lnTo>
                  <a:lnTo>
                    <a:pt x="212699" y="278117"/>
                  </a:lnTo>
                  <a:lnTo>
                    <a:pt x="227901" y="263144"/>
                  </a:lnTo>
                  <a:lnTo>
                    <a:pt x="259842" y="225132"/>
                  </a:lnTo>
                  <a:lnTo>
                    <a:pt x="282702" y="183743"/>
                  </a:lnTo>
                  <a:lnTo>
                    <a:pt x="292569" y="142201"/>
                  </a:lnTo>
                  <a:lnTo>
                    <a:pt x="293243" y="127635"/>
                  </a:lnTo>
                  <a:close/>
                </a:path>
                <a:path w="2057400" h="527685">
                  <a:moveTo>
                    <a:pt x="521677" y="244322"/>
                  </a:moveTo>
                  <a:lnTo>
                    <a:pt x="357378" y="244322"/>
                  </a:lnTo>
                  <a:lnTo>
                    <a:pt x="357378" y="327952"/>
                  </a:lnTo>
                  <a:lnTo>
                    <a:pt x="521677" y="327952"/>
                  </a:lnTo>
                  <a:lnTo>
                    <a:pt x="521677" y="244322"/>
                  </a:lnTo>
                  <a:close/>
                </a:path>
                <a:path w="2057400" h="527685">
                  <a:moveTo>
                    <a:pt x="808609" y="0"/>
                  </a:moveTo>
                  <a:lnTo>
                    <a:pt x="767842" y="0"/>
                  </a:lnTo>
                  <a:lnTo>
                    <a:pt x="766127" y="9867"/>
                  </a:lnTo>
                  <a:lnTo>
                    <a:pt x="763079" y="18465"/>
                  </a:lnTo>
                  <a:lnTo>
                    <a:pt x="727240" y="42138"/>
                  </a:lnTo>
                  <a:lnTo>
                    <a:pt x="715772" y="42799"/>
                  </a:lnTo>
                  <a:lnTo>
                    <a:pt x="704291" y="42138"/>
                  </a:lnTo>
                  <a:lnTo>
                    <a:pt x="668464" y="18465"/>
                  </a:lnTo>
                  <a:lnTo>
                    <a:pt x="663702" y="0"/>
                  </a:lnTo>
                  <a:lnTo>
                    <a:pt x="622935" y="0"/>
                  </a:lnTo>
                  <a:lnTo>
                    <a:pt x="640257" y="50888"/>
                  </a:lnTo>
                  <a:lnTo>
                    <a:pt x="679856" y="80822"/>
                  </a:lnTo>
                  <a:lnTo>
                    <a:pt x="715772" y="86614"/>
                  </a:lnTo>
                  <a:lnTo>
                    <a:pt x="734656" y="85166"/>
                  </a:lnTo>
                  <a:lnTo>
                    <a:pt x="780288" y="63500"/>
                  </a:lnTo>
                  <a:lnTo>
                    <a:pt x="795947" y="42799"/>
                  </a:lnTo>
                  <a:lnTo>
                    <a:pt x="799769" y="36093"/>
                  </a:lnTo>
                  <a:lnTo>
                    <a:pt x="805535" y="19126"/>
                  </a:lnTo>
                  <a:lnTo>
                    <a:pt x="808609" y="0"/>
                  </a:lnTo>
                  <a:close/>
                </a:path>
                <a:path w="2057400" h="527685">
                  <a:moveTo>
                    <a:pt x="858647" y="128270"/>
                  </a:moveTo>
                  <a:lnTo>
                    <a:pt x="776478" y="128270"/>
                  </a:lnTo>
                  <a:lnTo>
                    <a:pt x="647954" y="326771"/>
                  </a:lnTo>
                  <a:lnTo>
                    <a:pt x="647954" y="128270"/>
                  </a:lnTo>
                  <a:lnTo>
                    <a:pt x="567563" y="128270"/>
                  </a:lnTo>
                  <a:lnTo>
                    <a:pt x="567563" y="444347"/>
                  </a:lnTo>
                  <a:lnTo>
                    <a:pt x="647954" y="444347"/>
                  </a:lnTo>
                  <a:lnTo>
                    <a:pt x="723747" y="326771"/>
                  </a:lnTo>
                  <a:lnTo>
                    <a:pt x="778256" y="242227"/>
                  </a:lnTo>
                  <a:lnTo>
                    <a:pt x="778256" y="444347"/>
                  </a:lnTo>
                  <a:lnTo>
                    <a:pt x="858647" y="444347"/>
                  </a:lnTo>
                  <a:lnTo>
                    <a:pt x="858647" y="242227"/>
                  </a:lnTo>
                  <a:lnTo>
                    <a:pt x="858647" y="128270"/>
                  </a:lnTo>
                  <a:close/>
                </a:path>
                <a:path w="2057400" h="527685">
                  <a:moveTo>
                    <a:pt x="1326883" y="128270"/>
                  </a:moveTo>
                  <a:lnTo>
                    <a:pt x="1113536" y="128270"/>
                  </a:lnTo>
                  <a:lnTo>
                    <a:pt x="1113536" y="444347"/>
                  </a:lnTo>
                  <a:lnTo>
                    <a:pt x="1197102" y="444347"/>
                  </a:lnTo>
                  <a:lnTo>
                    <a:pt x="1197102" y="195795"/>
                  </a:lnTo>
                  <a:lnTo>
                    <a:pt x="1326883" y="195795"/>
                  </a:lnTo>
                  <a:lnTo>
                    <a:pt x="1326883" y="128270"/>
                  </a:lnTo>
                  <a:close/>
                </a:path>
                <a:path w="2057400" h="527685">
                  <a:moveTo>
                    <a:pt x="1670558" y="285394"/>
                  </a:moveTo>
                  <a:lnTo>
                    <a:pt x="1659102" y="220395"/>
                  </a:lnTo>
                  <a:lnTo>
                    <a:pt x="1624711" y="167665"/>
                  </a:lnTo>
                  <a:lnTo>
                    <a:pt x="1584553" y="139128"/>
                  </a:lnTo>
                  <a:lnTo>
                    <a:pt x="1584553" y="285394"/>
                  </a:lnTo>
                  <a:lnTo>
                    <a:pt x="1584540" y="286283"/>
                  </a:lnTo>
                  <a:lnTo>
                    <a:pt x="1578991" y="327672"/>
                  </a:lnTo>
                  <a:lnTo>
                    <a:pt x="1550606" y="369265"/>
                  </a:lnTo>
                  <a:lnTo>
                    <a:pt x="1507363" y="383324"/>
                  </a:lnTo>
                  <a:lnTo>
                    <a:pt x="1491691" y="381762"/>
                  </a:lnTo>
                  <a:lnTo>
                    <a:pt x="1452372" y="358317"/>
                  </a:lnTo>
                  <a:lnTo>
                    <a:pt x="1431417" y="308432"/>
                  </a:lnTo>
                  <a:lnTo>
                    <a:pt x="1430020" y="286283"/>
                  </a:lnTo>
                  <a:lnTo>
                    <a:pt x="1431417" y="264147"/>
                  </a:lnTo>
                  <a:lnTo>
                    <a:pt x="1452372" y="214249"/>
                  </a:lnTo>
                  <a:lnTo>
                    <a:pt x="1491691" y="190817"/>
                  </a:lnTo>
                  <a:lnTo>
                    <a:pt x="1507363" y="189255"/>
                  </a:lnTo>
                  <a:lnTo>
                    <a:pt x="1523098" y="190817"/>
                  </a:lnTo>
                  <a:lnTo>
                    <a:pt x="1562354" y="214249"/>
                  </a:lnTo>
                  <a:lnTo>
                    <a:pt x="1583169" y="263817"/>
                  </a:lnTo>
                  <a:lnTo>
                    <a:pt x="1584553" y="285394"/>
                  </a:lnTo>
                  <a:lnTo>
                    <a:pt x="1584553" y="139128"/>
                  </a:lnTo>
                  <a:lnTo>
                    <a:pt x="1572387" y="132727"/>
                  </a:lnTo>
                  <a:lnTo>
                    <a:pt x="1541373" y="123964"/>
                  </a:lnTo>
                  <a:lnTo>
                    <a:pt x="1507109" y="121031"/>
                  </a:lnTo>
                  <a:lnTo>
                    <a:pt x="1484426" y="122326"/>
                  </a:lnTo>
                  <a:lnTo>
                    <a:pt x="1442415" y="132613"/>
                  </a:lnTo>
                  <a:lnTo>
                    <a:pt x="1405255" y="153047"/>
                  </a:lnTo>
                  <a:lnTo>
                    <a:pt x="1376197" y="182816"/>
                  </a:lnTo>
                  <a:lnTo>
                    <a:pt x="1355864" y="220827"/>
                  </a:lnTo>
                  <a:lnTo>
                    <a:pt x="1345577" y="261162"/>
                  </a:lnTo>
                  <a:lnTo>
                    <a:pt x="1344282" y="281825"/>
                  </a:lnTo>
                  <a:lnTo>
                    <a:pt x="1345577" y="308038"/>
                  </a:lnTo>
                  <a:lnTo>
                    <a:pt x="1355864" y="354241"/>
                  </a:lnTo>
                  <a:lnTo>
                    <a:pt x="1376324" y="392074"/>
                  </a:lnTo>
                  <a:lnTo>
                    <a:pt x="1406283" y="420878"/>
                  </a:lnTo>
                  <a:lnTo>
                    <a:pt x="1444777" y="440436"/>
                  </a:lnTo>
                  <a:lnTo>
                    <a:pt x="1486255" y="450265"/>
                  </a:lnTo>
                  <a:lnTo>
                    <a:pt x="1507744" y="451485"/>
                  </a:lnTo>
                  <a:lnTo>
                    <a:pt x="1541360" y="448538"/>
                  </a:lnTo>
                  <a:lnTo>
                    <a:pt x="1571967" y="439699"/>
                  </a:lnTo>
                  <a:lnTo>
                    <a:pt x="1599565" y="424954"/>
                  </a:lnTo>
                  <a:lnTo>
                    <a:pt x="1624203" y="404304"/>
                  </a:lnTo>
                  <a:lnTo>
                    <a:pt x="1641119" y="383324"/>
                  </a:lnTo>
                  <a:lnTo>
                    <a:pt x="1644459" y="379196"/>
                  </a:lnTo>
                  <a:lnTo>
                    <a:pt x="1658950" y="351002"/>
                  </a:lnTo>
                  <a:lnTo>
                    <a:pt x="1667649" y="319735"/>
                  </a:lnTo>
                  <a:lnTo>
                    <a:pt x="1670558" y="285394"/>
                  </a:lnTo>
                  <a:close/>
                </a:path>
                <a:path w="2057400" h="527685">
                  <a:moveTo>
                    <a:pt x="2057400" y="375881"/>
                  </a:moveTo>
                  <a:lnTo>
                    <a:pt x="2023491" y="375881"/>
                  </a:lnTo>
                  <a:lnTo>
                    <a:pt x="2023491" y="196989"/>
                  </a:lnTo>
                  <a:lnTo>
                    <a:pt x="2023491" y="128270"/>
                  </a:lnTo>
                  <a:lnTo>
                    <a:pt x="1941068" y="128270"/>
                  </a:lnTo>
                  <a:lnTo>
                    <a:pt x="1941068" y="196989"/>
                  </a:lnTo>
                  <a:lnTo>
                    <a:pt x="1940687" y="375881"/>
                  </a:lnTo>
                  <a:lnTo>
                    <a:pt x="1798193" y="375881"/>
                  </a:lnTo>
                  <a:lnTo>
                    <a:pt x="1814499" y="346735"/>
                  </a:lnTo>
                  <a:lnTo>
                    <a:pt x="1826869" y="307200"/>
                  </a:lnTo>
                  <a:lnTo>
                    <a:pt x="1835315" y="257289"/>
                  </a:lnTo>
                  <a:lnTo>
                    <a:pt x="1839849" y="196989"/>
                  </a:lnTo>
                  <a:lnTo>
                    <a:pt x="1941068" y="196989"/>
                  </a:lnTo>
                  <a:lnTo>
                    <a:pt x="1941068" y="128270"/>
                  </a:lnTo>
                  <a:lnTo>
                    <a:pt x="1768348" y="128270"/>
                  </a:lnTo>
                  <a:lnTo>
                    <a:pt x="1766290" y="185064"/>
                  </a:lnTo>
                  <a:lnTo>
                    <a:pt x="1762836" y="232867"/>
                  </a:lnTo>
                  <a:lnTo>
                    <a:pt x="1757959" y="271665"/>
                  </a:lnTo>
                  <a:lnTo>
                    <a:pt x="1744281" y="325107"/>
                  </a:lnTo>
                  <a:lnTo>
                    <a:pt x="1726565" y="362305"/>
                  </a:lnTo>
                  <a:lnTo>
                    <a:pt x="1716278" y="375881"/>
                  </a:lnTo>
                  <a:lnTo>
                    <a:pt x="1682115" y="375881"/>
                  </a:lnTo>
                  <a:lnTo>
                    <a:pt x="1682115" y="527685"/>
                  </a:lnTo>
                  <a:lnTo>
                    <a:pt x="1749933" y="527685"/>
                  </a:lnTo>
                  <a:lnTo>
                    <a:pt x="1749933" y="444347"/>
                  </a:lnTo>
                  <a:lnTo>
                    <a:pt x="1989201" y="444347"/>
                  </a:lnTo>
                  <a:lnTo>
                    <a:pt x="1989201" y="527685"/>
                  </a:lnTo>
                  <a:lnTo>
                    <a:pt x="2057400" y="527685"/>
                  </a:lnTo>
                  <a:lnTo>
                    <a:pt x="2057400" y="444347"/>
                  </a:lnTo>
                  <a:lnTo>
                    <a:pt x="2057400" y="375881"/>
                  </a:lnTo>
                  <a:close/>
                </a:path>
              </a:pathLst>
            </a:custGeom>
            <a:solidFill>
              <a:srgbClr val="03518D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85875" y="3407156"/>
              <a:ext cx="3078480" cy="1115060"/>
            </a:xfrm>
            <a:custGeom>
              <a:avLst/>
              <a:gdLst/>
              <a:ahLst/>
              <a:cxnLst/>
              <a:rect l="l" t="t" r="r" b="b"/>
              <a:pathLst>
                <a:path w="3078479" h="1115060">
                  <a:moveTo>
                    <a:pt x="2630678" y="13970"/>
                  </a:moveTo>
                  <a:lnTo>
                    <a:pt x="2630678" y="1114907"/>
                  </a:lnTo>
                </a:path>
                <a:path w="3078479" h="1115060">
                  <a:moveTo>
                    <a:pt x="3078479" y="13970"/>
                  </a:moveTo>
                  <a:lnTo>
                    <a:pt x="3078479" y="1114907"/>
                  </a:lnTo>
                </a:path>
                <a:path w="3078479" h="1115060">
                  <a:moveTo>
                    <a:pt x="0" y="7112"/>
                  </a:moveTo>
                  <a:lnTo>
                    <a:pt x="0" y="1108062"/>
                  </a:lnTo>
                </a:path>
                <a:path w="3078479" h="1115060">
                  <a:moveTo>
                    <a:pt x="426720" y="0"/>
                  </a:moveTo>
                  <a:lnTo>
                    <a:pt x="426720" y="1101026"/>
                  </a:lnTo>
                </a:path>
                <a:path w="3078479" h="1115060">
                  <a:moveTo>
                    <a:pt x="853440" y="13970"/>
                  </a:moveTo>
                  <a:lnTo>
                    <a:pt x="853440" y="1114907"/>
                  </a:lnTo>
                </a:path>
                <a:path w="3078479" h="1115060">
                  <a:moveTo>
                    <a:pt x="1287145" y="13970"/>
                  </a:moveTo>
                  <a:lnTo>
                    <a:pt x="1287145" y="1114907"/>
                  </a:lnTo>
                </a:path>
                <a:path w="3078479" h="1115060">
                  <a:moveTo>
                    <a:pt x="1727962" y="13970"/>
                  </a:moveTo>
                  <a:lnTo>
                    <a:pt x="1716151" y="1114907"/>
                  </a:lnTo>
                </a:path>
                <a:path w="3078479" h="1115060">
                  <a:moveTo>
                    <a:pt x="2189861" y="13970"/>
                  </a:moveTo>
                  <a:lnTo>
                    <a:pt x="2189861" y="1114907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61124" y="3366008"/>
              <a:ext cx="5353050" cy="1226185"/>
            </a:xfrm>
            <a:custGeom>
              <a:avLst/>
              <a:gdLst/>
              <a:ahLst/>
              <a:cxnLst/>
              <a:rect l="l" t="t" r="r" b="b"/>
              <a:pathLst>
                <a:path w="5353050" h="1226185">
                  <a:moveTo>
                    <a:pt x="5352478" y="35560"/>
                  </a:moveTo>
                  <a:lnTo>
                    <a:pt x="5352478" y="1225664"/>
                  </a:lnTo>
                </a:path>
                <a:path w="5353050" h="1226185">
                  <a:moveTo>
                    <a:pt x="0" y="0"/>
                  </a:moveTo>
                  <a:lnTo>
                    <a:pt x="0" y="1190066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455168" y="3025893"/>
            <a:ext cx="5015230" cy="48196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600" b="1" spc="-5" dirty="0">
                <a:solidFill>
                  <a:srgbClr val="F06C22"/>
                </a:solidFill>
                <a:latin typeface="Arial"/>
                <a:cs typeface="Arial"/>
              </a:rPr>
              <a:t>Imperial</a:t>
            </a:r>
            <a:r>
              <a:rPr sz="1600" b="1" spc="20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06C22"/>
                </a:solidFill>
                <a:latin typeface="Arial"/>
                <a:cs typeface="Arial"/>
              </a:rPr>
              <a:t>College</a:t>
            </a:r>
            <a:r>
              <a:rPr sz="1600" b="1" spc="10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06C22"/>
                </a:solidFill>
                <a:latin typeface="Arial"/>
                <a:cs typeface="Arial"/>
              </a:rPr>
              <a:t>London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06C22"/>
                </a:solidFill>
                <a:latin typeface="Arial"/>
                <a:cs typeface="Arial"/>
              </a:rPr>
              <a:t>(550</a:t>
            </a:r>
            <a:r>
              <a:rPr sz="1200" spc="-20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06C22"/>
                </a:solidFill>
                <a:latin typeface="Arial"/>
                <a:cs typeface="Arial"/>
              </a:rPr>
              <a:t>академических</a:t>
            </a:r>
            <a:r>
              <a:rPr sz="1200" spc="-35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06C22"/>
                </a:solidFill>
                <a:latin typeface="Arial"/>
                <a:cs typeface="Arial"/>
              </a:rPr>
              <a:t>часов</a:t>
            </a:r>
            <a:r>
              <a:rPr sz="1200" spc="-10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06C22"/>
                </a:solidFill>
                <a:latin typeface="Arial"/>
                <a:cs typeface="Arial"/>
              </a:rPr>
              <a:t>+</a:t>
            </a:r>
            <a:r>
              <a:rPr sz="1200" spc="5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06C22"/>
                </a:solidFill>
                <a:latin typeface="Arial"/>
                <a:cs typeface="Arial"/>
              </a:rPr>
              <a:t>полевая</a:t>
            </a:r>
            <a:r>
              <a:rPr sz="1200" spc="-25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F06C22"/>
                </a:solidFill>
                <a:latin typeface="Arial"/>
                <a:cs typeface="Arial"/>
              </a:rPr>
              <a:t>практика</a:t>
            </a:r>
            <a:r>
              <a:rPr sz="1200" spc="-15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06C22"/>
                </a:solidFill>
                <a:latin typeface="Arial"/>
                <a:cs typeface="Arial"/>
              </a:rPr>
              <a:t>и </a:t>
            </a:r>
            <a:r>
              <a:rPr sz="1200" spc="-5" dirty="0">
                <a:solidFill>
                  <a:srgbClr val="F06C22"/>
                </a:solidFill>
                <a:latin typeface="Arial"/>
                <a:cs typeface="Arial"/>
              </a:rPr>
              <a:t>магистерский</a:t>
            </a:r>
            <a:r>
              <a:rPr sz="1200" spc="-20" dirty="0">
                <a:solidFill>
                  <a:srgbClr val="F06C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06C22"/>
                </a:solidFill>
                <a:latin typeface="Arial"/>
                <a:cs typeface="Arial"/>
              </a:rPr>
              <a:t>проект)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482840" y="0"/>
            <a:ext cx="434340" cy="495300"/>
          </a:xfrm>
          <a:custGeom>
            <a:avLst/>
            <a:gdLst/>
            <a:ahLst/>
            <a:cxnLst/>
            <a:rect l="l" t="t" r="r" b="b"/>
            <a:pathLst>
              <a:path w="434340" h="495300">
                <a:moveTo>
                  <a:pt x="0" y="495300"/>
                </a:moveTo>
                <a:lnTo>
                  <a:pt x="434340" y="495300"/>
                </a:lnTo>
                <a:lnTo>
                  <a:pt x="434340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9502"/>
            <a:ext cx="5472608" cy="3911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3518D"/>
                </a:solidFill>
                <a:latin typeface="Arial" pitchFamily="34" charset="0"/>
                <a:cs typeface="Arial" pitchFamily="34" charset="0"/>
              </a:rPr>
              <a:t>Сроки проведения конкурса</a:t>
            </a:r>
            <a:endParaRPr lang="ru-RU" sz="3200" b="1" dirty="0">
              <a:solidFill>
                <a:srgbClr val="0351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91630"/>
            <a:ext cx="8496944" cy="1918335"/>
          </a:xfrm>
        </p:spPr>
        <p:txBody>
          <a:bodyPr>
            <a:normAutofit/>
          </a:bodyPr>
          <a:lstStyle/>
          <a:p>
            <a:r>
              <a:rPr lang="ru-RU" sz="2000" dirty="0"/>
              <a:t>1.   Приём документов </a:t>
            </a:r>
            <a:r>
              <a:rPr lang="ru-RU" sz="2000" b="1" dirty="0"/>
              <a:t>20.06.202</a:t>
            </a:r>
            <a:r>
              <a:rPr lang="en-US" sz="2000" b="1" dirty="0"/>
              <a:t>1</a:t>
            </a:r>
            <a:r>
              <a:rPr lang="ru-RU" sz="2000" b="1" dirty="0"/>
              <a:t> – 03.08.202</a:t>
            </a:r>
            <a:r>
              <a:rPr lang="en-US" sz="2000" b="1" dirty="0"/>
              <a:t>1</a:t>
            </a:r>
            <a:r>
              <a:rPr lang="ru-RU" sz="2000" dirty="0"/>
              <a:t>;</a:t>
            </a:r>
          </a:p>
          <a:p>
            <a:r>
              <a:rPr lang="ru-RU" sz="2000" dirty="0"/>
              <a:t>2.   Заочный тур (внутренний в КФУ и ICL) </a:t>
            </a:r>
            <a:r>
              <a:rPr lang="ru-RU" sz="2000" b="1" dirty="0"/>
              <a:t>25.07.2021 – 03.08.2021;</a:t>
            </a:r>
            <a:endParaRPr lang="ru-RU" sz="2000" dirty="0"/>
          </a:p>
          <a:p>
            <a:r>
              <a:rPr lang="ru-RU" sz="2000" dirty="0"/>
              <a:t>3.</a:t>
            </a:r>
            <a:r>
              <a:rPr lang="ru-RU" sz="2000" b="1" dirty="0"/>
              <a:t>   </a:t>
            </a:r>
            <a:r>
              <a:rPr lang="ru-RU" sz="2000" dirty="0"/>
              <a:t>Очный тур (тестирование) </a:t>
            </a:r>
            <a:r>
              <a:rPr lang="en-US" sz="2000" b="1" dirty="0"/>
              <a:t>04</a:t>
            </a:r>
            <a:r>
              <a:rPr lang="ru-RU" sz="2000" b="1" dirty="0"/>
              <a:t>.08.202</a:t>
            </a:r>
            <a:r>
              <a:rPr lang="en-US" sz="2000" b="1" dirty="0"/>
              <a:t>1</a:t>
            </a:r>
            <a:r>
              <a:rPr lang="ru-RU" sz="2000" b="1" dirty="0"/>
              <a:t> в 09:00;</a:t>
            </a:r>
            <a:endParaRPr lang="ru-RU" sz="2000" dirty="0"/>
          </a:p>
          <a:p>
            <a:r>
              <a:rPr lang="ru-RU" sz="2000" dirty="0"/>
              <a:t>4.</a:t>
            </a:r>
            <a:r>
              <a:rPr lang="ru-RU" sz="2000" b="1" dirty="0"/>
              <a:t>   </a:t>
            </a:r>
            <a:r>
              <a:rPr lang="ru-RU" sz="2000" dirty="0"/>
              <a:t>Собеседование с представителями ПАО «НК «Роснефть» </a:t>
            </a:r>
            <a:r>
              <a:rPr lang="ru-RU" sz="2000" b="1" dirty="0"/>
              <a:t>05.08.2021 в </a:t>
            </a:r>
            <a:r>
              <a:rPr lang="ru-RU" sz="2000" b="1" dirty="0" smtClean="0"/>
              <a:t>10:00;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5.   Объявление результатов конкурса до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10.08.2020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651870"/>
            <a:ext cx="792415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/>
              <a:t>Руководитель программы: Михаил Варфоломеев, </a:t>
            </a:r>
            <a:r>
              <a:rPr lang="en-US" dirty="0"/>
              <a:t>mikhail.varfolomeev@kpfu.ru</a:t>
            </a:r>
            <a:endParaRPr lang="ru-RU" dirty="0" smtClean="0"/>
          </a:p>
          <a:p>
            <a:pPr>
              <a:spcAft>
                <a:spcPts val="1200"/>
              </a:spcAft>
            </a:pPr>
            <a:r>
              <a:rPr lang="ru-RU" dirty="0" smtClean="0"/>
              <a:t>Координаторы: </a:t>
            </a:r>
            <a:r>
              <a:rPr lang="ru-RU" dirty="0" err="1" smtClean="0"/>
              <a:t>Хуссем</a:t>
            </a:r>
            <a:r>
              <a:rPr lang="ru-RU" dirty="0" smtClean="0"/>
              <a:t> </a:t>
            </a:r>
            <a:r>
              <a:rPr lang="ru-RU" dirty="0" err="1" smtClean="0"/>
              <a:t>Белейд</a:t>
            </a:r>
            <a:r>
              <a:rPr lang="ru-RU" dirty="0" smtClean="0"/>
              <a:t>, </a:t>
            </a:r>
            <a:r>
              <a:rPr lang="en-US" dirty="0" smtClean="0"/>
              <a:t>houssam4belaid@gmail.com</a:t>
            </a:r>
            <a:r>
              <a:rPr lang="ru-RU" dirty="0" smtClean="0"/>
              <a:t>, +79120045651</a:t>
            </a:r>
          </a:p>
          <a:p>
            <a:pPr>
              <a:spcAft>
                <a:spcPts val="1200"/>
              </a:spcAft>
            </a:pPr>
            <a:r>
              <a:rPr lang="ru-RU" dirty="0"/>
              <a:t> </a:t>
            </a:r>
            <a:r>
              <a:rPr lang="ru-RU" dirty="0" smtClean="0"/>
              <a:t>                             Дина </a:t>
            </a:r>
            <a:r>
              <a:rPr lang="ru-RU" dirty="0" err="1" smtClean="0"/>
              <a:t>Минекаева</a:t>
            </a:r>
            <a:r>
              <a:rPr lang="ru-RU" dirty="0" smtClean="0"/>
              <a:t>, </a:t>
            </a:r>
            <a:r>
              <a:rPr lang="en-US" dirty="0" smtClean="0"/>
              <a:t>minekaevadina@gmail.com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ru-RU" dirty="0" smtClean="0"/>
              <a:t> +79393919648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4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1470"/>
            <a:ext cx="5282268" cy="39115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3518D"/>
                </a:solidFill>
                <a:latin typeface="Arial" pitchFamily="34" charset="0"/>
                <a:cs typeface="Arial" pitchFamily="34" charset="0"/>
              </a:rPr>
              <a:t>Перечень необходимых документов</a:t>
            </a:r>
            <a:endParaRPr lang="ru-RU" sz="2000" b="1" dirty="0">
              <a:solidFill>
                <a:srgbClr val="0351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31590"/>
            <a:ext cx="6909525" cy="1918335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Копия диплома о высшем образовании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(средний балл не ниже 4,5 из 5)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в области математических или естественных наук, физики, наук о Земле, технических наук, прикладной геологии, горного дела, нефтегазового дела.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Копия паспорта (главная страница, прописка).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Копия сертификата, подтверждающего уровень английского языка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IELTS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минимум 6.5 (минимум 6.0 по всем элементам),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TOEFL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минимум 92 (минимум 20 по всем элементам)).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1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99963" y="501204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3518D"/>
                </a:solidFill>
                <a:latin typeface="Arial" pitchFamily="34" charset="0"/>
                <a:cs typeface="Arial" pitchFamily="34" charset="0"/>
              </a:rPr>
              <a:t>Партнеры программы покрывают следующие расходы:</a:t>
            </a:r>
            <a:endParaRPr lang="ru-RU" sz="3200" b="1" dirty="0">
              <a:solidFill>
                <a:srgbClr val="0351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611560" y="1707654"/>
            <a:ext cx="7886700" cy="32635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Обучение в Казани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Стипендия во время первого года обучения в Казани (30 000 рублей/месяц за вычетом НДФЛ)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Визовые расходы, страховку и билеты до Лондона и обратно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Обучение в Имперском колледже Лондона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Стипендия во время второго года обучения в Лондоне (порядка 1300 фунтов за вычетом НДФЛ)</a:t>
            </a:r>
          </a:p>
        </p:txBody>
      </p:sp>
    </p:spTree>
    <p:extLst>
      <p:ext uri="{BB962C8B-B14F-4D97-AF65-F5344CB8AC3E}">
        <p14:creationId xmlns:p14="http://schemas.microsoft.com/office/powerpoint/2010/main" val="2568706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8020" y="899160"/>
            <a:ext cx="1037844" cy="2910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7811" y="899160"/>
            <a:ext cx="623316" cy="291084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18972" y="911225"/>
          <a:ext cx="7854949" cy="37719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0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21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21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Название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курса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Семестр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Кол-во</a:t>
                      </a:r>
                      <a:r>
                        <a:rPr sz="10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часов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Математическое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описание</a:t>
                      </a:r>
                      <a:r>
                        <a:rPr sz="10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движения</a:t>
                      </a:r>
                      <a:r>
                        <a:rPr sz="10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флюидов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72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Термодинамика</a:t>
                      </a:r>
                      <a:r>
                        <a:rPr sz="10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пластовых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систем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Академическая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коммуникация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72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Геофизические</a:t>
                      </a:r>
                      <a:r>
                        <a:rPr sz="10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исследования</a:t>
                      </a:r>
                      <a:r>
                        <a:rPr sz="1000" b="1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скважин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144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Профессиональный</a:t>
                      </a:r>
                      <a:r>
                        <a:rPr sz="10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английский</a:t>
                      </a:r>
                      <a:r>
                        <a:rPr sz="10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для</a:t>
                      </a:r>
                      <a:r>
                        <a:rPr sz="10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инженеров-нефтяников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144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Основы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моделирования</a:t>
                      </a:r>
                      <a:r>
                        <a:rPr sz="10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нефтяной</a:t>
                      </a:r>
                      <a:r>
                        <a:rPr sz="10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геологии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Региональная</a:t>
                      </a:r>
                      <a:r>
                        <a:rPr sz="10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геология и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бассейновый</a:t>
                      </a:r>
                      <a:r>
                        <a:rPr sz="10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анализ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1-2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Математическое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описание</a:t>
                      </a:r>
                      <a:r>
                        <a:rPr sz="10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скважинной</a:t>
                      </a:r>
                      <a:r>
                        <a:rPr sz="10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гидродинамики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1-2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72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0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000" b="1" spc="-5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азработк</a:t>
                      </a:r>
                      <a:r>
                        <a:rPr lang="ru-RU" sz="10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000" b="1" spc="1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месторождений</a:t>
                      </a:r>
                      <a:r>
                        <a:rPr sz="10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нефти</a:t>
                      </a:r>
                      <a:r>
                        <a:rPr sz="10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 газа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1-2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68580" marR="981710">
                        <a:lnSpc>
                          <a:spcPts val="15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Современные проблемы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экономики,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организации и управления при разведке и разработке </a:t>
                      </a:r>
                      <a:r>
                        <a:rPr sz="1000" b="1" spc="-2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месторождений</a:t>
                      </a:r>
                      <a:r>
                        <a:rPr sz="10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нефти</a:t>
                      </a:r>
                      <a:r>
                        <a:rPr sz="10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газа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72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0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Системы</a:t>
                      </a:r>
                      <a:r>
                        <a:rPr lang="ru-RU" sz="1000" b="1" spc="-5" baseline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улавливания углерода (практика на карбонов полигоне КФУ)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Геологическое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моделирование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007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Основы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гидродинамического</a:t>
                      </a:r>
                      <a:r>
                        <a:rPr sz="10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моделирования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68580" marR="179705">
                        <a:lnSpc>
                          <a:spcPts val="15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Проектная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работа: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Современные</a:t>
                      </a:r>
                      <a:r>
                        <a:rPr sz="10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лабораторные</a:t>
                      </a:r>
                      <a:r>
                        <a:rPr sz="10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методы</a:t>
                      </a:r>
                      <a:r>
                        <a:rPr sz="10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исследования</a:t>
                      </a:r>
                      <a:r>
                        <a:rPr sz="10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флюидов</a:t>
                      </a:r>
                      <a:r>
                        <a:rPr sz="10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керна</a:t>
                      </a:r>
                      <a:r>
                        <a:rPr sz="10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их</a:t>
                      </a:r>
                      <a:r>
                        <a:rPr sz="10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применение </a:t>
                      </a:r>
                      <a:r>
                        <a:rPr sz="1000" b="1" spc="-2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для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оптимизации</a:t>
                      </a:r>
                      <a:r>
                        <a:rPr sz="10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разработки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002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Полевая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практика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Производственная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практика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324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846946" y="4715967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7E7E7E"/>
                </a:solidFill>
                <a:latin typeface="Arial"/>
                <a:cs typeface="Arial"/>
              </a:rPr>
              <a:t>9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7356" y="214296"/>
            <a:ext cx="5607685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25"/>
              </a:lnSpc>
              <a:spcBef>
                <a:spcPts val="95"/>
              </a:spcBef>
            </a:pPr>
            <a:r>
              <a:rPr sz="1600" b="1" spc="-5">
                <a:solidFill>
                  <a:srgbClr val="03518D"/>
                </a:solidFill>
                <a:latin typeface="Arial"/>
                <a:cs typeface="Arial"/>
              </a:rPr>
              <a:t>Магистерская</a:t>
            </a:r>
            <a:r>
              <a:rPr sz="1600" b="1" spc="25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600" b="1" spc="-10" smtClean="0">
                <a:solidFill>
                  <a:srgbClr val="03518D"/>
                </a:solidFill>
                <a:latin typeface="Arial"/>
                <a:cs typeface="Arial"/>
              </a:rPr>
              <a:t>программа</a:t>
            </a:r>
            <a:r>
              <a:rPr lang="ru-RU" sz="1600" b="1" spc="-10" dirty="0" smtClean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600" b="1" spc="-5" smtClean="0">
                <a:solidFill>
                  <a:srgbClr val="03518D"/>
                </a:solidFill>
                <a:latin typeface="Arial"/>
                <a:cs typeface="Arial"/>
              </a:rPr>
              <a:t>1</a:t>
            </a:r>
            <a:r>
              <a:rPr sz="1600" b="1" spc="-145" smtClean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03518D"/>
                </a:solidFill>
                <a:latin typeface="Arial"/>
                <a:cs typeface="Arial"/>
              </a:rPr>
              <a:t>го</a:t>
            </a:r>
            <a:r>
              <a:rPr sz="1600" b="1" spc="-5" dirty="0">
                <a:solidFill>
                  <a:srgbClr val="03518D"/>
                </a:solidFill>
                <a:latin typeface="Arial"/>
                <a:cs typeface="Arial"/>
              </a:rPr>
              <a:t>д</a:t>
            </a:r>
            <a:r>
              <a:rPr sz="1600" b="1" spc="1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3518D"/>
                </a:solidFill>
                <a:latin typeface="Arial"/>
                <a:cs typeface="Arial"/>
              </a:rPr>
              <a:t>о</a:t>
            </a:r>
            <a:r>
              <a:rPr sz="1600" b="1" spc="-35" dirty="0">
                <a:solidFill>
                  <a:srgbClr val="03518D"/>
                </a:solidFill>
                <a:latin typeface="Arial"/>
                <a:cs typeface="Arial"/>
              </a:rPr>
              <a:t>б</a:t>
            </a:r>
            <a:r>
              <a:rPr sz="1600" b="1" spc="-45" dirty="0">
                <a:solidFill>
                  <a:srgbClr val="03518D"/>
                </a:solidFill>
                <a:latin typeface="Arial"/>
                <a:cs typeface="Arial"/>
              </a:rPr>
              <a:t>у</a:t>
            </a:r>
            <a:r>
              <a:rPr sz="1600" b="1" spc="-5" dirty="0">
                <a:solidFill>
                  <a:srgbClr val="03518D"/>
                </a:solidFill>
                <a:latin typeface="Arial"/>
                <a:cs typeface="Arial"/>
              </a:rPr>
              <a:t>че</a:t>
            </a:r>
            <a:r>
              <a:rPr sz="1600" b="1" spc="-15" dirty="0">
                <a:solidFill>
                  <a:srgbClr val="03518D"/>
                </a:solidFill>
                <a:latin typeface="Arial"/>
                <a:cs typeface="Arial"/>
              </a:rPr>
              <a:t>н</a:t>
            </a:r>
            <a:r>
              <a:rPr sz="1600" b="1" spc="-5" dirty="0">
                <a:solidFill>
                  <a:srgbClr val="03518D"/>
                </a:solidFill>
                <a:latin typeface="Arial"/>
                <a:cs typeface="Arial"/>
              </a:rPr>
              <a:t>ия</a:t>
            </a:r>
            <a:r>
              <a:rPr sz="1600" b="1" spc="6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3518D"/>
                </a:solidFill>
                <a:latin typeface="Arial"/>
                <a:cs typeface="Arial"/>
              </a:rPr>
              <a:t>(</a:t>
            </a:r>
            <a:r>
              <a:rPr sz="1600" b="1" spc="-35" dirty="0">
                <a:solidFill>
                  <a:srgbClr val="03518D"/>
                </a:solidFill>
                <a:latin typeface="Arial"/>
                <a:cs typeface="Arial"/>
              </a:rPr>
              <a:t>К</a:t>
            </a:r>
            <a:r>
              <a:rPr sz="1600" b="1" spc="-60" dirty="0">
                <a:solidFill>
                  <a:srgbClr val="03518D"/>
                </a:solidFill>
                <a:latin typeface="Arial"/>
                <a:cs typeface="Arial"/>
              </a:rPr>
              <a:t>Ф</a:t>
            </a:r>
            <a:r>
              <a:rPr sz="1600" b="1" spc="-185" dirty="0">
                <a:solidFill>
                  <a:srgbClr val="03518D"/>
                </a:solidFill>
                <a:latin typeface="Arial"/>
                <a:cs typeface="Arial"/>
              </a:rPr>
              <a:t>У</a:t>
            </a:r>
            <a:r>
              <a:rPr sz="1600" b="1" spc="-5" dirty="0">
                <a:solidFill>
                  <a:srgbClr val="03518D"/>
                </a:solidFill>
                <a:latin typeface="Arial"/>
                <a:cs typeface="Arial"/>
              </a:rPr>
              <a:t>,</a:t>
            </a:r>
            <a:r>
              <a:rPr sz="1600" b="1" spc="2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600" b="1" spc="15" dirty="0">
                <a:solidFill>
                  <a:srgbClr val="03518D"/>
                </a:solidFill>
                <a:latin typeface="Arial"/>
                <a:cs typeface="Arial"/>
              </a:rPr>
              <a:t>Ка</a:t>
            </a:r>
            <a:r>
              <a:rPr sz="1600" b="1" spc="-35" dirty="0">
                <a:solidFill>
                  <a:srgbClr val="03518D"/>
                </a:solidFill>
                <a:latin typeface="Arial"/>
                <a:cs typeface="Arial"/>
              </a:rPr>
              <a:t>з</a:t>
            </a:r>
            <a:r>
              <a:rPr sz="1600" b="1" spc="-10" dirty="0">
                <a:solidFill>
                  <a:srgbClr val="03518D"/>
                </a:solidFill>
                <a:latin typeface="Arial"/>
                <a:cs typeface="Arial"/>
              </a:rPr>
              <a:t>ань)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82840" y="0"/>
            <a:ext cx="434340" cy="495300"/>
          </a:xfrm>
          <a:custGeom>
            <a:avLst/>
            <a:gdLst/>
            <a:ahLst/>
            <a:cxnLst/>
            <a:rect l="l" t="t" r="r" b="b"/>
            <a:pathLst>
              <a:path w="434340" h="495300">
                <a:moveTo>
                  <a:pt x="0" y="495300"/>
                </a:moveTo>
                <a:lnTo>
                  <a:pt x="434340" y="495300"/>
                </a:lnTo>
                <a:lnTo>
                  <a:pt x="434340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81455"/>
            <a:ext cx="9144000" cy="4162425"/>
            <a:chOff x="0" y="981455"/>
            <a:chExt cx="9144000" cy="4162425"/>
          </a:xfrm>
        </p:grpSpPr>
        <p:sp>
          <p:nvSpPr>
            <p:cNvPr id="3" name="object 3"/>
            <p:cNvSpPr/>
            <p:nvPr/>
          </p:nvSpPr>
          <p:spPr>
            <a:xfrm>
              <a:off x="0" y="3205226"/>
              <a:ext cx="3122295" cy="1938655"/>
            </a:xfrm>
            <a:custGeom>
              <a:avLst/>
              <a:gdLst/>
              <a:ahLst/>
              <a:cxnLst/>
              <a:rect l="l" t="t" r="r" b="b"/>
              <a:pathLst>
                <a:path w="3122295" h="1938654">
                  <a:moveTo>
                    <a:pt x="0" y="1938273"/>
                  </a:moveTo>
                  <a:lnTo>
                    <a:pt x="3122295" y="1938273"/>
                  </a:lnTo>
                  <a:lnTo>
                    <a:pt x="3122295" y="0"/>
                  </a:lnTo>
                  <a:lnTo>
                    <a:pt x="0" y="0"/>
                  </a:lnTo>
                  <a:lnTo>
                    <a:pt x="0" y="1938273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22295" y="3186826"/>
              <a:ext cx="2750185" cy="1957070"/>
            </a:xfrm>
            <a:custGeom>
              <a:avLst/>
              <a:gdLst/>
              <a:ahLst/>
              <a:cxnLst/>
              <a:rect l="l" t="t" r="r" b="b"/>
              <a:pathLst>
                <a:path w="2750185" h="1957070">
                  <a:moveTo>
                    <a:pt x="2749804" y="0"/>
                  </a:moveTo>
                  <a:lnTo>
                    <a:pt x="0" y="0"/>
                  </a:lnTo>
                  <a:lnTo>
                    <a:pt x="0" y="1956671"/>
                  </a:lnTo>
                  <a:lnTo>
                    <a:pt x="2749804" y="1956671"/>
                  </a:lnTo>
                  <a:lnTo>
                    <a:pt x="27498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71971" y="3201416"/>
              <a:ext cx="3272154" cy="1942464"/>
            </a:xfrm>
            <a:custGeom>
              <a:avLst/>
              <a:gdLst/>
              <a:ahLst/>
              <a:cxnLst/>
              <a:rect l="l" t="t" r="r" b="b"/>
              <a:pathLst>
                <a:path w="3272154" h="1942464">
                  <a:moveTo>
                    <a:pt x="0" y="1942083"/>
                  </a:moveTo>
                  <a:lnTo>
                    <a:pt x="3272028" y="1942083"/>
                  </a:lnTo>
                  <a:lnTo>
                    <a:pt x="3272028" y="0"/>
                  </a:lnTo>
                  <a:lnTo>
                    <a:pt x="0" y="0"/>
                  </a:lnTo>
                  <a:lnTo>
                    <a:pt x="0" y="1942083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981455"/>
              <a:ext cx="9144000" cy="2223770"/>
            </a:xfrm>
            <a:custGeom>
              <a:avLst/>
              <a:gdLst/>
              <a:ahLst/>
              <a:cxnLst/>
              <a:rect l="l" t="t" r="r" b="b"/>
              <a:pathLst>
                <a:path w="9144000" h="2223770">
                  <a:moveTo>
                    <a:pt x="3122295" y="3810"/>
                  </a:moveTo>
                  <a:lnTo>
                    <a:pt x="0" y="3810"/>
                  </a:lnTo>
                  <a:lnTo>
                    <a:pt x="0" y="2223770"/>
                  </a:lnTo>
                  <a:lnTo>
                    <a:pt x="3122295" y="2223770"/>
                  </a:lnTo>
                  <a:lnTo>
                    <a:pt x="3122295" y="3810"/>
                  </a:lnTo>
                  <a:close/>
                </a:path>
                <a:path w="9144000" h="2223770">
                  <a:moveTo>
                    <a:pt x="9144000" y="0"/>
                  </a:moveTo>
                  <a:lnTo>
                    <a:pt x="5872099" y="0"/>
                  </a:lnTo>
                  <a:lnTo>
                    <a:pt x="5872099" y="2219960"/>
                  </a:lnTo>
                  <a:lnTo>
                    <a:pt x="9144000" y="2219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22295" y="984503"/>
              <a:ext cx="2750185" cy="2219960"/>
            </a:xfrm>
            <a:custGeom>
              <a:avLst/>
              <a:gdLst/>
              <a:ahLst/>
              <a:cxnLst/>
              <a:rect l="l" t="t" r="r" b="b"/>
              <a:pathLst>
                <a:path w="2750185" h="2219960">
                  <a:moveTo>
                    <a:pt x="2749804" y="0"/>
                  </a:moveTo>
                  <a:lnTo>
                    <a:pt x="0" y="0"/>
                  </a:lnTo>
                  <a:lnTo>
                    <a:pt x="0" y="2219960"/>
                  </a:lnTo>
                  <a:lnTo>
                    <a:pt x="2749804" y="2219960"/>
                  </a:lnTo>
                  <a:lnTo>
                    <a:pt x="274980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71014" y="46736"/>
            <a:ext cx="56756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КАЗАНСКИЙ</a:t>
            </a:r>
            <a:r>
              <a:rPr sz="2000" spc="-55" dirty="0"/>
              <a:t> </a:t>
            </a:r>
            <a:r>
              <a:rPr sz="2000" spc="-15" dirty="0"/>
              <a:t>ФЕДЕРАЛЬНЫЙ</a:t>
            </a:r>
            <a:r>
              <a:rPr sz="2000" spc="-25" dirty="0"/>
              <a:t> </a:t>
            </a:r>
            <a:r>
              <a:rPr sz="2000" spc="-5" dirty="0"/>
              <a:t>УНИВЕРСИТЕТ</a:t>
            </a:r>
            <a:endParaRPr sz="2000"/>
          </a:p>
        </p:txBody>
      </p:sp>
      <p:sp>
        <p:nvSpPr>
          <p:cNvPr id="9" name="object 9"/>
          <p:cNvSpPr txBox="1"/>
          <p:nvPr/>
        </p:nvSpPr>
        <p:spPr>
          <a:xfrm>
            <a:off x="8734170" y="4715967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7E7E7E"/>
                </a:solidFill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8148" y="2792984"/>
            <a:ext cx="2146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Проф.</a:t>
            </a:r>
            <a:r>
              <a:rPr sz="14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Данис</a:t>
            </a:r>
            <a:r>
              <a:rPr sz="14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Нургалиев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5914" y="2622931"/>
            <a:ext cx="199580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Зав.</a:t>
            </a:r>
            <a:r>
              <a:rPr sz="14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каф.</a:t>
            </a:r>
            <a:r>
              <a:rPr sz="14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РЭМТУ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95"/>
              </a:lnSpc>
            </a:pPr>
            <a:r>
              <a:rPr sz="1400" b="1" spc="15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ихаил</a:t>
            </a:r>
            <a:r>
              <a:rPr sz="14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400" b="1" spc="-45" dirty="0">
                <a:solidFill>
                  <a:srgbClr val="006FC0"/>
                </a:solidFill>
                <a:latin typeface="Arial"/>
                <a:cs typeface="Arial"/>
              </a:rPr>
              <a:t>фо</a:t>
            </a:r>
            <a:r>
              <a:rPr sz="1400" b="1" spc="-30" dirty="0">
                <a:solidFill>
                  <a:srgbClr val="006FC0"/>
                </a:solidFill>
                <a:latin typeface="Arial"/>
                <a:cs typeface="Arial"/>
              </a:rPr>
              <a:t>ло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еев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93384" y="2797556"/>
            <a:ext cx="24231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Проф.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Максим</a:t>
            </a:r>
            <a:r>
              <a:rPr sz="14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Храмченков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90059" y="1535048"/>
            <a:ext cx="839469" cy="5384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algn="ctr">
              <a:lnSpc>
                <a:spcPct val="90100"/>
              </a:lnSpc>
              <a:spcBef>
                <a:spcPts val="240"/>
              </a:spcBef>
            </a:pP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П</a:t>
            </a:r>
            <a:r>
              <a:rPr sz="1200" spc="5" dirty="0">
                <a:solidFill>
                  <a:srgbClr val="03518D"/>
                </a:solidFill>
                <a:latin typeface="Arial"/>
                <a:cs typeface="Arial"/>
              </a:rPr>
              <a:t>р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ф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ес</a:t>
            </a:r>
            <a:r>
              <a:rPr sz="1200" spc="10" dirty="0">
                <a:solidFill>
                  <a:srgbClr val="03518D"/>
                </a:solidFill>
                <a:latin typeface="Arial"/>
                <a:cs typeface="Arial"/>
              </a:rPr>
              <a:t>с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ор  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геофизики, </a:t>
            </a:r>
            <a:r>
              <a:rPr sz="1200" spc="-32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3518D"/>
                </a:solidFill>
                <a:latin typeface="Arial"/>
                <a:cs typeface="Arial"/>
              </a:rPr>
              <a:t>д.г.-м.н.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30400" y="3647947"/>
            <a:ext cx="1149985" cy="53784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154940">
              <a:lnSpc>
                <a:spcPts val="1300"/>
              </a:lnSpc>
              <a:spcBef>
                <a:spcPts val="259"/>
              </a:spcBef>
            </a:pP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Профессор </a:t>
            </a:r>
            <a:r>
              <a:rPr sz="1200" spc="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3518D"/>
                </a:solidFill>
                <a:latin typeface="Arial"/>
                <a:cs typeface="Arial"/>
              </a:rPr>
              <a:t>г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идр</a:t>
            </a:r>
            <a:r>
              <a:rPr sz="1200" spc="-20" dirty="0">
                <a:solidFill>
                  <a:srgbClr val="03518D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д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ина</a:t>
            </a:r>
            <a:r>
              <a:rPr sz="1200" spc="5" dirty="0">
                <a:solidFill>
                  <a:srgbClr val="03518D"/>
                </a:solidFill>
                <a:latin typeface="Arial"/>
                <a:cs typeface="Arial"/>
              </a:rPr>
              <a:t>м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ики,</a:t>
            </a:r>
            <a:endParaRPr sz="1200">
              <a:latin typeface="Arial"/>
              <a:cs typeface="Arial"/>
            </a:endParaRPr>
          </a:p>
          <a:p>
            <a:pPr marL="264160">
              <a:lnSpc>
                <a:spcPts val="1275"/>
              </a:lnSpc>
            </a:pP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д.ф.-м.н.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87092" y="1379601"/>
            <a:ext cx="1203325" cy="49593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-3175" algn="ctr">
              <a:lnSpc>
                <a:spcPts val="1190"/>
              </a:lnSpc>
              <a:spcBef>
                <a:spcPts val="250"/>
              </a:spcBef>
            </a:pPr>
            <a:r>
              <a:rPr sz="1100" b="1" spc="-5" dirty="0">
                <a:solidFill>
                  <a:srgbClr val="03518D"/>
                </a:solidFill>
                <a:latin typeface="Arial"/>
                <a:cs typeface="Arial"/>
              </a:rPr>
              <a:t>РУКОВОДИТЕЛЬ </a:t>
            </a:r>
            <a:r>
              <a:rPr sz="1100" b="1" spc="-29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3518D"/>
                </a:solidFill>
                <a:latin typeface="Arial"/>
                <a:cs typeface="Arial"/>
              </a:rPr>
              <a:t>П</a:t>
            </a:r>
            <a:r>
              <a:rPr sz="1100" b="1" spc="-10" dirty="0">
                <a:solidFill>
                  <a:srgbClr val="03518D"/>
                </a:solidFill>
                <a:latin typeface="Arial"/>
                <a:cs typeface="Arial"/>
              </a:rPr>
              <a:t>Р</a:t>
            </a:r>
            <a:r>
              <a:rPr sz="1100" b="1" dirty="0">
                <a:solidFill>
                  <a:srgbClr val="03518D"/>
                </a:solidFill>
                <a:latin typeface="Arial"/>
                <a:cs typeface="Arial"/>
              </a:rPr>
              <a:t>ОГ</a:t>
            </a:r>
            <a:r>
              <a:rPr sz="1100" b="1" spc="-10" dirty="0">
                <a:solidFill>
                  <a:srgbClr val="03518D"/>
                </a:solidFill>
                <a:latin typeface="Arial"/>
                <a:cs typeface="Arial"/>
              </a:rPr>
              <a:t>Р</a:t>
            </a:r>
            <a:r>
              <a:rPr sz="1100" b="1" spc="-45" dirty="0">
                <a:solidFill>
                  <a:srgbClr val="03518D"/>
                </a:solidFill>
                <a:latin typeface="Arial"/>
                <a:cs typeface="Arial"/>
              </a:rPr>
              <a:t>А</a:t>
            </a:r>
            <a:r>
              <a:rPr sz="1100" b="1" dirty="0">
                <a:solidFill>
                  <a:srgbClr val="03518D"/>
                </a:solidFill>
                <a:latin typeface="Arial"/>
                <a:cs typeface="Arial"/>
              </a:rPr>
              <a:t>ММЫ ОТ  КФУ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07489" y="1995297"/>
            <a:ext cx="960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3518D"/>
                </a:solidFill>
                <a:latin typeface="Arial"/>
                <a:cs typeface="Arial"/>
              </a:rPr>
              <a:t>Доцент,</a:t>
            </a:r>
            <a:r>
              <a:rPr sz="1200" spc="-5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к.х.н.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87010" y="3489705"/>
            <a:ext cx="839469" cy="70231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065" marR="5080" algn="ctr">
              <a:lnSpc>
                <a:spcPts val="1300"/>
              </a:lnSpc>
              <a:spcBef>
                <a:spcPts val="259"/>
              </a:spcBef>
            </a:pP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П</a:t>
            </a:r>
            <a:r>
              <a:rPr sz="1200" spc="5" dirty="0">
                <a:solidFill>
                  <a:srgbClr val="03518D"/>
                </a:solidFill>
                <a:latin typeface="Arial"/>
                <a:cs typeface="Arial"/>
              </a:rPr>
              <a:t>р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ф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ес</a:t>
            </a:r>
            <a:r>
              <a:rPr sz="1200" spc="10" dirty="0">
                <a:solidFill>
                  <a:srgbClr val="03518D"/>
                </a:solidFill>
                <a:latin typeface="Arial"/>
                <a:cs typeface="Arial"/>
              </a:rPr>
              <a:t>с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ор  </a:t>
            </a:r>
            <a:r>
              <a:rPr sz="1200" spc="-10" dirty="0">
                <a:solidFill>
                  <a:srgbClr val="03518D"/>
                </a:solidFill>
                <a:latin typeface="Arial"/>
                <a:cs typeface="Arial"/>
              </a:rPr>
              <a:t>геологии 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и </a:t>
            </a:r>
            <a:r>
              <a:rPr sz="1200" spc="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литологии, </a:t>
            </a:r>
            <a:r>
              <a:rPr sz="1200" spc="-32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3518D"/>
                </a:solidFill>
                <a:latin typeface="Arial"/>
                <a:cs typeface="Arial"/>
              </a:rPr>
              <a:t>д.г.-м.н.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7631" y="403047"/>
            <a:ext cx="6677659" cy="5118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35785">
              <a:lnSpc>
                <a:spcPts val="1914"/>
              </a:lnSpc>
              <a:spcBef>
                <a:spcPts val="95"/>
              </a:spcBef>
            </a:pPr>
            <a:r>
              <a:rPr sz="1600" b="1" spc="-5" dirty="0">
                <a:solidFill>
                  <a:srgbClr val="03518D"/>
                </a:solidFill>
                <a:latin typeface="Arial"/>
                <a:cs typeface="Arial"/>
              </a:rPr>
              <a:t>Магистерская</a:t>
            </a:r>
            <a:r>
              <a:rPr sz="1600" b="1" spc="1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3518D"/>
                </a:solidFill>
                <a:latin typeface="Arial"/>
                <a:cs typeface="Arial"/>
              </a:rPr>
              <a:t>программа</a:t>
            </a:r>
            <a:r>
              <a:rPr sz="1600" b="1" spc="1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3518D"/>
                </a:solidFill>
                <a:latin typeface="Arial"/>
                <a:cs typeface="Arial"/>
              </a:rPr>
              <a:t>Petroleum</a:t>
            </a:r>
            <a:r>
              <a:rPr sz="1600" b="1" spc="1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3518D"/>
                </a:solidFill>
                <a:latin typeface="Arial"/>
                <a:cs typeface="Arial"/>
              </a:rPr>
              <a:t>Engineering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914"/>
              </a:lnSpc>
              <a:buClr>
                <a:srgbClr val="F06C22"/>
              </a:buClr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Профессорско-преподавательский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состав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0707" y="4830267"/>
            <a:ext cx="23012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Проф.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 Марат</a:t>
            </a:r>
            <a:r>
              <a:rPr sz="14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Овчинников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65321" y="4830267"/>
            <a:ext cx="21520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Проф. </a:t>
            </a:r>
            <a:r>
              <a:rPr sz="1400" b="1" spc="-15" dirty="0">
                <a:solidFill>
                  <a:srgbClr val="006FC0"/>
                </a:solidFill>
                <a:latin typeface="Arial"/>
                <a:cs typeface="Arial"/>
              </a:rPr>
              <a:t>Светлана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Зорина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48004" y="1012825"/>
            <a:ext cx="6616700" cy="3663950"/>
            <a:chOff x="648004" y="1012825"/>
            <a:chExt cx="6616700" cy="3663950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004" y="1108836"/>
              <a:ext cx="1151966" cy="13914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4887" y="1012825"/>
              <a:ext cx="1290574" cy="157594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23101" y="3182366"/>
              <a:ext cx="1055877" cy="149400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94201" y="3236341"/>
              <a:ext cx="1270127" cy="12131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23101" y="1105407"/>
              <a:ext cx="1241425" cy="138569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7072" y="3182366"/>
              <a:ext cx="1158773" cy="1411973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6151245" y="4830267"/>
            <a:ext cx="22485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Проф.</a:t>
            </a:r>
            <a:r>
              <a:rPr sz="14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6FC0"/>
                </a:solidFill>
                <a:latin typeface="Arial"/>
                <a:cs typeface="Arial"/>
              </a:rPr>
              <a:t>Нурия</a:t>
            </a:r>
            <a:r>
              <a:rPr sz="1400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Нургалиева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96404" y="3723843"/>
            <a:ext cx="1132840" cy="53784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-635" algn="ctr">
              <a:lnSpc>
                <a:spcPts val="1300"/>
              </a:lnSpc>
              <a:spcBef>
                <a:spcPts val="260"/>
              </a:spcBef>
            </a:pP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Профессор 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3518D"/>
                </a:solidFill>
                <a:latin typeface="Arial"/>
                <a:cs typeface="Arial"/>
              </a:rPr>
              <a:t>геологии</a:t>
            </a:r>
            <a:r>
              <a:rPr sz="1200" spc="-7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3518D"/>
                </a:solidFill>
                <a:latin typeface="Arial"/>
                <a:cs typeface="Arial"/>
              </a:rPr>
              <a:t>нефти </a:t>
            </a:r>
            <a:r>
              <a:rPr sz="1200" spc="-32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и</a:t>
            </a:r>
            <a:r>
              <a:rPr sz="1200" spc="-2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3518D"/>
                </a:solidFill>
                <a:latin typeface="Arial"/>
                <a:cs typeface="Arial"/>
              </a:rPr>
              <a:t>газа,</a:t>
            </a:r>
            <a:r>
              <a:rPr sz="1200" spc="-3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3518D"/>
                </a:solidFill>
                <a:latin typeface="Arial"/>
                <a:cs typeface="Arial"/>
              </a:rPr>
              <a:t>д.г.-м.н.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69556" y="1357121"/>
            <a:ext cx="985519" cy="7023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indent="635" algn="ctr">
              <a:lnSpc>
                <a:spcPct val="90000"/>
              </a:lnSpc>
              <a:spcBef>
                <a:spcPts val="240"/>
              </a:spcBef>
            </a:pP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Профессор </a:t>
            </a:r>
            <a:r>
              <a:rPr sz="1200" spc="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м</a:t>
            </a:r>
            <a:r>
              <a:rPr sz="1200" spc="-20" dirty="0">
                <a:solidFill>
                  <a:srgbClr val="03518D"/>
                </a:solidFill>
                <a:latin typeface="Arial"/>
                <a:cs typeface="Arial"/>
              </a:rPr>
              <a:t>а</a:t>
            </a:r>
            <a:r>
              <a:rPr sz="1200" spc="-10" dirty="0">
                <a:solidFill>
                  <a:srgbClr val="03518D"/>
                </a:solidFill>
                <a:latin typeface="Arial"/>
                <a:cs typeface="Arial"/>
              </a:rPr>
              <a:t>т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ем</a:t>
            </a:r>
            <a:r>
              <a:rPr sz="1200" spc="-30" dirty="0">
                <a:solidFill>
                  <a:srgbClr val="03518D"/>
                </a:solidFill>
                <a:latin typeface="Arial"/>
                <a:cs typeface="Arial"/>
              </a:rPr>
              <a:t>а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тики</a:t>
            </a:r>
            <a:r>
              <a:rPr sz="1200" spc="-20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3518D"/>
                </a:solidFill>
                <a:latin typeface="Arial"/>
                <a:cs typeface="Arial"/>
              </a:rPr>
              <a:t>и  </a:t>
            </a:r>
            <a:r>
              <a:rPr sz="1200" spc="-10" dirty="0">
                <a:solidFill>
                  <a:srgbClr val="03518D"/>
                </a:solidFill>
                <a:latin typeface="Arial"/>
                <a:cs typeface="Arial"/>
              </a:rPr>
              <a:t>механики, </a:t>
            </a:r>
            <a:r>
              <a:rPr sz="1200" spc="-5" dirty="0">
                <a:solidFill>
                  <a:srgbClr val="03518D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3518D"/>
                </a:solidFill>
                <a:latin typeface="Arial"/>
                <a:cs typeface="Arial"/>
              </a:rPr>
              <a:t>д.физ.-мат.н.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482840" y="0"/>
            <a:ext cx="434340" cy="495300"/>
          </a:xfrm>
          <a:custGeom>
            <a:avLst/>
            <a:gdLst/>
            <a:ahLst/>
            <a:cxnLst/>
            <a:rect l="l" t="t" r="r" b="b"/>
            <a:pathLst>
              <a:path w="434340" h="495300">
                <a:moveTo>
                  <a:pt x="0" y="495300"/>
                </a:moveTo>
                <a:lnTo>
                  <a:pt x="434340" y="495300"/>
                </a:lnTo>
                <a:lnTo>
                  <a:pt x="434340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1386</Words>
  <Application>Microsoft Office PowerPoint</Application>
  <PresentationFormat>Экран (16:9)</PresentationFormat>
  <Paragraphs>291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МАГИСТЕРСКАЯ ПРОГРАММА  ДВУХ ДИПЛОМОВ  Petroleum  Engineering &amp; Geo-Energy with Machine Learning and Data Science (GEMS)  </vt:lpstr>
      <vt:lpstr>ОБЗОР И ЦЕЛИ ПРОГРАММЫ</vt:lpstr>
      <vt:lpstr>КАЗАНСКИЙ ФЕДЕРАЛЬНЫЙ  УНИВЕРСИТЕТ и IMPERIAL COLLEGE LONDON</vt:lpstr>
      <vt:lpstr>УЧЕБНЫЙ ПЛАН ПРОГРАММЫ</vt:lpstr>
      <vt:lpstr>Сроки проведения конкурса</vt:lpstr>
      <vt:lpstr>Перечень необходимых документов</vt:lpstr>
      <vt:lpstr>Презентация PowerPoint</vt:lpstr>
      <vt:lpstr>Презентация PowerPoint</vt:lpstr>
      <vt:lpstr>КАЗАНСКИЙ ФЕДЕРАЛЬНЫЙ УНИВЕРСИТЕТ</vt:lpstr>
      <vt:lpstr>КАЗАНСКИЙ ФЕДЕРАЛЬНЫЙ УНИВЕРСИТЕТ</vt:lpstr>
      <vt:lpstr>КАЗАНСКИЙ ФЕДЕРАЛЬНЫЙ УНИВЕРСИТЕТ</vt:lpstr>
      <vt:lpstr>КАЗАНСКИЙ ФЕДЕРАЛЬНЫЙ УНИВЕРСИТЕТ Магистерская программа двух дипломов Petroleum Engineering &amp; Geo-Energy with    Machine Learning and Data Science (GEMS) :</vt:lpstr>
      <vt:lpstr>СОЦИАЛЬНАЯ ИНФРАСТРУКТУРА КАЗАНСКОГО ФЕДЕРАЛЬНОГО УНИВЕРСИТЕТА</vt:lpstr>
      <vt:lpstr>КАЗАНСКИЙ ФЕДЕРАЛЬНЫЙ УНИВЕРСИТЕТ Навыки и компетенции, получаемые в 1-й год обучения</vt:lpstr>
      <vt:lpstr>Презентация PowerPoint</vt:lpstr>
      <vt:lpstr>IMPERIAL COLLEGE LONDON</vt:lpstr>
      <vt:lpstr>IMPERIAL COLLEGE LONDON</vt:lpstr>
      <vt:lpstr>IMPERIAL COLLEGE LONDON </vt:lpstr>
      <vt:lpstr>Программа Petroleum Engineering &amp; Geo-Energy with    Machine Learning and Data Science (GEMS)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Белейд Хуссем Эддин -</cp:lastModifiedBy>
  <cp:revision>33</cp:revision>
  <dcterms:created xsi:type="dcterms:W3CDTF">2021-03-23T18:16:04Z</dcterms:created>
  <dcterms:modified xsi:type="dcterms:W3CDTF">2021-06-10T09:04:22Z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2021-03-23T00:00:00Z</vt:filetime>
  </property>
</Properties>
</file>