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1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0" r:id="rId1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4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429" autoAdjust="0"/>
  </p:normalViewPr>
  <p:slideViewPr>
    <p:cSldViewPr>
      <p:cViewPr varScale="1">
        <p:scale>
          <a:sx n="118" d="100"/>
          <a:sy n="118" d="100"/>
        </p:scale>
        <p:origin x="-1350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71BDCD-EBE6-4678-8413-13BFAA387E1D}" type="datetimeFigureOut">
              <a:rPr lang="ru-RU" smtClean="0"/>
              <a:t>28.10.2021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A570D4-9143-4E91-8959-8D963457B7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637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570D4-9143-4E91-8959-8D963457B76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14522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570D4-9143-4E91-8959-8D963457B763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6714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570D4-9143-4E91-8959-8D963457B76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1452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570D4-9143-4E91-8959-8D963457B76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14522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570D4-9143-4E91-8959-8D963457B763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14522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570D4-9143-4E91-8959-8D963457B76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14522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570D4-9143-4E91-8959-8D963457B763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14522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570D4-9143-4E91-8959-8D963457B763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14522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570D4-9143-4E91-8959-8D963457B763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14522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570D4-9143-4E91-8959-8D963457B763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1452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SShafigullin\Desktop\Проекты\Брендбук\Гайдлайн\Презентация\презентация шаблон КФУ-0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472"/>
          <a:stretch/>
        </p:blipFill>
        <p:spPr bwMode="auto">
          <a:xfrm>
            <a:off x="0" y="1786"/>
            <a:ext cx="9144000" cy="5141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MSShafigullin\Desktop\2020\Презентация КФУ\kfu_logo_circle_ru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555526"/>
            <a:ext cx="1152128" cy="1124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27584" y="2372666"/>
            <a:ext cx="73448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buClr>
                <a:srgbClr val="000000"/>
              </a:buClr>
              <a:buSzPts val="1100"/>
            </a:pPr>
            <a:r>
              <a:rPr lang="ru-RU" sz="2400" b="1" dirty="0" smtClean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ПРЕЗЕНТАЦИЯ КАНДИДАТА </a:t>
            </a:r>
            <a:r>
              <a:rPr lang="ru-RU" sz="2400" b="1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ДОЛЖНОСТЬ </a:t>
            </a:r>
            <a:endParaRPr lang="ru-RU" sz="2400" b="1" dirty="0" smtClean="0">
              <a:solidFill>
                <a:schemeClr val="l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buClr>
                <a:srgbClr val="000000"/>
              </a:buClr>
              <a:buSzPts val="1100"/>
            </a:pPr>
            <a:endParaRPr lang="ru-RU" sz="2000" b="1" dirty="0" smtClean="0">
              <a:solidFill>
                <a:schemeClr val="lt1"/>
              </a:solidFill>
              <a:latin typeface="PT Sans" panose="020B0503020203020204" pitchFamily="34" charset="-52"/>
            </a:endParaRPr>
          </a:p>
          <a:p>
            <a:pPr lvl="0" algn="ctr">
              <a:buClr>
                <a:srgbClr val="000000"/>
              </a:buClr>
              <a:buSzPts val="1100"/>
            </a:pPr>
            <a:endParaRPr lang="ru-RU" sz="2000" b="1" dirty="0">
              <a:solidFill>
                <a:schemeClr val="lt1"/>
              </a:solidFill>
              <a:latin typeface="PT Sans" panose="020B0503020203020204" pitchFamily="34" charset="-52"/>
            </a:endParaRPr>
          </a:p>
          <a:p>
            <a:pPr lvl="0" algn="ctr">
              <a:buClr>
                <a:srgbClr val="000000"/>
              </a:buClr>
              <a:buSzPts val="1100"/>
            </a:pPr>
            <a:r>
              <a:rPr lang="ru-RU" dirty="0" smtClean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рассмотрения Научно-клиническим советом</a:t>
            </a:r>
          </a:p>
          <a:p>
            <a:pPr lvl="0" algn="ctr">
              <a:buClr>
                <a:srgbClr val="000000"/>
              </a:buClr>
              <a:buSzPts val="1100"/>
            </a:pPr>
            <a:r>
              <a:rPr lang="ru-RU" dirty="0" smtClean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ФГАОУ ВО «Казанский (Приволжский) федеральный университет» </a:t>
            </a:r>
          </a:p>
          <a:p>
            <a:pPr lvl="0" algn="ctr">
              <a:buClr>
                <a:srgbClr val="000000"/>
              </a:buClr>
              <a:buSzPts val="1100"/>
            </a:pPr>
            <a:endParaRPr lang="ru-RU" sz="2000" dirty="0" smtClean="0">
              <a:solidFill>
                <a:schemeClr val="lt1"/>
              </a:solidFill>
              <a:latin typeface="PT Sans" panose="020B0503020203020204" pitchFamily="34" charset="-52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2339753" y="2058086"/>
            <a:ext cx="4464495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08401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827584" cy="5143500"/>
          </a:xfrm>
          <a:prstGeom prst="rect">
            <a:avLst/>
          </a:prstGeom>
          <a:gradFill flip="none" rotWithShape="1">
            <a:gsLst>
              <a:gs pos="0">
                <a:srgbClr val="00549F">
                  <a:shade val="30000"/>
                  <a:satMod val="115000"/>
                </a:srgbClr>
              </a:gs>
              <a:gs pos="50000">
                <a:srgbClr val="00549F">
                  <a:shade val="67500"/>
                  <a:satMod val="115000"/>
                </a:srgbClr>
              </a:gs>
              <a:gs pos="100000">
                <a:srgbClr val="00549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C:\Users\MSShafigullin\Desktop\2020\Презентация КФУ\kfu_logo_circle_ru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67" y="87534"/>
            <a:ext cx="55305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Users\MSShafigullin\Desktop\Проекты\Презентация по ДК\q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099" y="4422472"/>
            <a:ext cx="353386" cy="353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C:\Users\MSShafigullin\Desktop\2020\Презентация КФУ\THE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792" y="3843770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84051" y="4728776"/>
            <a:ext cx="6594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" b="0" dirty="0" smtClean="0">
                <a:solidFill>
                  <a:schemeClr val="bg1"/>
                </a:solidFill>
                <a:latin typeface="PT Sans" panose="020B0503020203020204" pitchFamily="34" charset="-52"/>
              </a:rPr>
              <a:t>347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PT Sans" panose="020B0503020203020204" pitchFamily="34" charset="-52"/>
              </a:rPr>
              <a:t>10</a:t>
            </a:r>
            <a:endParaRPr kumimoji="0" lang="en-US" sz="800" b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uLnTx/>
              <a:uFillTx/>
              <a:latin typeface="PT Sans" panose="020B0503020203020204" pitchFamily="34" charset="-5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051" y="4083918"/>
            <a:ext cx="6594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0" dirty="0">
                <a:solidFill>
                  <a:schemeClr val="bg1"/>
                </a:solidFill>
                <a:latin typeface="PT Sans" panose="020B0503020203020204" pitchFamily="34" charset="-52"/>
              </a:rPr>
              <a:t>8</a:t>
            </a:r>
            <a:r>
              <a:rPr lang="ru-RU" sz="800" b="0" dirty="0" smtClean="0">
                <a:solidFill>
                  <a:schemeClr val="bg1"/>
                </a:solidFill>
                <a:latin typeface="PT Sans" panose="020B0503020203020204" pitchFamily="34" charset="-52"/>
              </a:rPr>
              <a:t>01-</a:t>
            </a:r>
            <a:r>
              <a:rPr lang="en-US" sz="800" b="0" dirty="0" smtClean="0">
                <a:solidFill>
                  <a:schemeClr val="bg1"/>
                </a:solidFill>
                <a:latin typeface="PT Sans" panose="020B0503020203020204" pitchFamily="34" charset="-52"/>
              </a:rPr>
              <a:t>10</a:t>
            </a:r>
            <a:r>
              <a:rPr lang="ru-RU" sz="800" b="0" dirty="0" smtClean="0">
                <a:solidFill>
                  <a:schemeClr val="bg1"/>
                </a:solidFill>
                <a:latin typeface="PT Sans" panose="020B0503020203020204" pitchFamily="34" charset="-52"/>
              </a:rPr>
              <a:t>00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" b="0" kern="0" dirty="0" smtClean="0">
                <a:solidFill>
                  <a:schemeClr val="bg1"/>
                </a:solidFill>
                <a:latin typeface="PT Sans" panose="020B0503020203020204" pitchFamily="34" charset="-52"/>
              </a:rPr>
              <a:t>10</a:t>
            </a:r>
            <a:endParaRPr kumimoji="0" lang="en-US" sz="800" b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uLnTx/>
              <a:uFillTx/>
              <a:latin typeface="PT Sans" panose="020B0503020203020204" pitchFamily="34" charset="-52"/>
            </a:endParaRPr>
          </a:p>
        </p:txBody>
      </p:sp>
      <p:pic>
        <p:nvPicPr>
          <p:cNvPr id="1028" name="Picture 4" descr="C:\Users\MSShafigullin\Desktop\2020\5+\5+ (white)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389" y="3435846"/>
            <a:ext cx="524805" cy="238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043608" y="95924"/>
            <a:ext cx="73448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ПРОБЛЕМНЫЕ ВОПРОСЫ</a:t>
            </a:r>
          </a:p>
        </p:txBody>
      </p:sp>
      <p:sp>
        <p:nvSpPr>
          <p:cNvPr id="11" name="Объект 3"/>
          <p:cNvSpPr txBox="1">
            <a:spLocks/>
          </p:cNvSpPr>
          <p:nvPr/>
        </p:nvSpPr>
        <p:spPr>
          <a:xfrm>
            <a:off x="971600" y="646211"/>
            <a:ext cx="7857256" cy="41577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38553" tIns="19286" rIns="38553" bIns="19286" rtlCol="0">
            <a:normAutofit/>
          </a:bodyPr>
          <a:lstStyle>
            <a:lvl1pPr marL="171318" indent="-171318" algn="l" defTabSz="685239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13953" indent="-171318" algn="l" defTabSz="68523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6556" indent="-171318" algn="l" defTabSz="68523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99160" indent="-171318" algn="l" defTabSz="68523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541765" indent="-171318" algn="l" defTabSz="68523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884399" indent="-171318" algn="l" defTabSz="68523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227019" indent="-171318" algn="l" defTabSz="68523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569638" indent="-171318" algn="l" defTabSz="68523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912273" indent="-171318" algn="l" defTabSz="68523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1600" dirty="0" smtClean="0"/>
          </a:p>
          <a:p>
            <a:pPr marL="0" indent="355600">
              <a:buNone/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Указать требуемые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ресурсы.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55600">
              <a:buNone/>
            </a:pPr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55600" algn="just">
              <a:buNone/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Указать как решение этих вопросов приведет к развитию отделения, как планируется увеличить объем дохода с перспективой на 3 года (по годам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55600" algn="just">
              <a:buNone/>
            </a:pPr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55600" algn="just">
              <a:buNone/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 планирует отделение ориентироваться и какие условия необходимы для выхода отделения на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самодостаточность.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u-RU" sz="1600" dirty="0" smtClean="0"/>
          </a:p>
          <a:p>
            <a:pPr marL="0" indent="0">
              <a:buNone/>
            </a:pPr>
            <a:endParaRPr lang="ru-RU" sz="1600" dirty="0"/>
          </a:p>
          <a:p>
            <a:pPr marL="0" indent="0" algn="ctr">
              <a:buNone/>
            </a:pPr>
            <a:endParaRPr lang="ru-RU" sz="16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1975" y="49139"/>
            <a:ext cx="616789" cy="578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5941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SShafigullin\Desktop\Проекты\Брендбук\Гайдлайн\Презентация\презентация шаблон КФУ-0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472"/>
          <a:stretch/>
        </p:blipFill>
        <p:spPr bwMode="auto">
          <a:xfrm>
            <a:off x="0" y="1786"/>
            <a:ext cx="9144000" cy="5141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MSShafigullin\Desktop\2020\Презентация КФУ\kfu_logo_circle_ru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11510"/>
            <a:ext cx="1152128" cy="1124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Google Shape;898;g89d9307d70_13_164"/>
          <p:cNvSpPr txBox="1"/>
          <p:nvPr/>
        </p:nvSpPr>
        <p:spPr>
          <a:xfrm>
            <a:off x="2051720" y="1842936"/>
            <a:ext cx="5904656" cy="9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867"/>
              <a:buFont typeface="Arial"/>
              <a:buNone/>
            </a:pPr>
            <a:r>
              <a:rPr lang="en-US" sz="3600" b="1" i="0" u="none" strike="noStrike" cap="none" dirty="0" err="1">
                <a:solidFill>
                  <a:schemeClr val="bg1"/>
                </a:solidFill>
                <a:latin typeface="PT Sans" panose="020B0503020203020204" pitchFamily="34" charset="-52"/>
                <a:ea typeface="Arial"/>
                <a:cs typeface="Arial"/>
                <a:sym typeface="Arial"/>
              </a:rPr>
              <a:t>Спасибо</a:t>
            </a:r>
            <a:r>
              <a:rPr lang="en-US" sz="3600" b="1" i="0" u="none" strike="noStrike" cap="none" dirty="0">
                <a:solidFill>
                  <a:schemeClr val="bg1"/>
                </a:solidFill>
                <a:latin typeface="PT Sans" panose="020B0503020203020204" pitchFamily="34" charset="-52"/>
                <a:ea typeface="Arial"/>
                <a:cs typeface="Arial"/>
                <a:sym typeface="Arial"/>
              </a:rPr>
              <a:t> </a:t>
            </a:r>
            <a:r>
              <a:rPr lang="en-US" sz="3600" b="1" i="0" u="none" strike="noStrike" cap="none" dirty="0" err="1">
                <a:solidFill>
                  <a:schemeClr val="bg1"/>
                </a:solidFill>
                <a:latin typeface="PT Sans" panose="020B0503020203020204" pitchFamily="34" charset="-52"/>
                <a:ea typeface="Arial"/>
                <a:cs typeface="Arial"/>
                <a:sym typeface="Arial"/>
              </a:rPr>
              <a:t>за</a:t>
            </a:r>
            <a:r>
              <a:rPr lang="en-US" sz="3600" b="1" i="0" u="none" strike="noStrike" cap="none" dirty="0">
                <a:solidFill>
                  <a:schemeClr val="bg1"/>
                </a:solidFill>
                <a:latin typeface="PT Sans" panose="020B0503020203020204" pitchFamily="34" charset="-52"/>
                <a:ea typeface="Arial"/>
                <a:cs typeface="Arial"/>
                <a:sym typeface="Arial"/>
              </a:rPr>
              <a:t> </a:t>
            </a:r>
            <a:r>
              <a:rPr lang="en-US" sz="3600" b="1" i="0" u="none" strike="noStrike" cap="none" dirty="0" err="1" smtClean="0">
                <a:solidFill>
                  <a:schemeClr val="bg1"/>
                </a:solidFill>
                <a:latin typeface="PT Sans" panose="020B0503020203020204" pitchFamily="34" charset="-52"/>
                <a:ea typeface="Arial"/>
                <a:cs typeface="Arial"/>
                <a:sym typeface="Arial"/>
              </a:rPr>
              <a:t>внимание</a:t>
            </a:r>
            <a:r>
              <a:rPr lang="en-US" sz="3600" b="1" i="0" u="none" strike="noStrike" cap="none" dirty="0" smtClean="0">
                <a:solidFill>
                  <a:schemeClr val="bg1"/>
                </a:solidFill>
                <a:latin typeface="PT Sans" panose="020B0503020203020204" pitchFamily="34" charset="-52"/>
                <a:ea typeface="Arial"/>
                <a:cs typeface="Arial"/>
                <a:sym typeface="Arial"/>
              </a:rPr>
              <a:t>!</a:t>
            </a:r>
            <a:endParaRPr sz="3600" b="1" i="0" u="none" strike="noStrike" cap="none" dirty="0">
              <a:solidFill>
                <a:schemeClr val="bg1"/>
              </a:solidFill>
              <a:latin typeface="PT Sans" panose="020B0503020203020204" pitchFamily="34" charset="-52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48990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827584" cy="5143500"/>
          </a:xfrm>
          <a:prstGeom prst="rect">
            <a:avLst/>
          </a:prstGeom>
          <a:gradFill flip="none" rotWithShape="1">
            <a:gsLst>
              <a:gs pos="0">
                <a:srgbClr val="00549F">
                  <a:shade val="30000"/>
                  <a:satMod val="115000"/>
                </a:srgbClr>
              </a:gs>
              <a:gs pos="50000">
                <a:srgbClr val="00549F">
                  <a:shade val="67500"/>
                  <a:satMod val="115000"/>
                </a:srgbClr>
              </a:gs>
              <a:gs pos="100000">
                <a:srgbClr val="00549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C:\Users\MSShafigullin\Desktop\2020\Презентация КФУ\kfu_logo_circle_ru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67" y="87534"/>
            <a:ext cx="55305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Users\MSShafigullin\Desktop\Проекты\Презентация по ДК\q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099" y="4422472"/>
            <a:ext cx="353386" cy="353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C:\Users\MSShafigullin\Desktop\2020\Презентация КФУ\THE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792" y="3843770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84051" y="4728776"/>
            <a:ext cx="6594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" b="0" dirty="0" smtClean="0">
                <a:solidFill>
                  <a:schemeClr val="bg1"/>
                </a:solidFill>
                <a:latin typeface="PT Sans" panose="020B0503020203020204" pitchFamily="34" charset="-52"/>
              </a:rPr>
              <a:t>347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PT Sans" panose="020B0503020203020204" pitchFamily="34" charset="-52"/>
              </a:rPr>
              <a:t>10</a:t>
            </a:r>
            <a:endParaRPr kumimoji="0" lang="en-US" sz="800" b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uLnTx/>
              <a:uFillTx/>
              <a:latin typeface="PT Sans" panose="020B0503020203020204" pitchFamily="34" charset="-5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051" y="4083918"/>
            <a:ext cx="6594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0" dirty="0">
                <a:solidFill>
                  <a:schemeClr val="bg1"/>
                </a:solidFill>
                <a:latin typeface="PT Sans" panose="020B0503020203020204" pitchFamily="34" charset="-52"/>
              </a:rPr>
              <a:t>8</a:t>
            </a:r>
            <a:r>
              <a:rPr lang="ru-RU" sz="800" b="0" dirty="0" smtClean="0">
                <a:solidFill>
                  <a:schemeClr val="bg1"/>
                </a:solidFill>
                <a:latin typeface="PT Sans" panose="020B0503020203020204" pitchFamily="34" charset="-52"/>
              </a:rPr>
              <a:t>01-</a:t>
            </a:r>
            <a:r>
              <a:rPr lang="en-US" sz="800" b="0" dirty="0" smtClean="0">
                <a:solidFill>
                  <a:schemeClr val="bg1"/>
                </a:solidFill>
                <a:latin typeface="PT Sans" panose="020B0503020203020204" pitchFamily="34" charset="-52"/>
              </a:rPr>
              <a:t>10</a:t>
            </a:r>
            <a:r>
              <a:rPr lang="ru-RU" sz="800" b="0" dirty="0" smtClean="0">
                <a:solidFill>
                  <a:schemeClr val="bg1"/>
                </a:solidFill>
                <a:latin typeface="PT Sans" panose="020B0503020203020204" pitchFamily="34" charset="-52"/>
              </a:rPr>
              <a:t>00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" b="0" kern="0" dirty="0" smtClean="0">
                <a:solidFill>
                  <a:schemeClr val="bg1"/>
                </a:solidFill>
                <a:latin typeface="PT Sans" panose="020B0503020203020204" pitchFamily="34" charset="-52"/>
              </a:rPr>
              <a:t>10</a:t>
            </a:r>
            <a:endParaRPr kumimoji="0" lang="en-US" sz="800" b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uLnTx/>
              <a:uFillTx/>
              <a:latin typeface="PT Sans" panose="020B0503020203020204" pitchFamily="34" charset="-52"/>
            </a:endParaRPr>
          </a:p>
        </p:txBody>
      </p:sp>
      <p:pic>
        <p:nvPicPr>
          <p:cNvPr id="1028" name="Picture 4" descr="C:\Users\MSShafigullin\Desktop\2020\5+\5+ (white)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389" y="3435846"/>
            <a:ext cx="524805" cy="238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006540" y="405709"/>
            <a:ext cx="7704856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Полное наименование отделения</a:t>
            </a:r>
          </a:p>
          <a:p>
            <a:pPr algn="just"/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269875" algn="just">
              <a:spcBef>
                <a:spcPts val="600"/>
              </a:spcBef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Виды выполняемых медицинских услуг (операции, др.). </a:t>
            </a:r>
            <a:endParaRPr lang="ru-RU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269875" algn="just">
              <a:spcBef>
                <a:spcPts val="600"/>
              </a:spcBef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Внедрение 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инновационных методов лечения за последние 2-3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269875" algn="just">
              <a:spcBef>
                <a:spcPts val="600"/>
              </a:spcBef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Количество сотрудников в отделении (штат и факт) и квалификация работников отделения (врачей и среднего персонала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269875" algn="just">
              <a:spcBef>
                <a:spcPts val="600"/>
              </a:spcBef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 отделения, в том числе платные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услуги.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269875" algn="just">
              <a:spcBef>
                <a:spcPts val="600"/>
              </a:spcBef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Обеспеченность площадями и расположение (если стационарное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отделение,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необходимо указать сколько  койко-мест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269875" algn="just">
              <a:spcBef>
                <a:spcPts val="600"/>
              </a:spcBef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Средняя заработная плата работников отделения, в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т.ч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за счет платных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услуг.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одзаголовок 3"/>
          <p:cNvSpPr txBox="1">
            <a:spLocks/>
          </p:cNvSpPr>
          <p:nvPr/>
        </p:nvSpPr>
        <p:spPr>
          <a:xfrm>
            <a:off x="5508104" y="4299942"/>
            <a:ext cx="3480914" cy="722108"/>
          </a:xfrm>
          <a:prstGeom prst="rect">
            <a:avLst/>
          </a:prstGeom>
        </p:spPr>
        <p:txBody>
          <a:bodyPr vert="horz" lIns="68489" tIns="34244" rIns="68489" bIns="34244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r>
              <a:rPr lang="ru-RU" altLang="ru-RU" sz="1200" b="1" dirty="0" smtClean="0">
                <a:solidFill>
                  <a:srgbClr val="002060"/>
                </a:solidFill>
                <a:latin typeface="Arial" panose="020B0604020202020204" pitchFamily="34" charset="0"/>
                <a:ea typeface="PT Serif" panose="020A0603040505020204" pitchFamily="18" charset="-52"/>
                <a:cs typeface="Arial" panose="020B0604020202020204" pitchFamily="34" charset="0"/>
              </a:rPr>
              <a:t>ФИО</a:t>
            </a:r>
          </a:p>
          <a:p>
            <a:pPr>
              <a:spcBef>
                <a:spcPct val="0"/>
              </a:spcBef>
            </a:pPr>
            <a:endParaRPr lang="en-US" altLang="ru-RU" sz="1200" b="1" dirty="0" smtClean="0">
              <a:solidFill>
                <a:srgbClr val="002060"/>
              </a:solidFill>
              <a:latin typeface="PT Serif" panose="020A0603040505020204" pitchFamily="18" charset="-52"/>
              <a:ea typeface="PT Serif" panose="020A0603040505020204" pitchFamily="18" charset="-52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ru-RU" altLang="ru-RU" sz="1100" i="1" dirty="0" smtClean="0">
                <a:solidFill>
                  <a:srgbClr val="002060"/>
                </a:solidFill>
                <a:latin typeface="Arial" panose="020B0604020202020204" pitchFamily="34" charset="0"/>
                <a:ea typeface="PT Serif" panose="020A0603040505020204" pitchFamily="18" charset="-52"/>
                <a:cs typeface="Arial" panose="020B0604020202020204" pitchFamily="34" charset="0"/>
              </a:rPr>
              <a:t>дата</a:t>
            </a:r>
            <a:endParaRPr lang="ru-RU" altLang="ru-RU" sz="1100" i="1" dirty="0">
              <a:solidFill>
                <a:srgbClr val="002060"/>
              </a:solidFill>
              <a:latin typeface="Arial" panose="020B0604020202020204" pitchFamily="34" charset="0"/>
              <a:ea typeface="PT Serif" panose="020A0603040505020204" pitchFamily="18" charset="-52"/>
              <a:cs typeface="Arial" panose="020B0604020202020204" pitchFamily="34" charset="0"/>
            </a:endParaRPr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xmlns="" id="{22079491-0BFF-45C3-8581-FBEF98B0DCC0}"/>
              </a:ext>
            </a:extLst>
          </p:cNvPr>
          <p:cNvCxnSpPr>
            <a:cxnSpLocks/>
          </p:cNvCxnSpPr>
          <p:nvPr/>
        </p:nvCxnSpPr>
        <p:spPr>
          <a:xfrm>
            <a:off x="5940152" y="4587974"/>
            <a:ext cx="2946992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3001" y="49139"/>
            <a:ext cx="616789" cy="616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4344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827584" cy="5143500"/>
          </a:xfrm>
          <a:prstGeom prst="rect">
            <a:avLst/>
          </a:prstGeom>
          <a:gradFill flip="none" rotWithShape="1">
            <a:gsLst>
              <a:gs pos="0">
                <a:srgbClr val="00549F">
                  <a:shade val="30000"/>
                  <a:satMod val="115000"/>
                </a:srgbClr>
              </a:gs>
              <a:gs pos="50000">
                <a:srgbClr val="00549F">
                  <a:shade val="67500"/>
                  <a:satMod val="115000"/>
                </a:srgbClr>
              </a:gs>
              <a:gs pos="100000">
                <a:srgbClr val="00549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C:\Users\MSShafigullin\Desktop\2020\Презентация КФУ\kfu_logo_circle_ru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67" y="87534"/>
            <a:ext cx="55305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Users\MSShafigullin\Desktop\Проекты\Презентация по ДК\q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099" y="4422472"/>
            <a:ext cx="353386" cy="353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C:\Users\MSShafigullin\Desktop\2020\Презентация КФУ\THE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792" y="3843770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84051" y="4728776"/>
            <a:ext cx="6594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" b="0" dirty="0" smtClean="0">
                <a:solidFill>
                  <a:schemeClr val="bg1"/>
                </a:solidFill>
                <a:latin typeface="PT Sans" panose="020B0503020203020204" pitchFamily="34" charset="-52"/>
              </a:rPr>
              <a:t>347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PT Sans" panose="020B0503020203020204" pitchFamily="34" charset="-52"/>
              </a:rPr>
              <a:t>10</a:t>
            </a:r>
            <a:endParaRPr kumimoji="0" lang="en-US" sz="800" b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uLnTx/>
              <a:uFillTx/>
              <a:latin typeface="PT Sans" panose="020B0503020203020204" pitchFamily="34" charset="-5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051" y="4083918"/>
            <a:ext cx="6594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0" dirty="0">
                <a:solidFill>
                  <a:schemeClr val="bg1"/>
                </a:solidFill>
                <a:latin typeface="PT Sans" panose="020B0503020203020204" pitchFamily="34" charset="-52"/>
              </a:rPr>
              <a:t>8</a:t>
            </a:r>
            <a:r>
              <a:rPr lang="ru-RU" sz="800" b="0" dirty="0" smtClean="0">
                <a:solidFill>
                  <a:schemeClr val="bg1"/>
                </a:solidFill>
                <a:latin typeface="PT Sans" panose="020B0503020203020204" pitchFamily="34" charset="-52"/>
              </a:rPr>
              <a:t>01-</a:t>
            </a:r>
            <a:r>
              <a:rPr lang="en-US" sz="800" b="0" dirty="0" smtClean="0">
                <a:solidFill>
                  <a:schemeClr val="bg1"/>
                </a:solidFill>
                <a:latin typeface="PT Sans" panose="020B0503020203020204" pitchFamily="34" charset="-52"/>
              </a:rPr>
              <a:t>10</a:t>
            </a:r>
            <a:r>
              <a:rPr lang="ru-RU" sz="800" b="0" dirty="0" smtClean="0">
                <a:solidFill>
                  <a:schemeClr val="bg1"/>
                </a:solidFill>
                <a:latin typeface="PT Sans" panose="020B0503020203020204" pitchFamily="34" charset="-52"/>
              </a:rPr>
              <a:t>00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" b="0" kern="0" dirty="0" smtClean="0">
                <a:solidFill>
                  <a:schemeClr val="bg1"/>
                </a:solidFill>
                <a:latin typeface="PT Sans" panose="020B0503020203020204" pitchFamily="34" charset="-52"/>
              </a:rPr>
              <a:t>10</a:t>
            </a:r>
            <a:endParaRPr kumimoji="0" lang="en-US" sz="800" b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uLnTx/>
              <a:uFillTx/>
              <a:latin typeface="PT Sans" panose="020B0503020203020204" pitchFamily="34" charset="-52"/>
            </a:endParaRPr>
          </a:p>
        </p:txBody>
      </p:sp>
      <p:pic>
        <p:nvPicPr>
          <p:cNvPr id="1028" name="Picture 4" descr="C:\Users\MSShafigullin\Desktop\2020\5+\5+ (white)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389" y="3435846"/>
            <a:ext cx="524805" cy="238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899592" y="95924"/>
            <a:ext cx="73448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3005"/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КРАТКАЯ ИНФОРМАЦИЯ ОБ ОТДЕЛЕНИИ</a:t>
            </a:r>
          </a:p>
        </p:txBody>
      </p:sp>
      <p:sp>
        <p:nvSpPr>
          <p:cNvPr id="13" name="Объект 3"/>
          <p:cNvSpPr>
            <a:spLocks noGrp="1"/>
          </p:cNvSpPr>
          <p:nvPr>
            <p:ph sz="half" idx="1"/>
          </p:nvPr>
        </p:nvSpPr>
        <p:spPr>
          <a:xfrm>
            <a:off x="971600" y="724803"/>
            <a:ext cx="3312368" cy="352839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основные внутренние проблемы и пути их  решения</a:t>
            </a:r>
          </a:p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основные внешние проблемы и пути их решения</a:t>
            </a:r>
            <a:endParaRPr lang="ru-RU" sz="16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Объект 3"/>
          <p:cNvSpPr txBox="1">
            <a:spLocks/>
          </p:cNvSpPr>
          <p:nvPr/>
        </p:nvSpPr>
        <p:spPr>
          <a:xfrm>
            <a:off x="4499991" y="721158"/>
            <a:ext cx="4392489" cy="35283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38553" tIns="19286" rIns="38553" bIns="19286" rtlCol="0">
            <a:normAutofit/>
          </a:bodyPr>
          <a:lstStyle>
            <a:lvl1pPr marL="171318" indent="-171318" algn="l" defTabSz="685239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13953" indent="-171318" algn="l" defTabSz="68523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6556" indent="-171318" algn="l" defTabSz="68523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99160" indent="-171318" algn="l" defTabSz="68523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541765" indent="-171318" algn="l" defTabSz="68523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884399" indent="-171318" algn="l" defTabSz="68523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227019" indent="-171318" algn="l" defTabSz="68523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569638" indent="-171318" algn="l" defTabSz="68523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912273" indent="-171318" algn="l" defTabSz="68523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1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Информация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</a:t>
            </a:r>
            <a:r>
              <a:rPr lang="ru-RU" sz="14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референтных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организациях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432" y="79052"/>
            <a:ext cx="616789" cy="616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4948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827584" cy="5143500"/>
          </a:xfrm>
          <a:prstGeom prst="rect">
            <a:avLst/>
          </a:prstGeom>
          <a:gradFill flip="none" rotWithShape="1">
            <a:gsLst>
              <a:gs pos="0">
                <a:srgbClr val="00549F">
                  <a:shade val="30000"/>
                  <a:satMod val="115000"/>
                </a:srgbClr>
              </a:gs>
              <a:gs pos="50000">
                <a:srgbClr val="00549F">
                  <a:shade val="67500"/>
                  <a:satMod val="115000"/>
                </a:srgbClr>
              </a:gs>
              <a:gs pos="100000">
                <a:srgbClr val="00549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C:\Users\MSShafigullin\Desktop\2020\Презентация КФУ\kfu_logo_circle_ru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67" y="87534"/>
            <a:ext cx="55305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Users\MSShafigullin\Desktop\Проекты\Презентация по ДК\q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099" y="4422472"/>
            <a:ext cx="353386" cy="353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C:\Users\MSShafigullin\Desktop\2020\Презентация КФУ\THE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792" y="3843770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84051" y="4728776"/>
            <a:ext cx="6594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" b="0" dirty="0" smtClean="0">
                <a:solidFill>
                  <a:schemeClr val="bg1"/>
                </a:solidFill>
                <a:latin typeface="PT Sans" panose="020B0503020203020204" pitchFamily="34" charset="-52"/>
              </a:rPr>
              <a:t>347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PT Sans" panose="020B0503020203020204" pitchFamily="34" charset="-52"/>
              </a:rPr>
              <a:t>10</a:t>
            </a:r>
            <a:endParaRPr kumimoji="0" lang="en-US" sz="800" b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uLnTx/>
              <a:uFillTx/>
              <a:latin typeface="PT Sans" panose="020B0503020203020204" pitchFamily="34" charset="-5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051" y="4083918"/>
            <a:ext cx="6594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0" dirty="0">
                <a:solidFill>
                  <a:schemeClr val="bg1"/>
                </a:solidFill>
                <a:latin typeface="PT Sans" panose="020B0503020203020204" pitchFamily="34" charset="-52"/>
              </a:rPr>
              <a:t>8</a:t>
            </a:r>
            <a:r>
              <a:rPr lang="ru-RU" sz="800" b="0" dirty="0" smtClean="0">
                <a:solidFill>
                  <a:schemeClr val="bg1"/>
                </a:solidFill>
                <a:latin typeface="PT Sans" panose="020B0503020203020204" pitchFamily="34" charset="-52"/>
              </a:rPr>
              <a:t>01-</a:t>
            </a:r>
            <a:r>
              <a:rPr lang="en-US" sz="800" b="0" dirty="0" smtClean="0">
                <a:solidFill>
                  <a:schemeClr val="bg1"/>
                </a:solidFill>
                <a:latin typeface="PT Sans" panose="020B0503020203020204" pitchFamily="34" charset="-52"/>
              </a:rPr>
              <a:t>10</a:t>
            </a:r>
            <a:r>
              <a:rPr lang="ru-RU" sz="800" b="0" dirty="0" smtClean="0">
                <a:solidFill>
                  <a:schemeClr val="bg1"/>
                </a:solidFill>
                <a:latin typeface="PT Sans" panose="020B0503020203020204" pitchFamily="34" charset="-52"/>
              </a:rPr>
              <a:t>00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" b="0" kern="0" dirty="0" smtClean="0">
                <a:solidFill>
                  <a:schemeClr val="bg1"/>
                </a:solidFill>
                <a:latin typeface="PT Sans" panose="020B0503020203020204" pitchFamily="34" charset="-52"/>
              </a:rPr>
              <a:t>10</a:t>
            </a:r>
            <a:endParaRPr kumimoji="0" lang="en-US" sz="800" b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uLnTx/>
              <a:uFillTx/>
              <a:latin typeface="PT Sans" panose="020B0503020203020204" pitchFamily="34" charset="-52"/>
            </a:endParaRPr>
          </a:p>
        </p:txBody>
      </p:sp>
      <p:pic>
        <p:nvPicPr>
          <p:cNvPr id="1028" name="Picture 4" descr="C:\Users\MSShafigullin\Desktop\2020\5+\5+ (white)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389" y="3435846"/>
            <a:ext cx="524805" cy="238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899592" y="95924"/>
            <a:ext cx="73448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3005"/>
            <a:r>
              <a:rPr lang="ru-RU" sz="1400" b="1" dirty="0">
                <a:solidFill>
                  <a:srgbClr val="002060"/>
                </a:solidFill>
                <a:latin typeface="PT Serif" panose="020A0603040505020204" pitchFamily="18" charset="-52"/>
                <a:cs typeface="Times New Roman" pitchFamily="18" charset="0"/>
              </a:rPr>
              <a:t>КРАТКАЯ ИНФОРМАЦИЯ ОБ ОТДЕЛЕНИИ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043608" y="772317"/>
            <a:ext cx="3672408" cy="3769886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endParaRPr lang="ru-RU" sz="1400">
              <a:solidFill>
                <a:srgbClr val="00206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004048" y="772317"/>
            <a:ext cx="3900212" cy="3769886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endParaRPr lang="ru-RU" sz="1400">
              <a:solidFill>
                <a:prstClr val="white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331640" y="871287"/>
            <a:ext cx="3096344" cy="1700463"/>
          </a:xfrm>
          <a:prstGeom prst="rect">
            <a:avLst/>
          </a:prstGeom>
        </p:spPr>
        <p:txBody>
          <a:bodyPr wrap="square" lIns="68579" tIns="34289" rIns="68579" bIns="34289">
            <a:spAutoFit/>
          </a:bodyPr>
          <a:lstStyle/>
          <a:p>
            <a:pPr algn="ctr">
              <a:defRPr/>
            </a:pPr>
            <a:r>
              <a:rPr lang="ru-RU" sz="1400" b="1" dirty="0">
                <a:solidFill>
                  <a:srgbClr val="0054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квалификации  </a:t>
            </a:r>
            <a:r>
              <a:rPr lang="ru-RU" sz="1400" b="1" dirty="0" smtClean="0">
                <a:solidFill>
                  <a:srgbClr val="0054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работников, стажировка</a:t>
            </a:r>
          </a:p>
          <a:p>
            <a:pPr>
              <a:defRPr/>
            </a:pPr>
            <a:endParaRPr lang="ru-RU" sz="1100" dirty="0">
              <a:solidFill>
                <a:srgbClr val="00549F"/>
              </a:solidFill>
              <a:latin typeface="PT Sans" panose="020B0503020203020204" pitchFamily="34" charset="-52"/>
            </a:endParaRPr>
          </a:p>
          <a:p>
            <a:pPr marL="171450" indent="-171450">
              <a:buFont typeface="Wingdings" panose="05000000000000000000" pitchFamily="2" charset="2"/>
              <a:buChar char="Ø"/>
              <a:defRPr/>
            </a:pPr>
            <a:r>
              <a:rPr lang="ru-RU" sz="1400" dirty="0" smtClean="0">
                <a:solidFill>
                  <a:srgbClr val="002060"/>
                </a:solidFill>
                <a:latin typeface="PT Sans" panose="020B0503020203020204" pitchFamily="34" charset="-52"/>
              </a:rPr>
              <a:t>ФИО </a:t>
            </a:r>
            <a:r>
              <a:rPr lang="ru-RU" sz="1400" dirty="0">
                <a:solidFill>
                  <a:srgbClr val="002060"/>
                </a:solidFill>
                <a:latin typeface="PT Sans" panose="020B0503020203020204" pitchFamily="34" charset="-52"/>
              </a:rPr>
              <a:t>(где и когда</a:t>
            </a:r>
            <a:r>
              <a:rPr lang="ru-RU" sz="1400" dirty="0" smtClean="0">
                <a:solidFill>
                  <a:srgbClr val="002060"/>
                </a:solidFill>
                <a:latin typeface="PT Sans" panose="020B0503020203020204" pitchFamily="34" charset="-52"/>
              </a:rPr>
              <a:t>?)</a:t>
            </a:r>
          </a:p>
          <a:p>
            <a:pPr marL="171450" indent="-171450">
              <a:buFont typeface="Wingdings" panose="05000000000000000000" pitchFamily="2" charset="2"/>
              <a:buChar char="Ø"/>
              <a:defRPr/>
            </a:pPr>
            <a:r>
              <a:rPr lang="ru-RU" sz="1400" dirty="0">
                <a:solidFill>
                  <a:srgbClr val="002060"/>
                </a:solidFill>
                <a:latin typeface="PT Sans" panose="020B0503020203020204" pitchFamily="34" charset="-52"/>
              </a:rPr>
              <a:t>ФИО (где и когда?)</a:t>
            </a:r>
          </a:p>
          <a:p>
            <a:pPr marL="171450" indent="-171450">
              <a:buFont typeface="Wingdings" panose="05000000000000000000" pitchFamily="2" charset="2"/>
              <a:buChar char="Ø"/>
              <a:defRPr/>
            </a:pPr>
            <a:r>
              <a:rPr lang="ru-RU" sz="1400" dirty="0">
                <a:solidFill>
                  <a:srgbClr val="002060"/>
                </a:solidFill>
                <a:latin typeface="PT Sans" panose="020B0503020203020204" pitchFamily="34" charset="-52"/>
              </a:rPr>
              <a:t>ФИО (где и когда?)</a:t>
            </a:r>
          </a:p>
          <a:p>
            <a:pPr marL="171450" indent="-171450">
              <a:buFont typeface="Wingdings" panose="05000000000000000000" pitchFamily="2" charset="2"/>
              <a:buChar char="Ø"/>
              <a:defRPr/>
            </a:pPr>
            <a:r>
              <a:rPr lang="ru-RU" sz="1400" dirty="0" smtClean="0">
                <a:solidFill>
                  <a:srgbClr val="00549F"/>
                </a:solidFill>
                <a:latin typeface="PT Sans" panose="020B0503020203020204" pitchFamily="34" charset="-52"/>
              </a:rPr>
              <a:t>….</a:t>
            </a:r>
          </a:p>
          <a:p>
            <a:pPr marL="171450" indent="-171450">
              <a:buFont typeface="Wingdings" panose="05000000000000000000" pitchFamily="2" charset="2"/>
              <a:buChar char="Ø"/>
              <a:defRPr/>
            </a:pPr>
            <a:endParaRPr lang="ru-RU" sz="1100" dirty="0">
              <a:solidFill>
                <a:srgbClr val="00549F"/>
              </a:solidFill>
              <a:latin typeface="PT Sans" panose="020B0503020203020204" pitchFamily="34" charset="-52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148065" y="902064"/>
            <a:ext cx="3600400" cy="1669686"/>
          </a:xfrm>
          <a:prstGeom prst="rect">
            <a:avLst/>
          </a:prstGeom>
        </p:spPr>
        <p:txBody>
          <a:bodyPr wrap="square" lIns="68579" tIns="34289" rIns="68579" bIns="34289">
            <a:spAutoFit/>
          </a:bodyPr>
          <a:lstStyle/>
          <a:p>
            <a:pPr lvl="0" algn="ctr">
              <a:defRPr/>
            </a:pPr>
            <a:r>
              <a:rPr lang="ru-RU" sz="1400" b="1" dirty="0">
                <a:solidFill>
                  <a:srgbClr val="0054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работников в научно-практических </a:t>
            </a:r>
            <a:r>
              <a:rPr lang="ru-RU" sz="1400" b="1" dirty="0" smtClean="0">
                <a:solidFill>
                  <a:srgbClr val="0054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семинарах</a:t>
            </a:r>
          </a:p>
          <a:p>
            <a:pPr lvl="0" algn="ctr">
              <a:defRPr/>
            </a:pPr>
            <a:r>
              <a:rPr lang="ru-RU" sz="1200" b="1" dirty="0" smtClean="0">
                <a:solidFill>
                  <a:srgbClr val="0054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100" dirty="0" smtClean="0">
              <a:solidFill>
                <a:srgbClr val="00549F"/>
              </a:solidFill>
              <a:latin typeface="PT Sans" panose="020B0503020203020204" pitchFamily="34" charset="-52"/>
            </a:endParaRPr>
          </a:p>
          <a:p>
            <a:pPr marL="171450" lvl="0" indent="-171450">
              <a:buFont typeface="Wingdings" panose="05000000000000000000" pitchFamily="2" charset="2"/>
              <a:buChar char="Ø"/>
              <a:defRPr/>
            </a:pPr>
            <a:r>
              <a:rPr lang="ru-RU" sz="1400" dirty="0" smtClean="0">
                <a:solidFill>
                  <a:srgbClr val="002060"/>
                </a:solidFill>
                <a:latin typeface="PT Sans" panose="020B0503020203020204" pitchFamily="34" charset="-52"/>
              </a:rPr>
              <a:t>ФИО </a:t>
            </a:r>
            <a:r>
              <a:rPr lang="ru-RU" sz="1400" dirty="0">
                <a:solidFill>
                  <a:srgbClr val="002060"/>
                </a:solidFill>
                <a:latin typeface="PT Sans" panose="020B0503020203020204" pitchFamily="34" charset="-52"/>
              </a:rPr>
              <a:t>(где и когда?)</a:t>
            </a:r>
          </a:p>
          <a:p>
            <a:pPr marL="171450" lvl="0" indent="-171450">
              <a:buFont typeface="Wingdings" panose="05000000000000000000" pitchFamily="2" charset="2"/>
              <a:buChar char="Ø"/>
              <a:defRPr/>
            </a:pPr>
            <a:r>
              <a:rPr lang="ru-RU" sz="1400" dirty="0">
                <a:solidFill>
                  <a:srgbClr val="002060"/>
                </a:solidFill>
                <a:latin typeface="PT Sans" panose="020B0503020203020204" pitchFamily="34" charset="-52"/>
              </a:rPr>
              <a:t>ФИО (где и когда?)</a:t>
            </a:r>
          </a:p>
          <a:p>
            <a:pPr marL="171450" lvl="0" indent="-171450">
              <a:buFont typeface="Wingdings" panose="05000000000000000000" pitchFamily="2" charset="2"/>
              <a:buChar char="Ø"/>
              <a:defRPr/>
            </a:pPr>
            <a:r>
              <a:rPr lang="ru-RU" sz="1400" dirty="0">
                <a:solidFill>
                  <a:srgbClr val="002060"/>
                </a:solidFill>
                <a:latin typeface="PT Sans" panose="020B0503020203020204" pitchFamily="34" charset="-52"/>
              </a:rPr>
              <a:t>ФИО (где и когда?)</a:t>
            </a:r>
          </a:p>
          <a:p>
            <a:pPr marL="171450" lvl="0" indent="-171450">
              <a:buFont typeface="Wingdings" panose="05000000000000000000" pitchFamily="2" charset="2"/>
              <a:buChar char="Ø"/>
              <a:defRPr/>
            </a:pPr>
            <a:r>
              <a:rPr lang="ru-RU" sz="1400" dirty="0">
                <a:solidFill>
                  <a:srgbClr val="00549F"/>
                </a:solidFill>
                <a:latin typeface="PT Sans" panose="020B0503020203020204" pitchFamily="34" charset="-52"/>
              </a:rPr>
              <a:t>….</a:t>
            </a:r>
          </a:p>
          <a:p>
            <a:pPr marL="257168" indent="-257168" algn="just" defTabSz="685783">
              <a:buFont typeface="+mj-lt"/>
              <a:buAutoNum type="arabicPeriod"/>
            </a:pPr>
            <a:endParaRPr lang="ru-RU" sz="800" dirty="0">
              <a:solidFill>
                <a:prstClr val="black"/>
              </a:solidFill>
              <a:latin typeface="PT Serif" panose="020A0603040505020204" pitchFamily="18" charset="-52"/>
              <a:ea typeface="PT Serif" panose="020A0603040505020204" pitchFamily="18" charset="-52"/>
              <a:cs typeface="Times New Roman" pitchFamily="18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070" y="49139"/>
            <a:ext cx="616789" cy="616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7998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827584" cy="5143500"/>
          </a:xfrm>
          <a:prstGeom prst="rect">
            <a:avLst/>
          </a:prstGeom>
          <a:gradFill flip="none" rotWithShape="1">
            <a:gsLst>
              <a:gs pos="0">
                <a:srgbClr val="00549F">
                  <a:shade val="30000"/>
                  <a:satMod val="115000"/>
                </a:srgbClr>
              </a:gs>
              <a:gs pos="50000">
                <a:srgbClr val="00549F">
                  <a:shade val="67500"/>
                  <a:satMod val="115000"/>
                </a:srgbClr>
              </a:gs>
              <a:gs pos="100000">
                <a:srgbClr val="00549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C:\Users\MSShafigullin\Desktop\2020\Презентация КФУ\kfu_logo_circle_ru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67" y="87534"/>
            <a:ext cx="55305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Users\MSShafigullin\Desktop\Проекты\Презентация по ДК\q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099" y="4422472"/>
            <a:ext cx="353386" cy="353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C:\Users\MSShafigullin\Desktop\2020\Презентация КФУ\THE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792" y="3843770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84051" y="4728776"/>
            <a:ext cx="6594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" b="0" dirty="0" smtClean="0">
                <a:solidFill>
                  <a:schemeClr val="bg1"/>
                </a:solidFill>
                <a:latin typeface="PT Sans" panose="020B0503020203020204" pitchFamily="34" charset="-52"/>
              </a:rPr>
              <a:t>347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PT Sans" panose="020B0503020203020204" pitchFamily="34" charset="-52"/>
              </a:rPr>
              <a:t>10</a:t>
            </a:r>
            <a:endParaRPr kumimoji="0" lang="en-US" sz="800" b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uLnTx/>
              <a:uFillTx/>
              <a:latin typeface="PT Sans" panose="020B0503020203020204" pitchFamily="34" charset="-5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051" y="4083918"/>
            <a:ext cx="6594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0" dirty="0">
                <a:solidFill>
                  <a:schemeClr val="bg1"/>
                </a:solidFill>
                <a:latin typeface="PT Sans" panose="020B0503020203020204" pitchFamily="34" charset="-52"/>
              </a:rPr>
              <a:t>8</a:t>
            </a:r>
            <a:r>
              <a:rPr lang="ru-RU" sz="800" b="0" dirty="0" smtClean="0">
                <a:solidFill>
                  <a:schemeClr val="bg1"/>
                </a:solidFill>
                <a:latin typeface="PT Sans" panose="020B0503020203020204" pitchFamily="34" charset="-52"/>
              </a:rPr>
              <a:t>01-</a:t>
            </a:r>
            <a:r>
              <a:rPr lang="en-US" sz="800" b="0" dirty="0" smtClean="0">
                <a:solidFill>
                  <a:schemeClr val="bg1"/>
                </a:solidFill>
                <a:latin typeface="PT Sans" panose="020B0503020203020204" pitchFamily="34" charset="-52"/>
              </a:rPr>
              <a:t>10</a:t>
            </a:r>
            <a:r>
              <a:rPr lang="ru-RU" sz="800" b="0" dirty="0" smtClean="0">
                <a:solidFill>
                  <a:schemeClr val="bg1"/>
                </a:solidFill>
                <a:latin typeface="PT Sans" panose="020B0503020203020204" pitchFamily="34" charset="-52"/>
              </a:rPr>
              <a:t>00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" b="0" kern="0" dirty="0" smtClean="0">
                <a:solidFill>
                  <a:schemeClr val="bg1"/>
                </a:solidFill>
                <a:latin typeface="PT Sans" panose="020B0503020203020204" pitchFamily="34" charset="-52"/>
              </a:rPr>
              <a:t>10</a:t>
            </a:r>
            <a:endParaRPr kumimoji="0" lang="en-US" sz="800" b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uLnTx/>
              <a:uFillTx/>
              <a:latin typeface="PT Sans" panose="020B0503020203020204" pitchFamily="34" charset="-52"/>
            </a:endParaRPr>
          </a:p>
        </p:txBody>
      </p:sp>
      <p:pic>
        <p:nvPicPr>
          <p:cNvPr id="1028" name="Picture 4" descr="C:\Users\MSShafigullin\Desktop\2020\5+\5+ (white)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389" y="3435846"/>
            <a:ext cx="524805" cy="238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043608" y="95924"/>
            <a:ext cx="73448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КЛЮЧЕВЫЕ ПОКАЗАТЕЛИ ЭФФЕКТИВНОСТИ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6208745"/>
              </p:ext>
            </p:extLst>
          </p:nvPr>
        </p:nvGraphicFramePr>
        <p:xfrm>
          <a:off x="998819" y="705996"/>
          <a:ext cx="7677637" cy="25138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9192"/>
                <a:gridCol w="538357"/>
                <a:gridCol w="645592"/>
                <a:gridCol w="472534"/>
                <a:gridCol w="679594"/>
                <a:gridCol w="479944"/>
                <a:gridCol w="672184"/>
                <a:gridCol w="445942"/>
                <a:gridCol w="634178"/>
                <a:gridCol w="442536"/>
                <a:gridCol w="637584"/>
              </a:tblGrid>
              <a:tr h="400050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Наименование</a:t>
                      </a:r>
                      <a:r>
                        <a:rPr lang="ru-RU" sz="1200" kern="12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показателей</a:t>
                      </a:r>
                      <a:endParaRPr lang="ru-RU" sz="1200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10">
                  <a:txBody>
                    <a:bodyPr/>
                    <a:lstStyle/>
                    <a:p>
                      <a:pPr marL="539750" indent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Измеримый </a:t>
                      </a:r>
                      <a:r>
                        <a:rPr lang="en-US" sz="1400" b="1" kern="120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kpi</a:t>
                      </a:r>
                      <a:endParaRPr lang="ru-RU" sz="14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2000" b="1" kern="1200" dirty="0">
                        <a:solidFill>
                          <a:schemeClr val="bg1"/>
                        </a:solidFill>
                        <a:latin typeface="PT Sans" panose="020B0503020203020204" pitchFamily="34" charset="-52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2000" b="1" kern="1200" dirty="0">
                        <a:solidFill>
                          <a:schemeClr val="bg1"/>
                        </a:solidFill>
                        <a:latin typeface="PT Sans" panose="020B0503020203020204" pitchFamily="34" charset="-52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539750" indent="0" algn="ctr" defTabSz="914400" rtl="0" eaLnBrk="1" latinLnBrk="0" hangingPunct="1"/>
                      <a:endParaRPr lang="ru-RU" sz="20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46785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kern="1200" dirty="0" smtClean="0">
                          <a:solidFill>
                            <a:srgbClr val="00549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2021</a:t>
                      </a:r>
                      <a:endParaRPr lang="ru-RU" sz="2000" b="1" kern="1200" dirty="0">
                        <a:solidFill>
                          <a:srgbClr val="00549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kern="1200" dirty="0">
                        <a:solidFill>
                          <a:srgbClr val="00549F"/>
                        </a:solidFill>
                        <a:latin typeface="PT Sans" panose="020B0503020203020204" pitchFamily="34" charset="-52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rgbClr val="00549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</a:t>
                      </a:r>
                      <a:r>
                        <a:rPr lang="en-US" sz="2000" b="1" kern="1200" dirty="0" smtClean="0">
                          <a:solidFill>
                            <a:srgbClr val="00549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ru-RU" sz="2000" b="1" kern="1200" dirty="0">
                        <a:solidFill>
                          <a:srgbClr val="00549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kern="1200" dirty="0">
                        <a:solidFill>
                          <a:srgbClr val="00549F"/>
                        </a:solidFill>
                        <a:latin typeface="PT Sans" panose="020B0503020203020204" pitchFamily="34" charset="-52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kern="1200" dirty="0" smtClean="0">
                          <a:solidFill>
                            <a:srgbClr val="00549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2023</a:t>
                      </a:r>
                      <a:endParaRPr lang="ru-RU" sz="2000" b="1" kern="1200" dirty="0">
                        <a:solidFill>
                          <a:srgbClr val="00549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kern="1200" dirty="0">
                        <a:solidFill>
                          <a:srgbClr val="00549F"/>
                        </a:solidFill>
                        <a:latin typeface="PT Sans" panose="020B0503020203020204" pitchFamily="34" charset="-52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rgbClr val="00549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</a:t>
                      </a:r>
                      <a:r>
                        <a:rPr lang="en-US" sz="2000" b="1" kern="1200" dirty="0" smtClean="0">
                          <a:solidFill>
                            <a:srgbClr val="00549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lang="ru-RU" sz="2000" b="1" kern="1200" dirty="0">
                        <a:solidFill>
                          <a:srgbClr val="00549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kern="1200" dirty="0">
                        <a:solidFill>
                          <a:srgbClr val="00549F"/>
                        </a:solidFill>
                        <a:latin typeface="PT Sans" panose="020B0503020203020204" pitchFamily="34" charset="-52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rgbClr val="00549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</a:t>
                      </a:r>
                      <a:r>
                        <a:rPr lang="en-US" sz="2000" b="1" kern="1200" dirty="0" smtClean="0">
                          <a:solidFill>
                            <a:srgbClr val="00549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endParaRPr lang="ru-RU" sz="2000" b="1" kern="1200" dirty="0">
                        <a:solidFill>
                          <a:srgbClr val="00549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kern="1200" dirty="0">
                        <a:solidFill>
                          <a:srgbClr val="00549F"/>
                        </a:solidFill>
                        <a:latin typeface="PT Sans" panose="020B0503020203020204" pitchFamily="34" charset="-52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68699">
                <a:tc>
                  <a:txBody>
                    <a:bodyPr/>
                    <a:lstStyle/>
                    <a:p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ед.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сумма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ед.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сумма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ед.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сумма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ед.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сумма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ед.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сумма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Объект 3"/>
          <p:cNvSpPr txBox="1">
            <a:spLocks/>
          </p:cNvSpPr>
          <p:nvPr/>
        </p:nvSpPr>
        <p:spPr>
          <a:xfrm>
            <a:off x="1024802" y="3867894"/>
            <a:ext cx="7579646" cy="5760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38553" tIns="19286" rIns="38553" bIns="19286" rtlCol="0">
            <a:normAutofit/>
          </a:bodyPr>
          <a:lstStyle>
            <a:lvl1pPr marL="171318" indent="-171318" algn="l" defTabSz="685239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13953" indent="-171318" algn="l" defTabSz="68523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6556" indent="-171318" algn="l" defTabSz="68523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99160" indent="-171318" algn="l" defTabSz="68523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541765" indent="-171318" algn="l" defTabSz="68523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884399" indent="-171318" algn="l" defTabSz="68523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227019" indent="-171318" algn="l" defTabSz="68523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569638" indent="-171318" algn="l" defTabSz="68523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912273" indent="-171318" algn="l" defTabSz="68523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что планирует отделение ориентироваться и какие условия необходимы для выхода отделения на самодостаточность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2670" y="49139"/>
            <a:ext cx="616789" cy="616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0230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827584" cy="5143500"/>
          </a:xfrm>
          <a:prstGeom prst="rect">
            <a:avLst/>
          </a:prstGeom>
          <a:gradFill flip="none" rotWithShape="1">
            <a:gsLst>
              <a:gs pos="0">
                <a:srgbClr val="00549F">
                  <a:shade val="30000"/>
                  <a:satMod val="115000"/>
                </a:srgbClr>
              </a:gs>
              <a:gs pos="50000">
                <a:srgbClr val="00549F">
                  <a:shade val="67500"/>
                  <a:satMod val="115000"/>
                </a:srgbClr>
              </a:gs>
              <a:gs pos="100000">
                <a:srgbClr val="00549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C:\Users\MSShafigullin\Desktop\2020\Презентация КФУ\kfu_logo_circle_ru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67" y="87534"/>
            <a:ext cx="55305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Users\MSShafigullin\Desktop\Проекты\Презентация по ДК\q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099" y="4422472"/>
            <a:ext cx="353386" cy="353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C:\Users\MSShafigullin\Desktop\2020\Презентация КФУ\THE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792" y="3843770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84051" y="4728776"/>
            <a:ext cx="6594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" b="0" dirty="0" smtClean="0">
                <a:solidFill>
                  <a:schemeClr val="bg1"/>
                </a:solidFill>
                <a:latin typeface="PT Sans" panose="020B0503020203020204" pitchFamily="34" charset="-52"/>
              </a:rPr>
              <a:t>347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PT Sans" panose="020B0503020203020204" pitchFamily="34" charset="-52"/>
              </a:rPr>
              <a:t>10</a:t>
            </a:r>
            <a:endParaRPr kumimoji="0" lang="en-US" sz="800" b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uLnTx/>
              <a:uFillTx/>
              <a:latin typeface="PT Sans" panose="020B0503020203020204" pitchFamily="34" charset="-5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051" y="4083918"/>
            <a:ext cx="6594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0" dirty="0">
                <a:solidFill>
                  <a:schemeClr val="bg1"/>
                </a:solidFill>
                <a:latin typeface="PT Sans" panose="020B0503020203020204" pitchFamily="34" charset="-52"/>
              </a:rPr>
              <a:t>8</a:t>
            </a:r>
            <a:r>
              <a:rPr lang="ru-RU" sz="800" b="0" dirty="0" smtClean="0">
                <a:solidFill>
                  <a:schemeClr val="bg1"/>
                </a:solidFill>
                <a:latin typeface="PT Sans" panose="020B0503020203020204" pitchFamily="34" charset="-52"/>
              </a:rPr>
              <a:t>01-</a:t>
            </a:r>
            <a:r>
              <a:rPr lang="en-US" sz="800" b="0" dirty="0" smtClean="0">
                <a:solidFill>
                  <a:schemeClr val="bg1"/>
                </a:solidFill>
                <a:latin typeface="PT Sans" panose="020B0503020203020204" pitchFamily="34" charset="-52"/>
              </a:rPr>
              <a:t>10</a:t>
            </a:r>
            <a:r>
              <a:rPr lang="ru-RU" sz="800" b="0" dirty="0" smtClean="0">
                <a:solidFill>
                  <a:schemeClr val="bg1"/>
                </a:solidFill>
                <a:latin typeface="PT Sans" panose="020B0503020203020204" pitchFamily="34" charset="-52"/>
              </a:rPr>
              <a:t>00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" b="0" kern="0" dirty="0" smtClean="0">
                <a:solidFill>
                  <a:schemeClr val="bg1"/>
                </a:solidFill>
                <a:latin typeface="PT Sans" panose="020B0503020203020204" pitchFamily="34" charset="-52"/>
              </a:rPr>
              <a:t>10</a:t>
            </a:r>
            <a:endParaRPr kumimoji="0" lang="en-US" sz="800" b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uLnTx/>
              <a:uFillTx/>
              <a:latin typeface="PT Sans" panose="020B0503020203020204" pitchFamily="34" charset="-52"/>
            </a:endParaRPr>
          </a:p>
        </p:txBody>
      </p:sp>
      <p:pic>
        <p:nvPicPr>
          <p:cNvPr id="1028" name="Picture 4" descr="C:\Users\MSShafigullin\Desktop\2020\5+\5+ (white)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389" y="3435846"/>
            <a:ext cx="524805" cy="238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043608" y="95924"/>
            <a:ext cx="73448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ПЕРСПЕКТИВЫ И СТРАТЕГИЯ РАЗВИТИЯ ОТДЕЛЕНИЯ</a:t>
            </a:r>
          </a:p>
        </p:txBody>
      </p:sp>
      <p:sp>
        <p:nvSpPr>
          <p:cNvPr id="14" name="Объект 3"/>
          <p:cNvSpPr txBox="1">
            <a:spLocks/>
          </p:cNvSpPr>
          <p:nvPr/>
        </p:nvSpPr>
        <p:spPr>
          <a:xfrm>
            <a:off x="1043608" y="667526"/>
            <a:ext cx="7857256" cy="42084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38553" tIns="19286" rIns="38553" bIns="19286" rtlCol="0">
            <a:normAutofit/>
          </a:bodyPr>
          <a:lstStyle>
            <a:lvl1pPr marL="171318" indent="-171318" algn="l" defTabSz="685239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13953" indent="-171318" algn="l" defTabSz="68523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6556" indent="-171318" algn="l" defTabSz="68523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99160" indent="-171318" algn="l" defTabSz="68523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541765" indent="-171318" algn="l" defTabSz="68523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884399" indent="-171318" algn="l" defTabSz="68523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227019" indent="-171318" algn="l" defTabSz="68523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569638" indent="-171318" algn="l" defTabSz="68523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912273" indent="-171318" algn="l" defTabSz="68523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4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мероприятий  для достижения заявленных 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KPI</a:t>
            </a:r>
            <a:endParaRPr lang="ru-RU" sz="16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ru-RU" sz="16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0767" y="49139"/>
            <a:ext cx="616789" cy="616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8272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827584" cy="5143500"/>
          </a:xfrm>
          <a:prstGeom prst="rect">
            <a:avLst/>
          </a:prstGeom>
          <a:gradFill flip="none" rotWithShape="1">
            <a:gsLst>
              <a:gs pos="0">
                <a:srgbClr val="00549F">
                  <a:shade val="30000"/>
                  <a:satMod val="115000"/>
                </a:srgbClr>
              </a:gs>
              <a:gs pos="50000">
                <a:srgbClr val="00549F">
                  <a:shade val="67500"/>
                  <a:satMod val="115000"/>
                </a:srgbClr>
              </a:gs>
              <a:gs pos="100000">
                <a:srgbClr val="00549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C:\Users\MSShafigullin\Desktop\2020\Презентация КФУ\kfu_logo_circle_ru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67" y="87534"/>
            <a:ext cx="55305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Users\MSShafigullin\Desktop\Проекты\Презентация по ДК\q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099" y="4422472"/>
            <a:ext cx="353386" cy="353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C:\Users\MSShafigullin\Desktop\2020\Презентация КФУ\THE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792" y="3843770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84051" y="4728776"/>
            <a:ext cx="6594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" b="0" dirty="0" smtClean="0">
                <a:solidFill>
                  <a:schemeClr val="bg1"/>
                </a:solidFill>
                <a:latin typeface="PT Sans" panose="020B0503020203020204" pitchFamily="34" charset="-52"/>
              </a:rPr>
              <a:t>347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PT Sans" panose="020B0503020203020204" pitchFamily="34" charset="-52"/>
              </a:rPr>
              <a:t>10</a:t>
            </a:r>
            <a:endParaRPr kumimoji="0" lang="en-US" sz="800" b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uLnTx/>
              <a:uFillTx/>
              <a:latin typeface="PT Sans" panose="020B0503020203020204" pitchFamily="34" charset="-5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051" y="4083918"/>
            <a:ext cx="6594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0" dirty="0">
                <a:solidFill>
                  <a:schemeClr val="bg1"/>
                </a:solidFill>
                <a:latin typeface="PT Sans" panose="020B0503020203020204" pitchFamily="34" charset="-52"/>
              </a:rPr>
              <a:t>8</a:t>
            </a:r>
            <a:r>
              <a:rPr lang="ru-RU" sz="800" b="0" dirty="0" smtClean="0">
                <a:solidFill>
                  <a:schemeClr val="bg1"/>
                </a:solidFill>
                <a:latin typeface="PT Sans" panose="020B0503020203020204" pitchFamily="34" charset="-52"/>
              </a:rPr>
              <a:t>01-</a:t>
            </a:r>
            <a:r>
              <a:rPr lang="en-US" sz="800" b="0" dirty="0" smtClean="0">
                <a:solidFill>
                  <a:schemeClr val="bg1"/>
                </a:solidFill>
                <a:latin typeface="PT Sans" panose="020B0503020203020204" pitchFamily="34" charset="-52"/>
              </a:rPr>
              <a:t>10</a:t>
            </a:r>
            <a:r>
              <a:rPr lang="ru-RU" sz="800" b="0" dirty="0" smtClean="0">
                <a:solidFill>
                  <a:schemeClr val="bg1"/>
                </a:solidFill>
                <a:latin typeface="PT Sans" panose="020B0503020203020204" pitchFamily="34" charset="-52"/>
              </a:rPr>
              <a:t>00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" b="0" kern="0" dirty="0" smtClean="0">
                <a:solidFill>
                  <a:schemeClr val="bg1"/>
                </a:solidFill>
                <a:latin typeface="PT Sans" panose="020B0503020203020204" pitchFamily="34" charset="-52"/>
              </a:rPr>
              <a:t>10</a:t>
            </a:r>
            <a:endParaRPr kumimoji="0" lang="en-US" sz="800" b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uLnTx/>
              <a:uFillTx/>
              <a:latin typeface="PT Sans" panose="020B0503020203020204" pitchFamily="34" charset="-52"/>
            </a:endParaRPr>
          </a:p>
        </p:txBody>
      </p:sp>
      <p:pic>
        <p:nvPicPr>
          <p:cNvPr id="1028" name="Picture 4" descr="C:\Users\MSShafigullin\Desktop\2020\5+\5+ (white)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389" y="3435846"/>
            <a:ext cx="524805" cy="238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043608" y="95924"/>
            <a:ext cx="73448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ПЕРСПЕКТИВЫ И СТРАТЕГИЯ РАЗВИТИЯ ОТДЕЛЕНИЯ</a:t>
            </a:r>
          </a:p>
        </p:txBody>
      </p:sp>
      <p:sp>
        <p:nvSpPr>
          <p:cNvPr id="14" name="Объект 3"/>
          <p:cNvSpPr txBox="1">
            <a:spLocks/>
          </p:cNvSpPr>
          <p:nvPr/>
        </p:nvSpPr>
        <p:spPr>
          <a:xfrm>
            <a:off x="899592" y="694845"/>
            <a:ext cx="7857256" cy="43251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38553" tIns="19286" rIns="38553" bIns="19286" rtlCol="0">
            <a:normAutofit/>
          </a:bodyPr>
          <a:lstStyle>
            <a:lvl1pPr marL="171318" indent="-171318" algn="l" defTabSz="685239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13953" indent="-171318" algn="l" defTabSz="68523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6556" indent="-171318" algn="l" defTabSz="68523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99160" indent="-171318" algn="l" defTabSz="68523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541765" indent="-171318" algn="l" defTabSz="68523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884399" indent="-171318" algn="l" defTabSz="68523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227019" indent="-171318" algn="l" defTabSz="68523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569638" indent="-171318" algn="l" defTabSz="68523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912273" indent="-171318" algn="l" defTabSz="68523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7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Предложения 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повышению эффективности деятельности отделения и 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механизму 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предоставления платных услуг, график и т.п.</a:t>
            </a:r>
          </a:p>
          <a:p>
            <a:pPr marL="0" indent="0">
              <a:buNone/>
            </a:pPr>
            <a:endParaRPr lang="ru-RU" sz="1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Предложения по механизму 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повышения общих доходов и заработной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платы коллектива 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отделения.</a:t>
            </a: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8453" y="49139"/>
            <a:ext cx="616789" cy="616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218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827584" cy="5143500"/>
          </a:xfrm>
          <a:prstGeom prst="rect">
            <a:avLst/>
          </a:prstGeom>
          <a:gradFill flip="none" rotWithShape="1">
            <a:gsLst>
              <a:gs pos="0">
                <a:srgbClr val="00549F">
                  <a:shade val="30000"/>
                  <a:satMod val="115000"/>
                </a:srgbClr>
              </a:gs>
              <a:gs pos="50000">
                <a:srgbClr val="00549F">
                  <a:shade val="67500"/>
                  <a:satMod val="115000"/>
                </a:srgbClr>
              </a:gs>
              <a:gs pos="100000">
                <a:srgbClr val="00549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C:\Users\MSShafigullin\Desktop\2020\Презентация КФУ\kfu_logo_circle_ru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67" y="87534"/>
            <a:ext cx="55305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Users\MSShafigullin\Desktop\Проекты\Презентация по ДК\q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099" y="4422472"/>
            <a:ext cx="353386" cy="353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C:\Users\MSShafigullin\Desktop\2020\Презентация КФУ\THE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792" y="3843770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84051" y="4728776"/>
            <a:ext cx="6594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" b="0" dirty="0" smtClean="0">
                <a:solidFill>
                  <a:schemeClr val="bg1"/>
                </a:solidFill>
                <a:latin typeface="PT Sans" panose="020B0503020203020204" pitchFamily="34" charset="-52"/>
              </a:rPr>
              <a:t>347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PT Sans" panose="020B0503020203020204" pitchFamily="34" charset="-52"/>
              </a:rPr>
              <a:t>10</a:t>
            </a:r>
            <a:endParaRPr kumimoji="0" lang="en-US" sz="800" b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uLnTx/>
              <a:uFillTx/>
              <a:latin typeface="PT Sans" panose="020B0503020203020204" pitchFamily="34" charset="-5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051" y="4083918"/>
            <a:ext cx="6594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0" dirty="0">
                <a:solidFill>
                  <a:schemeClr val="bg1"/>
                </a:solidFill>
                <a:latin typeface="PT Sans" panose="020B0503020203020204" pitchFamily="34" charset="-52"/>
              </a:rPr>
              <a:t>8</a:t>
            </a:r>
            <a:r>
              <a:rPr lang="ru-RU" sz="800" b="0" dirty="0" smtClean="0">
                <a:solidFill>
                  <a:schemeClr val="bg1"/>
                </a:solidFill>
                <a:latin typeface="PT Sans" panose="020B0503020203020204" pitchFamily="34" charset="-52"/>
              </a:rPr>
              <a:t>01-</a:t>
            </a:r>
            <a:r>
              <a:rPr lang="en-US" sz="800" b="0" dirty="0" smtClean="0">
                <a:solidFill>
                  <a:schemeClr val="bg1"/>
                </a:solidFill>
                <a:latin typeface="PT Sans" panose="020B0503020203020204" pitchFamily="34" charset="-52"/>
              </a:rPr>
              <a:t>10</a:t>
            </a:r>
            <a:r>
              <a:rPr lang="ru-RU" sz="800" b="0" dirty="0" smtClean="0">
                <a:solidFill>
                  <a:schemeClr val="bg1"/>
                </a:solidFill>
                <a:latin typeface="PT Sans" panose="020B0503020203020204" pitchFamily="34" charset="-52"/>
              </a:rPr>
              <a:t>00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" b="0" kern="0" dirty="0" smtClean="0">
                <a:solidFill>
                  <a:schemeClr val="bg1"/>
                </a:solidFill>
                <a:latin typeface="PT Sans" panose="020B0503020203020204" pitchFamily="34" charset="-52"/>
              </a:rPr>
              <a:t>10</a:t>
            </a:r>
            <a:endParaRPr kumimoji="0" lang="en-US" sz="800" b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uLnTx/>
              <a:uFillTx/>
              <a:latin typeface="PT Sans" panose="020B0503020203020204" pitchFamily="34" charset="-52"/>
            </a:endParaRPr>
          </a:p>
        </p:txBody>
      </p:sp>
      <p:pic>
        <p:nvPicPr>
          <p:cNvPr id="1028" name="Picture 4" descr="C:\Users\MSShafigullin\Desktop\2020\5+\5+ (white)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389" y="3435846"/>
            <a:ext cx="524805" cy="238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899592" y="95924"/>
            <a:ext cx="6480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ПРЕДЛОЖЕНИЯ ПО ОБРАЗОВАТЕЛЬНЫМ ПРОЦЕССАМ В ОТДЕЛЕНИИ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899592" y="483518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Отразить видение заведующего об образовательном процессе в отделении (студенты и ординаторы).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741202"/>
              </p:ext>
            </p:extLst>
          </p:nvPr>
        </p:nvGraphicFramePr>
        <p:xfrm>
          <a:off x="919168" y="1176112"/>
          <a:ext cx="7857256" cy="3843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8628"/>
                <a:gridCol w="3928628"/>
              </a:tblGrid>
              <a:tr h="94279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Предложения по участию в деятельности </a:t>
                      </a:r>
                      <a:r>
                        <a:rPr lang="ru-R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существующим 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образовательным программам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Предложения по новым образовательным программам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9011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4578" y="49139"/>
            <a:ext cx="616789" cy="616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2602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827584" cy="5143500"/>
          </a:xfrm>
          <a:prstGeom prst="rect">
            <a:avLst/>
          </a:prstGeom>
          <a:gradFill flip="none" rotWithShape="1">
            <a:gsLst>
              <a:gs pos="0">
                <a:srgbClr val="00549F">
                  <a:shade val="30000"/>
                  <a:satMod val="115000"/>
                </a:srgbClr>
              </a:gs>
              <a:gs pos="50000">
                <a:srgbClr val="00549F">
                  <a:shade val="67500"/>
                  <a:satMod val="115000"/>
                </a:srgbClr>
              </a:gs>
              <a:gs pos="100000">
                <a:srgbClr val="00549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C:\Users\MSShafigullin\Desktop\2020\Презентация КФУ\kfu_logo_circle_ru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67" y="87534"/>
            <a:ext cx="55305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Users\MSShafigullin\Desktop\Проекты\Презентация по ДК\q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099" y="4422472"/>
            <a:ext cx="353386" cy="353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C:\Users\MSShafigullin\Desktop\2020\Презентация КФУ\THE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792" y="3843770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84051" y="4728776"/>
            <a:ext cx="6594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" b="0" dirty="0" smtClean="0">
                <a:solidFill>
                  <a:schemeClr val="bg1"/>
                </a:solidFill>
                <a:latin typeface="PT Sans" panose="020B0503020203020204" pitchFamily="34" charset="-52"/>
              </a:rPr>
              <a:t>347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PT Sans" panose="020B0503020203020204" pitchFamily="34" charset="-52"/>
              </a:rPr>
              <a:t>10</a:t>
            </a:r>
            <a:endParaRPr kumimoji="0" lang="en-US" sz="800" b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uLnTx/>
              <a:uFillTx/>
              <a:latin typeface="PT Sans" panose="020B0503020203020204" pitchFamily="34" charset="-5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051" y="4083918"/>
            <a:ext cx="6594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0" dirty="0">
                <a:solidFill>
                  <a:schemeClr val="bg1"/>
                </a:solidFill>
                <a:latin typeface="PT Sans" panose="020B0503020203020204" pitchFamily="34" charset="-52"/>
              </a:rPr>
              <a:t>8</a:t>
            </a:r>
            <a:r>
              <a:rPr lang="ru-RU" sz="800" b="0" dirty="0" smtClean="0">
                <a:solidFill>
                  <a:schemeClr val="bg1"/>
                </a:solidFill>
                <a:latin typeface="PT Sans" panose="020B0503020203020204" pitchFamily="34" charset="-52"/>
              </a:rPr>
              <a:t>01-</a:t>
            </a:r>
            <a:r>
              <a:rPr lang="en-US" sz="800" b="0" dirty="0" smtClean="0">
                <a:solidFill>
                  <a:schemeClr val="bg1"/>
                </a:solidFill>
                <a:latin typeface="PT Sans" panose="020B0503020203020204" pitchFamily="34" charset="-52"/>
              </a:rPr>
              <a:t>10</a:t>
            </a:r>
            <a:r>
              <a:rPr lang="ru-RU" sz="800" b="0" dirty="0" smtClean="0">
                <a:solidFill>
                  <a:schemeClr val="bg1"/>
                </a:solidFill>
                <a:latin typeface="PT Sans" panose="020B0503020203020204" pitchFamily="34" charset="-52"/>
              </a:rPr>
              <a:t>00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" b="0" kern="0" dirty="0" smtClean="0">
                <a:solidFill>
                  <a:schemeClr val="bg1"/>
                </a:solidFill>
                <a:latin typeface="PT Sans" panose="020B0503020203020204" pitchFamily="34" charset="-52"/>
              </a:rPr>
              <a:t>10</a:t>
            </a:r>
            <a:endParaRPr kumimoji="0" lang="en-US" sz="800" b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uLnTx/>
              <a:uFillTx/>
              <a:latin typeface="PT Sans" panose="020B0503020203020204" pitchFamily="34" charset="-52"/>
            </a:endParaRPr>
          </a:p>
        </p:txBody>
      </p:sp>
      <p:pic>
        <p:nvPicPr>
          <p:cNvPr id="1028" name="Picture 4" descr="C:\Users\MSShafigullin\Desktop\2020\5+\5+ (white)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389" y="3435846"/>
            <a:ext cx="524805" cy="238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043608" y="95924"/>
            <a:ext cx="73448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ПРЕДЛОЖЕНИЯ ПО НАУЧНЫМ ИССЛЕДОВАНИЯМ НА БАЗЕ ОТДЕЛЕНИЯ </a:t>
            </a:r>
          </a:p>
        </p:txBody>
      </p:sp>
      <p:sp>
        <p:nvSpPr>
          <p:cNvPr id="13" name="Объект 3"/>
          <p:cNvSpPr txBox="1">
            <a:spLocks/>
          </p:cNvSpPr>
          <p:nvPr/>
        </p:nvSpPr>
        <p:spPr>
          <a:xfrm>
            <a:off x="971600" y="741882"/>
            <a:ext cx="7857256" cy="42781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38553" tIns="19286" rIns="38553" bIns="19286" rtlCol="0">
            <a:normAutofit/>
          </a:bodyPr>
          <a:lstStyle>
            <a:lvl1pPr marL="171318" indent="-171318" algn="l" defTabSz="685239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13953" indent="-171318" algn="l" defTabSz="68523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6556" indent="-171318" algn="l" defTabSz="68523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99160" indent="-171318" algn="l" defTabSz="68523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541765" indent="-171318" algn="l" defTabSz="68523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884399" indent="-171318" algn="l" defTabSz="68523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227019" indent="-171318" algn="l" defTabSz="68523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569638" indent="-171318" algn="l" defTabSz="68523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912273" indent="-171318" algn="l" defTabSz="685239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300" dirty="0" smtClean="0"/>
          </a:p>
          <a:p>
            <a:pPr marL="0" indent="177800">
              <a:buNone/>
            </a:pP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Сформулировать тематику научных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проблем:</a:t>
            </a: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ru-RU" sz="16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97314"/>
            <a:ext cx="616789" cy="616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52323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1204</TotalTime>
  <Words>430</Words>
  <Application>Microsoft Office PowerPoint</Application>
  <PresentationFormat>Экран (16:9)</PresentationFormat>
  <Paragraphs>123</Paragraphs>
  <Slides>11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Шафигуллин Марат Шарифуллович</dc:creator>
  <cp:lastModifiedBy>Закирова Эльвира Рашитовна</cp:lastModifiedBy>
  <cp:revision>55</cp:revision>
  <dcterms:created xsi:type="dcterms:W3CDTF">2020-07-15T10:53:07Z</dcterms:created>
  <dcterms:modified xsi:type="dcterms:W3CDTF">2021-10-28T06:00:20Z</dcterms:modified>
</cp:coreProperties>
</file>