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3" r:id="rId3"/>
  </p:sldMasterIdLst>
  <p:notesMasterIdLst>
    <p:notesMasterId r:id="rId12"/>
  </p:notesMasterIdLst>
  <p:sldIdLst>
    <p:sldId id="256" r:id="rId4"/>
    <p:sldId id="258" r:id="rId5"/>
    <p:sldId id="270" r:id="rId6"/>
    <p:sldId id="259" r:id="rId7"/>
    <p:sldId id="268" r:id="rId8"/>
    <p:sldId id="263" r:id="rId9"/>
    <p:sldId id="260" r:id="rId10"/>
    <p:sldId id="269" r:id="rId11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EB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58A9AEA-7610-4A8C-9BCE-566643286D5C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8DC83F0-5325-41DD-95B5-1DB0C04315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677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4227B02F-CCF2-40E9-B3E2-C3AEBA767861}" type="slidenum">
              <a:rPr lang="ru-RU" smtClean="0">
                <a:solidFill>
                  <a:srgbClr val="000000"/>
                </a:solidFill>
              </a:rPr>
              <a:pPr/>
              <a:t>3</a:t>
            </a:fld>
            <a:endParaRPr 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74ABE233-F8F4-4DCE-BCD3-35E0C05E150E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F51CC-C2B3-42BD-B282-271A6319D77E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BE820-E283-493B-BD8A-733F1151B1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072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F1023-B855-4720-AC70-FA75194B69A7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B1ECB-AB76-48E3-91CD-E3563E4187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169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2F7AF-FEC5-4FF2-A408-00C11E1B3181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1C6ED-72B1-45F4-A6F8-B1A9DD2149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986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169DE-2FEA-4429-B26D-7164CF989E87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BEBDA-A29F-4727-A651-B33CFB0927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5049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85CC5-85CF-4830-9881-9FBAEB4A1034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DF8D5-7762-4A10-BA84-529176F2B8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197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DAFF1-5787-49F3-AA58-59BB046C0D72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6385C-B435-43F9-8EA8-3694257FA6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46338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39E8D-71EA-4390-8E91-27EE3ADE91C1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2CD76-A6F1-4534-8063-1DC0F30300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343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05685-F4CE-4EB6-84BB-4D2CC65BBDB5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B203B-048B-467A-BF70-59C812790A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0371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641BC-3A8A-4FD2-9A12-81FA5AB6097E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29156-9AA7-4EB4-9206-05D26A16E8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3649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FAA08-E072-47F9-9F0C-09A664C79A18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C1E93-EC69-4387-A6AB-CDC4C50FEB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2031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F34DA-6692-4A05-9DE5-11D76C84F853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C027E-8DB6-4B00-853A-ADEA81AA4A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129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AC5A4-A6CE-47B3-B6B6-1F834DCBCEFE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2C297-A7C9-4375-866D-DD1C4997B3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5524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66EFA-66E7-4744-9308-FEC6E326A634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97124-F710-4516-A3A6-8F6AA50249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9613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970D3-372B-4EA5-BADD-15A07E98ABF5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5D928-FFBC-4A34-A4E0-BB33C17B1B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9363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F29DA-EB1C-47B9-895E-BC13335DE289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AB1B8-09CF-4D14-86FF-4203B95FA1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4039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CDD82C3-61C5-4D5A-86BF-A08197108F0D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1AD02D0-6D73-481D-9144-61F4B383C6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8095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7BB9EB6-E6DA-4901-A153-CE12A039194D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61D827A-7715-4F58-B099-7B571804AA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5229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BF59E30-C2C7-4F08-8171-9E8D968477D3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F87C1E0-A26F-491F-8066-C00EFB864A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56031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372FD09-5AE7-4AAF-A5BB-BBF105C0B71A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15EF75A-6084-42E6-80C7-CE7DDBDCEF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5614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4CB5D50-7C03-43AF-8553-6E51CD8F6C8C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CA73D39-4DB4-4DBF-9F3E-E5FCF74B27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5042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49F758F-B329-4AB4-906C-80C07BA4BC6E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6B84687-EB7D-47EC-BAC2-EBC3C153AC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8466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8418E52-CFC2-47A7-9C0B-0DD26B0AA504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243DF48-CB79-4ABE-ACD0-67144FF0A5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91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ED153-5411-4226-9226-E23AC83BE68B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DAF3E-6F1C-47F8-9744-8BD1FAE54F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1778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4347EE2-A562-46F9-B9AC-DB32DEB75CC9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A0FB16C-5AAF-43DE-BF15-097D286C43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3857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5394B61-833D-426A-A9C6-387D3EA3EF9D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F1A7EA8-30E4-486D-B5A4-63AB56FDCC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6560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B589F54-20DB-49ED-B82C-F9911FFE3280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23CBA08-4C2D-442B-B7FE-2E993D3113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4626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6BA6E39-3BDC-4CE0-9580-9B11C3DE208D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BE81BED-85CB-4BD0-8523-231CECC987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057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84930-E23B-4999-914A-EEEAAB285DB2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386CC-E91B-405E-ACC5-E89E32F1B8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120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B14A4-D8A5-487E-B4FB-EE39C601AA61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DB503-0C47-4321-AECE-DB71840906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170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A2D845-0752-4F6F-A149-3EFB84252BB2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7146A-9369-495D-831B-BA655A3872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165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EAB52-E0DB-4665-B549-5BB8B5411793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F68A4-0A4D-4468-82F3-690A36122B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161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879A4-9A9A-459D-BFB7-FD5E212E0895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50C20-F368-401B-9603-D2094ADD27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89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E806-645E-48E4-9104-17C261342D08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B7C1C-32CE-4301-B6B4-184EB835E6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793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EA38BA7-F3A5-4F96-9D78-555FFA563DA0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59885EA-6F97-472F-9766-66454C01B8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BE018B52-3F15-4FCD-A58B-985B296AF6AC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1A8ED6E-2018-4CE0-8220-8C623B4A92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304B3A1-75A4-458C-8403-85009E61F351}" type="datetimeFigureOut">
              <a:rPr lang="ru-RU"/>
              <a:pPr>
                <a:defRPr/>
              </a:pPr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9DA855E-F28D-4120-AF5B-D938F85943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/>
            </a:extLst>
          </p:cNvPr>
          <p:cNvSpPr/>
          <p:nvPr/>
        </p:nvSpPr>
        <p:spPr>
          <a:xfrm>
            <a:off x="107950" y="2565400"/>
            <a:ext cx="89281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Состояние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нейро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-моторного аппарата камбаловидной мышцы крысы при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гравитационной разгрузке, сочетанной с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стимуляцией спинного мозга.</a:t>
            </a:r>
            <a:endParaRPr lang="ru-RU" sz="22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" name="Прямоугольник 4">
            <a:extLst>
              <a:ext uri="{FF2B5EF4-FFF2-40B4-BE49-F238E27FC236}"/>
            </a:extLst>
          </p:cNvPr>
          <p:cNvSpPr/>
          <p:nvPr/>
        </p:nvSpPr>
        <p:spPr>
          <a:xfrm>
            <a:off x="107950" y="-26988"/>
            <a:ext cx="8928100" cy="8620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91433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kern="0" cap="all" spc="-1" dirty="0">
                <a:solidFill>
                  <a:srgbClr val="1F497D">
                    <a:lumMod val="75000"/>
                  </a:srgbClr>
                </a:solidFill>
                <a:uFill>
                  <a:solidFill>
                    <a:srgbClr val="FFFFFF"/>
                  </a:solidFill>
                </a:uFill>
                <a:latin typeface="+mn-lt"/>
              </a:rPr>
              <a:t>Казанский Федеральный Университет</a:t>
            </a:r>
            <a:endParaRPr lang="ru-RU" b="1" kern="0" cap="all" dirty="0">
              <a:solidFill>
                <a:srgbClr val="1F497D">
                  <a:lumMod val="75000"/>
                </a:srgbClr>
              </a:solidFill>
              <a:latin typeface="+mn-lt"/>
            </a:endParaRPr>
          </a:p>
          <a:p>
            <a:pPr algn="ctr" defTabSz="91433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kern="0" spc="-1" dirty="0">
                <a:solidFill>
                  <a:srgbClr val="1F497D">
                    <a:lumMod val="75000"/>
                  </a:srgbClr>
                </a:solidFill>
                <a:uFill>
                  <a:solidFill>
                    <a:srgbClr val="FFFFFF"/>
                  </a:solidFill>
                </a:uFill>
                <a:latin typeface="+mn-lt"/>
              </a:rPr>
              <a:t>Институт фундаментальной медицины и биологии
Кафедра физиологии человека и животных</a:t>
            </a:r>
            <a:endParaRPr lang="ru-RU" sz="1600" kern="0" dirty="0">
              <a:solidFill>
                <a:srgbClr val="1F497D">
                  <a:lumMod val="75000"/>
                </a:srgbClr>
              </a:solidFill>
              <a:latin typeface="+mn-lt"/>
            </a:endParaRPr>
          </a:p>
        </p:txBody>
      </p:sp>
      <p:sp>
        <p:nvSpPr>
          <p:cNvPr id="15365" name="AutoShape 2" descr="https://af12.mail.ru/cgi-bin/readmsg?id=15442805420000000741;0;1;1&amp;mode=attachment&amp;email=2anton.eremeev@mail.r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15366" name="AutoShape 4" descr="https://af12.mail.ru/cgi-bin/readmsg?id=15442805420000000741;0;1;1&amp;mode=attachment&amp;email=2anton.eremeev@mail.ru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/>
          </a:p>
        </p:txBody>
      </p:sp>
      <p:pic>
        <p:nvPicPr>
          <p:cNvPr id="1536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7088" y="0"/>
            <a:ext cx="706437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0" y="0"/>
            <a:ext cx="3825875" cy="9525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>
                <a:solidFill>
                  <a:sysClr val="windowText" lastClr="000000"/>
                </a:solidFill>
                <a:latin typeface="+mn-lt"/>
              </a:rPr>
              <a:t>Цель и задачи</a:t>
            </a:r>
          </a:p>
        </p:txBody>
      </p:sp>
      <p:sp>
        <p:nvSpPr>
          <p:cNvPr id="5" name="Объект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912813"/>
            <a:ext cx="8435975" cy="4537075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1600" b="1" kern="0" dirty="0">
                <a:solidFill>
                  <a:sysClr val="windowText" lastClr="000000"/>
                </a:solidFill>
              </a:rPr>
              <a:t>Целью</a:t>
            </a:r>
            <a:r>
              <a:rPr lang="ru-RU" sz="1600" kern="0" dirty="0">
                <a:solidFill>
                  <a:sysClr val="windowText" lastClr="000000"/>
                </a:solidFill>
              </a:rPr>
              <a:t> работы являлась оценка функционального состояния </a:t>
            </a:r>
            <a:r>
              <a:rPr lang="ru-RU" sz="1600" kern="0" dirty="0" err="1">
                <a:solidFill>
                  <a:sysClr val="windowText" lastClr="000000"/>
                </a:solidFill>
              </a:rPr>
              <a:t>нейро</a:t>
            </a:r>
            <a:r>
              <a:rPr lang="ru-RU" sz="1600" kern="0" dirty="0">
                <a:solidFill>
                  <a:sysClr val="windowText" lastClr="000000"/>
                </a:solidFill>
              </a:rPr>
              <a:t>-моторного аппарата камбаловидной мышцы крысы в условиях гравитационной разгрузки, а также при гравитационной разгрузке в сочетании с различными способами стимуляции спинного мозга.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sz="1600" kern="0" dirty="0">
              <a:solidFill>
                <a:sysClr val="windowText" lastClr="000000"/>
              </a:solidFill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1600" kern="0" dirty="0">
                <a:solidFill>
                  <a:sysClr val="windowText" lastClr="000000"/>
                </a:solidFill>
              </a:rPr>
              <a:t>В соответствии с целью были поставлены следующие </a:t>
            </a:r>
            <a:r>
              <a:rPr lang="ru-RU" sz="1600" b="1" kern="0" dirty="0">
                <a:solidFill>
                  <a:sysClr val="windowText" lastClr="000000"/>
                </a:solidFill>
              </a:rPr>
              <a:t>задачи</a:t>
            </a:r>
            <a:r>
              <a:rPr lang="ru-RU" sz="1600" kern="0" dirty="0">
                <a:solidFill>
                  <a:sysClr val="windowText" lastClr="000000"/>
                </a:solidFill>
              </a:rPr>
              <a:t>: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sz="1600" kern="0" dirty="0">
              <a:solidFill>
                <a:sysClr val="windowText" lastClr="000000"/>
              </a:solidFill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1600" kern="0" dirty="0">
                <a:solidFill>
                  <a:sysClr val="windowText" lastClr="000000"/>
                </a:solidFill>
              </a:rPr>
              <a:t>1) Оценить параметры рефлекторных и моторных ответов камбаловидной мышцы при </a:t>
            </a:r>
            <a:r>
              <a:rPr lang="ru-RU" sz="1600" kern="0" dirty="0" err="1">
                <a:solidFill>
                  <a:sysClr val="windowText" lastClr="000000"/>
                </a:solidFill>
              </a:rPr>
              <a:t>антиортостатическом</a:t>
            </a:r>
            <a:r>
              <a:rPr lang="ru-RU" sz="1600" kern="0" dirty="0">
                <a:solidFill>
                  <a:sysClr val="windowText" lastClr="000000"/>
                </a:solidFill>
              </a:rPr>
              <a:t> вывешивании;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sz="1600" kern="0" dirty="0">
              <a:solidFill>
                <a:sysClr val="windowText" lastClr="000000"/>
              </a:solidFill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1600" kern="0" dirty="0">
                <a:solidFill>
                  <a:sysClr val="windowText" lastClr="000000"/>
                </a:solidFill>
              </a:rPr>
              <a:t>3) При </a:t>
            </a:r>
            <a:r>
              <a:rPr lang="ru-RU" sz="1600" kern="0" dirty="0" err="1">
                <a:solidFill>
                  <a:sysClr val="windowText" lastClr="000000"/>
                </a:solidFill>
              </a:rPr>
              <a:t>антиортостатическом</a:t>
            </a:r>
            <a:r>
              <a:rPr lang="ru-RU" sz="1600" kern="0" dirty="0">
                <a:solidFill>
                  <a:sysClr val="windowText" lastClr="000000"/>
                </a:solidFill>
              </a:rPr>
              <a:t> вывешивании, сочетанном с электрической стимуляцией спинного мозга изучить параметры рефлекторных и моторных ответов камбаловидной мышцы; 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sz="1600" kern="0" dirty="0">
              <a:solidFill>
                <a:sysClr val="windowText" lastClr="000000"/>
              </a:solidFill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1600" kern="0" dirty="0">
                <a:solidFill>
                  <a:sysClr val="windowText" lastClr="000000"/>
                </a:solidFill>
              </a:rPr>
              <a:t>4) При </a:t>
            </a:r>
            <a:r>
              <a:rPr lang="ru-RU" sz="1600" kern="0" dirty="0" err="1">
                <a:solidFill>
                  <a:sysClr val="windowText" lastClr="000000"/>
                </a:solidFill>
              </a:rPr>
              <a:t>антиортостатическом</a:t>
            </a:r>
            <a:r>
              <a:rPr lang="ru-RU" sz="1600" kern="0" dirty="0">
                <a:solidFill>
                  <a:sysClr val="windowText" lastClr="000000"/>
                </a:solidFill>
              </a:rPr>
              <a:t> вывешивании, сочетанном с магнитной спинальной стимуляцией проанализировать параметры рефлекторных и моторных ответов камбаловидной мышцы.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3276600" y="-15875"/>
            <a:ext cx="2538413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all" dirty="0">
                <a:solidFill>
                  <a:prstClr val="black"/>
                </a:solidFill>
                <a:latin typeface="Calibri"/>
                <a:cs typeface="Arial" charset="0"/>
              </a:rPr>
              <a:t>Схема эксперимента</a:t>
            </a:r>
          </a:p>
        </p:txBody>
      </p:sp>
      <p:sp>
        <p:nvSpPr>
          <p:cNvPr id="17411" name="TextBox 22"/>
          <p:cNvSpPr txBox="1">
            <a:spLocks noChangeArrowheads="1"/>
          </p:cNvSpPr>
          <p:nvPr/>
        </p:nvSpPr>
        <p:spPr bwMode="auto">
          <a:xfrm>
            <a:off x="30163" y="4365625"/>
            <a:ext cx="9113837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sz="1200" b="1">
                <a:solidFill>
                  <a:srgbClr val="000000"/>
                </a:solidFill>
                <a:cs typeface="Arial" charset="0"/>
              </a:rPr>
              <a:t>INT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 - </a:t>
            </a:r>
            <a:r>
              <a:rPr lang="ru-RU" sz="1200">
                <a:solidFill>
                  <a:srgbClr val="000000"/>
                </a:solidFill>
                <a:cs typeface="Arial" charset="0"/>
              </a:rPr>
              <a:t>контрольная группа, интактные животные, (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n=7</a:t>
            </a:r>
            <a:r>
              <a:rPr lang="ru-RU" sz="1200">
                <a:solidFill>
                  <a:srgbClr val="000000"/>
                </a:solidFill>
                <a:cs typeface="Arial" charset="0"/>
              </a:rPr>
              <a:t>)</a:t>
            </a:r>
          </a:p>
          <a:p>
            <a:pPr algn="just" eaLnBrk="1" hangingPunct="1"/>
            <a:r>
              <a:rPr lang="en-US" sz="1200" b="1">
                <a:solidFill>
                  <a:srgbClr val="000000"/>
                </a:solidFill>
                <a:ea typeface="BatangChe" pitchFamily="49" charset="-127"/>
                <a:cs typeface="Arial" charset="0"/>
              </a:rPr>
              <a:t>HU</a:t>
            </a:r>
            <a:r>
              <a:rPr lang="en-US" sz="1200">
                <a:solidFill>
                  <a:srgbClr val="000000"/>
                </a:solidFill>
                <a:ea typeface="BatangChe" pitchFamily="49" charset="-127"/>
                <a:cs typeface="Arial" charset="0"/>
              </a:rPr>
              <a:t> - </a:t>
            </a:r>
            <a:r>
              <a:rPr lang="ru-RU" sz="1200">
                <a:solidFill>
                  <a:srgbClr val="000000"/>
                </a:solidFill>
                <a:ea typeface="BatangChe" pitchFamily="49" charset="-127"/>
                <a:cs typeface="Arial" charset="0"/>
              </a:rPr>
              <a:t>антиортостатическое вывешивание, (</a:t>
            </a:r>
            <a:r>
              <a:rPr lang="en-US" sz="1200">
                <a:solidFill>
                  <a:srgbClr val="000000"/>
                </a:solidFill>
                <a:ea typeface="BatangChe" pitchFamily="49" charset="-127"/>
                <a:cs typeface="Arial" charset="0"/>
              </a:rPr>
              <a:t>n=7</a:t>
            </a:r>
            <a:r>
              <a:rPr lang="ru-RU" sz="1200">
                <a:solidFill>
                  <a:srgbClr val="000000"/>
                </a:solidFill>
                <a:ea typeface="BatangChe" pitchFamily="49" charset="-127"/>
                <a:cs typeface="Arial" charset="0"/>
              </a:rPr>
              <a:t>)</a:t>
            </a:r>
          </a:p>
          <a:p>
            <a:pPr algn="just" eaLnBrk="1" hangingPunct="1"/>
            <a:r>
              <a:rPr lang="en-US" sz="1200" b="1">
                <a:solidFill>
                  <a:srgbClr val="000000"/>
                </a:solidFill>
                <a:cs typeface="Arial" charset="0"/>
              </a:rPr>
              <a:t>HU+ES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 - </a:t>
            </a:r>
            <a:r>
              <a:rPr lang="ru-RU" sz="1200">
                <a:solidFill>
                  <a:srgbClr val="000000"/>
                </a:solidFill>
                <a:cs typeface="Arial" charset="0"/>
              </a:rPr>
              <a:t>антиортостатическое вывешивание, сочетанное с ежедневной электрической стимуляцией спинного мозга, (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n=7</a:t>
            </a:r>
            <a:r>
              <a:rPr lang="ru-RU" sz="1200">
                <a:solidFill>
                  <a:srgbClr val="000000"/>
                </a:solidFill>
                <a:cs typeface="Arial" charset="0"/>
              </a:rPr>
              <a:t>)</a:t>
            </a:r>
          </a:p>
          <a:p>
            <a:pPr algn="just" eaLnBrk="1" hangingPunct="1"/>
            <a:r>
              <a:rPr lang="en-US" sz="1200" b="1">
                <a:solidFill>
                  <a:srgbClr val="000000"/>
                </a:solidFill>
                <a:cs typeface="Arial" charset="0"/>
              </a:rPr>
              <a:t>HU+MS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 - </a:t>
            </a:r>
            <a:r>
              <a:rPr lang="ru-RU" sz="1200">
                <a:solidFill>
                  <a:srgbClr val="000000"/>
                </a:solidFill>
                <a:cs typeface="Arial" charset="0"/>
              </a:rPr>
              <a:t>антиортостатическое вывешивание, сочетанное с ежедневной магнитной стимуляцией спинного мозга (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n=7</a:t>
            </a:r>
            <a:r>
              <a:rPr lang="ru-RU" sz="1200">
                <a:solidFill>
                  <a:srgbClr val="000000"/>
                </a:solidFill>
                <a:cs typeface="Arial" charset="0"/>
              </a:rPr>
              <a:t>)</a:t>
            </a:r>
          </a:p>
          <a:p>
            <a:pPr eaLnBrk="1" hangingPunct="1"/>
            <a:endParaRPr lang="ru-RU" sz="1200" b="1">
              <a:solidFill>
                <a:srgbClr val="000000"/>
              </a:solidFill>
              <a:cs typeface="Arial" charset="0"/>
            </a:endParaRPr>
          </a:p>
          <a:p>
            <a:pPr eaLnBrk="1" hangingPunct="1"/>
            <a:r>
              <a:rPr lang="ru-RU" sz="1200" b="1">
                <a:solidFill>
                  <a:srgbClr val="000000"/>
                </a:solidFill>
                <a:cs typeface="Arial" charset="0"/>
              </a:rPr>
              <a:t>ЭКл</a:t>
            </a:r>
            <a:r>
              <a:rPr lang="ru-RU" sz="1200">
                <a:solidFill>
                  <a:srgbClr val="000000"/>
                </a:solidFill>
                <a:cs typeface="Arial" charset="0"/>
              </a:rPr>
              <a:t> – экспериментальные клетки</a:t>
            </a:r>
          </a:p>
          <a:p>
            <a:pPr algn="just" eaLnBrk="1" hangingPunct="1"/>
            <a:r>
              <a:rPr lang="ru-RU" sz="1200" b="1">
                <a:solidFill>
                  <a:srgbClr val="000000"/>
                </a:solidFill>
                <a:cs typeface="Arial" charset="0"/>
              </a:rPr>
              <a:t>АОВ</a:t>
            </a:r>
            <a:r>
              <a:rPr lang="ru-RU" sz="1200">
                <a:solidFill>
                  <a:srgbClr val="000000"/>
                </a:solidFill>
                <a:cs typeface="Arial" charset="0"/>
              </a:rPr>
              <a:t> – антиортостатическое вывешивание</a:t>
            </a:r>
          </a:p>
          <a:p>
            <a:pPr algn="just" eaLnBrk="1" hangingPunct="1"/>
            <a:r>
              <a:rPr lang="ru-RU" sz="1200" b="1">
                <a:solidFill>
                  <a:srgbClr val="000000"/>
                </a:solidFill>
                <a:cs typeface="Arial" charset="0"/>
              </a:rPr>
              <a:t>ЭМГ</a:t>
            </a:r>
            <a:r>
              <a:rPr lang="ru-RU" sz="1200">
                <a:solidFill>
                  <a:srgbClr val="000000"/>
                </a:solidFill>
                <a:cs typeface="Arial" charset="0"/>
              </a:rPr>
              <a:t> – электромиографическое тестирование (регистрация моторных и рефлекторных ответов камбаловидной мышцы при электрическом раздражении седалищного нерва)</a:t>
            </a:r>
          </a:p>
          <a:p>
            <a:pPr algn="just" eaLnBrk="1" hangingPunct="1"/>
            <a:r>
              <a:rPr lang="ru-RU" sz="1200" b="1">
                <a:solidFill>
                  <a:srgbClr val="000000"/>
                </a:solidFill>
                <a:cs typeface="Arial" charset="0"/>
              </a:rPr>
              <a:t>ЭССМ</a:t>
            </a:r>
            <a:r>
              <a:rPr lang="ru-RU" sz="1200">
                <a:solidFill>
                  <a:srgbClr val="000000"/>
                </a:solidFill>
                <a:cs typeface="Arial" charset="0"/>
              </a:rPr>
              <a:t> – электрическая стимуляция спинного мозга (на уровне сегмента 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L2 </a:t>
            </a:r>
            <a:r>
              <a:rPr lang="ru-RU" sz="1200">
                <a:solidFill>
                  <a:srgbClr val="000000"/>
                </a:solidFill>
                <a:cs typeface="Arial" charset="0"/>
              </a:rPr>
              <a:t>ежедневно; длительность - 10 мин/через 10 мин в течении 1,5 часа; интенсивность стимулов – пороговая для сокращения мышцы; частота – 3 Гц)</a:t>
            </a:r>
          </a:p>
          <a:p>
            <a:pPr algn="just" eaLnBrk="1" hangingPunct="1"/>
            <a:r>
              <a:rPr lang="ru-RU" sz="1200" b="1">
                <a:solidFill>
                  <a:srgbClr val="000000"/>
                </a:solidFill>
                <a:cs typeface="Arial" charset="0"/>
              </a:rPr>
              <a:t>МССМ</a:t>
            </a:r>
            <a:r>
              <a:rPr lang="ru-RU" sz="1200">
                <a:solidFill>
                  <a:srgbClr val="000000"/>
                </a:solidFill>
                <a:cs typeface="Arial" charset="0"/>
              </a:rPr>
              <a:t> – магнитная стимуляция спинного мозга (на уровне пояснично-крестцового утолщения спинного мозга ежедневно; длительность - 10 мин/через 10 мин в течении 1,5 часа; интенсивность стимулов – пороговая для сокращения мышцы; частота – 3 Гц)</a:t>
            </a:r>
          </a:p>
        </p:txBody>
      </p:sp>
      <p:pic>
        <p:nvPicPr>
          <p:cNvPr id="17412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620713"/>
            <a:ext cx="4510088" cy="159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3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20713"/>
            <a:ext cx="4467225" cy="159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4" name="Picture 2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2335213"/>
            <a:ext cx="4510088" cy="177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5" name="Picture 2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2339975"/>
            <a:ext cx="4460875" cy="177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: скругленные углы 5">
            <a:extLst>
              <a:ext uri="{FF2B5EF4-FFF2-40B4-BE49-F238E27FC236}"/>
            </a:extLst>
          </p:cNvPr>
          <p:cNvSpPr/>
          <p:nvPr/>
        </p:nvSpPr>
        <p:spPr>
          <a:xfrm>
            <a:off x="107950" y="6021388"/>
            <a:ext cx="8928100" cy="696912"/>
          </a:xfrm>
          <a:prstGeom prst="roundRect">
            <a:avLst/>
          </a:prstGeom>
          <a:solidFill>
            <a:srgbClr val="EFEBBD"/>
          </a:solidFill>
          <a:ln w="127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435" name="Прямоугольник 3"/>
          <p:cNvSpPr>
            <a:spLocks noChangeArrowheads="1"/>
          </p:cNvSpPr>
          <p:nvPr/>
        </p:nvSpPr>
        <p:spPr bwMode="auto">
          <a:xfrm>
            <a:off x="107950" y="6021388"/>
            <a:ext cx="89281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1400" b="1"/>
              <a:t>Параметры вызванных электрических ответов камбаловидной мышцы</a:t>
            </a:r>
          </a:p>
          <a:p>
            <a:pPr algn="just" eaLnBrk="1" hangingPunct="1">
              <a:lnSpc>
                <a:spcPts val="1200"/>
              </a:lnSpc>
            </a:pPr>
            <a:r>
              <a:rPr lang="ru-RU" altLang="ru-RU" sz="1200" b="1"/>
              <a:t>А</a:t>
            </a:r>
            <a:r>
              <a:rPr lang="ru-RU" altLang="ru-RU" sz="1200"/>
              <a:t> – потенциалы, регистрируемые в камбаловидной мышце крысы при стимуляции седалищного нерва; </a:t>
            </a:r>
            <a:r>
              <a:rPr lang="ru-RU" altLang="ru-RU" sz="1200" b="1"/>
              <a:t>В</a:t>
            </a:r>
            <a:r>
              <a:rPr lang="ru-RU" altLang="ru-RU" sz="1200"/>
              <a:t>, </a:t>
            </a:r>
            <a:r>
              <a:rPr lang="ru-RU" altLang="ru-RU" sz="1200" b="1"/>
              <a:t>С</a:t>
            </a:r>
            <a:r>
              <a:rPr lang="ru-RU" altLang="ru-RU" sz="1200"/>
              <a:t> – сравнительный анализ параметров регистрируемых потенциалов. </a:t>
            </a:r>
          </a:p>
        </p:txBody>
      </p:sp>
      <p:pic>
        <p:nvPicPr>
          <p:cNvPr id="18436" name="Рисунок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88913"/>
            <a:ext cx="4260850" cy="561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: скругленные углы 5">
            <a:extLst>
              <a:ext uri="{FF2B5EF4-FFF2-40B4-BE49-F238E27FC236}"/>
            </a:extLst>
          </p:cNvPr>
          <p:cNvSpPr/>
          <p:nvPr/>
        </p:nvSpPr>
        <p:spPr>
          <a:xfrm>
            <a:off x="107950" y="6021388"/>
            <a:ext cx="8928100" cy="696912"/>
          </a:xfrm>
          <a:prstGeom prst="roundRect">
            <a:avLst/>
          </a:prstGeom>
          <a:solidFill>
            <a:srgbClr val="EFEBBD"/>
          </a:solidFill>
          <a:ln w="127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9459" name="Прямоугольник 3"/>
          <p:cNvSpPr>
            <a:spLocks noChangeArrowheads="1"/>
          </p:cNvSpPr>
          <p:nvPr/>
        </p:nvSpPr>
        <p:spPr bwMode="auto">
          <a:xfrm>
            <a:off x="107950" y="6021388"/>
            <a:ext cx="89281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1400" b="1">
                <a:solidFill>
                  <a:srgbClr val="000000"/>
                </a:solidFill>
              </a:rPr>
              <a:t>Параметры вызванных электрических ответов камбаловидной мышцы</a:t>
            </a:r>
          </a:p>
          <a:p>
            <a:pPr algn="just" eaLnBrk="1" hangingPunct="1">
              <a:lnSpc>
                <a:spcPts val="1200"/>
              </a:lnSpc>
            </a:pPr>
            <a:r>
              <a:rPr lang="ru-RU" altLang="ru-RU" sz="1200" b="1">
                <a:solidFill>
                  <a:srgbClr val="000000"/>
                </a:solidFill>
              </a:rPr>
              <a:t>А</a:t>
            </a:r>
            <a:r>
              <a:rPr lang="ru-RU" altLang="ru-RU" sz="1200">
                <a:solidFill>
                  <a:srgbClr val="000000"/>
                </a:solidFill>
              </a:rPr>
              <a:t> – потенциалы, регистрируемые в камбаловидной мышце крысы при стимуляции седалищного нерва; </a:t>
            </a:r>
            <a:r>
              <a:rPr lang="ru-RU" altLang="ru-RU" sz="1200" b="1">
                <a:solidFill>
                  <a:srgbClr val="000000"/>
                </a:solidFill>
              </a:rPr>
              <a:t>В</a:t>
            </a:r>
            <a:r>
              <a:rPr lang="ru-RU" altLang="ru-RU" sz="1200">
                <a:solidFill>
                  <a:srgbClr val="000000"/>
                </a:solidFill>
              </a:rPr>
              <a:t>, </a:t>
            </a:r>
            <a:r>
              <a:rPr lang="ru-RU" altLang="ru-RU" sz="1200" b="1">
                <a:solidFill>
                  <a:srgbClr val="000000"/>
                </a:solidFill>
              </a:rPr>
              <a:t>С</a:t>
            </a:r>
            <a:r>
              <a:rPr lang="ru-RU" altLang="ru-RU" sz="1200">
                <a:solidFill>
                  <a:srgbClr val="000000"/>
                </a:solidFill>
              </a:rPr>
              <a:t> – сравнительный анализ параметров регистрируемых потенциалов. </a:t>
            </a:r>
            <a:r>
              <a:rPr lang="ru-RU" altLang="ru-RU" sz="1200" b="1">
                <a:solidFill>
                  <a:srgbClr val="000000"/>
                </a:solidFill>
              </a:rPr>
              <a:t>*</a:t>
            </a:r>
            <a:r>
              <a:rPr lang="ru-RU" altLang="ru-RU" sz="1200">
                <a:solidFill>
                  <a:srgbClr val="000000"/>
                </a:solidFill>
              </a:rPr>
              <a:t> - достоверность, р&lt;0.05.</a:t>
            </a:r>
          </a:p>
        </p:txBody>
      </p:sp>
      <p:pic>
        <p:nvPicPr>
          <p:cNvPr id="19460" name="Рисунок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71438"/>
            <a:ext cx="4248150" cy="573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: скругленные углы 8">
            <a:extLst>
              <a:ext uri="{FF2B5EF4-FFF2-40B4-BE49-F238E27FC236}"/>
            </a:extLst>
          </p:cNvPr>
          <p:cNvSpPr/>
          <p:nvPr/>
        </p:nvSpPr>
        <p:spPr>
          <a:xfrm>
            <a:off x="107950" y="5829300"/>
            <a:ext cx="8928100" cy="696913"/>
          </a:xfrm>
          <a:prstGeom prst="roundRect">
            <a:avLst/>
          </a:prstGeom>
          <a:solidFill>
            <a:srgbClr val="EFEBBD"/>
          </a:solidFill>
          <a:ln w="127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/>
            </a:extLst>
          </p:cNvPr>
          <p:cNvSpPr/>
          <p:nvPr/>
        </p:nvSpPr>
        <p:spPr>
          <a:xfrm>
            <a:off x="0" y="5805488"/>
            <a:ext cx="9144000" cy="3063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91433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kern="0" dirty="0">
                <a:solidFill>
                  <a:prstClr val="black"/>
                </a:solidFill>
                <a:latin typeface="+mn-lt"/>
              </a:rPr>
              <a:t>Моторные потенциалы </a:t>
            </a:r>
            <a:r>
              <a:rPr lang="ru-RU" sz="1400" b="1" kern="0" dirty="0">
                <a:solidFill>
                  <a:prstClr val="black"/>
                </a:solidFill>
                <a:latin typeface="+mn-lt"/>
              </a:rPr>
              <a:t>камбаловидной мышцы </a:t>
            </a:r>
            <a:r>
              <a:rPr lang="ru-RU" sz="1400" b="1" kern="0" dirty="0">
                <a:solidFill>
                  <a:prstClr val="black"/>
                </a:solidFill>
                <a:latin typeface="+mn-lt"/>
              </a:rPr>
              <a:t>при частотной стимуляции</a:t>
            </a:r>
          </a:p>
        </p:txBody>
      </p:sp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1258888" y="520700"/>
            <a:ext cx="2936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sz="1400" b="1"/>
              <a:t>А</a:t>
            </a:r>
          </a:p>
        </p:txBody>
      </p:sp>
      <p:sp>
        <p:nvSpPr>
          <p:cNvPr id="20485" name="TextBox 6"/>
          <p:cNvSpPr txBox="1">
            <a:spLocks noChangeArrowheads="1"/>
          </p:cNvSpPr>
          <p:nvPr/>
        </p:nvSpPr>
        <p:spPr bwMode="auto">
          <a:xfrm>
            <a:off x="1258888" y="2197100"/>
            <a:ext cx="2936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sz="1400" b="1"/>
              <a:t>В</a:t>
            </a:r>
          </a:p>
        </p:txBody>
      </p:sp>
      <p:sp>
        <p:nvSpPr>
          <p:cNvPr id="20486" name="TextBox 4"/>
          <p:cNvSpPr txBox="1">
            <a:spLocks noChangeArrowheads="1"/>
          </p:cNvSpPr>
          <p:nvPr/>
        </p:nvSpPr>
        <p:spPr bwMode="auto">
          <a:xfrm>
            <a:off x="107950" y="6021388"/>
            <a:ext cx="8928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ru-RU" altLang="ru-RU" sz="1200"/>
              <a:t>А – стимуляция с частотой 3 Гц (сравнивали амплитуду 5 и 1 ответов); В - стимуляция с частотой 50 Гц (сравнивали амплитуду 200 и 1 ответов) </a:t>
            </a:r>
          </a:p>
        </p:txBody>
      </p:sp>
      <p:graphicFrame>
        <p:nvGraphicFramePr>
          <p:cNvPr id="20487" name="Объект 2"/>
          <p:cNvGraphicFramePr>
            <a:graphicFrameLocks noChangeAspect="1"/>
          </p:cNvGraphicFramePr>
          <p:nvPr/>
        </p:nvGraphicFramePr>
        <p:xfrm>
          <a:off x="1692275" y="523875"/>
          <a:ext cx="6081713" cy="441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CorelDRAW" r:id="rId4" imgW="6081806" imgH="4418120" progId="CorelDraw.Graphic.17">
                  <p:embed/>
                </p:oleObj>
              </mc:Choice>
              <mc:Fallback>
                <p:oleObj name="CorelDRAW" r:id="rId4" imgW="6081806" imgH="4418120" progId="CorelDraw.Graphic.17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523875"/>
                        <a:ext cx="6081713" cy="441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4450"/>
            <a:ext cx="5367338" cy="587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: скругленные углы 5">
            <a:extLst>
              <a:ext uri="{FF2B5EF4-FFF2-40B4-BE49-F238E27FC236}"/>
            </a:extLst>
          </p:cNvPr>
          <p:cNvSpPr/>
          <p:nvPr/>
        </p:nvSpPr>
        <p:spPr>
          <a:xfrm>
            <a:off x="107950" y="6116638"/>
            <a:ext cx="8928100" cy="696912"/>
          </a:xfrm>
          <a:prstGeom prst="roundRect">
            <a:avLst/>
          </a:prstGeom>
          <a:solidFill>
            <a:srgbClr val="EFEBBD"/>
          </a:solidFill>
          <a:ln w="127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1508" name="Прямоугольник 6"/>
          <p:cNvSpPr>
            <a:spLocks noChangeArrowheads="1"/>
          </p:cNvSpPr>
          <p:nvPr/>
        </p:nvSpPr>
        <p:spPr bwMode="auto">
          <a:xfrm>
            <a:off x="107950" y="6116638"/>
            <a:ext cx="89281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1400" b="1">
                <a:solidFill>
                  <a:srgbClr val="000000"/>
                </a:solidFill>
              </a:rPr>
              <a:t>Параметры вызванных электрических ответов камбаловидной мышцы</a:t>
            </a:r>
          </a:p>
          <a:p>
            <a:pPr algn="just" eaLnBrk="1" hangingPunct="1">
              <a:lnSpc>
                <a:spcPts val="1200"/>
              </a:lnSpc>
            </a:pPr>
            <a:r>
              <a:rPr lang="ru-RU" altLang="ru-RU" sz="1200" b="1">
                <a:solidFill>
                  <a:srgbClr val="000000"/>
                </a:solidFill>
              </a:rPr>
              <a:t>А</a:t>
            </a:r>
            <a:r>
              <a:rPr lang="ru-RU" altLang="ru-RU" sz="1200">
                <a:solidFill>
                  <a:srgbClr val="000000"/>
                </a:solidFill>
              </a:rPr>
              <a:t> – потенциалы, регистрируемые в камбаловидной мышце крысы при стимуляции седалищного нерва; </a:t>
            </a:r>
            <a:r>
              <a:rPr lang="ru-RU" altLang="ru-RU" sz="1200" b="1">
                <a:solidFill>
                  <a:srgbClr val="000000"/>
                </a:solidFill>
              </a:rPr>
              <a:t>В</a:t>
            </a:r>
            <a:r>
              <a:rPr lang="ru-RU" altLang="ru-RU" sz="1200">
                <a:solidFill>
                  <a:srgbClr val="000000"/>
                </a:solidFill>
              </a:rPr>
              <a:t>, </a:t>
            </a:r>
            <a:r>
              <a:rPr lang="ru-RU" altLang="ru-RU" sz="1200" b="1">
                <a:solidFill>
                  <a:srgbClr val="000000"/>
                </a:solidFill>
              </a:rPr>
              <a:t>С</a:t>
            </a:r>
            <a:r>
              <a:rPr lang="ru-RU" altLang="ru-RU" sz="1200">
                <a:solidFill>
                  <a:srgbClr val="000000"/>
                </a:solidFill>
              </a:rPr>
              <a:t> – сравнительный анализ параметров регистрируемых потенциалов. </a:t>
            </a:r>
            <a:r>
              <a:rPr lang="ru-RU" altLang="ru-RU" sz="1200" b="1">
                <a:solidFill>
                  <a:srgbClr val="000000"/>
                </a:solidFill>
              </a:rPr>
              <a:t>*</a:t>
            </a:r>
            <a:r>
              <a:rPr lang="ru-RU" altLang="ru-RU" sz="1200">
                <a:solidFill>
                  <a:srgbClr val="000000"/>
                </a:solidFill>
              </a:rPr>
              <a:t> - достоверность, р&lt;0.05.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: скругленные углы 5">
            <a:extLst>
              <a:ext uri="{FF2B5EF4-FFF2-40B4-BE49-F238E27FC236}"/>
            </a:extLst>
          </p:cNvPr>
          <p:cNvSpPr/>
          <p:nvPr/>
        </p:nvSpPr>
        <p:spPr>
          <a:xfrm>
            <a:off x="107950" y="6116638"/>
            <a:ext cx="8928100" cy="696912"/>
          </a:xfrm>
          <a:prstGeom prst="roundRect">
            <a:avLst/>
          </a:prstGeom>
          <a:solidFill>
            <a:srgbClr val="EFEBBD"/>
          </a:solidFill>
          <a:ln w="127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2531" name="Прямоугольник 6"/>
          <p:cNvSpPr>
            <a:spLocks noChangeArrowheads="1"/>
          </p:cNvSpPr>
          <p:nvPr/>
        </p:nvSpPr>
        <p:spPr bwMode="auto">
          <a:xfrm>
            <a:off x="107950" y="6116638"/>
            <a:ext cx="89281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1400" b="1">
                <a:solidFill>
                  <a:srgbClr val="000000"/>
                </a:solidFill>
              </a:rPr>
              <a:t>Параметры вызванных электрических ответов камбаловидной мышцы</a:t>
            </a:r>
          </a:p>
          <a:p>
            <a:pPr algn="just" eaLnBrk="1" hangingPunct="1">
              <a:lnSpc>
                <a:spcPts val="1200"/>
              </a:lnSpc>
            </a:pPr>
            <a:r>
              <a:rPr lang="ru-RU" altLang="ru-RU" sz="1200" b="1">
                <a:solidFill>
                  <a:srgbClr val="000000"/>
                </a:solidFill>
              </a:rPr>
              <a:t>А</a:t>
            </a:r>
            <a:r>
              <a:rPr lang="ru-RU" altLang="ru-RU" sz="1200">
                <a:solidFill>
                  <a:srgbClr val="000000"/>
                </a:solidFill>
              </a:rPr>
              <a:t> – потенциалы, регистрируемые в камбаловидной мышце крысы при стимуляции седалищного нерва; </a:t>
            </a:r>
            <a:r>
              <a:rPr lang="ru-RU" altLang="ru-RU" sz="1200" b="1">
                <a:solidFill>
                  <a:srgbClr val="000000"/>
                </a:solidFill>
              </a:rPr>
              <a:t>В</a:t>
            </a:r>
            <a:r>
              <a:rPr lang="ru-RU" altLang="ru-RU" sz="1200">
                <a:solidFill>
                  <a:srgbClr val="000000"/>
                </a:solidFill>
              </a:rPr>
              <a:t>, </a:t>
            </a:r>
            <a:r>
              <a:rPr lang="ru-RU" altLang="ru-RU" sz="1200" b="1">
                <a:solidFill>
                  <a:srgbClr val="000000"/>
                </a:solidFill>
              </a:rPr>
              <a:t>С</a:t>
            </a:r>
            <a:r>
              <a:rPr lang="ru-RU" altLang="ru-RU" sz="1200">
                <a:solidFill>
                  <a:srgbClr val="000000"/>
                </a:solidFill>
              </a:rPr>
              <a:t> – сравнительный анализ параметров регистрируемых потенциалов. </a:t>
            </a:r>
            <a:r>
              <a:rPr lang="ru-RU" altLang="ru-RU" sz="1200" b="1">
                <a:solidFill>
                  <a:srgbClr val="000000"/>
                </a:solidFill>
              </a:rPr>
              <a:t>*</a:t>
            </a:r>
            <a:r>
              <a:rPr lang="ru-RU" altLang="ru-RU" sz="1200">
                <a:solidFill>
                  <a:srgbClr val="000000"/>
                </a:solidFill>
              </a:rPr>
              <a:t> - достоверность, р&lt;0.05.</a:t>
            </a:r>
          </a:p>
        </p:txBody>
      </p:sp>
      <p:pic>
        <p:nvPicPr>
          <p:cNvPr id="22532" name="Рисунок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23825"/>
            <a:ext cx="4200525" cy="573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804</TotalTime>
  <Words>454</Words>
  <Application>Microsoft Office PowerPoint</Application>
  <PresentationFormat>Экран (4:3)</PresentationFormat>
  <Paragraphs>38</Paragraphs>
  <Slides>8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Calibri</vt:lpstr>
      <vt:lpstr>Arial</vt:lpstr>
      <vt:lpstr>BatangChe</vt:lpstr>
      <vt:lpstr>Тема Office</vt:lpstr>
      <vt:lpstr>1_Тема Office</vt:lpstr>
      <vt:lpstr>2_Тема Office</vt:lpstr>
      <vt:lpstr>CorelDRAW X7 Graphic</vt:lpstr>
      <vt:lpstr>Презентация PowerPoint</vt:lpstr>
      <vt:lpstr>Цель и задачи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антон</dc:creator>
  <cp:lastModifiedBy>антон</cp:lastModifiedBy>
  <cp:revision>70</cp:revision>
  <dcterms:created xsi:type="dcterms:W3CDTF">2018-12-07T13:07:14Z</dcterms:created>
  <dcterms:modified xsi:type="dcterms:W3CDTF">2020-01-13T08:48:30Z</dcterms:modified>
</cp:coreProperties>
</file>