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9"/>
  </p:notesMasterIdLst>
  <p:sldIdLst>
    <p:sldId id="256" r:id="rId2"/>
    <p:sldId id="261" r:id="rId3"/>
    <p:sldId id="258" r:id="rId4"/>
    <p:sldId id="291" r:id="rId5"/>
    <p:sldId id="259" r:id="rId6"/>
    <p:sldId id="293" r:id="rId7"/>
    <p:sldId id="294" r:id="rId8"/>
    <p:sldId id="311" r:id="rId9"/>
    <p:sldId id="314" r:id="rId10"/>
    <p:sldId id="317" r:id="rId11"/>
    <p:sldId id="310" r:id="rId12"/>
    <p:sldId id="318" r:id="rId13"/>
    <p:sldId id="312" r:id="rId14"/>
    <p:sldId id="313" r:id="rId15"/>
    <p:sldId id="308" r:id="rId16"/>
    <p:sldId id="305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0"/>
    <p:restoredTop sz="94907" autoAdjust="0"/>
  </p:normalViewPr>
  <p:slideViewPr>
    <p:cSldViewPr snapToGrid="0">
      <p:cViewPr varScale="1">
        <p:scale>
          <a:sx n="72" d="100"/>
          <a:sy n="72" d="100"/>
        </p:scale>
        <p:origin x="208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12" Type="http://schemas.openxmlformats.org/officeDocument/2006/relationships/image" Target="../media/image88.emf"/><Relationship Id="rId17" Type="http://schemas.openxmlformats.org/officeDocument/2006/relationships/image" Target="../media/image93.emf"/><Relationship Id="rId2" Type="http://schemas.openxmlformats.org/officeDocument/2006/relationships/image" Target="../media/image78.emf"/><Relationship Id="rId16" Type="http://schemas.openxmlformats.org/officeDocument/2006/relationships/image" Target="../media/image92.emf"/><Relationship Id="rId1" Type="http://schemas.openxmlformats.org/officeDocument/2006/relationships/image" Target="../media/image77.emf"/><Relationship Id="rId6" Type="http://schemas.openxmlformats.org/officeDocument/2006/relationships/image" Target="../media/image82.emf"/><Relationship Id="rId11" Type="http://schemas.openxmlformats.org/officeDocument/2006/relationships/image" Target="../media/image87.emf"/><Relationship Id="rId5" Type="http://schemas.openxmlformats.org/officeDocument/2006/relationships/image" Target="../media/image81.emf"/><Relationship Id="rId15" Type="http://schemas.openxmlformats.org/officeDocument/2006/relationships/image" Target="../media/image91.emf"/><Relationship Id="rId10" Type="http://schemas.openxmlformats.org/officeDocument/2006/relationships/image" Target="../media/image86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Relationship Id="rId14" Type="http://schemas.openxmlformats.org/officeDocument/2006/relationships/image" Target="../media/image9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10" Type="http://schemas.openxmlformats.org/officeDocument/2006/relationships/image" Target="../media/image71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BA816-8AD3-475F-BCE4-FA019258B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6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рисунке поправить углы Просто поменять на рисунок из книги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Заменить из книги верхний рисунок.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16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84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4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27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r>
              <a:rPr lang="ru-RU" baseline="0" dirty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BA816-8AD3-475F-BCE4-FA019258B60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03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7651D-0C0D-466F-B294-12496ED39A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6F839-66B4-46A3-B722-9D60C9437C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CC53-C7F2-45E3-B129-5644FE040A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8945-948C-4313-B64E-F754DAA7B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C20C9-15A8-483A-A969-5421B16A8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994C1-1FA1-41C1-A48A-9B3C44E553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0AEC1-5AA0-4A58-B3E2-A195D5EC95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118CB-EED9-4899-BBDD-14A9033D01C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78B63-6BDC-474E-92FF-7E28C467F94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CB993-BDE7-4CBC-9029-5353394932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99BCE-B2AA-43DE-B8A4-98BCA13931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77B8C-E326-4D6A-BA2D-764E7FC11A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51A89-EC30-42DC-825C-9450F3A9F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182EAB-EDF1-40A0-967A-CCB8269336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7.emf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0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5.emf"/><Relationship Id="rId18" Type="http://schemas.openxmlformats.org/officeDocument/2006/relationships/image" Target="../media/image6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jpe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7.jpeg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61.jpe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3.emf"/><Relationship Id="rId1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6.emf"/><Relationship Id="rId18" Type="http://schemas.openxmlformats.org/officeDocument/2006/relationships/image" Target="../media/image72.jpeg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54.bin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69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5.emf"/><Relationship Id="rId24" Type="http://schemas.openxmlformats.org/officeDocument/2006/relationships/image" Target="../media/image71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oleObject" Target="../embeddings/oleObject55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51.bin"/><Relationship Id="rId22" Type="http://schemas.openxmlformats.org/officeDocument/2006/relationships/image" Target="../media/image7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e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21" Type="http://schemas.openxmlformats.org/officeDocument/2006/relationships/image" Target="../media/image85.emf"/><Relationship Id="rId34" Type="http://schemas.openxmlformats.org/officeDocument/2006/relationships/oleObject" Target="../embeddings/oleObject72.bin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33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89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0.e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93.emf"/><Relationship Id="rId5" Type="http://schemas.openxmlformats.org/officeDocument/2006/relationships/image" Target="../media/image77.e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84.emf"/><Relationship Id="rId31" Type="http://schemas.openxmlformats.org/officeDocument/2006/relationships/image" Target="../media/image90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9.e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88.e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92.emf"/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97.jpeg"/><Relationship Id="rId10" Type="http://schemas.openxmlformats.org/officeDocument/2006/relationships/image" Target="../media/image98.jpeg"/><Relationship Id="rId4" Type="http://schemas.openxmlformats.org/officeDocument/2006/relationships/image" Target="../media/image96.jpeg"/><Relationship Id="rId9" Type="http://schemas.openxmlformats.org/officeDocument/2006/relationships/image" Target="../media/image9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jpg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emf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3.jpeg"/><Relationship Id="rId29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23" Type="http://schemas.openxmlformats.org/officeDocument/2006/relationships/image" Target="../media/image9.e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15" Type="http://schemas.openxmlformats.org/officeDocument/2006/relationships/image" Target="../media/image21.jpeg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8.emf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emf"/><Relationship Id="rId1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102" y="1699282"/>
            <a:ext cx="8640960" cy="38884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200">
                <a:latin typeface="Arial Black" pitchFamily="34" charset="0"/>
              </a:rPr>
              <a:t>Лекция 3</a:t>
            </a:r>
            <a:r>
              <a:rPr lang="en-US" altLang="ru-RU" sz="3200">
                <a:latin typeface="Arial Black" pitchFamily="34" charset="0"/>
              </a:rPr>
              <a:t> </a:t>
            </a:r>
            <a:br>
              <a:rPr lang="en-US" altLang="ru-RU" dirty="0">
                <a:latin typeface="Arial Black" pitchFamily="34" charset="0"/>
              </a:rPr>
            </a:br>
            <a:br>
              <a:rPr lang="en-US" altLang="ru-RU" dirty="0">
                <a:latin typeface="Arial Black" pitchFamily="34" charset="0"/>
              </a:rPr>
            </a:br>
            <a:r>
              <a:rPr lang="ru-RU" altLang="ru-RU" sz="4000" cap="all" dirty="0">
                <a:solidFill>
                  <a:srgbClr val="C00000"/>
                </a:solidFill>
                <a:latin typeface="Arial Black" pitchFamily="34" charset="0"/>
              </a:rPr>
              <a:t>РАБОТА И ЭНЕРГИЯ. ДИНАМИКА ВРАЩАТЕЛЬНОГО ДВИЖЕНИЯ.</a:t>
            </a:r>
            <a:br>
              <a:rPr lang="ru-RU" altLang="ru-RU" cap="all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ru-RU" altLang="ru-RU" cap="all" dirty="0">
                <a:solidFill>
                  <a:srgbClr val="C00000"/>
                </a:solidFill>
                <a:latin typeface="Arial Black" pitchFamily="34" charset="0"/>
              </a:rPr>
            </a:br>
            <a:endParaRPr lang="ru-RU" alt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7150"/>
            <a:ext cx="9144000" cy="12077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itchFamily="34" charset="0"/>
              </a:rPr>
              <a:t>Основное уравнение динамики вращательного движения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5324" y="6447110"/>
            <a:ext cx="542925" cy="365125"/>
          </a:xfrm>
        </p:spPr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>
            <p:extLst/>
          </p:nvPr>
        </p:nvGraphicFramePr>
        <p:xfrm>
          <a:off x="2944803" y="2402970"/>
          <a:ext cx="4873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1" name="Equation" r:id="rId4" imgW="2374900" imgH="304800" progId="Equation.DSMT4">
                  <p:embed/>
                </p:oleObj>
              </mc:Choice>
              <mc:Fallback>
                <p:oleObj name="Equation" r:id="rId4" imgW="2374900" imgH="3048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03" y="2402970"/>
                        <a:ext cx="48736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"/>
          <p:cNvGraphicFramePr>
            <a:graphicFrameLocks noChangeAspect="1"/>
          </p:cNvGraphicFramePr>
          <p:nvPr>
            <p:extLst/>
          </p:nvPr>
        </p:nvGraphicFramePr>
        <p:xfrm>
          <a:off x="310284" y="5214256"/>
          <a:ext cx="39290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2" name="Equation" r:id="rId6" imgW="1714500" imgH="279400" progId="Equation.DSMT4">
                  <p:embed/>
                </p:oleObj>
              </mc:Choice>
              <mc:Fallback>
                <p:oleObj name="Equation" r:id="rId6" imgW="1714500" imgH="2794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84" y="5214256"/>
                        <a:ext cx="392906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"/>
          <p:cNvGraphicFramePr>
            <a:graphicFrameLocks noChangeAspect="1"/>
          </p:cNvGraphicFramePr>
          <p:nvPr>
            <p:extLst/>
          </p:nvPr>
        </p:nvGraphicFramePr>
        <p:xfrm>
          <a:off x="4546300" y="5219645"/>
          <a:ext cx="18049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3" name="Equation" r:id="rId8" imgW="761669" imgH="253890" progId="Equation.DSMT4">
                  <p:embed/>
                </p:oleObj>
              </mc:Choice>
              <mc:Fallback>
                <p:oleObj name="Equation" r:id="rId8" imgW="761669" imgH="25389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300" y="5219645"/>
                        <a:ext cx="18049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"/>
          <p:cNvSpPr txBox="1">
            <a:spLocks noRot="1" noChangeArrowheads="1"/>
          </p:cNvSpPr>
          <p:nvPr/>
        </p:nvSpPr>
        <p:spPr>
          <a:xfrm>
            <a:off x="6542315" y="5347551"/>
            <a:ext cx="2601685" cy="65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– момент инерции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1"/>
          <p:cNvGraphicFramePr>
            <a:graphicFrameLocks noChangeAspect="1"/>
          </p:cNvGraphicFramePr>
          <p:nvPr>
            <p:extLst/>
          </p:nvPr>
        </p:nvGraphicFramePr>
        <p:xfrm>
          <a:off x="4957536" y="6088743"/>
          <a:ext cx="11160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4" name="Equation" r:id="rId10" imgW="469696" imgH="203112" progId="Equation.DSMT4">
                  <p:embed/>
                </p:oleObj>
              </mc:Choice>
              <mc:Fallback>
                <p:oleObj name="Equation" r:id="rId10" imgW="469696" imgH="203112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536" y="6088743"/>
                        <a:ext cx="11160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828704" y="6031672"/>
            <a:ext cx="1346333" cy="6386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aphicFrame>
        <p:nvGraphicFramePr>
          <p:cNvPr id="40" name="Object 1"/>
          <p:cNvGraphicFramePr>
            <a:graphicFrameLocks noChangeAspect="1"/>
          </p:cNvGraphicFramePr>
          <p:nvPr>
            <p:extLst/>
          </p:nvPr>
        </p:nvGraphicFramePr>
        <p:xfrm>
          <a:off x="2998788" y="6008914"/>
          <a:ext cx="10255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5" name="Equation" r:id="rId12" imgW="482391" imgH="241195" progId="Equation.DSMT4">
                  <p:embed/>
                </p:oleObj>
              </mc:Choice>
              <mc:Fallback>
                <p:oleObj name="Equation" r:id="rId12" imgW="482391" imgH="241195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6008914"/>
                        <a:ext cx="10255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960747" y="604373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251526" y="4481822"/>
          <a:ext cx="66770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6" name="Equation" r:id="rId14" imgW="3670200" imgH="279360" progId="Equation.DSMT4">
                  <p:embed/>
                </p:oleObj>
              </mc:Choice>
              <mc:Fallback>
                <p:oleObj name="Equation" r:id="rId14" imgW="3670200" imgH="27936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6" y="4481822"/>
                        <a:ext cx="667702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/>
          </p:nvPr>
        </p:nvGraphicFramePr>
        <p:xfrm>
          <a:off x="1752847" y="3526929"/>
          <a:ext cx="6051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7" name="Equation" r:id="rId16" imgW="3327120" imgH="457200" progId="Equation.DSMT4">
                  <p:embed/>
                </p:oleObj>
              </mc:Choice>
              <mc:Fallback>
                <p:oleObj name="Equation" r:id="rId16" imgW="3327120" imgH="457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847" y="3526929"/>
                        <a:ext cx="60515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209604" y="1523127"/>
          <a:ext cx="4683126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8" name="Equation" r:id="rId18" imgW="1981200" imgH="304800" progId="Equation.DSMT4">
                  <p:embed/>
                </p:oleObj>
              </mc:Choice>
              <mc:Fallback>
                <p:oleObj name="Equation" r:id="rId18" imgW="1981200" imgH="3048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04" y="1523127"/>
                        <a:ext cx="4683126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845564" y="2486370"/>
            <a:ext cx="107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5476" y="3157314"/>
            <a:ext cx="4513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Пояснение к решению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ур-я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в):</a:t>
            </a:r>
          </a:p>
        </p:txBody>
      </p:sp>
    </p:spTree>
    <p:extLst>
      <p:ext uri="{BB962C8B-B14F-4D97-AF65-F5344CB8AC3E}">
        <p14:creationId xmlns:p14="http://schemas.microsoft.com/office/powerpoint/2010/main" val="394080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0435" y="6347113"/>
            <a:ext cx="521855" cy="365125"/>
          </a:xfrm>
        </p:spPr>
        <p:txBody>
          <a:bodyPr/>
          <a:lstStyle/>
          <a:p>
            <a:pPr>
              <a:defRPr/>
            </a:pPr>
            <a:fld id="{246994C1-1FA1-41C1-A48A-9B3C44E553EB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073238" y="4778104"/>
            <a:ext cx="4239492" cy="38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noProof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Теорема Ш</a:t>
            </a:r>
            <a:r>
              <a:rPr lang="ru-RU" alt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тайнера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5978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itchFamily="34" charset="0"/>
              </a:rPr>
              <a:t>Моменты инерции тел разной симметрии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339470"/>
              </p:ext>
            </p:extLst>
          </p:nvPr>
        </p:nvGraphicFramePr>
        <p:xfrm>
          <a:off x="6735581" y="1424276"/>
          <a:ext cx="19907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6" name="Equation" r:id="rId4" imgW="838200" imgH="241300" progId="Equation.DSMT4">
                  <p:embed/>
                </p:oleObj>
              </mc:Choice>
              <mc:Fallback>
                <p:oleObj name="Equation" r:id="rId4" imgW="838200" imgH="2413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581" y="1424276"/>
                        <a:ext cx="19907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583711" y="3646102"/>
            <a:ext cx="5061525" cy="85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40" b="1" dirty="0">
                <a:latin typeface="Arial" pitchFamily="34" charset="0"/>
                <a:cs typeface="Arial" pitchFamily="34" charset="0"/>
              </a:rPr>
              <a:t>Вращение вокруг свободных и несвободных осей вращения различается принципиально!! </a:t>
            </a:r>
            <a:endParaRPr kumimoji="0" lang="ru-RU" altLang="ru-RU" sz="204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025448" y="5295900"/>
          <a:ext cx="2371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7" name="Equation" r:id="rId6" imgW="1040948" imgH="241195" progId="Equation.DSMT4">
                  <p:embed/>
                </p:oleObj>
              </mc:Choice>
              <mc:Fallback>
                <p:oleObj name="Equation" r:id="rId6" imgW="1040948" imgH="241195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48" y="5295900"/>
                        <a:ext cx="23717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154306"/>
              </p:ext>
            </p:extLst>
          </p:nvPr>
        </p:nvGraphicFramePr>
        <p:xfrm>
          <a:off x="5956300" y="1979613"/>
          <a:ext cx="2044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8" name="Equation" r:id="rId8" imgW="863225" imgH="241195" progId="Equation.DSMT4">
                  <p:embed/>
                </p:oleObj>
              </mc:Choice>
              <mc:Fallback>
                <p:oleObj name="Equation" r:id="rId8" imgW="863225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1979613"/>
                        <a:ext cx="20447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3435927" y="2053381"/>
            <a:ext cx="2068947" cy="38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Куб: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3426691" y="2570617"/>
            <a:ext cx="2068946" cy="38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Цилиндр:</a:t>
            </a: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03379" y="529394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(4.8)</a:t>
            </a: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3389746" y="1517668"/>
            <a:ext cx="2512291" cy="38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Общий случай: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429148"/>
              </p:ext>
            </p:extLst>
          </p:nvPr>
        </p:nvGraphicFramePr>
        <p:xfrm>
          <a:off x="6114473" y="2462843"/>
          <a:ext cx="1473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9" name="Equation" r:id="rId10" imgW="863225" imgH="241195" progId="Equation.DSMT4">
                  <p:embed/>
                </p:oleObj>
              </mc:Choice>
              <mc:Fallback>
                <p:oleObj name="Equation" r:id="rId10" imgW="863225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73" y="2462843"/>
                        <a:ext cx="1473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 noRot="1" noChangeArrowheads="1"/>
          </p:cNvSpPr>
          <p:nvPr/>
        </p:nvSpPr>
        <p:spPr>
          <a:xfrm>
            <a:off x="3417456" y="3069381"/>
            <a:ext cx="2087418" cy="38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Шар:</a:t>
            </a: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13875"/>
              </p:ext>
            </p:extLst>
          </p:nvPr>
        </p:nvGraphicFramePr>
        <p:xfrm>
          <a:off x="5791200" y="2970213"/>
          <a:ext cx="26162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" name="Equation" r:id="rId12" imgW="1104840" imgH="241200" progId="Equation.DSMT4">
                  <p:embed/>
                </p:oleObj>
              </mc:Choice>
              <mc:Fallback>
                <p:oleObj name="Equation" r:id="rId12" imgW="1104840" imgH="2412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0213"/>
                        <a:ext cx="26162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 descr="4 - цилиндр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8516" y="2376736"/>
            <a:ext cx="517222" cy="754500"/>
          </a:xfrm>
          <a:prstGeom prst="rect">
            <a:avLst/>
          </a:prstGeom>
        </p:spPr>
      </p:pic>
      <p:pic>
        <p:nvPicPr>
          <p:cNvPr id="24" name="Рисунок 23" descr="4-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3197" y="1518187"/>
            <a:ext cx="2891995" cy="2885652"/>
          </a:xfrm>
          <a:prstGeom prst="rect">
            <a:avLst/>
          </a:prstGeom>
        </p:spPr>
      </p:pic>
      <p:pic>
        <p:nvPicPr>
          <p:cNvPr id="26" name="Рисунок 25" descr="4-1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73069" y="4572897"/>
            <a:ext cx="2969622" cy="2042703"/>
          </a:xfrm>
          <a:prstGeom prst="rect">
            <a:avLst/>
          </a:prstGeom>
        </p:spPr>
      </p:pic>
      <p:pic>
        <p:nvPicPr>
          <p:cNvPr id="21" name="Рисунок 20" descr="4  - куб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911436" y="1856509"/>
            <a:ext cx="648856" cy="648856"/>
          </a:xfrm>
          <a:prstGeom prst="rect">
            <a:avLst/>
          </a:prstGeom>
        </p:spPr>
      </p:pic>
      <p:pic>
        <p:nvPicPr>
          <p:cNvPr id="25" name="Рисунок 24" descr="4-5а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66691" y="1344198"/>
            <a:ext cx="669952" cy="691037"/>
          </a:xfrm>
          <a:prstGeom prst="rect">
            <a:avLst/>
          </a:prstGeom>
        </p:spPr>
      </p:pic>
      <p:pic>
        <p:nvPicPr>
          <p:cNvPr id="22" name="Рисунок 21" descr="4  - шар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12497" y="3069381"/>
            <a:ext cx="524672" cy="506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  <a:t>Уравнение моментов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2974" y="6304235"/>
            <a:ext cx="363961" cy="365125"/>
          </a:xfrm>
        </p:spPr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37236" y="3476736"/>
            <a:ext cx="1006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а)</a:t>
            </a:r>
          </a:p>
        </p:txBody>
      </p:sp>
      <p:graphicFrame>
        <p:nvGraphicFramePr>
          <p:cNvPr id="50503" name="Object 327"/>
          <p:cNvGraphicFramePr>
            <a:graphicFrameLocks noChangeAspect="1"/>
          </p:cNvGraphicFramePr>
          <p:nvPr>
            <p:extLst/>
          </p:nvPr>
        </p:nvGraphicFramePr>
        <p:xfrm>
          <a:off x="3214688" y="774700"/>
          <a:ext cx="52276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9" name="Equation" r:id="rId4" imgW="2222280" imgH="279360" progId="Equation.DSMT4">
                  <p:embed/>
                </p:oleObj>
              </mc:Choice>
              <mc:Fallback>
                <p:oleObj name="Equation" r:id="rId4" imgW="2222280" imgH="27936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774700"/>
                        <a:ext cx="5227637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"/>
          <p:cNvSpPr txBox="1">
            <a:spLocks noRot="1" noChangeArrowheads="1"/>
          </p:cNvSpPr>
          <p:nvPr/>
        </p:nvSpPr>
        <p:spPr>
          <a:xfrm>
            <a:off x="4100946" y="1326565"/>
            <a:ext cx="5043054" cy="471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ru-RU" sz="2000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момент импульса (угловой момент) материальной точки </a:t>
            </a:r>
            <a:r>
              <a:rPr lang="en-US" altLang="ru-RU" sz="2000" b="1" i="1" dirty="0">
                <a:latin typeface="Arial" pitchFamily="34" charset="0"/>
                <a:cs typeface="Arial" pitchFamily="34" charset="0"/>
              </a:rPr>
              <a:t>m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3"/>
          <p:cNvSpPr txBox="1">
            <a:spLocks noRot="1" noChangeArrowheads="1"/>
          </p:cNvSpPr>
          <p:nvPr/>
        </p:nvSpPr>
        <p:spPr>
          <a:xfrm>
            <a:off x="5785922" y="1897612"/>
            <a:ext cx="3057236" cy="353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3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641359"/>
              </p:ext>
            </p:extLst>
          </p:nvPr>
        </p:nvGraphicFramePr>
        <p:xfrm>
          <a:off x="6819900" y="2796775"/>
          <a:ext cx="23241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0" name="Equation" r:id="rId6" imgW="1206360" imgH="304560" progId="Equation.DSMT4">
                  <p:embed/>
                </p:oleObj>
              </mc:Choice>
              <mc:Fallback>
                <p:oleObj name="Equation" r:id="rId6" imgW="1206360" imgH="30456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796775"/>
                        <a:ext cx="23241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27"/>
          <p:cNvGraphicFramePr>
            <a:graphicFrameLocks noChangeAspect="1"/>
          </p:cNvGraphicFramePr>
          <p:nvPr>
            <p:extLst/>
          </p:nvPr>
        </p:nvGraphicFramePr>
        <p:xfrm>
          <a:off x="3314700" y="2822863"/>
          <a:ext cx="33940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1" name="Equation" r:id="rId8" imgW="1435100" imgH="279400" progId="Equation.DSMT4">
                  <p:embed/>
                </p:oleObj>
              </mc:Choice>
              <mc:Fallback>
                <p:oleObj name="Equation" r:id="rId8" imgW="1435100" imgH="2794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822863"/>
                        <a:ext cx="33940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27"/>
          <p:cNvGraphicFramePr>
            <a:graphicFrameLocks noChangeAspect="1"/>
          </p:cNvGraphicFramePr>
          <p:nvPr>
            <p:extLst/>
          </p:nvPr>
        </p:nvGraphicFramePr>
        <p:xfrm>
          <a:off x="3690279" y="3499923"/>
          <a:ext cx="39846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2" name="Equation" r:id="rId10" imgW="1675673" imgH="253890" progId="Equation.DSMT4">
                  <p:embed/>
                </p:oleObj>
              </mc:Choice>
              <mc:Fallback>
                <p:oleObj name="Equation" r:id="rId10" imgW="1675673" imgH="25389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279" y="3499923"/>
                        <a:ext cx="39846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27"/>
          <p:cNvGraphicFramePr>
            <a:graphicFrameLocks noChangeAspect="1"/>
          </p:cNvGraphicFramePr>
          <p:nvPr>
            <p:extLst/>
          </p:nvPr>
        </p:nvGraphicFramePr>
        <p:xfrm>
          <a:off x="3598924" y="4154489"/>
          <a:ext cx="46847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3" name="Equation" r:id="rId12" imgW="1968500" imgH="254000" progId="Equation.DSMT4">
                  <p:embed/>
                </p:oleObj>
              </mc:Choice>
              <mc:Fallback>
                <p:oleObj name="Equation" r:id="rId12" imgW="1968500" imgH="254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924" y="4154489"/>
                        <a:ext cx="468471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09" name="Object 333"/>
          <p:cNvGraphicFramePr>
            <a:graphicFrameLocks noChangeAspect="1"/>
          </p:cNvGraphicFramePr>
          <p:nvPr>
            <p:extLst/>
          </p:nvPr>
        </p:nvGraphicFramePr>
        <p:xfrm>
          <a:off x="5155623" y="4743306"/>
          <a:ext cx="32956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4" name="Equation" r:id="rId14" imgW="1383699" imgH="406224" progId="Equation.DSMT4">
                  <p:embed/>
                </p:oleObj>
              </mc:Choice>
              <mc:Fallback>
                <p:oleObj name="Equation" r:id="rId14" imgW="1383699" imgH="406224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623" y="4743306"/>
                        <a:ext cx="32956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33"/>
          <p:cNvGraphicFramePr>
            <a:graphicFrameLocks noChangeAspect="1"/>
          </p:cNvGraphicFramePr>
          <p:nvPr>
            <p:extLst/>
          </p:nvPr>
        </p:nvGraphicFramePr>
        <p:xfrm>
          <a:off x="3378200" y="5703888"/>
          <a:ext cx="11430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5" name="Equation" r:id="rId16" imgW="583947" imgH="406224" progId="Equation.DSMT4">
                  <p:embed/>
                </p:oleObj>
              </mc:Choice>
              <mc:Fallback>
                <p:oleObj name="Equation" r:id="rId16" imgW="583947" imgH="406224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703888"/>
                        <a:ext cx="1143000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3"/>
          <p:cNvSpPr txBox="1">
            <a:spLocks noRot="1" noChangeArrowheads="1"/>
          </p:cNvSpPr>
          <p:nvPr/>
        </p:nvSpPr>
        <p:spPr>
          <a:xfrm>
            <a:off x="0" y="5994400"/>
            <a:ext cx="3153747" cy="45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Если </a:t>
            </a:r>
            <a:r>
              <a:rPr lang="en-US" altLang="ru-RU" sz="2580" i="1" dirty="0">
                <a:latin typeface="Times New Roman" pitchFamily="18" charset="0"/>
                <a:cs typeface="Times New Roman" pitchFamily="18" charset="0"/>
              </a:rPr>
              <a:t>N= 0</a:t>
            </a:r>
            <a:r>
              <a:rPr lang="ru-RU" altLang="ru-RU" sz="258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58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580" b="1" i="1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altLang="ru-RU" sz="2630" i="1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altLang="ru-RU" sz="2630" i="1" dirty="0"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altLang="ru-RU" sz="2630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320807" y="6022112"/>
            <a:ext cx="22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269672" y="5694229"/>
            <a:ext cx="1330037" cy="10021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6" name="Rectangle 3"/>
          <p:cNvSpPr txBox="1">
            <a:spLocks noRot="1" noChangeArrowheads="1"/>
          </p:cNvSpPr>
          <p:nvPr/>
        </p:nvSpPr>
        <p:spPr>
          <a:xfrm>
            <a:off x="5320147" y="5872060"/>
            <a:ext cx="3325090" cy="741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Закон сохранения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омента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импульса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57302" y="899633"/>
            <a:ext cx="886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47278" y="4184520"/>
            <a:ext cx="104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10544" y="5989714"/>
            <a:ext cx="104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428964" y="5981215"/>
            <a:ext cx="22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4-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978126"/>
            <a:ext cx="3285033" cy="4050502"/>
          </a:xfrm>
          <a:prstGeom prst="rect">
            <a:avLst/>
          </a:prstGeom>
        </p:spPr>
      </p:pic>
      <p:graphicFrame>
        <p:nvGraphicFramePr>
          <p:cNvPr id="32" name="Object 327"/>
          <p:cNvGraphicFramePr>
            <a:graphicFrameLocks noChangeAspect="1"/>
          </p:cNvGraphicFramePr>
          <p:nvPr>
            <p:extLst/>
          </p:nvPr>
        </p:nvGraphicFramePr>
        <p:xfrm>
          <a:off x="3569101" y="1314689"/>
          <a:ext cx="477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6" name="Equation" r:id="rId19" imgW="203112" imgH="190417" progId="Equation.DSMT4">
                  <p:embed/>
                </p:oleObj>
              </mc:Choice>
              <mc:Fallback>
                <p:oleObj name="Equation" r:id="rId19" imgW="203112" imgH="190417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101" y="1314689"/>
                        <a:ext cx="4778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"/>
          <p:cNvSpPr txBox="1">
            <a:spLocks noRot="1" noChangeArrowheads="1"/>
          </p:cNvSpPr>
          <p:nvPr/>
        </p:nvSpPr>
        <p:spPr>
          <a:xfrm>
            <a:off x="5712031" y="2025230"/>
            <a:ext cx="3158837" cy="95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ru-RU" sz="2000" i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момент импульса</a:t>
            </a: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элемента массы</a:t>
            </a: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  вращающегося тела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857" name="Object 681"/>
          <p:cNvGraphicFramePr>
            <a:graphicFrameLocks noChangeAspect="1"/>
          </p:cNvGraphicFramePr>
          <p:nvPr/>
        </p:nvGraphicFramePr>
        <p:xfrm>
          <a:off x="8088932" y="23154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7" name="Equation" r:id="rId21" imgW="279360" imgH="279360" progId="Equation.DSMT4">
                  <p:embed/>
                </p:oleObj>
              </mc:Choice>
              <mc:Fallback>
                <p:oleObj name="Equation" r:id="rId21" imgW="279360" imgH="27936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932" y="23154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58" name="Object 682"/>
          <p:cNvGraphicFramePr>
            <a:graphicFrameLocks noChangeAspect="1"/>
          </p:cNvGraphicFramePr>
          <p:nvPr/>
        </p:nvGraphicFramePr>
        <p:xfrm>
          <a:off x="3558165" y="1856921"/>
          <a:ext cx="21494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8" name="Equation" r:id="rId23" imgW="914400" imgH="279360" progId="Equation.DSMT4">
                  <p:embed/>
                </p:oleObj>
              </mc:Choice>
              <mc:Fallback>
                <p:oleObj name="Equation" r:id="rId23" imgW="914400" imgH="27936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165" y="1856921"/>
                        <a:ext cx="21494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20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994C1-1FA1-41C1-A48A-9B3C44E553E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Гироскопический</a:t>
            </a:r>
            <a:r>
              <a:rPr kumimoji="0" lang="ru-RU" altLang="ru-RU" sz="3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эффект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4-11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254" y="908720"/>
            <a:ext cx="2839533" cy="2502741"/>
          </a:xfrm>
          <a:prstGeom prst="rect">
            <a:avLst/>
          </a:prstGeom>
        </p:spPr>
      </p:pic>
      <p:pic>
        <p:nvPicPr>
          <p:cNvPr id="13" name="Рисунок 12" descr="4-11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6291" y="3959836"/>
            <a:ext cx="2493818" cy="2573876"/>
          </a:xfrm>
          <a:prstGeom prst="rect">
            <a:avLst/>
          </a:prstGeom>
        </p:spPr>
      </p:pic>
      <p:pic>
        <p:nvPicPr>
          <p:cNvPr id="9" name="Рисунок 8" descr="4-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513" y="908720"/>
            <a:ext cx="4197763" cy="2566481"/>
          </a:xfrm>
          <a:prstGeom prst="rect">
            <a:avLst/>
          </a:prstGeom>
        </p:spPr>
      </p:pic>
      <p:graphicFrame>
        <p:nvGraphicFramePr>
          <p:cNvPr id="10" name="Object 333">
            <a:extLst>
              <a:ext uri="{FF2B5EF4-FFF2-40B4-BE49-F238E27FC236}">
                <a16:creationId xmlns:a16="http://schemas.microsoft.com/office/drawing/2014/main" id="{3248186A-A1C6-DD4F-AD73-A9CBB3CA2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38760"/>
              </p:ext>
            </p:extLst>
          </p:nvPr>
        </p:nvGraphicFramePr>
        <p:xfrm>
          <a:off x="990600" y="4491038"/>
          <a:ext cx="25844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6" imgW="1320480" imgH="406080" progId="Equation.DSMT4">
                  <p:embed/>
                </p:oleObj>
              </mc:Choice>
              <mc:Fallback>
                <p:oleObj name="Equation" r:id="rId6" imgW="1320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1038"/>
                        <a:ext cx="2584450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994C1-1FA1-41C1-A48A-9B3C44E553E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94325" y="1607110"/>
          <a:ext cx="7472220" cy="517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51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Поступательное движение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Вращательное движение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r>
                        <a:rPr lang="ru-RU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линейная скорость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  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угловая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скорость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линейное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ускорение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угловое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      </a:t>
                      </a:r>
                    </a:p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                      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ускорение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масса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момент инерции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импульс 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момент импульса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сила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или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b="0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момент силы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(для неподвижной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оси вращения)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66775" y="2129831"/>
          <a:ext cx="2428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7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129831"/>
                        <a:ext cx="2428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33582" y="2490500"/>
          <a:ext cx="1282376" cy="67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" name="Equation" r:id="rId6" imgW="736280" imgH="393529" progId="Equation.DSMT4">
                  <p:embed/>
                </p:oleObj>
              </mc:Choice>
              <mc:Fallback>
                <p:oleObj name="Equation" r:id="rId6" imgW="736280" imgH="393529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82" y="2490500"/>
                        <a:ext cx="1282376" cy="67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814388" y="3708400"/>
          <a:ext cx="898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9" name="Equation" r:id="rId8" imgW="520474" imgH="190417" progId="Equation.DSMT4">
                  <p:embed/>
                </p:oleObj>
              </mc:Choice>
              <mc:Fallback>
                <p:oleObj name="Equation" r:id="rId8" imgW="520474" imgH="190417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708400"/>
                        <a:ext cx="8985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54049"/>
              </p:ext>
            </p:extLst>
          </p:nvPr>
        </p:nvGraphicFramePr>
        <p:xfrm>
          <a:off x="849313" y="4557713"/>
          <a:ext cx="8540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0"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557713"/>
                        <a:ext cx="8540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71130"/>
              </p:ext>
            </p:extLst>
          </p:nvPr>
        </p:nvGraphicFramePr>
        <p:xfrm>
          <a:off x="1150938" y="5257800"/>
          <a:ext cx="885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1" name="Equation" r:id="rId12" imgW="520474" imgH="203112" progId="Equation.DSMT4">
                  <p:embed/>
                </p:oleObj>
              </mc:Choice>
              <mc:Fallback>
                <p:oleObj name="Equation" r:id="rId12" imgW="520474" imgH="203112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257800"/>
                        <a:ext cx="8858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817272" y="4160390"/>
          <a:ext cx="2873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2" name="Equation" r:id="rId14" imgW="164957" imgH="190335" progId="Equation.DSMT4">
                  <p:embed/>
                </p:oleObj>
              </mc:Choice>
              <mc:Fallback>
                <p:oleObj name="Equation" r:id="rId14" imgW="164957" imgH="190335" progId="Equation.DSMT4">
                  <p:embed/>
                  <p:pic>
                    <p:nvPicPr>
                      <p:cNvPr id="0" name="Picture 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72" y="4160390"/>
                        <a:ext cx="287337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84225" y="5740400"/>
          <a:ext cx="14176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3" name="Equation" r:id="rId16" imgW="825480" imgH="304560" progId="Equation.DSMT4">
                  <p:embed/>
                </p:oleObj>
              </mc:Choice>
              <mc:Fallback>
                <p:oleObj name="Equation" r:id="rId16" imgW="825480" imgH="304560" progId="Equation.DSMT4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5740400"/>
                        <a:ext cx="141763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865165"/>
              </p:ext>
            </p:extLst>
          </p:nvPr>
        </p:nvGraphicFramePr>
        <p:xfrm>
          <a:off x="874713" y="6324600"/>
          <a:ext cx="1077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4" name="Equation" r:id="rId18" imgW="622030" imgH="228501" progId="Equation.DSMT4">
                  <p:embed/>
                </p:oleObj>
              </mc:Choice>
              <mc:Fallback>
                <p:oleObj name="Equation" r:id="rId18" imgW="622030" imgH="228501" progId="Equation.DSMT4">
                  <p:embed/>
                  <p:pic>
                    <p:nvPicPr>
                      <p:cNvPr id="0" name="Picture 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6324600"/>
                        <a:ext cx="10779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596822" y="2130409"/>
          <a:ext cx="2651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5" name="Equation" r:id="rId20" imgW="152268" imgH="164957" progId="Equation.DSMT4">
                  <p:embed/>
                </p:oleObj>
              </mc:Choice>
              <mc:Fallback>
                <p:oleObj name="Equation" r:id="rId20" imgW="152268" imgH="164957" progId="Equation.DSMT4">
                  <p:embed/>
                  <p:pic>
                    <p:nvPicPr>
                      <p:cNvPr id="0" name="Picture 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822" y="2130409"/>
                        <a:ext cx="26511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555404" y="2500313"/>
          <a:ext cx="13890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6" name="Equation" r:id="rId22" imgW="799753" imgH="393529" progId="Equation.DSMT4">
                  <p:embed/>
                </p:oleObj>
              </mc:Choice>
              <mc:Fallback>
                <p:oleObj name="Equation" r:id="rId22" imgW="799753" imgH="393529" progId="Equation.DSMT4">
                  <p:embed/>
                  <p:pic>
                    <p:nvPicPr>
                      <p:cNvPr id="0" name="Picture 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404" y="2500313"/>
                        <a:ext cx="1389062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69402" y="3194611"/>
          <a:ext cx="2651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7" name="Equation" r:id="rId24" imgW="152334" imgH="228501" progId="Equation.DSMT4">
                  <p:embed/>
                </p:oleObj>
              </mc:Choice>
              <mc:Fallback>
                <p:oleObj name="Equation" r:id="rId24" imgW="152334" imgH="228501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402" y="3194611"/>
                        <a:ext cx="265113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28610"/>
              </p:ext>
            </p:extLst>
          </p:nvPr>
        </p:nvGraphicFramePr>
        <p:xfrm>
          <a:off x="4558562" y="3666387"/>
          <a:ext cx="1082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8" name="Equation" r:id="rId26" imgW="622030" imgH="228501" progId="Equation.DSMT4">
                  <p:embed/>
                </p:oleObj>
              </mc:Choice>
              <mc:Fallback>
                <p:oleObj name="Equation" r:id="rId26" imgW="622030" imgH="228501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562" y="3666387"/>
                        <a:ext cx="10826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594224" y="4101076"/>
          <a:ext cx="3079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9" name="Equation" r:id="rId28" imgW="177569" imgH="202936" progId="Equation.DSMT4">
                  <p:embed/>
                </p:oleObj>
              </mc:Choice>
              <mc:Fallback>
                <p:oleObj name="Equation" r:id="rId28" imgW="177569" imgH="202936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4" y="4101076"/>
                        <a:ext cx="3079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276677"/>
              </p:ext>
            </p:extLst>
          </p:nvPr>
        </p:nvGraphicFramePr>
        <p:xfrm>
          <a:off x="4632325" y="4546600"/>
          <a:ext cx="10096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0" name="Equation" r:id="rId30" imgW="583947" imgH="406224" progId="Equation.DSMT4">
                  <p:embed/>
                </p:oleObj>
              </mc:Choice>
              <mc:Fallback>
                <p:oleObj name="Equation" r:id="rId30" imgW="583947" imgH="406224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546600"/>
                        <a:ext cx="10096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40739"/>
              </p:ext>
            </p:extLst>
          </p:nvPr>
        </p:nvGraphicFramePr>
        <p:xfrm>
          <a:off x="4609378" y="5246238"/>
          <a:ext cx="1017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1" name="Equation" r:id="rId32" imgW="583947" imgH="228501" progId="Equation.DSMT4">
                  <p:embed/>
                </p:oleObj>
              </mc:Choice>
              <mc:Fallback>
                <p:oleObj name="Equation" r:id="rId32" imgW="583947" imgH="228501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378" y="5246238"/>
                        <a:ext cx="1017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519613" y="5740400"/>
          <a:ext cx="14017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2" name="Equation" r:id="rId34" imgW="812520" imgH="304560" progId="Equation.DSMT4">
                  <p:embed/>
                </p:oleObj>
              </mc:Choice>
              <mc:Fallback>
                <p:oleObj name="Equation" r:id="rId34" imgW="812520" imgH="3045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5740400"/>
                        <a:ext cx="14017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611544" y="6343488"/>
          <a:ext cx="12541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3" name="Equation" r:id="rId36" imgW="723586" imgH="228501" progId="Equation.DSMT4">
                  <p:embed/>
                </p:oleObj>
              </mc:Choice>
              <mc:Fallback>
                <p:oleObj name="Equation" r:id="rId36" imgW="723586" imgH="228501" progId="Equation.DSMT4">
                  <p:embed/>
                  <p:pic>
                    <p:nvPicPr>
                      <p:cNvPr id="0" name="Picture 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544" y="6343488"/>
                        <a:ext cx="12541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 txBox="1">
            <a:spLocks noRot="1" noChangeArrowheads="1"/>
          </p:cNvSpPr>
          <p:nvPr/>
        </p:nvSpPr>
        <p:spPr>
          <a:xfrm>
            <a:off x="0" y="36945"/>
            <a:ext cx="9144000" cy="1487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Формулы механики вращательного движения и формулы механики поступательного движения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(механики материальной точки)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7028" y="110836"/>
            <a:ext cx="8964612" cy="12653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itchFamily="34" charset="0"/>
              </a:rPr>
              <a:t>Пример </a:t>
            </a:r>
            <a:r>
              <a:rPr lang="en-US" altLang="ru-RU" sz="3200" dirty="0">
                <a:solidFill>
                  <a:srgbClr val="C00000"/>
                </a:solidFill>
                <a:latin typeface="Arial Black" pitchFamily="34" charset="0"/>
              </a:rPr>
              <a:t>1</a:t>
            </a:r>
            <a:br>
              <a:rPr lang="ru-RU" altLang="ru-RU" sz="32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Arial Black" pitchFamily="34" charset="0"/>
              </a:rPr>
              <a:t>Рычаги первого рода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4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35" y="1383231"/>
            <a:ext cx="4375698" cy="2209376"/>
          </a:xfrm>
          <a:prstGeom prst="rect">
            <a:avLst/>
          </a:prstGeom>
        </p:spPr>
      </p:pic>
      <p:pic>
        <p:nvPicPr>
          <p:cNvPr id="7" name="Рисунок 6" descr="4-12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183" y="4706459"/>
            <a:ext cx="1338898" cy="1704248"/>
          </a:xfrm>
          <a:prstGeom prst="rect">
            <a:avLst/>
          </a:prstGeom>
        </p:spPr>
      </p:pic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6240463" y="5156200"/>
          <a:ext cx="1373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7" name="Equation" r:id="rId6" imgW="622030" imgH="228501" progId="Equation.DSMT4">
                  <p:embed/>
                </p:oleObj>
              </mc:Choice>
              <mc:Fallback>
                <p:oleObj name="Equation" r:id="rId6" imgW="622030" imgH="228501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156200"/>
                        <a:ext cx="13731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677084" y="4430054"/>
            <a:ext cx="2992584" cy="353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Условие</a:t>
            </a:r>
            <a:r>
              <a:rPr kumimoji="0" lang="ru-RU" altLang="ru-RU" sz="20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равновесия</a:t>
            </a:r>
            <a:endParaRPr kumimoji="0" lang="ru-RU" altLang="ru-RU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56634"/>
              </p:ext>
            </p:extLst>
          </p:nvPr>
        </p:nvGraphicFramePr>
        <p:xfrm>
          <a:off x="1286089" y="3876729"/>
          <a:ext cx="15779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8"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089" y="3876729"/>
                        <a:ext cx="157797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4932219" y="5818916"/>
            <a:ext cx="4017817" cy="353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«Золотое правило» механики</a:t>
            </a:r>
            <a:endParaRPr kumimoji="0" lang="ru-RU" altLang="ru-RU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4-12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45461" y="3261842"/>
            <a:ext cx="3871871" cy="16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4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124" y="46180"/>
            <a:ext cx="8964612" cy="1252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  <a:t>Пример 2</a:t>
            </a:r>
            <a:br>
              <a:rPr lang="en-US" alt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  <a:t>Рычаг второго рода</a:t>
            </a:r>
          </a:p>
        </p:txBody>
      </p:sp>
      <p:pic>
        <p:nvPicPr>
          <p:cNvPr id="6" name="Рисунок 5" descr="4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200" y="1900522"/>
            <a:ext cx="5794536" cy="32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360" y="166253"/>
            <a:ext cx="8964612" cy="118225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  <a:t>Пример 3</a:t>
            </a:r>
            <a:b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  <a:t>Рычаги силы и скорости</a:t>
            </a:r>
          </a:p>
        </p:txBody>
      </p:sp>
      <p:pic>
        <p:nvPicPr>
          <p:cNvPr id="6" name="Рисунок 5" descr="4-14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782" y="1698008"/>
            <a:ext cx="3987562" cy="3086428"/>
          </a:xfrm>
          <a:prstGeom prst="rect">
            <a:avLst/>
          </a:prstGeom>
        </p:spPr>
      </p:pic>
      <p:pic>
        <p:nvPicPr>
          <p:cNvPr id="7" name="Рисунок 6" descr="4-14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308" y="1729717"/>
            <a:ext cx="4114809" cy="3063955"/>
          </a:xfrm>
          <a:prstGeom prst="rect">
            <a:avLst/>
          </a:prstGeom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674257" y="5133157"/>
            <a:ext cx="2992579" cy="43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Рычаг силы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366329" y="5142393"/>
            <a:ext cx="2992579" cy="43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Рычаг скорости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8359" y="2230146"/>
            <a:ext cx="8848436" cy="355699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 – мера передачи движения или энергии от одного тела к другому</a:t>
            </a:r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  <a:defRPr/>
            </a:pPr>
            <a:endParaRPr lang="ru-RU" altLang="ru-RU" sz="36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ЭНЕРГИЯ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 – количественная мера движения во всех формах этого движения</a:t>
            </a:r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  <a:defRPr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  <a:defRPr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1FD07C4-F946-4B66-B6D3-3B0AD91C3D41}" type="slidenum">
              <a:rPr lang="ru-RU" altLang="ru-RU"/>
              <a:pPr>
                <a:defRPr/>
              </a:pPr>
              <a:t>2</a:t>
            </a:fld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6089" y="265471"/>
            <a:ext cx="8385175" cy="43649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itchFamily="34" charset="0"/>
              </a:rPr>
              <a:t>Работа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2509552-AD09-46E1-9FE6-AF9BBCCCB5F2}" type="slidenum">
              <a:rPr lang="ru-RU" altLang="ru-RU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62036" y="3685309"/>
            <a:ext cx="516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Единица работы = ед. силы </a:t>
            </a:r>
            <a:r>
              <a:rPr lang="ru-RU" b="1" i="1" dirty="0">
                <a:solidFill>
                  <a:srgbClr val="C00000"/>
                </a:solidFill>
                <a:sym typeface="Symbol"/>
              </a:rPr>
              <a:t> ед. длины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29413"/>
              </p:ext>
            </p:extLst>
          </p:nvPr>
        </p:nvGraphicFramePr>
        <p:xfrm>
          <a:off x="3642503" y="1842894"/>
          <a:ext cx="4717726" cy="52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1" name="Equation" r:id="rId4" imgW="2273300" imgH="254000" progId="Equation.DSMT4">
                  <p:embed/>
                </p:oleObj>
              </mc:Choice>
              <mc:Fallback>
                <p:oleObj name="Equation" r:id="rId4" imgW="2273300" imgH="2540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503" y="1842894"/>
                        <a:ext cx="4717726" cy="523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335003" y="701964"/>
            <a:ext cx="8698161" cy="923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</a:t>
            </a:r>
            <a:r>
              <a:rPr kumimoji="0" lang="ru-RU" altLang="ru-RU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перемещении 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 действием постоянной силы</a:t>
            </a:r>
            <a:r>
              <a:rPr kumimoji="0" lang="en-US" alt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совершаемая работа равна:</a:t>
            </a:r>
            <a:r>
              <a:rPr lang="en-US" alt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sz="2400" i="1" dirty="0">
              <a:latin typeface="Arial" pitchFamily="34" charset="0"/>
              <a:cs typeface="Arial" pitchFamily="34" charset="0"/>
            </a:endParaRPr>
          </a:p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altLang="ru-RU" sz="24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Элементарная работа на произвольном отрезке </a:t>
            </a:r>
            <a:r>
              <a:rPr kumimoji="0" lang="ru-RU" altLang="ru-RU" sz="240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траекто-рии</a:t>
            </a:r>
            <a:r>
              <a:rPr kumimoji="0" lang="ru-RU" altLang="ru-RU" sz="24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определяется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как</a:t>
            </a:r>
            <a:r>
              <a:rPr kumimoji="0" lang="ru-RU" altLang="ru-RU" sz="24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</p:txBody>
      </p:sp>
      <p:graphicFrame>
        <p:nvGraphicFramePr>
          <p:cNvPr id="3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00146"/>
              </p:ext>
            </p:extLst>
          </p:nvPr>
        </p:nvGraphicFramePr>
        <p:xfrm>
          <a:off x="2923203" y="2767434"/>
          <a:ext cx="61563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" name="Equation" r:id="rId6" imgW="3505200" imgH="457200" progId="Equation.DSMT4">
                  <p:embed/>
                </p:oleObj>
              </mc:Choice>
              <mc:Fallback>
                <p:oleObj name="Equation" r:id="rId6" imgW="3505200" imgH="45720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203" y="2767434"/>
                        <a:ext cx="61563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7" name="Object 113"/>
          <p:cNvGraphicFramePr>
            <a:graphicFrameLocks noChangeAspect="1"/>
          </p:cNvGraphicFramePr>
          <p:nvPr/>
        </p:nvGraphicFramePr>
        <p:xfrm>
          <a:off x="3445598" y="4137291"/>
          <a:ext cx="21224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" name="Equation" r:id="rId8" imgW="888614" imgH="203112" progId="Equation.DSMT4">
                  <p:embed/>
                </p:oleObj>
              </mc:Choice>
              <mc:Fallback>
                <p:oleObj name="Equation" r:id="rId8" imgW="888614" imgH="203112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98" y="4137291"/>
                        <a:ext cx="21224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3"/>
          <p:cNvGraphicFramePr>
            <a:graphicFrameLocks noChangeAspect="1"/>
          </p:cNvGraphicFramePr>
          <p:nvPr/>
        </p:nvGraphicFramePr>
        <p:xfrm>
          <a:off x="5771863" y="4081583"/>
          <a:ext cx="2940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" name="Equation" r:id="rId10" imgW="1231366" imgH="203112" progId="Equation.DSMT4">
                  <p:embed/>
                </p:oleObj>
              </mc:Choice>
              <mc:Fallback>
                <p:oleObj name="Equation" r:id="rId10" imgW="1231366" imgH="203112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863" y="4081583"/>
                        <a:ext cx="2940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13"/>
          <p:cNvGraphicFramePr>
            <a:graphicFrameLocks noChangeAspect="1"/>
          </p:cNvGraphicFramePr>
          <p:nvPr/>
        </p:nvGraphicFramePr>
        <p:xfrm>
          <a:off x="4963968" y="4475428"/>
          <a:ext cx="2000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" name="Equation" r:id="rId12" imgW="838200" imgH="228600" progId="Equation.DSMT4">
                  <p:embed/>
                </p:oleObj>
              </mc:Choice>
              <mc:Fallback>
                <p:oleObj name="Equation" r:id="rId12" imgW="838200" imgH="228600" progId="Equation.DSMT4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968" y="4475428"/>
                        <a:ext cx="20002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56830" y="4994563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Мощность: 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средняя</a:t>
            </a:r>
          </a:p>
        </p:txBody>
      </p:sp>
      <p:graphicFrame>
        <p:nvGraphicFramePr>
          <p:cNvPr id="45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869633"/>
              </p:ext>
            </p:extLst>
          </p:nvPr>
        </p:nvGraphicFramePr>
        <p:xfrm>
          <a:off x="997359" y="5471908"/>
          <a:ext cx="67579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" name="Equation" r:id="rId14" imgW="3048000" imgH="203200" progId="Equation.DSMT4">
                  <p:embed/>
                </p:oleObj>
              </mc:Choice>
              <mc:Fallback>
                <p:oleObj name="Equation" r:id="rId14" imgW="3048000" imgH="203200" progId="Equation.DSMT4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359" y="5471908"/>
                        <a:ext cx="67579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0" y="6150818"/>
            <a:ext cx="347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Внесистемные единицы:</a:t>
            </a:r>
          </a:p>
        </p:txBody>
      </p:sp>
      <p:graphicFrame>
        <p:nvGraphicFramePr>
          <p:cNvPr id="47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72291"/>
              </p:ext>
            </p:extLst>
          </p:nvPr>
        </p:nvGraphicFramePr>
        <p:xfrm>
          <a:off x="3308638" y="6150818"/>
          <a:ext cx="1831398" cy="39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" name="Equation" r:id="rId16" imgW="1016000" imgH="203200" progId="Equation.DSMT4">
                  <p:embed/>
                </p:oleObj>
              </mc:Choice>
              <mc:Fallback>
                <p:oleObj name="Equation" r:id="rId16" imgW="1016000" imgH="203200" progId="Equation.DSMT4">
                  <p:embed/>
                  <p:pic>
                    <p:nvPicPr>
                      <p:cNvPr id="0" name="Picture 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638" y="6150818"/>
                        <a:ext cx="1831398" cy="396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4236"/>
              </p:ext>
            </p:extLst>
          </p:nvPr>
        </p:nvGraphicFramePr>
        <p:xfrm>
          <a:off x="5290350" y="6092565"/>
          <a:ext cx="3153930" cy="37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8" name="Equation" r:id="rId18" imgW="1764534" imgH="177723" progId="Equation.DSMT4">
                  <p:embed/>
                </p:oleObj>
              </mc:Choice>
              <mc:Fallback>
                <p:oleObj name="Equation" r:id="rId18" imgW="1764534" imgH="177723" progId="Equation.DSMT4">
                  <p:embed/>
                  <p:pic>
                    <p:nvPicPr>
                      <p:cNvPr id="0" name="Picture 6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350" y="6092565"/>
                        <a:ext cx="3153930" cy="372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348324" y="1848513"/>
            <a:ext cx="795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(4.1)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348324" y="3463636"/>
            <a:ext cx="795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>
          <a:xfrm>
            <a:off x="3029528" y="2438401"/>
            <a:ext cx="6003636" cy="42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Работа</a:t>
            </a:r>
            <a:r>
              <a:rPr kumimoji="0" lang="en-US" altLang="ru-RU" sz="24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4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участке траектории 1-2 равна:</a:t>
            </a:r>
            <a:endParaRPr kumimoji="0" lang="ru-RU" altLang="ru-RU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Рисунок 21" descr="4-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2643" y="2121806"/>
            <a:ext cx="2044303" cy="10947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" y="3258199"/>
            <a:ext cx="2952042" cy="1736364"/>
          </a:xfrm>
          <a:prstGeom prst="rect">
            <a:avLst/>
          </a:prstGeom>
        </p:spPr>
      </p:pic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37293"/>
              </p:ext>
            </p:extLst>
          </p:nvPr>
        </p:nvGraphicFramePr>
        <p:xfrm>
          <a:off x="376238" y="4622487"/>
          <a:ext cx="25701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9" name="Equation" r:id="rId22" imgW="1422400" imgH="203200" progId="Equation.DSMT4">
                  <p:embed/>
                </p:oleObj>
              </mc:Choice>
              <mc:Fallback>
                <p:oleObj name="Equation" r:id="rId22" imgW="1422400" imgH="203200" progId="Equation.DSMT4">
                  <p:embed/>
                  <p:pic>
                    <p:nvPicPr>
                      <p:cNvPr id="0" name="Picture 6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4622487"/>
                        <a:ext cx="25701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3380508" y="725050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760691" y="725050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55126" y="5006109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мгновенная</a:t>
            </a:r>
          </a:p>
        </p:txBody>
      </p:sp>
      <p:graphicFrame>
        <p:nvGraphicFramePr>
          <p:cNvPr id="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24504"/>
              </p:ext>
            </p:extLst>
          </p:nvPr>
        </p:nvGraphicFramePr>
        <p:xfrm>
          <a:off x="3210488" y="4818866"/>
          <a:ext cx="11826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0" name="Equation" r:id="rId24" imgW="647419" imgH="393529" progId="Equation.DSMT4">
                  <p:embed/>
                </p:oleObj>
              </mc:Choice>
              <mc:Fallback>
                <p:oleObj name="Equation" r:id="rId24" imgW="647419" imgH="393529" progId="Equation.DSMT4">
                  <p:embed/>
                  <p:pic>
                    <p:nvPicPr>
                      <p:cNvPr id="0" name="Picture 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488" y="4818866"/>
                        <a:ext cx="11826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11847"/>
              </p:ext>
            </p:extLst>
          </p:nvPr>
        </p:nvGraphicFramePr>
        <p:xfrm>
          <a:off x="6149012" y="4832793"/>
          <a:ext cx="25971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" name="Equation" r:id="rId26" imgW="1435100" imgH="393700" progId="Equation.DSMT4">
                  <p:embed/>
                </p:oleObj>
              </mc:Choice>
              <mc:Fallback>
                <p:oleObj name="Equation" r:id="rId26" imgW="1435100" imgH="393700" progId="Equation.DSMT4">
                  <p:embed/>
                  <p:pic>
                    <p:nvPicPr>
                      <p:cNvPr id="0" name="Picture 6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012" y="4832793"/>
                        <a:ext cx="259715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0" name="Object 586"/>
          <p:cNvGraphicFramePr>
            <a:graphicFrameLocks noChangeAspect="1"/>
          </p:cNvGraphicFramePr>
          <p:nvPr/>
        </p:nvGraphicFramePr>
        <p:xfrm>
          <a:off x="4443185" y="900890"/>
          <a:ext cx="42878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" name="Equation" r:id="rId28" imgW="2158920" imgH="279360" progId="Equation.DSMT4">
                  <p:embed/>
                </p:oleObj>
              </mc:Choice>
              <mc:Fallback>
                <p:oleObj name="Equation" r:id="rId28" imgW="2158920" imgH="279360" progId="Equation.DSMT4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185" y="900890"/>
                        <a:ext cx="428783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"/>
            <a:ext cx="8385175" cy="101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C00000"/>
                </a:solidFill>
                <a:latin typeface="Arial Black" pitchFamily="34" charset="0"/>
              </a:rPr>
              <a:t>Потенциальное поле сил.</a:t>
            </a:r>
            <a:br>
              <a:rPr lang="ru-RU" altLang="ru-RU" sz="28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Arial Black" pitchFamily="34" charset="0"/>
              </a:rPr>
              <a:t>Консервативные силы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25208" y="6303142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2509552-AD09-46E1-9FE6-AF9BBCCCB5F2}" type="slidenum">
              <a:rPr lang="ru-RU" altLang="ru-RU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2521527" y="1089892"/>
            <a:ext cx="6373091" cy="674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Поле силы тяжести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пространство, где действует сила тяжести</a:t>
            </a:r>
          </a:p>
        </p:txBody>
      </p:sp>
      <p:graphicFrame>
        <p:nvGraphicFramePr>
          <p:cNvPr id="44210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801426"/>
              </p:ext>
            </p:extLst>
          </p:nvPr>
        </p:nvGraphicFramePr>
        <p:xfrm>
          <a:off x="1727200" y="1741488"/>
          <a:ext cx="7010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3" name="Equation" r:id="rId4" imgW="3352800" imgH="203200" progId="Equation.DSMT4">
                  <p:embed/>
                </p:oleObj>
              </mc:Choice>
              <mc:Fallback>
                <p:oleObj name="Equation" r:id="rId4" imgW="3352800" imgH="20320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741488"/>
                        <a:ext cx="70104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0" y="768209"/>
            <a:ext cx="1340962" cy="1586911"/>
          </a:xfrm>
          <a:prstGeom prst="rect">
            <a:avLst/>
          </a:prstGeom>
        </p:spPr>
      </p:pic>
      <p:sp>
        <p:nvSpPr>
          <p:cNvPr id="33" name="Rectangle 3"/>
          <p:cNvSpPr txBox="1">
            <a:spLocks noRot="1" noChangeArrowheads="1"/>
          </p:cNvSpPr>
          <p:nvPr/>
        </p:nvSpPr>
        <p:spPr>
          <a:xfrm>
            <a:off x="2558473" y="4313383"/>
            <a:ext cx="5948217" cy="60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</a:t>
            </a: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не зависит от траектории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поле – потенциальное, силы –</a:t>
            </a:r>
            <a:r>
              <a:rPr kumimoji="0" lang="en-US" altLang="ru-RU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консервативные</a:t>
            </a:r>
          </a:p>
        </p:txBody>
      </p:sp>
      <p:sp>
        <p:nvSpPr>
          <p:cNvPr id="34" name="Rectangle 3"/>
          <p:cNvSpPr txBox="1">
            <a:spLocks noRot="1" noChangeArrowheads="1"/>
          </p:cNvSpPr>
          <p:nvPr/>
        </p:nvSpPr>
        <p:spPr>
          <a:xfrm>
            <a:off x="144893" y="2344351"/>
            <a:ext cx="4274277" cy="62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ru-RU" sz="2050" b="1" noProof="0" dirty="0">
                <a:latin typeface="Arial" pitchFamily="34" charset="0"/>
                <a:cs typeface="Arial" pitchFamily="34" charset="0"/>
              </a:rPr>
              <a:t>По криволинейной траектории</a:t>
            </a:r>
            <a:r>
              <a:rPr kumimoji="0" lang="ru-RU" altLang="ru-RU" sz="2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5" name="Object 178"/>
          <p:cNvGraphicFramePr>
            <a:graphicFrameLocks noChangeAspect="1"/>
          </p:cNvGraphicFramePr>
          <p:nvPr/>
        </p:nvGraphicFramePr>
        <p:xfrm>
          <a:off x="2724727" y="3747364"/>
          <a:ext cx="1422400" cy="5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4" name="Equation" r:id="rId7" imgW="622030" imgH="228501" progId="Equation.DSMT4">
                  <p:embed/>
                </p:oleObj>
              </mc:Choice>
              <mc:Fallback>
                <p:oleObj name="Equation" r:id="rId7" imgW="622030" imgH="228501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727" y="3747364"/>
                        <a:ext cx="1422400" cy="58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96115"/>
              </p:ext>
            </p:extLst>
          </p:nvPr>
        </p:nvGraphicFramePr>
        <p:xfrm>
          <a:off x="4757738" y="3768725"/>
          <a:ext cx="23320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5" name="Equation" r:id="rId9" imgW="965200" imgH="241300" progId="Equation.DSMT4">
                  <p:embed/>
                </p:oleObj>
              </mc:Choice>
              <mc:Fallback>
                <p:oleObj name="Equation" r:id="rId9" imgW="965200" imgH="24130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3768725"/>
                        <a:ext cx="2332037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3"/>
          <p:cNvSpPr txBox="1">
            <a:spLocks noRot="1" noChangeArrowheads="1"/>
          </p:cNvSpPr>
          <p:nvPr/>
        </p:nvSpPr>
        <p:spPr>
          <a:xfrm>
            <a:off x="2558473" y="4907334"/>
            <a:ext cx="6299200" cy="1043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Потенциальная энергия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способность совершать работу вследствие нахождения тела в поле консервативных сил –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потенциальном поле</a:t>
            </a:r>
          </a:p>
        </p:txBody>
      </p:sp>
      <p:sp>
        <p:nvSpPr>
          <p:cNvPr id="50" name="Rectangle 3"/>
          <p:cNvSpPr txBox="1">
            <a:spLocks noRot="1" noChangeArrowheads="1"/>
          </p:cNvSpPr>
          <p:nvPr/>
        </p:nvSpPr>
        <p:spPr>
          <a:xfrm>
            <a:off x="511798" y="6049325"/>
            <a:ext cx="8340921" cy="436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Работа совершается за счет убыли потенциальной энергии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077744" y="2289791"/>
            <a:ext cx="81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5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15444"/>
              </p:ext>
            </p:extLst>
          </p:nvPr>
        </p:nvGraphicFramePr>
        <p:xfrm>
          <a:off x="4564063" y="2347420"/>
          <a:ext cx="3268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6" name="Equation" r:id="rId11" imgW="1562040" imgH="203040" progId="Equation.DSMT4">
                  <p:embed/>
                </p:oleObj>
              </mc:Choice>
              <mc:Fallback>
                <p:oleObj name="Equation" r:id="rId11" imgW="1562040" imgH="20304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347420"/>
                        <a:ext cx="32686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2432"/>
              </p:ext>
            </p:extLst>
          </p:nvPr>
        </p:nvGraphicFramePr>
        <p:xfrm>
          <a:off x="-430" y="2732612"/>
          <a:ext cx="88392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7" name="Equation" r:id="rId13" imgW="4127500" imgH="482600" progId="Equation.DSMT4">
                  <p:embed/>
                </p:oleObj>
              </mc:Choice>
              <mc:Fallback>
                <p:oleObj name="Equation" r:id="rId13" imgW="4127500" imgH="48260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" y="2732612"/>
                        <a:ext cx="88392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 descr="4-2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9700" y="3765541"/>
            <a:ext cx="1976062" cy="2055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59542"/>
            <a:ext cx="4675704" cy="4372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Упругие силы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38" name="Rectangle 3"/>
          <p:cNvSpPr txBox="1">
            <a:spLocks noRot="1" noChangeArrowheads="1"/>
          </p:cNvSpPr>
          <p:nvPr/>
        </p:nvSpPr>
        <p:spPr>
          <a:xfrm>
            <a:off x="1071420" y="4967501"/>
            <a:ext cx="6724072" cy="5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Плотность энергии упругой деформации</a:t>
            </a:r>
          </a:p>
        </p:txBody>
      </p:sp>
      <p:pic>
        <p:nvPicPr>
          <p:cNvPr id="40" name="Рисунок 39" descr="4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1" y="1105166"/>
            <a:ext cx="3627050" cy="2686340"/>
          </a:xfrm>
          <a:prstGeom prst="rect">
            <a:avLst/>
          </a:prstGeom>
        </p:spPr>
      </p:pic>
      <p:graphicFrame>
        <p:nvGraphicFramePr>
          <p:cNvPr id="544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56073"/>
              </p:ext>
            </p:extLst>
          </p:nvPr>
        </p:nvGraphicFramePr>
        <p:xfrm>
          <a:off x="4241728" y="1196856"/>
          <a:ext cx="40878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" name="Equation" r:id="rId5" imgW="1943100" imgH="393700" progId="Equation.DSMT4">
                  <p:embed/>
                </p:oleObj>
              </mc:Choice>
              <mc:Fallback>
                <p:oleObj name="Equation" r:id="rId5" imgW="1943100" imgH="393700" progId="Equation.DSMT4">
                  <p:embed/>
                  <p:pic>
                    <p:nvPicPr>
                      <p:cNvPr id="0" name="Picture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728" y="1196856"/>
                        <a:ext cx="4087813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86409"/>
              </p:ext>
            </p:extLst>
          </p:nvPr>
        </p:nvGraphicFramePr>
        <p:xfrm>
          <a:off x="2597073" y="5445668"/>
          <a:ext cx="12017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" name="Equation" r:id="rId7" imgW="571252" imgH="418918" progId="Equation.DSMT4">
                  <p:embed/>
                </p:oleObj>
              </mc:Choice>
              <mc:Fallback>
                <p:oleObj name="Equation" r:id="rId7" imgW="571252" imgH="418918" progId="Equation.DSMT4">
                  <p:embed/>
                  <p:pic>
                    <p:nvPicPr>
                      <p:cNvPr id="0" name="Picture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073" y="5445668"/>
                        <a:ext cx="1201737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283542" y="5366301"/>
            <a:ext cx="1828800" cy="997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162232" y="1"/>
            <a:ext cx="8922774" cy="11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8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Потенциальное поле сил.</a:t>
            </a:r>
            <a:r>
              <a:rPr kumimoji="0" lang="en-US" altLang="ru-RU" sz="248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altLang="ru-RU" sz="248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Консервативные силы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62759" y="5865065"/>
            <a:ext cx="1136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57292"/>
              </p:ext>
            </p:extLst>
          </p:nvPr>
        </p:nvGraphicFramePr>
        <p:xfrm>
          <a:off x="184150" y="3921125"/>
          <a:ext cx="89455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6" name="Equation" r:id="rId9" imgW="4305240" imgH="457200" progId="Equation.DSMT4">
                  <p:embed/>
                </p:oleObj>
              </mc:Choice>
              <mc:Fallback>
                <p:oleObj name="Equation" r:id="rId9" imgW="4305240" imgH="457200" progId="Equation.DSMT4">
                  <p:embed/>
                  <p:pic>
                    <p:nvPicPr>
                      <p:cNvPr id="0" name="Picture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3921125"/>
                        <a:ext cx="8945563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30095"/>
              </p:ext>
            </p:extLst>
          </p:nvPr>
        </p:nvGraphicFramePr>
        <p:xfrm>
          <a:off x="3613150" y="2470150"/>
          <a:ext cx="55181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" name="Equation" r:id="rId11" imgW="2654280" imgH="457200" progId="Equation.DSMT4">
                  <p:embed/>
                </p:oleObj>
              </mc:Choice>
              <mc:Fallback>
                <p:oleObj name="Equation" r:id="rId11" imgW="2654280" imgH="457200" progId="Equation.DSMT4">
                  <p:embed/>
                  <p:pic>
                    <p:nvPicPr>
                      <p:cNvPr id="0" name="Picture 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470150"/>
                        <a:ext cx="551815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4581" y="1998095"/>
            <a:ext cx="58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по растяжению (сжатию) пружины   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32495" y="3606840"/>
            <a:ext cx="507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 растянутой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(сжатой) пружины     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57200"/>
            <a:ext cx="8385175" cy="6675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990" dirty="0">
                <a:solidFill>
                  <a:srgbClr val="C00000"/>
                </a:solidFill>
                <a:latin typeface="Arial Black" pitchFamily="34" charset="0"/>
              </a:rPr>
              <a:t>Кинетическая энергия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58546" y="6359653"/>
            <a:ext cx="1177636" cy="365125"/>
          </a:xfrm>
        </p:spPr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60402" y="1348104"/>
            <a:ext cx="851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.4)</a:t>
            </a:r>
          </a:p>
        </p:txBody>
      </p:sp>
      <p:graphicFrame>
        <p:nvGraphicFramePr>
          <p:cNvPr id="46153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53441"/>
              </p:ext>
            </p:extLst>
          </p:nvPr>
        </p:nvGraphicFramePr>
        <p:xfrm>
          <a:off x="1637505" y="1211067"/>
          <a:ext cx="58181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7" name="Equation" r:id="rId4" imgW="2768600" imgH="457200" progId="Equation.DSMT4">
                  <p:embed/>
                </p:oleObj>
              </mc:Choice>
              <mc:Fallback>
                <p:oleObj name="Equation" r:id="rId4" imgW="2768600" imgH="4572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505" y="1211067"/>
                        <a:ext cx="5818188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/>
          <p:cNvSpPr txBox="1">
            <a:spLocks noRot="1" noChangeArrowheads="1"/>
          </p:cNvSpPr>
          <p:nvPr/>
        </p:nvSpPr>
        <p:spPr>
          <a:xfrm>
            <a:off x="3602171" y="2934878"/>
            <a:ext cx="5181600" cy="138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Падающее тело, ударяясь о пол, совершает работу за счет кинетической энергии. Если нет потерь энергии: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0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63670"/>
              </p:ext>
            </p:extLst>
          </p:nvPr>
        </p:nvGraphicFramePr>
        <p:xfrm>
          <a:off x="4279611" y="4419600"/>
          <a:ext cx="2214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8" name="Equation" r:id="rId6" imgW="1054100" imgH="228600" progId="Equation.DSMT4">
                  <p:embed/>
                </p:oleObj>
              </mc:Choice>
              <mc:Fallback>
                <p:oleObj name="Equation" r:id="rId6" imgW="1054100" imgH="2286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611" y="4419600"/>
                        <a:ext cx="2214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88108" y="5248718"/>
            <a:ext cx="771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Закон сохранения энергии – в изолированной (замкнутой) системе полная энергия сохраняется</a:t>
            </a:r>
          </a:p>
        </p:txBody>
      </p:sp>
      <p:pic>
        <p:nvPicPr>
          <p:cNvPr id="32" name="Рисунок 31" descr="4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30" y="2427890"/>
            <a:ext cx="2838279" cy="264801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80218" y="4322216"/>
            <a:ext cx="116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.4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2582" y="365205"/>
            <a:ext cx="8385175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730" dirty="0">
                <a:solidFill>
                  <a:srgbClr val="C00000"/>
                </a:solidFill>
                <a:latin typeface="Arial Black" pitchFamily="34" charset="0"/>
              </a:rPr>
              <a:t>Динамика вращательного движения твердого тела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04187"/>
              </p:ext>
            </p:extLst>
          </p:nvPr>
        </p:nvGraphicFramePr>
        <p:xfrm>
          <a:off x="4489738" y="2294227"/>
          <a:ext cx="12033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3" name="Equation" r:id="rId3" imgW="571004" imgH="177646" progId="Equation.DSMT4">
                  <p:embed/>
                </p:oleObj>
              </mc:Choice>
              <mc:Fallback>
                <p:oleObj name="Equation" r:id="rId3" imgW="571004" imgH="177646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738" y="2294227"/>
                        <a:ext cx="12033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37577"/>
              </p:ext>
            </p:extLst>
          </p:nvPr>
        </p:nvGraphicFramePr>
        <p:xfrm>
          <a:off x="4630160" y="2677536"/>
          <a:ext cx="13922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4" name="Equation" r:id="rId5" imgW="660113" imgH="177723" progId="Equation.DSMT4">
                  <p:embed/>
                </p:oleObj>
              </mc:Choice>
              <mc:Fallback>
                <p:oleObj name="Equation" r:id="rId5" imgW="660113" imgH="177723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160" y="2677536"/>
                        <a:ext cx="13922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5652654" y="2309092"/>
            <a:ext cx="3491346" cy="40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2400" i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момент силы</a:t>
            </a:r>
            <a:r>
              <a:rPr lang="en-US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4.5</a:t>
            </a:r>
            <a:r>
              <a:rPr lang="ru-RU" alt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Rot="1" noChangeArrowheads="1"/>
          </p:cNvSpPr>
          <p:nvPr/>
        </p:nvSpPr>
        <p:spPr>
          <a:xfrm>
            <a:off x="839927" y="1373948"/>
            <a:ext cx="7069488" cy="82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Достаточно ли характеризуется</a:t>
            </a:r>
          </a:p>
          <a:p>
            <a:pPr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движение твердого тела силой и массой?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36802"/>
              </p:ext>
            </p:extLst>
          </p:nvPr>
        </p:nvGraphicFramePr>
        <p:xfrm>
          <a:off x="5928591" y="3080761"/>
          <a:ext cx="14081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5" name="Equation" r:id="rId7" imgW="672808" imgH="279279" progId="Equation.DSMT4">
                  <p:embed/>
                </p:oleObj>
              </mc:Choice>
              <mc:Fallback>
                <p:oleObj name="Equation" r:id="rId7" imgW="672808" imgH="279279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591" y="3080761"/>
                        <a:ext cx="1408113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 txBox="1">
            <a:spLocks noRot="1" noChangeArrowheads="1"/>
          </p:cNvSpPr>
          <p:nvPr/>
        </p:nvSpPr>
        <p:spPr>
          <a:xfrm>
            <a:off x="4581237" y="3701509"/>
            <a:ext cx="4424218" cy="1055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Направление</a:t>
            </a:r>
            <a:r>
              <a:rPr lang="en-US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по правилу буравчика от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к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10400" y="3870034"/>
            <a:ext cx="221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13148"/>
              </p:ext>
            </p:extLst>
          </p:nvPr>
        </p:nvGraphicFramePr>
        <p:xfrm>
          <a:off x="2628900" y="4864100"/>
          <a:ext cx="41640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6" name="Equation" r:id="rId9" imgW="1981200" imgH="279400" progId="Equation.DSMT4">
                  <p:embed/>
                </p:oleObj>
              </mc:Choice>
              <mc:Fallback>
                <p:oleObj name="Equation" r:id="rId9" imgW="1981200" imgH="2794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864100"/>
                        <a:ext cx="416401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 txBox="1">
            <a:spLocks noRot="1" noChangeArrowheads="1"/>
          </p:cNvSpPr>
          <p:nvPr/>
        </p:nvSpPr>
        <p:spPr>
          <a:xfrm>
            <a:off x="452582" y="5403275"/>
            <a:ext cx="8109527" cy="128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Вращение диска происходит только под действием компоненты силы</a:t>
            </a:r>
            <a:r>
              <a:rPr lang="en-US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которая лежит в плоскости перпендикулярной оси вращения</a:t>
            </a:r>
            <a:r>
              <a:rPr lang="en-US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8292" y="2623128"/>
            <a:ext cx="236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i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плечо силы</a:t>
            </a:r>
            <a:endParaRPr lang="ru-RU" sz="2400" dirty="0"/>
          </a:p>
        </p:txBody>
      </p:sp>
      <p:pic>
        <p:nvPicPr>
          <p:cNvPr id="24" name="Рисунок 23" descr="4-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4181" y="2300523"/>
            <a:ext cx="3519055" cy="242898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733309" y="3722261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622473" y="4017824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30473" y="4036297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146473" y="3093780"/>
            <a:ext cx="99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994C1-1FA1-41C1-A48A-9B3C44E553E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385175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050" dirty="0">
                <a:solidFill>
                  <a:srgbClr val="C00000"/>
                </a:solidFill>
                <a:latin typeface="Arial Black" pitchFamily="34" charset="0"/>
              </a:rPr>
              <a:t>Вращательное движение твердого тела </a:t>
            </a:r>
            <a:r>
              <a:rPr lang="ru-RU" altLang="ru-RU" sz="30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842326" y="1643460"/>
            <a:ext cx="5301674" cy="227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Если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 ОО, то сила создает вращательный момент 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endParaRPr lang="ru-RU" altLang="ru-RU" sz="2400" b="1" dirty="0">
              <a:latin typeface="Arial" pitchFamily="34" charset="0"/>
              <a:cs typeface="Arial" pitchFamily="34" charset="0"/>
              <a:sym typeface="Symbol"/>
            </a:endParaRPr>
          </a:p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относительно оси вращения ОО, направленный к наблюдателю и действующий на места закрепления  оси вращения</a:t>
            </a:r>
            <a:r>
              <a:rPr lang="en-US" altLang="ru-RU" sz="2400" b="1" dirty="0">
                <a:latin typeface="Arial" pitchFamily="34" charset="0"/>
                <a:cs typeface="Arial" pitchFamily="34" charset="0"/>
                <a:sym typeface="Symbol"/>
              </a:rPr>
              <a:t> OO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altLang="ru-RU" sz="2400" b="1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указано стрелками</a:t>
            </a:r>
            <a:r>
              <a:rPr lang="en-US" altLang="ru-RU" sz="2400" b="1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 descr="4-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00" y="1598761"/>
            <a:ext cx="3127228" cy="2188148"/>
          </a:xfrm>
          <a:prstGeom prst="rect">
            <a:avLst/>
          </a:prstGeom>
        </p:spPr>
      </p:pic>
      <p:pic>
        <p:nvPicPr>
          <p:cNvPr id="8" name="Рисунок 7" descr="4-8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472" y="4247245"/>
            <a:ext cx="3535104" cy="2136905"/>
          </a:xfrm>
          <a:prstGeom prst="rect">
            <a:avLst/>
          </a:prstGeom>
        </p:spPr>
      </p:pic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4470400" y="4911472"/>
            <a:ext cx="4119418" cy="140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Если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</a:t>
            </a:r>
            <a:r>
              <a:rPr lang="en-US" altLang="ru-RU" sz="2400" b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ОО, 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=0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сила оказывает давление на ось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altLang="ru-RU" sz="2400" b="1" noProof="0" dirty="0">
                <a:latin typeface="Arial" pitchFamily="34" charset="0"/>
                <a:cs typeface="Arial" pitchFamily="34" charset="0"/>
                <a:sym typeface="Symbol"/>
              </a:rPr>
              <a:t>ОО 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в </a:t>
            </a:r>
            <a:r>
              <a:rPr lang="ru-RU" altLang="ru-RU" sz="2400" b="1" dirty="0">
                <a:latin typeface="Arial" pitchFamily="34" charset="0"/>
                <a:cs typeface="Arial" pitchFamily="34" charset="0"/>
                <a:sym typeface="Symbol"/>
              </a:rPr>
              <a:t> в местах ее закрепления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40794" y="1653315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60291" y="4913741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42727" y="4927595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62222" y="1936344"/>
            <a:ext cx="1847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7150"/>
            <a:ext cx="9144000" cy="12077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200" dirty="0">
                <a:solidFill>
                  <a:srgbClr val="C00000"/>
                </a:solidFill>
                <a:latin typeface="Arial Black" pitchFamily="34" charset="0"/>
              </a:rPr>
              <a:t>Основное уравнение динамики вращательного движения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5324" y="6447110"/>
            <a:ext cx="542925" cy="365125"/>
          </a:xfrm>
        </p:spPr>
        <p:txBody>
          <a:bodyPr/>
          <a:lstStyle/>
          <a:p>
            <a:pPr>
              <a:defRPr/>
            </a:pPr>
            <a:fld id="{860C20C9-15A8-483A-A969-5421B16A84F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>
            <p:extLst/>
          </p:nvPr>
        </p:nvGraphicFramePr>
        <p:xfrm>
          <a:off x="4220050" y="1704477"/>
          <a:ext cx="36290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1" name="Equation" r:id="rId4" imgW="1524000" imgH="393700" progId="Equation.DSMT4">
                  <p:embed/>
                </p:oleObj>
              </mc:Choice>
              <mc:Fallback>
                <p:oleObj name="Equation" r:id="rId4" imgW="1524000" imgH="3937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050" y="1704477"/>
                        <a:ext cx="36290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3962626" y="4304832"/>
          <a:ext cx="296068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Equation" r:id="rId6" imgW="1244600" imgH="254000" progId="Equation.DSMT4">
                  <p:embed/>
                </p:oleObj>
              </mc:Choice>
              <mc:Fallback>
                <p:oleObj name="Equation" r:id="rId6" imgW="1244600" imgH="2540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626" y="4304832"/>
                        <a:ext cx="2960688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067232" y="2408346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Rectangle 3"/>
          <p:cNvSpPr txBox="1">
            <a:spLocks noRot="1" noChangeArrowheads="1"/>
          </p:cNvSpPr>
          <p:nvPr/>
        </p:nvSpPr>
        <p:spPr>
          <a:xfrm>
            <a:off x="4220050" y="3101770"/>
            <a:ext cx="4638199" cy="1000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ru-RU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   -  вращательная составляющая действующей силы, лежащая  в плоскости, перпендикулярной оси вращения 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1"/>
          <p:cNvGraphicFramePr>
            <a:graphicFrameLocks noChangeAspect="1"/>
          </p:cNvGraphicFramePr>
          <p:nvPr>
            <p:extLst/>
          </p:nvPr>
        </p:nvGraphicFramePr>
        <p:xfrm>
          <a:off x="296863" y="4838700"/>
          <a:ext cx="87137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Equation" r:id="rId8" imgW="3695400" imgH="634680" progId="Equation.DSMT4">
                  <p:embed/>
                </p:oleObj>
              </mc:Choice>
              <mc:Fallback>
                <p:oleObj name="Equation" r:id="rId8" imgW="3695400" imgH="6346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4838700"/>
                        <a:ext cx="8713787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7053552" y="4166918"/>
          <a:ext cx="1774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Equation" r:id="rId10" imgW="863280" imgH="393480" progId="Equation.DSMT4">
                  <p:embed/>
                </p:oleObj>
              </mc:Choice>
              <mc:Fallback>
                <p:oleObj name="Equation" r:id="rId10" imgW="863280" imgH="3934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552" y="4166918"/>
                        <a:ext cx="17748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Рисунок 27" descr="4-6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104" y="1204331"/>
            <a:ext cx="3802608" cy="315905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74F44A1-83ED-814D-8BD4-65276871DEC0}"/>
              </a:ext>
            </a:extLst>
          </p:cNvPr>
          <p:cNvSpPr/>
          <p:nvPr/>
        </p:nvSpPr>
        <p:spPr>
          <a:xfrm>
            <a:off x="6781357" y="5098565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1647" name="Object 447"/>
          <p:cNvGraphicFramePr>
            <a:graphicFrameLocks noChangeAspect="1"/>
          </p:cNvGraphicFramePr>
          <p:nvPr/>
        </p:nvGraphicFramePr>
        <p:xfrm>
          <a:off x="4276478" y="3019507"/>
          <a:ext cx="49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5" name="Equation" r:id="rId13" imgW="495000" imgH="368280" progId="Equation.DSMT4">
                  <p:embed/>
                </p:oleObj>
              </mc:Choice>
              <mc:Fallback>
                <p:oleObj name="Equation" r:id="rId13" imgW="495000" imgH="36828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478" y="3019507"/>
                        <a:ext cx="495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B302E4-1EFE-3445-895D-ADAB729095CB}"/>
              </a:ext>
            </a:extLst>
          </p:cNvPr>
          <p:cNvSpPr/>
          <p:nvPr/>
        </p:nvSpPr>
        <p:spPr>
          <a:xfrm>
            <a:off x="3845712" y="1187907"/>
            <a:ext cx="5189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произвольного элемента массы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098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616</Words>
  <Application>Microsoft Macintosh PowerPoint</Application>
  <PresentationFormat>Экран (4:3)</PresentationFormat>
  <Paragraphs>128</Paragraphs>
  <Slides>17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Symbol</vt:lpstr>
      <vt:lpstr>Times New Roman</vt:lpstr>
      <vt:lpstr>Тема Office</vt:lpstr>
      <vt:lpstr>Equation</vt:lpstr>
      <vt:lpstr>Лекция 3   РАБОТА И ЭНЕРГИЯ. ДИНАМИКА ВРАЩАТЕЛЬНОГО ДВИЖЕНИЯ.  </vt:lpstr>
      <vt:lpstr>Презентация PowerPoint</vt:lpstr>
      <vt:lpstr>Работа</vt:lpstr>
      <vt:lpstr>Потенциальное поле сил. Консервативные силы</vt:lpstr>
      <vt:lpstr>2. Упругие силы</vt:lpstr>
      <vt:lpstr>Кинетическая энергия</vt:lpstr>
      <vt:lpstr>Динамика вращательного движения твердого тела</vt:lpstr>
      <vt:lpstr>Вращательное движение твердого тела (продолжение)</vt:lpstr>
      <vt:lpstr>Основное уравнение динамики вращательного движения</vt:lpstr>
      <vt:lpstr>Основное уравнение динамики вращательного движения</vt:lpstr>
      <vt:lpstr>Моменты инерции тел разной симметрии</vt:lpstr>
      <vt:lpstr>Уравнение моментов</vt:lpstr>
      <vt:lpstr>Презентация PowerPoint</vt:lpstr>
      <vt:lpstr>Презентация PowerPoint</vt:lpstr>
      <vt:lpstr>Пример 1 Рычаги первого рода</vt:lpstr>
      <vt:lpstr>Пример 2 Рычаг второго рода</vt:lpstr>
      <vt:lpstr>Пример 3 Рычаги силы и скорости</vt:lpstr>
    </vt:vector>
  </TitlesOfParts>
  <Company>Andrey Filippov &amp; Co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движение молекул</dc:title>
  <dc:creator>afilippov</dc:creator>
  <cp:lastModifiedBy>Microsoft Office User</cp:lastModifiedBy>
  <cp:revision>624</cp:revision>
  <dcterms:created xsi:type="dcterms:W3CDTF">2004-09-01T16:22:32Z</dcterms:created>
  <dcterms:modified xsi:type="dcterms:W3CDTF">2023-09-03T17:37:45Z</dcterms:modified>
</cp:coreProperties>
</file>