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71" autoAdjust="0"/>
    <p:restoredTop sz="94660"/>
  </p:normalViewPr>
  <p:slideViewPr>
    <p:cSldViewPr>
      <p:cViewPr>
        <p:scale>
          <a:sx n="75" d="100"/>
          <a:sy n="75" d="100"/>
        </p:scale>
        <p:origin x="-2478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us\Desktop\Ficin\&#1057;&#1090;&#1072;&#1073;&#1080;&#1083;&#1100;&#1085;&#1086;&#1089;&#1090;&#1100;%20&#1092;&#1080;&#1085;&#1072;&#1083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605312493833011"/>
          <c:y val="9.0278083896497593E-2"/>
          <c:w val="0.72155949350540505"/>
          <c:h val="0.69477442678155799"/>
        </c:manualLayout>
      </c:layout>
      <c:lineChart>
        <c:grouping val="standard"/>
        <c:varyColors val="0"/>
        <c:ser>
          <c:idx val="0"/>
          <c:order val="0"/>
          <c:tx>
            <c:strRef>
              <c:f>'[Стабильность финал.xls]Лист3'!$J$3</c:f>
              <c:strCache>
                <c:ptCount val="1"/>
                <c:pt idx="0">
                  <c:v>1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diamond"/>
            <c:size val="6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'[Стабильность финал.xls]Лист3'!$K$12:$Q$12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9.7279779424295967</c:v>
                  </c:pt>
                  <c:pt idx="2">
                    <c:v>6.943834410267069</c:v>
                  </c:pt>
                  <c:pt idx="3">
                    <c:v>8.3889239914787499</c:v>
                  </c:pt>
                  <c:pt idx="4">
                    <c:v>7.7967810973708822</c:v>
                  </c:pt>
                  <c:pt idx="5">
                    <c:v>6.2704170715992937</c:v>
                  </c:pt>
                  <c:pt idx="6">
                    <c:v>7.5686140309674741</c:v>
                  </c:pt>
                </c:numCache>
              </c:numRef>
            </c:plus>
            <c:minus>
              <c:numRef>
                <c:f>'[Стабильность финал.xls]Лист3'!$K$12:$Q$12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9.7279779424295967</c:v>
                  </c:pt>
                  <c:pt idx="2">
                    <c:v>6.943834410267069</c:v>
                  </c:pt>
                  <c:pt idx="3">
                    <c:v>8.3889239914787499</c:v>
                  </c:pt>
                  <c:pt idx="4">
                    <c:v>7.7967810973708822</c:v>
                  </c:pt>
                  <c:pt idx="5">
                    <c:v>6.2704170715992937</c:v>
                  </c:pt>
                  <c:pt idx="6">
                    <c:v>7.5686140309674741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'[Стабильность финал.xls]Лист3'!$K$2:$Q$2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8</c:v>
                </c:pt>
                <c:pt idx="5">
                  <c:v>24</c:v>
                </c:pt>
                <c:pt idx="6">
                  <c:v>48</c:v>
                </c:pt>
              </c:numCache>
            </c:numRef>
          </c:cat>
          <c:val>
            <c:numRef>
              <c:f>'[Стабильность финал.xls]Лист3'!$K$3:$Q$3</c:f>
              <c:numCache>
                <c:formatCode>0.0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95.4</c:v>
                </c:pt>
                <c:pt idx="3">
                  <c:v>71</c:v>
                </c:pt>
                <c:pt idx="4">
                  <c:v>63.4</c:v>
                </c:pt>
                <c:pt idx="5">
                  <c:v>49</c:v>
                </c:pt>
                <c:pt idx="6">
                  <c:v>38.5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'[Стабильность финал.xls]Лист3'!$J$4</c:f>
              <c:strCache>
                <c:ptCount val="1"/>
                <c:pt idx="0">
                  <c:v>2,0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quare"/>
            <c:size val="6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'[Стабильность финал.xls]Лист3'!$K$13:$Q$13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10.342858608605649</c:v>
                  </c:pt>
                  <c:pt idx="2">
                    <c:v>8.9429221765488691</c:v>
                  </c:pt>
                  <c:pt idx="3">
                    <c:v>11.220315155995859</c:v>
                  </c:pt>
                  <c:pt idx="4">
                    <c:v>12.290567535117553</c:v>
                  </c:pt>
                  <c:pt idx="5">
                    <c:v>10.120707697767264</c:v>
                  </c:pt>
                  <c:pt idx="6">
                    <c:v>10.567186817980186</c:v>
                  </c:pt>
                </c:numCache>
              </c:numRef>
            </c:plus>
            <c:minus>
              <c:numRef>
                <c:f>'[Стабильность финал.xls]Лист3'!$K$13:$Q$13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10.342858608605649</c:v>
                  </c:pt>
                  <c:pt idx="2">
                    <c:v>8.9429221765488691</c:v>
                  </c:pt>
                  <c:pt idx="3">
                    <c:v>11.220315155995859</c:v>
                  </c:pt>
                  <c:pt idx="4">
                    <c:v>12.290567535117553</c:v>
                  </c:pt>
                  <c:pt idx="5">
                    <c:v>10.120707697767264</c:v>
                  </c:pt>
                  <c:pt idx="6">
                    <c:v>10.567186817980186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'[Стабильность финал.xls]Лист3'!$K$2:$Q$2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8</c:v>
                </c:pt>
                <c:pt idx="5">
                  <c:v>24</c:v>
                </c:pt>
                <c:pt idx="6">
                  <c:v>48</c:v>
                </c:pt>
              </c:numCache>
            </c:numRef>
          </c:cat>
          <c:val>
            <c:numRef>
              <c:f>'[Стабильность финал.xls]Лист3'!$K$4:$Q$4</c:f>
              <c:numCache>
                <c:formatCode>0.0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90.21</c:v>
                </c:pt>
                <c:pt idx="4">
                  <c:v>86.4</c:v>
                </c:pt>
                <c:pt idx="5">
                  <c:v>81.7</c:v>
                </c:pt>
                <c:pt idx="6">
                  <c:v>70.099999999999994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'[Стабильность финал.xls]Лист3'!$J$5</c:f>
              <c:strCache>
                <c:ptCount val="1"/>
                <c:pt idx="0">
                  <c:v>3</c:v>
                </c:pt>
              </c:strCache>
            </c:strRef>
          </c:tx>
          <c:spPr>
            <a:ln w="15875">
              <a:solidFill>
                <a:srgbClr val="000000"/>
              </a:solidFill>
              <a:prstDash val="solid"/>
            </a:ln>
          </c:spPr>
          <c:marker>
            <c:symbol val="triangle"/>
            <c:size val="6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'[Стабильность финал.xls]Лист3'!$K$12:$Q$12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9.7279779424295967</c:v>
                  </c:pt>
                  <c:pt idx="2">
                    <c:v>6.943834410267069</c:v>
                  </c:pt>
                  <c:pt idx="3">
                    <c:v>8.3889239914787499</c:v>
                  </c:pt>
                  <c:pt idx="4">
                    <c:v>7.7967810973708822</c:v>
                  </c:pt>
                  <c:pt idx="5">
                    <c:v>6.2704170715992937</c:v>
                  </c:pt>
                  <c:pt idx="6">
                    <c:v>7.5686140309674741</c:v>
                  </c:pt>
                </c:numCache>
              </c:numRef>
            </c:plus>
            <c:minus>
              <c:numRef>
                <c:f>'[Стабильность финал.xls]Лист3'!$K$12:$Q$12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9.7279779424295967</c:v>
                  </c:pt>
                  <c:pt idx="2">
                    <c:v>6.943834410267069</c:v>
                  </c:pt>
                  <c:pt idx="3">
                    <c:v>8.3889239914787499</c:v>
                  </c:pt>
                  <c:pt idx="4">
                    <c:v>7.7967810973708822</c:v>
                  </c:pt>
                  <c:pt idx="5">
                    <c:v>6.2704170715992937</c:v>
                  </c:pt>
                  <c:pt idx="6">
                    <c:v>7.5686140309674741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'[Стабильность финал.xls]Лист3'!$K$2:$Q$2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8</c:v>
                </c:pt>
                <c:pt idx="5">
                  <c:v>24</c:v>
                </c:pt>
                <c:pt idx="6">
                  <c:v>48</c:v>
                </c:pt>
              </c:numCache>
            </c:numRef>
          </c:cat>
          <c:val>
            <c:numRef>
              <c:f>'[Стабильность финал.xls]Лист3'!$K$5:$Q$5</c:f>
              <c:numCache>
                <c:formatCode>0.0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94</c:v>
                </c:pt>
                <c:pt idx="3">
                  <c:v>81</c:v>
                </c:pt>
                <c:pt idx="4">
                  <c:v>74.8</c:v>
                </c:pt>
                <c:pt idx="5">
                  <c:v>65.599999999999994</c:v>
                </c:pt>
                <c:pt idx="6">
                  <c:v>60.1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'[Стабильность финал.xls]Лист3'!$J$6</c:f>
              <c:strCache>
                <c:ptCount val="1"/>
                <c:pt idx="0">
                  <c:v>4,0</c:v>
                </c:pt>
              </c:strCache>
            </c:strRef>
          </c:tx>
          <c:spPr>
            <a:ln w="19050">
              <a:solidFill>
                <a:srgbClr val="000000"/>
              </a:solidFill>
              <a:prstDash val="sysDash"/>
            </a:ln>
          </c:spPr>
          <c:marker>
            <c:symbol val="diamond"/>
            <c:size val="6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'[Стабильность финал.xls]Лист3'!$K$2:$Q$2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8</c:v>
                </c:pt>
                <c:pt idx="5">
                  <c:v>24</c:v>
                </c:pt>
                <c:pt idx="6">
                  <c:v>48</c:v>
                </c:pt>
              </c:numCache>
            </c:numRef>
          </c:cat>
          <c:val>
            <c:numRef>
              <c:f>'[Стабильность финал.xls]Лист3'!$K$6:$Q$6</c:f>
              <c:numCache>
                <c:formatCode>General</c:formatCode>
                <c:ptCount val="7"/>
                <c:pt idx="0">
                  <c:v>100</c:v>
                </c:pt>
                <c:pt idx="1">
                  <c:v>98</c:v>
                </c:pt>
                <c:pt idx="2">
                  <c:v>90</c:v>
                </c:pt>
                <c:pt idx="3">
                  <c:v>70</c:v>
                </c:pt>
                <c:pt idx="4">
                  <c:v>35</c:v>
                </c:pt>
                <c:pt idx="5">
                  <c:v>13</c:v>
                </c:pt>
                <c:pt idx="6">
                  <c:v>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'[Стабильность финал.xls]Лист3'!$J$7</c:f>
              <c:strCache>
                <c:ptCount val="1"/>
                <c:pt idx="0">
                  <c:v>5</c:v>
                </c:pt>
              </c:strCache>
            </c:strRef>
          </c:tx>
          <c:spPr>
            <a:ln w="19050">
              <a:solidFill>
                <a:srgbClr val="000000"/>
              </a:solidFill>
              <a:prstDash val="sysDash"/>
            </a:ln>
          </c:spPr>
          <c:marker>
            <c:symbol val="triangle"/>
            <c:size val="6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'[Стабильность финал.xls]Лист3'!$K$2:$Q$2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8</c:v>
                </c:pt>
                <c:pt idx="5">
                  <c:v>24</c:v>
                </c:pt>
                <c:pt idx="6">
                  <c:v>48</c:v>
                </c:pt>
              </c:numCache>
            </c:numRef>
          </c:cat>
          <c:val>
            <c:numRef>
              <c:f>'[Стабильность финал.xls]Лист3'!$K$7:$Q$7</c:f>
              <c:numCache>
                <c:formatCode>General</c:formatCode>
                <c:ptCount val="7"/>
                <c:pt idx="0">
                  <c:v>100</c:v>
                </c:pt>
                <c:pt idx="1">
                  <c:v>98</c:v>
                </c:pt>
                <c:pt idx="2">
                  <c:v>95</c:v>
                </c:pt>
                <c:pt idx="3">
                  <c:v>79</c:v>
                </c:pt>
                <c:pt idx="4">
                  <c:v>57</c:v>
                </c:pt>
                <c:pt idx="5">
                  <c:v>22</c:v>
                </c:pt>
                <c:pt idx="6">
                  <c:v>5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'[Стабильность финал.xls]Лист3'!$J$8</c:f>
              <c:strCache>
                <c:ptCount val="1"/>
                <c:pt idx="0">
                  <c:v>6,0</c:v>
                </c:pt>
              </c:strCache>
            </c:strRef>
          </c:tx>
          <c:spPr>
            <a:ln w="19050">
              <a:solidFill>
                <a:srgbClr val="000000"/>
              </a:solidFill>
              <a:prstDash val="sysDash"/>
            </a:ln>
          </c:spPr>
          <c:marker>
            <c:symbol val="square"/>
            <c:size val="6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'[Стабильность финал.xls]Лист3'!$K$2:$Q$2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8</c:v>
                </c:pt>
                <c:pt idx="5">
                  <c:v>24</c:v>
                </c:pt>
                <c:pt idx="6">
                  <c:v>48</c:v>
                </c:pt>
              </c:numCache>
            </c:numRef>
          </c:cat>
          <c:val>
            <c:numRef>
              <c:f>'[Стабильность финал.xls]Лист3'!$K$8:$Q$8</c:f>
              <c:numCache>
                <c:formatCode>General</c:formatCode>
                <c:ptCount val="7"/>
                <c:pt idx="0">
                  <c:v>100</c:v>
                </c:pt>
                <c:pt idx="1">
                  <c:v>98</c:v>
                </c:pt>
                <c:pt idx="2">
                  <c:v>97</c:v>
                </c:pt>
                <c:pt idx="3">
                  <c:v>85</c:v>
                </c:pt>
                <c:pt idx="4">
                  <c:v>74</c:v>
                </c:pt>
                <c:pt idx="5">
                  <c:v>53</c:v>
                </c:pt>
                <c:pt idx="6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326720"/>
        <c:axId val="167085184"/>
      </c:lineChart>
      <c:catAx>
        <c:axId val="493267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Time, hours</a:t>
                </a:r>
                <a:endParaRPr lang="ru-RU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67085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70851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Residual activity, % of initial activity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2.2509126264651125E-2"/>
              <c:y val="0.11772298792426308"/>
            </c:manualLayout>
          </c:layout>
          <c:overlay val="0"/>
        </c:title>
        <c:numFmt formatCode="0.0" sourceLinked="1"/>
        <c:majorTickMark val="out"/>
        <c:minorTickMark val="none"/>
        <c:tickLblPos val="low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49326720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plotVisOnly val="0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787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6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1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3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75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42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240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739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090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955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5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5A142-A661-4BB1-8716-A421DD55384B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52745-0C00-45D3-88DF-38BF224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993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71000">
              <a:schemeClr val="tx2">
                <a:lumMod val="45000"/>
                <a:lumOff val="55000"/>
              </a:schemeClr>
            </a:gs>
            <a:gs pos="89000">
              <a:schemeClr val="tx2">
                <a:lumMod val="52000"/>
                <a:lumOff val="48000"/>
              </a:schemeClr>
            </a:gs>
            <a:gs pos="100000">
              <a:schemeClr val="tx2">
                <a:lumMod val="56000"/>
                <a:lumOff val="44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/>
          <p:cNvSpPr/>
          <p:nvPr/>
        </p:nvSpPr>
        <p:spPr>
          <a:xfrm>
            <a:off x="107520" y="1868585"/>
            <a:ext cx="6645308" cy="1119240"/>
          </a:xfrm>
          <a:prstGeom prst="roundRect">
            <a:avLst>
              <a:gd name="adj" fmla="val 6799"/>
            </a:avLst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2700">
                <a:solidFill>
                  <a:schemeClr val="tx1"/>
                </a:solidFill>
              </a:ln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5443" y="3097102"/>
            <a:ext cx="3251550" cy="2920159"/>
          </a:xfrm>
          <a:prstGeom prst="roundRect">
            <a:avLst>
              <a:gd name="adj" fmla="val 2400"/>
            </a:avLst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13950" y="1869394"/>
            <a:ext cx="6652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7800" algn="just"/>
            <a:r>
              <a:rPr lang="ru-R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Краткое введение</a:t>
            </a:r>
          </a:p>
          <a:p>
            <a:pPr indent="177800" algn="just"/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just"/>
            <a:r>
              <a:rPr lang="ru-R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Цель работы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Rectangle 12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" name="Rectangle 1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113950" y="3146936"/>
            <a:ext cx="324304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Название рисунка, размер 10,  желательно делать кратким, в утвердительном стиле, например:</a:t>
            </a:r>
          </a:p>
          <a:p>
            <a:pPr algn="ctr"/>
            <a:endParaRPr lang="ru-RU" sz="1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Эффект </a:t>
            </a:r>
            <a:r>
              <a: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соединения А на жизнеспособность клеток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Соединение А подавляет рост клеток </a:t>
            </a:r>
          </a:p>
          <a:p>
            <a:pPr algn="ctr"/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Получение иммортализованных клеток</a:t>
            </a:r>
            <a:endParaRPr lang="ru-RU" sz="1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" name="Прямоугольник 4"/>
          <p:cNvSpPr/>
          <p:nvPr/>
        </p:nvSpPr>
        <p:spPr>
          <a:xfrm>
            <a:off x="1" y="2565"/>
            <a:ext cx="6858000" cy="1110219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6" y="252372"/>
            <a:ext cx="618309" cy="5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TextBox 71"/>
          <p:cNvSpPr txBox="1"/>
          <p:nvPr/>
        </p:nvSpPr>
        <p:spPr>
          <a:xfrm>
            <a:off x="916614" y="116632"/>
            <a:ext cx="5834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Название слайда </a:t>
            </a: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Шрифты 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PT Sans, Arial</a:t>
            </a: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размер 18</a:t>
            </a:r>
          </a:p>
          <a:p>
            <a:pPr lvl="0"/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" y="1115616"/>
            <a:ext cx="68391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Иванов Иван Иванович</a:t>
            </a:r>
          </a:p>
          <a:p>
            <a:pPr algn="ctr"/>
            <a:endParaRPr lang="ru-RU" sz="11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1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09948" y="1374031"/>
            <a:ext cx="5334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Научный руководитель</a:t>
            </a:r>
          </a:p>
          <a:p>
            <a:pPr algn="ctr"/>
            <a:r>
              <a:rPr lang="ru-RU" sz="11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Д.б.н., профессор </a:t>
            </a:r>
            <a:r>
              <a:rPr lang="ru-RU" sz="11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Иванов </a:t>
            </a:r>
            <a:r>
              <a:rPr lang="ru-RU" sz="11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Иван </a:t>
            </a:r>
            <a:r>
              <a:rPr lang="ru-RU" sz="11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Иванович</a:t>
            </a:r>
            <a:endParaRPr lang="ru-RU" sz="11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Прямоугольник 30"/>
          <p:cNvSpPr/>
          <p:nvPr/>
        </p:nvSpPr>
        <p:spPr>
          <a:xfrm>
            <a:off x="113950" y="5312315"/>
            <a:ext cx="32430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Поясняющий текст. Размер 8 Например, клетки выращивали на среде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DMEM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24 часа, вносили соединение и через 24 часа оценивали жизнеспособность с помощью МТТ-теста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Скругленный прямоугольник 17"/>
          <p:cNvSpPr/>
          <p:nvPr/>
        </p:nvSpPr>
        <p:spPr>
          <a:xfrm>
            <a:off x="3501008" y="3092001"/>
            <a:ext cx="3251550" cy="2920159"/>
          </a:xfrm>
          <a:prstGeom prst="roundRect">
            <a:avLst>
              <a:gd name="adj" fmla="val 2400"/>
            </a:avLst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Прямоугольник 63"/>
          <p:cNvSpPr/>
          <p:nvPr/>
        </p:nvSpPr>
        <p:spPr>
          <a:xfrm>
            <a:off x="3509515" y="3146936"/>
            <a:ext cx="324304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Название рисунка 3</a:t>
            </a:r>
            <a:endParaRPr lang="ru-RU" sz="1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Прямоугольник 30"/>
          <p:cNvSpPr/>
          <p:nvPr/>
        </p:nvSpPr>
        <p:spPr>
          <a:xfrm>
            <a:off x="3509515" y="5307214"/>
            <a:ext cx="324304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Размер шрифта подписей - 8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Скругленный прямоугольник 17"/>
          <p:cNvSpPr/>
          <p:nvPr/>
        </p:nvSpPr>
        <p:spPr>
          <a:xfrm>
            <a:off x="116632" y="6108954"/>
            <a:ext cx="3251550" cy="2920159"/>
          </a:xfrm>
          <a:prstGeom prst="roundRect">
            <a:avLst>
              <a:gd name="adj" fmla="val 2400"/>
            </a:avLst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3" name="Прямоугольник 63"/>
          <p:cNvSpPr/>
          <p:nvPr/>
        </p:nvSpPr>
        <p:spPr>
          <a:xfrm>
            <a:off x="125139" y="6156176"/>
            <a:ext cx="324304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Название рисунка 2</a:t>
            </a:r>
            <a:endParaRPr lang="ru-RU" sz="1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Прямоугольник 30"/>
          <p:cNvSpPr/>
          <p:nvPr/>
        </p:nvSpPr>
        <p:spPr>
          <a:xfrm>
            <a:off x="125139" y="8324167"/>
            <a:ext cx="32430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Поясняющий текст. Размер 8 Например, клетки выращивали на среде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DMEM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24 часа, вносили соединение и через 24 часа оценивали жизнеспособность с помощью МТТ-теста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Скругленный прямоугольник 17"/>
          <p:cNvSpPr/>
          <p:nvPr/>
        </p:nvSpPr>
        <p:spPr>
          <a:xfrm>
            <a:off x="3512197" y="6103853"/>
            <a:ext cx="3251550" cy="2920159"/>
          </a:xfrm>
          <a:prstGeom prst="roundRect">
            <a:avLst>
              <a:gd name="adj" fmla="val 2400"/>
            </a:avLst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6" name="Прямоугольник 63"/>
          <p:cNvSpPr/>
          <p:nvPr/>
        </p:nvSpPr>
        <p:spPr>
          <a:xfrm>
            <a:off x="3520704" y="6182598"/>
            <a:ext cx="324304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Выводы</a:t>
            </a:r>
            <a:endParaRPr lang="ru-RU" sz="1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Прямоугольник 30"/>
          <p:cNvSpPr/>
          <p:nvPr/>
        </p:nvSpPr>
        <p:spPr>
          <a:xfrm>
            <a:off x="3523668" y="6588224"/>
            <a:ext cx="32430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Получена линия клеток...</a:t>
            </a:r>
          </a:p>
          <a:p>
            <a:pPr marL="228600" indent="-228600" algn="just">
              <a:buAutoNum type="arabicPeriod"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Показано, что ...</a:t>
            </a:r>
          </a:p>
          <a:p>
            <a:pPr marL="228600" indent="-228600" algn="just">
              <a:buAutoNum type="arabicPeriod"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Установлено, что...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Прямоугольник 30"/>
          <p:cNvSpPr/>
          <p:nvPr/>
        </p:nvSpPr>
        <p:spPr>
          <a:xfrm>
            <a:off x="3520703" y="7891792"/>
            <a:ext cx="32430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По желанию можно указать что</a:t>
            </a:r>
          </a:p>
          <a:p>
            <a:pPr algn="just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Работа выпонена при финансовой поддержке РФФИ (грант №..)</a:t>
            </a:r>
          </a:p>
          <a:p>
            <a:pPr algn="just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Работа выпонена при финансовой поддержке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РНФ (грант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..)</a:t>
            </a:r>
          </a:p>
          <a:p>
            <a:pPr algn="just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Работа выпонена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рамках договора с ... (для хоздоговоров)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1" name="Диаграмма 1"/>
          <p:cNvGraphicFramePr/>
          <p:nvPr>
            <p:extLst>
              <p:ext uri="{D42A27DB-BD31-4B8C-83A1-F6EECF244321}">
                <p14:modId xmlns:p14="http://schemas.microsoft.com/office/powerpoint/2010/main" val="1476374701"/>
              </p:ext>
            </p:extLst>
          </p:nvPr>
        </p:nvGraphicFramePr>
        <p:xfrm>
          <a:off x="3618868" y="3548983"/>
          <a:ext cx="3024336" cy="1738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3" name="Picture 2" descr="C:\Users\Airat Kayumov\Desktop\FICIN\fig 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8" y="6577360"/>
            <a:ext cx="2316806" cy="166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71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2669</TotalTime>
  <Words>178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Тема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r00t</dc:creator>
  <cp:lastModifiedBy>Airat</cp:lastModifiedBy>
  <cp:revision>108</cp:revision>
  <cp:lastPrinted>2021-04-06T08:30:50Z</cp:lastPrinted>
  <dcterms:created xsi:type="dcterms:W3CDTF">2015-05-26T08:18:21Z</dcterms:created>
  <dcterms:modified xsi:type="dcterms:W3CDTF">2021-04-07T09:19:44Z</dcterms:modified>
</cp:coreProperties>
</file>