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8" r:id="rId4"/>
    <p:sldId id="257" r:id="rId5"/>
    <p:sldId id="264" r:id="rId6"/>
    <p:sldId id="265" r:id="rId7"/>
    <p:sldId id="266" r:id="rId8"/>
    <p:sldId id="259" r:id="rId9"/>
    <p:sldId id="260" r:id="rId10"/>
    <p:sldId id="263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A5168-DFE0-42C2-BE94-CBDC782B406E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63643-C25A-4E6D-8B1D-1894724E2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43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10141-851D-4440-959F-23400708BB25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64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06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04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57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15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09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843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02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355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600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736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3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690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09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81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66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75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81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6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7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16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90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EF15B-D709-49AD-9D21-B25A8E99C866}" type="datetimeFigureOut">
              <a:rPr lang="ru-RU" smtClean="0"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2BCA7-4DCA-4EE6-BFFD-AA5CE43E24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84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C1E1B-7DC5-45F7-8D59-B3656A0786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B9C9-D715-4298-8444-17AF93EB442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00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564904"/>
            <a:ext cx="89289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НЕЙРО-МОТОРНЫЙ АППАРАТ ИКРОНОЖНОЙ МЫШЦЫ КРЫСЫ В УСЛОВИЯХ ГРАВИТАЦИОННОЙ РАЗГРУЗКИ И ГРАВИТАЦИОННОЙ РАЗГРУЗКИ СОЧЕТАННОЙ СО СТИМУЛЯЦИЕЙ СПИННОГО МОЗГА</a:t>
            </a:r>
            <a:endParaRPr lang="ru-RU" sz="2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-27384"/>
            <a:ext cx="892899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3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all" spc="-1" normalizeH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>
                  <a:solidFill>
                    <a:srgbClr val="FFFFFF"/>
                  </a:solidFill>
                </a:uFill>
              </a:rPr>
              <a:t>Казанский Федеральный Университет</a:t>
            </a:r>
            <a:endParaRPr kumimoji="0" lang="ru-RU" b="1" i="0" u="none" strike="noStrike" kern="0" cap="all" spc="0" normalizeH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</a:endParaRPr>
          </a:p>
          <a:p>
            <a:pPr marL="0" marR="0" lvl="0" indent="0" algn="ctr" defTabSz="91433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-1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>
                  <a:solidFill>
                    <a:srgbClr val="FFFFFF"/>
                  </a:solidFill>
                </a:uFill>
              </a:rPr>
              <a:t>Институт фундаментальной медицины и биологии
Кафедра физиологии человека и животных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2" name="AutoShape 2" descr="https://af12.mail.ru/cgi-bin/readmsg?id=15442805420000000741;0;1;1&amp;mode=attachment&amp;email=2anton.eremeev@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af12.mail.ru/cgi-bin/readmsg?id=15442805420000000741;0;1;1&amp;mode=attachment&amp;email=2anton.eremeev@mail.r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292" y="0"/>
            <a:ext cx="705586" cy="83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556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653136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/>
              <a:t>Сравнительный анализ </a:t>
            </a:r>
            <a:r>
              <a:rPr lang="ru-RU" sz="1400" b="1" cap="all" dirty="0" smtClean="0"/>
              <a:t>параметров электрических </a:t>
            </a:r>
            <a:r>
              <a:rPr lang="ru-RU" sz="1400" b="1" cap="all" dirty="0"/>
              <a:t>ответов икроножной </a:t>
            </a:r>
            <a:r>
              <a:rPr lang="ru-RU" sz="1400" b="1" cap="all" dirty="0" smtClean="0"/>
              <a:t>мышцы</a:t>
            </a:r>
            <a:endParaRPr lang="ru-RU" sz="1400" b="1" cap="all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464369"/>
            <a:ext cx="188545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prstClr val="black"/>
                </a:solidFill>
              </a:rPr>
              <a:t>*</a:t>
            </a:r>
            <a:r>
              <a:rPr lang="ru-RU" sz="1200" dirty="0">
                <a:solidFill>
                  <a:prstClr val="black"/>
                </a:solidFill>
              </a:rPr>
              <a:t> - достоверность, р&lt;0.05.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691680" y="1340768"/>
            <a:ext cx="5740747" cy="2406448"/>
            <a:chOff x="1691680" y="1340768"/>
            <a:chExt cx="5740747" cy="240644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1680" y="1340768"/>
              <a:ext cx="5740747" cy="24064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 useBgFill="1">
          <p:nvSpPr>
            <p:cNvPr id="2" name="Прямоугольник 1"/>
            <p:cNvSpPr/>
            <p:nvPr/>
          </p:nvSpPr>
          <p:spPr>
            <a:xfrm>
              <a:off x="6915150" y="3252788"/>
              <a:ext cx="517277" cy="21431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840288" y="3182972"/>
              <a:ext cx="2487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)</a:t>
              </a:r>
              <a:endPara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159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41176" y="0"/>
            <a:ext cx="3826768" cy="9525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Цель и задачи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913284"/>
            <a:ext cx="8435280" cy="4536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Целью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работы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являлась оценка функционального состояния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нейро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-моторного аппарата икроножной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мышцы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крысы в условиях гравитационной разгрузки, а также при гравитационной разгрузке в сочетании с магнитной стимуляцией спинного мозга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В соответствии с целью были поставлены следующие </a:t>
            </a: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задачи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1) Оценить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параметры рефлекторных и моторных ответов икроножной мышцы при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антиортостатическом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вывешивании;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2) В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условиях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антиортостатического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вывешивания проанализировать параметры потенциалов икроножной мышцы, вызванных раздражением спинальных эфферентных структур;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3) Оценить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параметры рефлекторных, моторных ответов икроножной мышцы при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антиортостатическом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вывешивании в сочетании с магнитной стимуляцией спинного мозга;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4) При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антиортостатическом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вывешивании в сочетании с магнитной стимуляцией спинного мозга проанализировать параметры потенциалов икроножной мышцы, вызванных раздражением спинальных эфферентных структур.</a:t>
            </a:r>
          </a:p>
        </p:txBody>
      </p:sp>
    </p:spTree>
    <p:extLst>
      <p:ext uri="{BB962C8B-B14F-4D97-AF65-F5344CB8AC3E}">
        <p14:creationId xmlns:p14="http://schemas.microsoft.com/office/powerpoint/2010/main" val="245791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75856" y="-27384"/>
            <a:ext cx="2539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all" dirty="0">
                <a:solidFill>
                  <a:prstClr val="black"/>
                </a:solidFill>
              </a:rPr>
              <a:t>Схема эксперимента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792256"/>
            <a:ext cx="5328592" cy="1019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145936"/>
            <a:ext cx="5328592" cy="1347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7" y="3798676"/>
            <a:ext cx="5328593" cy="101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0" y="1033572"/>
            <a:ext cx="3370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Группа </a:t>
            </a:r>
            <a:r>
              <a:rPr lang="ru-RU" sz="1400" dirty="0" smtClean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«</a:t>
            </a:r>
            <a:r>
              <a:rPr lang="ru-RU" sz="1400" b="1" dirty="0" smtClean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АОВ</a:t>
            </a:r>
            <a:r>
              <a:rPr lang="ru-RU" sz="1400" dirty="0" smtClean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»</a:t>
            </a:r>
            <a:endParaRPr lang="ru-RU" sz="1400" dirty="0">
              <a:solidFill>
                <a:prstClr val="black"/>
              </a:solidFill>
              <a:ea typeface="BatangChe" pitchFamily="49" charset="-127"/>
              <a:cs typeface="Arial" pitchFamily="34" charset="0"/>
            </a:endParaRPr>
          </a:p>
          <a:p>
            <a:pPr algn="ctr"/>
            <a:r>
              <a:rPr lang="ru-RU" sz="1400" dirty="0" err="1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антиортостатическое</a:t>
            </a:r>
            <a:r>
              <a:rPr lang="ru-RU" sz="1400" dirty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 вывешивание (</a:t>
            </a:r>
            <a:r>
              <a:rPr lang="en-US" sz="1400" dirty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n=7</a:t>
            </a:r>
            <a:r>
              <a:rPr lang="ru-RU" sz="1400" dirty="0">
                <a:solidFill>
                  <a:prstClr val="black"/>
                </a:solidFill>
                <a:ea typeface="BatangChe" pitchFamily="49" charset="-127"/>
                <a:cs typeface="Arial" pitchFamily="34" charset="0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2330877"/>
            <a:ext cx="3370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/>
            </a:lvl1pPr>
          </a:lstStyle>
          <a:p>
            <a:r>
              <a:rPr lang="ru-RU" dirty="0">
                <a:solidFill>
                  <a:prstClr val="black"/>
                </a:solidFill>
              </a:rPr>
              <a:t>Группа </a:t>
            </a:r>
            <a:r>
              <a:rPr lang="ru-RU" dirty="0" smtClean="0">
                <a:solidFill>
                  <a:prstClr val="black"/>
                </a:solidFill>
              </a:rPr>
              <a:t>«</a:t>
            </a:r>
            <a:r>
              <a:rPr lang="ru-RU" b="1" dirty="0" smtClean="0">
                <a:solidFill>
                  <a:prstClr val="black"/>
                </a:solidFill>
              </a:rPr>
              <a:t>АОВ+МС</a:t>
            </a:r>
            <a:r>
              <a:rPr lang="ru-RU" dirty="0" smtClean="0">
                <a:solidFill>
                  <a:prstClr val="black"/>
                </a:solidFill>
              </a:rPr>
              <a:t>»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 err="1">
                <a:solidFill>
                  <a:prstClr val="black"/>
                </a:solidFill>
              </a:rPr>
              <a:t>антиортостатическое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вывешивание сочетанное с ежедневной магнитной стимуляцией спинного мозга (</a:t>
            </a:r>
            <a:r>
              <a:rPr lang="en-US" dirty="0" smtClean="0">
                <a:solidFill>
                  <a:prstClr val="black"/>
                </a:solidFill>
              </a:rPr>
              <a:t>n=7</a:t>
            </a:r>
            <a:r>
              <a:rPr lang="ru-RU" dirty="0" smtClean="0">
                <a:solidFill>
                  <a:prstClr val="black"/>
                </a:solidFill>
              </a:rPr>
              <a:t>)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9882" y="3933056"/>
            <a:ext cx="33799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/>
            </a:lvl1pPr>
          </a:lstStyle>
          <a:p>
            <a:r>
              <a:rPr lang="ru-RU" dirty="0" smtClean="0">
                <a:solidFill>
                  <a:prstClr val="black"/>
                </a:solidFill>
              </a:rPr>
              <a:t>Группа «</a:t>
            </a:r>
            <a:r>
              <a:rPr lang="ru-RU" b="1" dirty="0" smtClean="0">
                <a:solidFill>
                  <a:prstClr val="black"/>
                </a:solidFill>
              </a:rPr>
              <a:t>К</a:t>
            </a:r>
            <a:r>
              <a:rPr lang="ru-RU" dirty="0" smtClean="0">
                <a:solidFill>
                  <a:prstClr val="black"/>
                </a:solidFill>
              </a:rPr>
              <a:t>»,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контрольная группа, </a:t>
            </a:r>
            <a:r>
              <a:rPr lang="ru-RU" dirty="0" err="1" smtClean="0">
                <a:solidFill>
                  <a:prstClr val="black"/>
                </a:solidFill>
              </a:rPr>
              <a:t>интактные</a:t>
            </a:r>
            <a:r>
              <a:rPr lang="ru-RU" dirty="0" smtClean="0">
                <a:solidFill>
                  <a:prstClr val="black"/>
                </a:solidFill>
              </a:rPr>
              <a:t> животные (</a:t>
            </a:r>
            <a:r>
              <a:rPr lang="en-US" dirty="0" smtClean="0">
                <a:solidFill>
                  <a:prstClr val="black"/>
                </a:solidFill>
              </a:rPr>
              <a:t>n=7</a:t>
            </a:r>
            <a:r>
              <a:rPr lang="ru-RU" dirty="0" smtClean="0">
                <a:solidFill>
                  <a:prstClr val="black"/>
                </a:solidFill>
              </a:rPr>
              <a:t>)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5280883"/>
            <a:ext cx="5594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prstClr val="black"/>
                </a:solidFill>
              </a:rPr>
              <a:t>АОВ</a:t>
            </a:r>
            <a:r>
              <a:rPr lang="ru-RU" sz="1400" dirty="0">
                <a:solidFill>
                  <a:prstClr val="black"/>
                </a:solidFill>
              </a:rPr>
              <a:t> – </a:t>
            </a:r>
            <a:r>
              <a:rPr lang="ru-RU" sz="1400" dirty="0" err="1">
                <a:solidFill>
                  <a:prstClr val="black"/>
                </a:solidFill>
              </a:rPr>
              <a:t>антиортостатическое</a:t>
            </a:r>
            <a:r>
              <a:rPr lang="ru-RU" sz="1400" dirty="0">
                <a:solidFill>
                  <a:prstClr val="black"/>
                </a:solidFill>
              </a:rPr>
              <a:t> вывешивание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0" y="5570076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prstClr val="black"/>
                </a:solidFill>
              </a:rPr>
              <a:t>МС</a:t>
            </a:r>
            <a:r>
              <a:rPr lang="ru-RU" sz="1400" dirty="0">
                <a:solidFill>
                  <a:prstClr val="black"/>
                </a:solidFill>
              </a:rPr>
              <a:t> – магнитная стимуляция (на уровне пояснично-крестцового утолщения спинного мозга ежедневно; длительность - 10 мин/через 10 мин в течении 1,5 часа; </a:t>
            </a:r>
            <a:r>
              <a:rPr lang="ru-RU" sz="1400" dirty="0" smtClean="0">
                <a:solidFill>
                  <a:prstClr val="black"/>
                </a:solidFill>
              </a:rPr>
              <a:t>интенсивность стимулов </a:t>
            </a:r>
            <a:r>
              <a:rPr lang="ru-RU" sz="1400" dirty="0">
                <a:solidFill>
                  <a:prstClr val="black"/>
                </a:solidFill>
              </a:rPr>
              <a:t>– пороговая для сокращения икроножной мышцы; частота – 3 Гц)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62901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prstClr val="black"/>
                </a:solidFill>
              </a:rPr>
              <a:t>ЭМГ</a:t>
            </a:r>
            <a:r>
              <a:rPr lang="ru-RU" sz="1400" dirty="0">
                <a:solidFill>
                  <a:prstClr val="black"/>
                </a:solidFill>
              </a:rPr>
              <a:t> – </a:t>
            </a:r>
            <a:r>
              <a:rPr lang="ru-RU" sz="1400" dirty="0" err="1">
                <a:solidFill>
                  <a:prstClr val="black"/>
                </a:solidFill>
              </a:rPr>
              <a:t>электромиографическое</a:t>
            </a:r>
            <a:r>
              <a:rPr lang="ru-RU" sz="1400" dirty="0">
                <a:solidFill>
                  <a:prstClr val="black"/>
                </a:solidFill>
              </a:rPr>
              <a:t> тестирование (регистрация моторных и рефлекторных ответов икроножной мышцы, регистрация вызванных стимуляцией </a:t>
            </a:r>
            <a:r>
              <a:rPr lang="ru-RU" sz="1400" dirty="0" smtClean="0">
                <a:solidFill>
                  <a:prstClr val="black"/>
                </a:solidFill>
              </a:rPr>
              <a:t>спинного </a:t>
            </a:r>
            <a:r>
              <a:rPr lang="ru-RU" sz="1400" dirty="0">
                <a:solidFill>
                  <a:prstClr val="black"/>
                </a:solidFill>
              </a:rPr>
              <a:t>мозга потенциалов икроножной мышцы)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012596"/>
            <a:ext cx="453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err="1">
                <a:solidFill>
                  <a:prstClr val="black"/>
                </a:solidFill>
              </a:rPr>
              <a:t>ЭКл</a:t>
            </a:r>
            <a:r>
              <a:rPr lang="ru-RU" sz="1400" dirty="0">
                <a:solidFill>
                  <a:prstClr val="black"/>
                </a:solidFill>
              </a:rPr>
              <a:t> – специализированные экспериментальные клетки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82392" y="727969"/>
            <a:ext cx="5717220" cy="1154097"/>
          </a:xfrm>
          <a:prstGeom prst="roundRect">
            <a:avLst/>
          </a:prstGeom>
          <a:noFill/>
          <a:ln w="158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70056" y="2054935"/>
            <a:ext cx="5717220" cy="1518081"/>
          </a:xfrm>
          <a:prstGeom prst="roundRect">
            <a:avLst/>
          </a:prstGeom>
          <a:noFill/>
          <a:ln w="158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391284" y="3717032"/>
            <a:ext cx="5699450" cy="1162974"/>
          </a:xfrm>
          <a:prstGeom prst="roundRect">
            <a:avLst/>
          </a:prstGeom>
          <a:noFill/>
          <a:ln w="158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03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22" y="1700808"/>
            <a:ext cx="708924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973" y="260648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/>
              <a:t>Параметры вызванных моторных потенциалов </a:t>
            </a:r>
            <a:r>
              <a:rPr lang="ru-RU" sz="1400" b="1" cap="all" dirty="0">
                <a:solidFill>
                  <a:prstClr val="black"/>
                </a:solidFill>
              </a:rPr>
              <a:t>икроножной мышцы </a:t>
            </a:r>
            <a:r>
              <a:rPr lang="ru-RU" sz="1400" b="1" cap="all" dirty="0" smtClean="0"/>
              <a:t>при </a:t>
            </a:r>
            <a:r>
              <a:rPr lang="ru-RU" sz="1400" b="1" cap="all" dirty="0"/>
              <a:t>гравитационной </a:t>
            </a:r>
            <a:r>
              <a:rPr lang="ru-RU" sz="1400" b="1" cap="all" dirty="0" smtClean="0"/>
              <a:t>разгрузке</a:t>
            </a:r>
            <a:endParaRPr lang="ru-RU" sz="1400" b="1" cap="all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594928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300" i="1" dirty="0">
                <a:solidFill>
                  <a:prstClr val="black"/>
                </a:solidFill>
              </a:rPr>
              <a:t>По оси </a:t>
            </a:r>
            <a:r>
              <a:rPr lang="ru-RU" sz="1300" i="1" dirty="0" smtClean="0">
                <a:solidFill>
                  <a:prstClr val="black"/>
                </a:solidFill>
              </a:rPr>
              <a:t>абсцисс: </a:t>
            </a:r>
            <a:r>
              <a:rPr lang="ru-RU" sz="1300" dirty="0" smtClean="0">
                <a:solidFill>
                  <a:prstClr val="black"/>
                </a:solidFill>
              </a:rPr>
              <a:t>П </a:t>
            </a:r>
            <a:r>
              <a:rPr lang="ru-RU" sz="1300" dirty="0">
                <a:solidFill>
                  <a:prstClr val="black"/>
                </a:solidFill>
              </a:rPr>
              <a:t>– порог, А – максимальная амплитуда, ЛП – латентный период, ДЛ - длительность</a:t>
            </a:r>
          </a:p>
          <a:p>
            <a:pPr algn="just"/>
            <a:r>
              <a:rPr lang="ru-RU" sz="1300" i="1" dirty="0" smtClean="0">
                <a:solidFill>
                  <a:prstClr val="black"/>
                </a:solidFill>
              </a:rPr>
              <a:t>По </a:t>
            </a:r>
            <a:r>
              <a:rPr lang="ru-RU" sz="1300" i="1" dirty="0">
                <a:solidFill>
                  <a:prstClr val="black"/>
                </a:solidFill>
              </a:rPr>
              <a:t>оси </a:t>
            </a:r>
            <a:r>
              <a:rPr lang="ru-RU" sz="1300" i="1" dirty="0" smtClean="0">
                <a:solidFill>
                  <a:prstClr val="black"/>
                </a:solidFill>
              </a:rPr>
              <a:t>ординат:</a:t>
            </a:r>
            <a:r>
              <a:rPr lang="ru-RU" sz="1300" dirty="0" smtClean="0">
                <a:solidFill>
                  <a:prstClr val="black"/>
                </a:solidFill>
              </a:rPr>
              <a:t> </a:t>
            </a:r>
            <a:r>
              <a:rPr lang="ru-RU" sz="1300" dirty="0">
                <a:solidFill>
                  <a:prstClr val="black"/>
                </a:solidFill>
              </a:rPr>
              <a:t>значения </a:t>
            </a:r>
            <a:r>
              <a:rPr lang="ru-RU" sz="1300" dirty="0" smtClean="0">
                <a:solidFill>
                  <a:prstClr val="black"/>
                </a:solidFill>
              </a:rPr>
              <a:t>параметров вызванных моторных потенциалов, </a:t>
            </a:r>
            <a:r>
              <a:rPr lang="ru-RU" sz="1300" dirty="0">
                <a:solidFill>
                  <a:prstClr val="black"/>
                </a:solidFill>
              </a:rPr>
              <a:t>выраженные в процентах по отношению к контролю. </a:t>
            </a:r>
            <a:endParaRPr lang="ru-RU" sz="1300" dirty="0" smtClean="0">
              <a:solidFill>
                <a:prstClr val="black"/>
              </a:solidFill>
            </a:endParaRPr>
          </a:p>
          <a:p>
            <a:pPr algn="just"/>
            <a:r>
              <a:rPr lang="ru-RU" sz="1300" dirty="0" smtClean="0">
                <a:solidFill>
                  <a:prstClr val="black"/>
                </a:solidFill>
              </a:rPr>
              <a:t>Прерывистой </a:t>
            </a:r>
            <a:r>
              <a:rPr lang="ru-RU" sz="1300" dirty="0">
                <a:solidFill>
                  <a:prstClr val="black"/>
                </a:solidFill>
              </a:rPr>
              <a:t>линией обозначены контрольные </a:t>
            </a:r>
            <a:r>
              <a:rPr lang="ru-RU" sz="1300" dirty="0" smtClean="0">
                <a:solidFill>
                  <a:prstClr val="black"/>
                </a:solidFill>
              </a:rPr>
              <a:t>данные, </a:t>
            </a:r>
            <a:r>
              <a:rPr lang="ru-RU" sz="1300" dirty="0">
                <a:solidFill>
                  <a:prstClr val="black"/>
                </a:solidFill>
              </a:rPr>
              <a:t>принятые за 100</a:t>
            </a:r>
            <a:r>
              <a:rPr lang="ru-RU" sz="1300" dirty="0" smtClean="0">
                <a:solidFill>
                  <a:prstClr val="black"/>
                </a:solidFill>
              </a:rPr>
              <a:t>%.</a:t>
            </a:r>
            <a:r>
              <a:rPr lang="ru-RU" sz="1300" dirty="0">
                <a:solidFill>
                  <a:prstClr val="black"/>
                </a:solidFill>
              </a:rPr>
              <a:t> * - достоверность, р&lt;0,05</a:t>
            </a:r>
            <a:r>
              <a:rPr lang="ru-RU" sz="1300" dirty="0" smtClean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77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2817"/>
            <a:ext cx="7229403" cy="302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1973" y="26064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/>
              <a:t>Параметры вызванных моторных потенциалов </a:t>
            </a:r>
            <a:r>
              <a:rPr lang="ru-RU" sz="1400" b="1" cap="all" dirty="0">
                <a:solidFill>
                  <a:prstClr val="black"/>
                </a:solidFill>
              </a:rPr>
              <a:t>икроножной мышцы </a:t>
            </a:r>
            <a:r>
              <a:rPr lang="ru-RU" sz="1400" b="1" cap="all" dirty="0" smtClean="0"/>
              <a:t>при </a:t>
            </a:r>
            <a:r>
              <a:rPr lang="ru-RU" sz="1400" b="1" cap="all" dirty="0"/>
              <a:t>гравитационной </a:t>
            </a:r>
            <a:r>
              <a:rPr lang="ru-RU" sz="1400" b="1" cap="all" dirty="0" smtClean="0"/>
              <a:t>разгрузке сочетанной с магнитной стимуляцией спинного мозга</a:t>
            </a:r>
            <a:endParaRPr lang="ru-RU" sz="1400" b="1" cap="all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594928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300" i="1" dirty="0">
                <a:solidFill>
                  <a:prstClr val="black"/>
                </a:solidFill>
              </a:rPr>
              <a:t>По оси </a:t>
            </a:r>
            <a:r>
              <a:rPr lang="ru-RU" sz="1300" i="1" dirty="0" smtClean="0">
                <a:solidFill>
                  <a:prstClr val="black"/>
                </a:solidFill>
              </a:rPr>
              <a:t>абсцисс: </a:t>
            </a:r>
            <a:r>
              <a:rPr lang="ru-RU" sz="1300" dirty="0" smtClean="0">
                <a:solidFill>
                  <a:prstClr val="black"/>
                </a:solidFill>
              </a:rPr>
              <a:t>П </a:t>
            </a:r>
            <a:r>
              <a:rPr lang="ru-RU" sz="1300" dirty="0">
                <a:solidFill>
                  <a:prstClr val="black"/>
                </a:solidFill>
              </a:rPr>
              <a:t>– порог, А – максимальная амплитуда, ЛП – латентный период, ДЛ - длительность</a:t>
            </a:r>
          </a:p>
          <a:p>
            <a:pPr algn="just"/>
            <a:r>
              <a:rPr lang="ru-RU" sz="1300" i="1" dirty="0" smtClean="0">
                <a:solidFill>
                  <a:prstClr val="black"/>
                </a:solidFill>
              </a:rPr>
              <a:t>По </a:t>
            </a:r>
            <a:r>
              <a:rPr lang="ru-RU" sz="1300" i="1" dirty="0">
                <a:solidFill>
                  <a:prstClr val="black"/>
                </a:solidFill>
              </a:rPr>
              <a:t>оси </a:t>
            </a:r>
            <a:r>
              <a:rPr lang="ru-RU" sz="1300" i="1" dirty="0" smtClean="0">
                <a:solidFill>
                  <a:prstClr val="black"/>
                </a:solidFill>
              </a:rPr>
              <a:t>ординат:</a:t>
            </a:r>
            <a:r>
              <a:rPr lang="ru-RU" sz="1300" dirty="0" smtClean="0">
                <a:solidFill>
                  <a:prstClr val="black"/>
                </a:solidFill>
              </a:rPr>
              <a:t> </a:t>
            </a:r>
            <a:r>
              <a:rPr lang="ru-RU" sz="1300" dirty="0">
                <a:solidFill>
                  <a:prstClr val="black"/>
                </a:solidFill>
              </a:rPr>
              <a:t>значения </a:t>
            </a:r>
            <a:r>
              <a:rPr lang="ru-RU" sz="1300" dirty="0" smtClean="0">
                <a:solidFill>
                  <a:prstClr val="black"/>
                </a:solidFill>
              </a:rPr>
              <a:t>параметров вызванных моторных потенциалов, </a:t>
            </a:r>
            <a:r>
              <a:rPr lang="ru-RU" sz="1300" dirty="0">
                <a:solidFill>
                  <a:prstClr val="black"/>
                </a:solidFill>
              </a:rPr>
              <a:t>выраженные в процентах по отношению к контролю. </a:t>
            </a:r>
            <a:endParaRPr lang="ru-RU" sz="1300" dirty="0" smtClean="0">
              <a:solidFill>
                <a:prstClr val="black"/>
              </a:solidFill>
            </a:endParaRPr>
          </a:p>
          <a:p>
            <a:pPr algn="just"/>
            <a:r>
              <a:rPr lang="ru-RU" sz="1300" dirty="0" smtClean="0">
                <a:solidFill>
                  <a:prstClr val="black"/>
                </a:solidFill>
              </a:rPr>
              <a:t>Прерывистой </a:t>
            </a:r>
            <a:r>
              <a:rPr lang="ru-RU" sz="1300" dirty="0">
                <a:solidFill>
                  <a:prstClr val="black"/>
                </a:solidFill>
              </a:rPr>
              <a:t>линией обозначены контрольные </a:t>
            </a:r>
            <a:r>
              <a:rPr lang="ru-RU" sz="1300" dirty="0" smtClean="0">
                <a:solidFill>
                  <a:prstClr val="black"/>
                </a:solidFill>
              </a:rPr>
              <a:t>данные, </a:t>
            </a:r>
            <a:r>
              <a:rPr lang="ru-RU" sz="1300" dirty="0">
                <a:solidFill>
                  <a:prstClr val="black"/>
                </a:solidFill>
              </a:rPr>
              <a:t>принятые за 100</a:t>
            </a:r>
            <a:r>
              <a:rPr lang="ru-RU" sz="1300" dirty="0" smtClean="0">
                <a:solidFill>
                  <a:prstClr val="black"/>
                </a:solidFill>
              </a:rPr>
              <a:t>%.</a:t>
            </a:r>
            <a:r>
              <a:rPr lang="ru-RU" sz="1300" dirty="0">
                <a:solidFill>
                  <a:prstClr val="black"/>
                </a:solidFill>
              </a:rPr>
              <a:t> * - достоверность, р&lt;0,05</a:t>
            </a:r>
            <a:r>
              <a:rPr lang="ru-RU" sz="1300" dirty="0" smtClean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77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293" y="1484784"/>
            <a:ext cx="6656631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88640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/>
              <a:t>Сравнительный анализ </a:t>
            </a:r>
            <a:r>
              <a:rPr lang="ru-RU" sz="1400" b="1" cap="all" dirty="0" smtClean="0"/>
              <a:t>параметров вызванных моторных потенциалов икроножной мышцы</a:t>
            </a:r>
            <a:endParaRPr lang="ru-RU" sz="1400" b="1" cap="all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594928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300" i="1" dirty="0">
                <a:solidFill>
                  <a:prstClr val="black"/>
                </a:solidFill>
              </a:rPr>
              <a:t>По оси </a:t>
            </a:r>
            <a:r>
              <a:rPr lang="ru-RU" sz="1300" i="1" dirty="0" smtClean="0">
                <a:solidFill>
                  <a:prstClr val="black"/>
                </a:solidFill>
              </a:rPr>
              <a:t>абсцисс: </a:t>
            </a:r>
            <a:r>
              <a:rPr lang="ru-RU" sz="1300" dirty="0" smtClean="0">
                <a:solidFill>
                  <a:prstClr val="black"/>
                </a:solidFill>
              </a:rPr>
              <a:t>П </a:t>
            </a:r>
            <a:r>
              <a:rPr lang="ru-RU" sz="1300" dirty="0">
                <a:solidFill>
                  <a:prstClr val="black"/>
                </a:solidFill>
              </a:rPr>
              <a:t>– порог, </a:t>
            </a:r>
            <a:r>
              <a:rPr lang="ru-RU" sz="1300" dirty="0" smtClean="0">
                <a:solidFill>
                  <a:prstClr val="black"/>
                </a:solidFill>
              </a:rPr>
              <a:t>ЛП </a:t>
            </a:r>
            <a:r>
              <a:rPr lang="ru-RU" sz="1300" dirty="0">
                <a:solidFill>
                  <a:prstClr val="black"/>
                </a:solidFill>
              </a:rPr>
              <a:t>– латентный период, ДЛ - длительность</a:t>
            </a:r>
          </a:p>
          <a:p>
            <a:pPr algn="just"/>
            <a:r>
              <a:rPr lang="ru-RU" sz="1300" i="1" dirty="0" smtClean="0">
                <a:solidFill>
                  <a:prstClr val="black"/>
                </a:solidFill>
              </a:rPr>
              <a:t>По </a:t>
            </a:r>
            <a:r>
              <a:rPr lang="ru-RU" sz="1300" i="1" dirty="0">
                <a:solidFill>
                  <a:prstClr val="black"/>
                </a:solidFill>
              </a:rPr>
              <a:t>оси </a:t>
            </a:r>
            <a:r>
              <a:rPr lang="ru-RU" sz="1300" i="1" dirty="0" smtClean="0">
                <a:solidFill>
                  <a:prstClr val="black"/>
                </a:solidFill>
              </a:rPr>
              <a:t>ординат:</a:t>
            </a:r>
            <a:r>
              <a:rPr lang="ru-RU" sz="1300" dirty="0" smtClean="0">
                <a:solidFill>
                  <a:prstClr val="black"/>
                </a:solidFill>
              </a:rPr>
              <a:t> </a:t>
            </a:r>
            <a:r>
              <a:rPr lang="ru-RU" sz="1300" dirty="0">
                <a:solidFill>
                  <a:prstClr val="black"/>
                </a:solidFill>
              </a:rPr>
              <a:t>значения </a:t>
            </a:r>
            <a:r>
              <a:rPr lang="ru-RU" sz="1300" dirty="0" smtClean="0">
                <a:solidFill>
                  <a:prstClr val="black"/>
                </a:solidFill>
              </a:rPr>
              <a:t>параметров вызванных моторных потенциалов, </a:t>
            </a:r>
            <a:r>
              <a:rPr lang="ru-RU" sz="1300" dirty="0">
                <a:solidFill>
                  <a:prstClr val="black"/>
                </a:solidFill>
              </a:rPr>
              <a:t>выраженные в процентах по отношению к контролю. </a:t>
            </a:r>
            <a:endParaRPr lang="ru-RU" sz="1300" dirty="0" smtClean="0">
              <a:solidFill>
                <a:prstClr val="black"/>
              </a:solidFill>
            </a:endParaRPr>
          </a:p>
          <a:p>
            <a:pPr algn="just"/>
            <a:r>
              <a:rPr lang="ru-RU" sz="1300" dirty="0" smtClean="0">
                <a:solidFill>
                  <a:prstClr val="black"/>
                </a:solidFill>
              </a:rPr>
              <a:t>Прерывистой </a:t>
            </a:r>
            <a:r>
              <a:rPr lang="ru-RU" sz="1300" dirty="0">
                <a:solidFill>
                  <a:prstClr val="black"/>
                </a:solidFill>
              </a:rPr>
              <a:t>линией обозначены контрольные </a:t>
            </a:r>
            <a:r>
              <a:rPr lang="ru-RU" sz="1300" dirty="0" smtClean="0">
                <a:solidFill>
                  <a:prstClr val="black"/>
                </a:solidFill>
              </a:rPr>
              <a:t>данные, </a:t>
            </a:r>
            <a:r>
              <a:rPr lang="ru-RU" sz="1300" dirty="0">
                <a:solidFill>
                  <a:prstClr val="black"/>
                </a:solidFill>
              </a:rPr>
              <a:t>принятые за 100</a:t>
            </a:r>
            <a:r>
              <a:rPr lang="ru-RU" sz="1300" dirty="0" smtClean="0">
                <a:solidFill>
                  <a:prstClr val="black"/>
                </a:solidFill>
              </a:rPr>
              <a:t>%.</a:t>
            </a:r>
            <a:r>
              <a:rPr lang="ru-RU" sz="1300" dirty="0">
                <a:solidFill>
                  <a:prstClr val="black"/>
                </a:solidFill>
              </a:rPr>
              <a:t> * - достоверность, р&lt;0,05</a:t>
            </a:r>
            <a:r>
              <a:rPr lang="ru-RU" sz="1300" dirty="0" smtClean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770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115943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Параметры вызванных электрических ответов икроножной мышцы</a:t>
            </a:r>
          </a:p>
          <a:p>
            <a:pPr algn="just">
              <a:lnSpc>
                <a:spcPts val="1200"/>
              </a:lnSpc>
            </a:pPr>
            <a:r>
              <a:rPr lang="ru-RU" sz="1200" b="1" dirty="0" smtClean="0"/>
              <a:t>А</a:t>
            </a:r>
            <a:r>
              <a:rPr lang="ru-RU" sz="1200" dirty="0" smtClean="0"/>
              <a:t> – потенциалы, регистрируемые в икроножной мышце крысы при стимуляции седалищного нерва; </a:t>
            </a:r>
            <a:r>
              <a:rPr lang="ru-RU" sz="1200" b="1" dirty="0" smtClean="0"/>
              <a:t>В</a:t>
            </a:r>
            <a:r>
              <a:rPr lang="ru-RU" sz="1200" dirty="0" smtClean="0"/>
              <a:t>, </a:t>
            </a:r>
            <a:r>
              <a:rPr lang="ru-RU" sz="1200" b="1" dirty="0" smtClean="0"/>
              <a:t>С</a:t>
            </a:r>
            <a:r>
              <a:rPr lang="ru-RU" sz="1200" dirty="0" smtClean="0"/>
              <a:t> – сравнительный анализ параметров регистрируемых потенциалов. Пунктирной линией обозначены контрольные значения, принятые за 100%. </a:t>
            </a:r>
            <a:r>
              <a:rPr lang="ru-RU" sz="1200" b="1" dirty="0" smtClean="0"/>
              <a:t>*</a:t>
            </a:r>
            <a:r>
              <a:rPr lang="ru-RU" sz="1200" dirty="0" smtClean="0"/>
              <a:t> - достоверность, р&lt;0.05.</a:t>
            </a:r>
            <a:endParaRPr lang="ru-RU" sz="12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7"/>
            <a:ext cx="5830101" cy="6106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34025"/>
            <a:ext cx="842516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173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115943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Параметры вызванных электрических ответов икроножной мышцы</a:t>
            </a:r>
          </a:p>
          <a:p>
            <a:pPr algn="just">
              <a:lnSpc>
                <a:spcPts val="1200"/>
              </a:lnSpc>
            </a:pPr>
            <a:r>
              <a:rPr lang="ru-RU" sz="1200" b="1" dirty="0" smtClean="0"/>
              <a:t>А</a:t>
            </a:r>
            <a:r>
              <a:rPr lang="ru-RU" sz="1200" dirty="0" smtClean="0"/>
              <a:t> – потенциалы, регистрируемые в икроножной мышце крысы при стимуляции седалищного нерва; </a:t>
            </a:r>
            <a:r>
              <a:rPr lang="ru-RU" sz="1200" b="1" dirty="0" smtClean="0"/>
              <a:t>В</a:t>
            </a:r>
            <a:r>
              <a:rPr lang="ru-RU" sz="1200" dirty="0" smtClean="0"/>
              <a:t>, </a:t>
            </a:r>
            <a:r>
              <a:rPr lang="ru-RU" sz="1200" b="1" dirty="0" smtClean="0"/>
              <a:t>С</a:t>
            </a:r>
            <a:r>
              <a:rPr lang="ru-RU" sz="1200" dirty="0" smtClean="0"/>
              <a:t> – сравнительный анализ параметров регистрируемых потенциалов. Пунктирной линией обозначены контрольные значения, принятые за 100%. </a:t>
            </a:r>
            <a:r>
              <a:rPr lang="ru-RU" sz="1200" b="1" dirty="0" smtClean="0"/>
              <a:t>*</a:t>
            </a:r>
            <a:r>
              <a:rPr lang="ru-RU" sz="1200" dirty="0" smtClean="0"/>
              <a:t> - достоверность, р&lt;0.05.</a:t>
            </a:r>
            <a:endParaRPr lang="ru-RU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326" y="-2646"/>
            <a:ext cx="6096010" cy="6112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534025"/>
            <a:ext cx="842516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992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42547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3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all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Моторные потенциалы икроножной мышцы при частотной стимуляции</a:t>
            </a:r>
            <a:endParaRPr kumimoji="0" lang="ru-RU" sz="1400" b="1" i="0" u="none" strike="noStrike" kern="0" cap="all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31291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А</a:t>
            </a:r>
            <a:endParaRPr lang="ru-RU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1844824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В</a:t>
            </a:r>
            <a:endParaRPr lang="ru-RU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3093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А – стимуляция с частотой 3 Гц (сравнивали амплитуду 5 и 1 ответов); В - </a:t>
            </a:r>
            <a:r>
              <a:rPr lang="ru-RU" sz="1200" dirty="0"/>
              <a:t>стимуляция с частотой </a:t>
            </a:r>
            <a:r>
              <a:rPr lang="ru-RU" sz="1200" dirty="0" smtClean="0"/>
              <a:t>50 </a:t>
            </a:r>
            <a:r>
              <a:rPr lang="ru-RU" sz="1200" dirty="0"/>
              <a:t>Гц (сравнивали амплитуду </a:t>
            </a:r>
            <a:r>
              <a:rPr lang="ru-RU" sz="1200" dirty="0" smtClean="0"/>
              <a:t>200 </a:t>
            </a:r>
            <a:r>
              <a:rPr lang="ru-RU" sz="1200" dirty="0"/>
              <a:t>и 1 ответов)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545" y="335711"/>
            <a:ext cx="5764003" cy="4605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208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589</Words>
  <Application>Microsoft Office PowerPoint</Application>
  <PresentationFormat>Экран (4:3)</PresentationFormat>
  <Paragraphs>50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1_Тема Office</vt:lpstr>
      <vt:lpstr>Презентация PowerPoint</vt:lpstr>
      <vt:lpstr>Цель и 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антон</cp:lastModifiedBy>
  <cp:revision>46</cp:revision>
  <dcterms:created xsi:type="dcterms:W3CDTF">2018-12-07T13:07:14Z</dcterms:created>
  <dcterms:modified xsi:type="dcterms:W3CDTF">2020-01-13T08:55:16Z</dcterms:modified>
</cp:coreProperties>
</file>