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sldIdLst>
    <p:sldId id="275" r:id="rId5"/>
    <p:sldId id="412" r:id="rId6"/>
    <p:sldId id="289" r:id="rId7"/>
    <p:sldId id="2078" r:id="rId8"/>
    <p:sldId id="2089" r:id="rId9"/>
    <p:sldId id="2090" r:id="rId10"/>
    <p:sldId id="388" r:id="rId11"/>
    <p:sldId id="2085" r:id="rId12"/>
    <p:sldId id="2067" r:id="rId13"/>
    <p:sldId id="291" r:id="rId14"/>
    <p:sldId id="2092" r:id="rId15"/>
    <p:sldId id="2091" r:id="rId16"/>
    <p:sldId id="292" r:id="rId17"/>
    <p:sldId id="333" r:id="rId18"/>
    <p:sldId id="274" r:id="rId19"/>
    <p:sldId id="2096" r:id="rId20"/>
    <p:sldId id="2098" r:id="rId21"/>
    <p:sldId id="2060" r:id="rId22"/>
    <p:sldId id="2082" r:id="rId23"/>
    <p:sldId id="2083" r:id="rId24"/>
    <p:sldId id="2099" r:id="rId25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минов Андрей Иванович" initials="ПАИ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4"/>
            <a:ext cx="5447030" cy="3914239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8"/>
            <a:ext cx="2950475" cy="498772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8"/>
            <a:ext cx="2950475" cy="498772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698">
              <a:defRPr/>
            </a:pPr>
            <a:fld id="{67A570D4-9143-4E91-8959-8D963457B763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918698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081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34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84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0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492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04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>
            <a:extLst>
              <a:ext uri="{FF2B5EF4-FFF2-40B4-BE49-F238E27FC236}">
                <a16:creationId xmlns:a16="http://schemas.microsoft.com/office/drawing/2014/main" xmlns="" id="{9AD72506-71A4-4349-841D-3EA24B1830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>
            <a:extLst>
              <a:ext uri="{FF2B5EF4-FFF2-40B4-BE49-F238E27FC236}">
                <a16:creationId xmlns:a16="http://schemas.microsoft.com/office/drawing/2014/main" xmlns="" id="{024847AC-34FD-471B-B26E-D0365D5307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xmlns="" id="{4D977EC2-3C30-4163-B0EC-F5E47BF1C6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442" indent="-28709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8372" indent="-22967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7721" indent="-22967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7070" indent="-22967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6419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5767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5116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4465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86D1642-BA24-45D0-87BD-1DDD2C5A2BEE}" type="slidenum">
              <a:rPr lang="ru-RU" altLang="ru-RU" smtClean="0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4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698">
              <a:defRPr/>
            </a:pPr>
            <a:endParaRPr lang="ru-RU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F29C8-2A89-4C21-9669-4C42D2D4AF5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651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718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469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676">
              <a:defRPr/>
            </a:pPr>
            <a:fld id="{67A570D4-9143-4E91-8959-8D963457B763}" type="slidenum">
              <a:rPr lang="ru-RU">
                <a:solidFill>
                  <a:prstClr val="black"/>
                </a:solidFill>
                <a:latin typeface="Calibri"/>
              </a:rPr>
              <a:pPr defTabSz="918676">
                <a:defRPr/>
              </a:pPr>
              <a:t>12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6044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8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324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3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883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98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C36C-6C23-40B6-BF4A-0132A921B7CE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F17EF-8175-4432-8ED0-47708C6AF2E8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7EB3-8536-4FD8-8B63-B1DAC96A3080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0982-3F84-4857-8D6B-67A4F4562AC8}" type="datetime1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23A3E-C8F6-4F2F-87CE-6739795F4F9A}" type="datetime1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9AF52-CFEB-4121-83B1-7725483221D2}" type="datetime1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1B4E-7737-48C7-85AB-3813A6F24F0D}" type="datetime1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E78A-F2FD-4A9F-BA4E-BD4F892BD6D0}" type="datetime1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03FFE-BC73-4FC1-92B1-0B351285FBE1}" type="datetime1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41E54-EEF2-4F5D-A318-28A151FC0615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DCC2-E6A0-457D-9624-AFAB0B2F9702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64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ubTitle"/>
          </p:nvPr>
        </p:nvSpPr>
        <p:spPr>
          <a:xfrm>
            <a:off x="323280" y="339480"/>
            <a:ext cx="11572920" cy="72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4A098AD-7812-486F-80EB-D4906C50B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2288C7E5-668D-4C79-B678-6FADEB74D91E}" type="datetime1">
              <a:rPr lang="ru-RU" smtClean="0"/>
              <a:t>12.03.2026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151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6055E-8253-4774-8515-0012E7E78179}" type="datetime1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82139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897728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7537667" y="5294572"/>
            <a:ext cx="502057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А.И. Поминов</a:t>
            </a:r>
          </a:p>
          <a:p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директора института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335317" y="2651035"/>
            <a:ext cx="107573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«Дорожная карта» 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8034" y="6066240"/>
            <a:ext cx="1173999" cy="451532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algn="ctr" defTabSz="1219050"/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Education</a:t>
            </a:r>
            <a:r>
              <a:rPr lang="ru-RU" sz="1067" b="1" dirty="0">
                <a:solidFill>
                  <a:prstClr val="white"/>
                </a:solidFill>
                <a:latin typeface="Calibri" panose="020F0502020204030204"/>
              </a:rPr>
              <a:t> - </a:t>
            </a:r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94 </a:t>
            </a:r>
            <a:endParaRPr lang="ru-RU" sz="1067" b="1" dirty="0">
              <a:solidFill>
                <a:prstClr val="white"/>
              </a:solidFill>
              <a:latin typeface="Calibri" panose="020F0502020204030204"/>
            </a:endParaRPr>
          </a:p>
          <a:p>
            <a:pPr algn="ctr" defTabSz="1219050"/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(1 </a:t>
            </a:r>
            <a:r>
              <a:rPr lang="ru-RU" sz="1067" b="1" dirty="0">
                <a:solidFill>
                  <a:prstClr val="white"/>
                </a:solidFill>
                <a:latin typeface="Calibri" panose="020F0502020204030204"/>
              </a:rPr>
              <a:t>в РФ)</a:t>
            </a:r>
          </a:p>
        </p:txBody>
      </p:sp>
      <p:pic>
        <p:nvPicPr>
          <p:cNvPr id="50" name="Picture 2"/>
          <p:cNvPicPr/>
          <p:nvPr/>
        </p:nvPicPr>
        <p:blipFill>
          <a:blip r:embed="rId3"/>
          <a:stretch/>
        </p:blipFill>
        <p:spPr>
          <a:xfrm>
            <a:off x="152327" y="41948"/>
            <a:ext cx="687840" cy="671520"/>
          </a:xfrm>
          <a:prstGeom prst="rect">
            <a:avLst/>
          </a:prstGeom>
          <a:ln>
            <a:noFill/>
          </a:ln>
        </p:spPr>
      </p:pic>
      <p:sp>
        <p:nvSpPr>
          <p:cNvPr id="53" name="TextBox 52"/>
          <p:cNvSpPr txBox="1"/>
          <p:nvPr/>
        </p:nvSpPr>
        <p:spPr>
          <a:xfrm>
            <a:off x="1006478" y="152006"/>
            <a:ext cx="7968884" cy="45134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914377"/>
            <a:r>
              <a:rPr lang="ru-RU" sz="2133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научные направления Института физии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EAD9A84-4856-4C84-9A1C-9D900DE29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723" y="508163"/>
            <a:ext cx="7530051" cy="565326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3535D78-8A75-491F-B702-1BBF8A35DE90}"/>
              </a:ext>
            </a:extLst>
          </p:cNvPr>
          <p:cNvSpPr/>
          <p:nvPr/>
        </p:nvSpPr>
        <p:spPr>
          <a:xfrm>
            <a:off x="8975362" y="5190789"/>
            <a:ext cx="3619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19 % - доктора наук,</a:t>
            </a:r>
          </a:p>
          <a:p>
            <a:pPr defTabSz="914377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53% - кандидаты наук</a:t>
            </a:r>
          </a:p>
          <a:p>
            <a:pPr defTabSz="914377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РНФ - 18</a:t>
            </a:r>
          </a:p>
          <a:p>
            <a:pPr defTabSz="914377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300-350 статей в год (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Q1-Q3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)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0"/>
          <p:cNvSpPr>
            <a:spLocks noChangeArrowheads="1"/>
          </p:cNvSpPr>
          <p:nvPr/>
        </p:nvSpPr>
        <p:spPr bwMode="auto">
          <a:xfrm>
            <a:off x="9049109" y="920291"/>
            <a:ext cx="3062377" cy="411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  <a:sym typeface="Myriad Pro Light"/>
              </a:rPr>
              <a:t>67 учебных лабораторий,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  <a:sym typeface="Myriad Pro Light"/>
              </a:rPr>
              <a:t>31 научная лаборатория,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  <a:sym typeface="Myriad Pro Light"/>
              </a:rPr>
              <a:t>3 обсерватории,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  <a:sym typeface="Myriad Pro Light"/>
              </a:rPr>
              <a:t>1 планетарий</a:t>
            </a:r>
          </a:p>
          <a:p>
            <a:pPr defTabSz="914377"/>
            <a:endParaRPr lang="ru-RU" sz="1867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Myriad Pro Light"/>
              <a:cs typeface="Times New Roman" panose="02020603050405020304" pitchFamily="18" charset="0"/>
              <a:sym typeface="Myriad Pro Light"/>
            </a:endParaRP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16 кафедр,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4 уровня подготовки,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37 образовательных программ</a:t>
            </a:r>
          </a:p>
          <a:p>
            <a:pPr defTabSz="914377"/>
            <a:endParaRPr lang="ru-RU" sz="1867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Myriad Pro Light"/>
              <a:cs typeface="Times New Roman" panose="02020603050405020304" pitchFamily="18" charset="0"/>
            </a:endParaRP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1400 студентов,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110 аспирантов,</a:t>
            </a:r>
          </a:p>
          <a:p>
            <a:pPr defTabSz="914377"/>
            <a:r>
              <a:rPr lang="ru-RU" sz="1867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yriad Pro Light"/>
                <a:cs typeface="Times New Roman" panose="02020603050405020304" pitchFamily="18" charset="0"/>
              </a:rPr>
              <a:t>210 преподавателей и научных сотрудников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821C9E5-F3F0-4DBE-A731-5C6CAA4B7E82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57517A2-E3C6-4DF2-BE87-FB8F44916F4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BE2BF56-B97C-4955-9390-4D055617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896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148240" y="52160"/>
            <a:ext cx="10743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Основные итоги 2025 г. и планы до 2030 г.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5FEAF3D-1EF6-4325-85E1-719AEE58B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743729"/>
              </p:ext>
            </p:extLst>
          </p:nvPr>
        </p:nvGraphicFramePr>
        <p:xfrm>
          <a:off x="1148240" y="551751"/>
          <a:ext cx="10963276" cy="59983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10337">
                  <a:extLst>
                    <a:ext uri="{9D8B030D-6E8A-4147-A177-3AD203B41FA5}">
                      <a16:colId xmlns:a16="http://schemas.microsoft.com/office/drawing/2014/main" xmlns="" val="4135405131"/>
                    </a:ext>
                  </a:extLst>
                </a:gridCol>
                <a:gridCol w="7394296">
                  <a:extLst>
                    <a:ext uri="{9D8B030D-6E8A-4147-A177-3AD203B41FA5}">
                      <a16:colId xmlns:a16="http://schemas.microsoft.com/office/drawing/2014/main" xmlns="" val="1737260780"/>
                    </a:ext>
                  </a:extLst>
                </a:gridCol>
                <a:gridCol w="596577">
                  <a:extLst>
                    <a:ext uri="{9D8B030D-6E8A-4147-A177-3AD203B41FA5}">
                      <a16:colId xmlns:a16="http://schemas.microsoft.com/office/drawing/2014/main" xmlns="" val="1772051382"/>
                    </a:ext>
                  </a:extLst>
                </a:gridCol>
                <a:gridCol w="633332">
                  <a:extLst>
                    <a:ext uri="{9D8B030D-6E8A-4147-A177-3AD203B41FA5}">
                      <a16:colId xmlns:a16="http://schemas.microsoft.com/office/drawing/2014/main" xmlns="" val="2061420395"/>
                    </a:ext>
                  </a:extLst>
                </a:gridCol>
                <a:gridCol w="680074">
                  <a:extLst>
                    <a:ext uri="{9D8B030D-6E8A-4147-A177-3AD203B41FA5}">
                      <a16:colId xmlns:a16="http://schemas.microsoft.com/office/drawing/2014/main" xmlns="" val="1582164558"/>
                    </a:ext>
                  </a:extLst>
                </a:gridCol>
                <a:gridCol w="574330">
                  <a:extLst>
                    <a:ext uri="{9D8B030D-6E8A-4147-A177-3AD203B41FA5}">
                      <a16:colId xmlns:a16="http://schemas.microsoft.com/office/drawing/2014/main" xmlns="" val="1621456939"/>
                    </a:ext>
                  </a:extLst>
                </a:gridCol>
                <a:gridCol w="574330">
                  <a:extLst>
                    <a:ext uri="{9D8B030D-6E8A-4147-A177-3AD203B41FA5}">
                      <a16:colId xmlns:a16="http://schemas.microsoft.com/office/drawing/2014/main" xmlns="" val="1244666995"/>
                    </a:ext>
                  </a:extLst>
                </a:gridCol>
              </a:tblGrid>
              <a:tr h="34429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Наименование показателя 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50" b="1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75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ru-RU" sz="1600" b="1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9085788"/>
                  </a:ext>
                </a:extLst>
              </a:tr>
              <a:tr h="5334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Aptos"/>
                          <a:cs typeface="Arial" panose="020B0604020202020204" pitchFamily="34" charset="0"/>
                        </a:rPr>
                        <a:t>факт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  <a:endParaRPr lang="ru-RU"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28333780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Контингент студентов, 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чел.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82492243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Средний балл ЕГЭ по отраслевому направлению, балл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72,8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74,6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86745056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Контингент иностранных студентов, 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чел.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11869215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иностранных студентов,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18655906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прошедших итоговую аттестацию на «цифровой кафедре», 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22688042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ППС, 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чел.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31498449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НР, 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чел.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02475356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молодых учёных, имеющих ученую степень, в общей численности НПР,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45158560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Остепененность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НПР,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98077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публикаций в изданиях «Белого списка» в год, ед.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250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251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28405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цитирований публикаций в изданиях «Белого списка» за последние 5 лет на 1 НПР, ед.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3,1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20945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 доходах института, млн руб., в т. ч.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182,2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54564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Доходы от оказания платных образовательных услуг, млн руб.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4558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 т.ч. по программам ДПО, млн руб. </a:t>
                      </a: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48326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научной деятельности, млн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87755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инновационной деятельности, млн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08005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доходов из внебюджетных источников в общих доходах,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19976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расходов на оплату труда АУП и вспомогательного персонала в общем ФОТ,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76166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>
                        <a:lnSpc>
                          <a:spcPct val="100000"/>
                        </a:lnSpc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АУП и вспомогательного персонала в общей численности работников,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43,3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</a:pP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35,2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5692318"/>
                  </a:ext>
                </a:extLst>
              </a:tr>
            </a:tbl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F02111-566D-42DD-89CE-842A7CF23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98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xmlns="" id="{6B44FE9F-BB1F-4B47-8FAD-16D5BB3A7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418"/>
            <a:ext cx="9144000" cy="49935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Направления подготовки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E5C4429-259C-4756-A863-B601DAE2FFD5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E4117E61-ED2D-48FE-8EE3-DADE3E01128F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6FD7D22-1B8C-4AFE-9CC2-28D99B1F93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5DF7BD-5437-4121-BEEE-34F8F872AD7D}"/>
              </a:ext>
            </a:extLst>
          </p:cNvPr>
          <p:cNvSpPr/>
          <p:nvPr/>
        </p:nvSpPr>
        <p:spPr>
          <a:xfrm>
            <a:off x="6851244" y="1213396"/>
            <a:ext cx="5340756" cy="159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Специалитет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03.05.01 Астрономия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10.05.03 Информационная безопасность автоматизированных систем</a:t>
            </a:r>
            <a:endParaRPr lang="ru-RU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68C31C0-21FF-42BF-99ED-1EDEF520AD0C}"/>
              </a:ext>
            </a:extLst>
          </p:cNvPr>
          <p:cNvSpPr/>
          <p:nvPr/>
        </p:nvSpPr>
        <p:spPr>
          <a:xfrm>
            <a:off x="1524000" y="1485947"/>
            <a:ext cx="5124788" cy="4848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Бакалавриат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03.03.02 Физика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03.03.03 Радиофизика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10.03.01 Информационная безопасность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12.03.04 Биотехнические системы и технологии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21.03.03 Геодезия и дистанционное зондирование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27.03.05 Инноватика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28.03.01 Нанотехнологии и микросистемная техника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44.03.05 Педагогическое образование</a:t>
            </a:r>
            <a:endParaRPr lang="ru-RU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54C9F15-BA45-4B7C-BE26-A22B1EF65B41}"/>
              </a:ext>
            </a:extLst>
          </p:cNvPr>
          <p:cNvSpPr/>
          <p:nvPr/>
        </p:nvSpPr>
        <p:spPr>
          <a:xfrm>
            <a:off x="6952377" y="3002533"/>
            <a:ext cx="4553823" cy="3326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Магистратура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03.04.02 Физика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03.04.03 Радиофизика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10.04.01 Информационная безопасность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21.04.03 Геодезия и дистанционное зондирование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27.04.05 Инноватика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44.04.01 Педагогическое образование</a:t>
            </a:r>
            <a:endParaRPr lang="ru-RU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59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B6725C6-006F-4DEC-B249-748FAFE37B1B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8016B80-495F-4676-9424-8DE04EE145A9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2B9F55B-0B14-43FA-B46B-E62E0339FD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74021ED-9BC2-460B-94ED-A1376195C431}"/>
              </a:ext>
            </a:extLst>
          </p:cNvPr>
          <p:cNvSpPr txBox="1"/>
          <p:nvPr/>
        </p:nvSpPr>
        <p:spPr>
          <a:xfrm>
            <a:off x="1735667" y="730184"/>
            <a:ext cx="9296401" cy="4827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Проблемные зоны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Приемная кампания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Сохранность контингента (отсев до 25%)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образовательных программ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системы дополнительного образования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внебюджетная составляющая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индустриальными партнерами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9C3F37-CB35-4C79-8DEC-3F2354D4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15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097689" y="196094"/>
            <a:ext cx="10307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Основные направления развития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74667B5-0F0F-407D-A6B6-0CC44FF5697B}"/>
              </a:ext>
            </a:extLst>
          </p:cNvPr>
          <p:cNvSpPr/>
          <p:nvPr/>
        </p:nvSpPr>
        <p:spPr>
          <a:xfrm>
            <a:off x="1215153" y="743586"/>
            <a:ext cx="10808051" cy="5178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преемственности профильного физического образования: 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профильных классов в школах; 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программ СПО.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 startAt="2"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Систематизация профориентационной работы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Ориентация на школьников, начиная с 8-го класса;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3212" marR="139697" indent="-285750" algn="just" defTabSz="1219200">
              <a:lnSpc>
                <a:spcPts val="2400"/>
              </a:lnSpc>
              <a:spcBef>
                <a:spcPts val="47"/>
              </a:spcBef>
              <a:buFontTx/>
              <a:buChar char="-"/>
              <a:tabLst>
                <a:tab pos="266700" algn="l"/>
                <a:tab pos="6011863" algn="l"/>
              </a:tabLst>
            </a:pP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kern="0" spc="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kern="0" spc="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spc="-1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выпускниками</a:t>
            </a:r>
            <a:r>
              <a:rPr lang="ru-RU" kern="0" spc="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</a:t>
            </a:r>
            <a:r>
              <a:rPr lang="ru-RU" kern="0" spc="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kern="0" spc="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</a:t>
            </a:r>
            <a:r>
              <a:rPr lang="ru-RU" kern="0" spc="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kern="0" spc="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r>
              <a:rPr lang="ru-RU" kern="0" spc="-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проведение пробных ЕГЭ и ОГЭ по физике;</a:t>
            </a:r>
          </a:p>
          <a:p>
            <a:pPr marL="303212" marR="139697" indent="-285750" algn="just" defTabSz="1219200">
              <a:lnSpc>
                <a:spcPts val="2400"/>
              </a:lnSpc>
              <a:spcBef>
                <a:spcPts val="47"/>
              </a:spcBef>
              <a:buFontTx/>
              <a:buChar char="-"/>
              <a:tabLst>
                <a:tab pos="266700" algn="l"/>
                <a:tab pos="6011863" algn="l"/>
              </a:tabLst>
            </a:pPr>
            <a:r>
              <a:rPr lang="ru-RU" kern="0" spc="-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kern="0" spc="-27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олимпиадников</a:t>
            </a:r>
            <a:r>
              <a:rPr lang="ru-RU" kern="0" spc="-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физике (Олимпиадный центр ИФ)</a:t>
            </a:r>
          </a:p>
          <a:p>
            <a:pPr marL="303212" marR="139697" indent="-285750" algn="just" defTabSz="1219200">
              <a:lnSpc>
                <a:spcPts val="2400"/>
              </a:lnSpc>
              <a:spcBef>
                <a:spcPts val="47"/>
              </a:spcBef>
              <a:buFontTx/>
              <a:buChar char="-"/>
              <a:tabLst>
                <a:tab pos="266700" algn="l"/>
                <a:tab pos="6011863" algn="l"/>
              </a:tabLst>
            </a:pPr>
            <a:r>
              <a:rPr lang="ru-RU" kern="0" spc="-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республиканского проекта «</a:t>
            </a:r>
            <a:r>
              <a:rPr lang="ru-RU" kern="0" spc="-27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Физ-Хим</a:t>
            </a:r>
            <a:r>
              <a:rPr lang="ru-RU" kern="0" spc="-27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прорыв» и т. д.</a:t>
            </a:r>
            <a:endParaRPr lang="ru-RU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образовательных программ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Пересмотр содержания  существующих и открытие новых образовательных программ; 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Исключение дублирования содержания дисциплин в бакалавриате и магистратуре;  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Развитие внутрироссийского сетевого партнерства с ведущими вузами;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Развитие партнерства с крупными индустриальными партнерами (целевое обучение, стажировки, совместная реализация программ, стипендиальное обеспечение);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Система присвоения нескольких квалификаций в рамках образовательной программы.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14F2BE-7EAD-4D25-886B-970720CF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306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097689" y="196094"/>
            <a:ext cx="10307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Основные направления развития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74667B5-0F0F-407D-A6B6-0CC44FF5697B}"/>
              </a:ext>
            </a:extLst>
          </p:cNvPr>
          <p:cNvSpPr/>
          <p:nvPr/>
        </p:nvSpPr>
        <p:spPr>
          <a:xfrm>
            <a:off x="1640168" y="1014719"/>
            <a:ext cx="1080805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Разработка адаптационных курсов по базовым предметам для первокурсников 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ППС института 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системы дополнительного образования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Программы дополнительного образования для школьников по профилю института;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Программы профессиональной переподготовки (педагогическое образование);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Программы дополнительного образования для БАС;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Разработка программ в рамках проекта «Цифровые кафедры»;</a:t>
            </a:r>
          </a:p>
          <a:p>
            <a:pPr>
              <a:lnSpc>
                <a:spcPts val="24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Программы повышения квалификации под запросы корпоративных клиентов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Открытие сетевых программ подготовки с ведущими российскими и зарубежными вузами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международного сотрудничества и привлечение иностранного контингента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EC3AF97-5588-4F42-B78B-DB0C8A71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3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C5D9B10-678B-40D6-90A3-A7CA5D3F4F5C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37FE759E-4253-4831-A62C-79ADCBA39C2D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C3AD78E8-A384-4FB7-B03B-C403690C323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276ACC0-EE23-475D-A12F-7E52FC1D1BA9}"/>
              </a:ext>
            </a:extLst>
          </p:cNvPr>
          <p:cNvSpPr txBox="1"/>
          <p:nvPr/>
        </p:nvSpPr>
        <p:spPr>
          <a:xfrm>
            <a:off x="2675466" y="728537"/>
            <a:ext cx="83735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Развитие системы среднего профессионального образования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43EA99-870B-434A-8B41-F466222B2BBB}"/>
              </a:ext>
            </a:extLst>
          </p:cNvPr>
          <p:cNvSpPr/>
          <p:nvPr/>
        </p:nvSpPr>
        <p:spPr>
          <a:xfrm>
            <a:off x="2455333" y="2495164"/>
            <a:ext cx="10117667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09.02.11 Разработка и управление программным обеспечением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25.02.08 Эксплуатация беспилотных авиационных систем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10.02.05 Обеспечение информационной безопасности автоматизированных систем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15.02.10 Мехатроника и робототехника (по отраслям)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09.02.13 Интеграция решений с применением технологий искусственного интеллекта</a:t>
            </a:r>
            <a:endParaRPr lang="ru-RU" b="0" i="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02BB59F-470D-43D5-AE13-BE4157743C5A}"/>
              </a:ext>
            </a:extLst>
          </p:cNvPr>
          <p:cNvSpPr txBox="1"/>
          <p:nvPr/>
        </p:nvSpPr>
        <p:spPr>
          <a:xfrm>
            <a:off x="2455333" y="1746533"/>
            <a:ext cx="3724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направления: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DAF89CF-F07C-468D-AC4F-692D3889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23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B1DDD98-FFAB-3DE0-4164-95F1FE897D70}"/>
              </a:ext>
            </a:extLst>
          </p:cNvPr>
          <p:cNvSpPr txBox="1">
            <a:spLocks/>
          </p:cNvSpPr>
          <p:nvPr/>
        </p:nvSpPr>
        <p:spPr>
          <a:xfrm>
            <a:off x="2302934" y="295373"/>
            <a:ext cx="8398932" cy="4892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Наука: Доходы от реализации НИР и НИОКР</a:t>
            </a:r>
          </a:p>
        </p:txBody>
      </p:sp>
      <p:graphicFrame>
        <p:nvGraphicFramePr>
          <p:cNvPr id="20" name="Таблица 6">
            <a:extLst>
              <a:ext uri="{FF2B5EF4-FFF2-40B4-BE49-F238E27FC236}">
                <a16:creationId xmlns:a16="http://schemas.microsoft.com/office/drawing/2014/main" xmlns="" id="{400A8ADA-2FCB-466C-8453-6BA0A6E2D0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022991"/>
              </p:ext>
            </p:extLst>
          </p:nvPr>
        </p:nvGraphicFramePr>
        <p:xfrm>
          <a:off x="1240300" y="1007534"/>
          <a:ext cx="10779043" cy="572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619">
                  <a:extLst>
                    <a:ext uri="{9D8B030D-6E8A-4147-A177-3AD203B41FA5}">
                      <a16:colId xmlns:a16="http://schemas.microsoft.com/office/drawing/2014/main" xmlns="" val="3336980792"/>
                    </a:ext>
                  </a:extLst>
                </a:gridCol>
                <a:gridCol w="2641358">
                  <a:extLst>
                    <a:ext uri="{9D8B030D-6E8A-4147-A177-3AD203B41FA5}">
                      <a16:colId xmlns:a16="http://schemas.microsoft.com/office/drawing/2014/main" xmlns="" val="1948989890"/>
                    </a:ext>
                  </a:extLst>
                </a:gridCol>
                <a:gridCol w="2552108">
                  <a:extLst>
                    <a:ext uri="{9D8B030D-6E8A-4147-A177-3AD203B41FA5}">
                      <a16:colId xmlns:a16="http://schemas.microsoft.com/office/drawing/2014/main" xmlns="" val="1470597316"/>
                    </a:ext>
                  </a:extLst>
                </a:gridCol>
                <a:gridCol w="1849479">
                  <a:extLst>
                    <a:ext uri="{9D8B030D-6E8A-4147-A177-3AD203B41FA5}">
                      <a16:colId xmlns:a16="http://schemas.microsoft.com/office/drawing/2014/main" xmlns="" val="3657608810"/>
                    </a:ext>
                  </a:extLst>
                </a:gridCol>
                <a:gridCol w="1849479">
                  <a:extLst>
                    <a:ext uri="{9D8B030D-6E8A-4147-A177-3AD203B41FA5}">
                      <a16:colId xmlns:a16="http://schemas.microsoft.com/office/drawing/2014/main" xmlns="" val="4212921102"/>
                    </a:ext>
                  </a:extLst>
                </a:gridCol>
              </a:tblGrid>
              <a:tr h="528405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Источники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12653047"/>
                  </a:ext>
                </a:extLst>
              </a:tr>
              <a:tr h="8392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Госзадание</a:t>
                      </a:r>
                      <a:endParaRPr lang="ru-RU" sz="1600" b="1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 РФ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3688193"/>
                  </a:ext>
                </a:extLst>
              </a:tr>
              <a:tr h="8688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Гранты РНФ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РНФ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1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8314514"/>
                  </a:ext>
                </a:extLst>
              </a:tr>
              <a:tr h="1958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Хоздоговора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Метрологический центр "Единство"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УФР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ФГБОУ ВО «СПГУ»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«КАМАЗ»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«Эталон»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ИМЕТ РАН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ФИЦ </a:t>
                      </a:r>
                      <a:r>
                        <a:rPr lang="ru-RU" sz="1000" b="1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КазНЦ</a:t>
                      </a: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РАН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"Нижнекамскнефтехим"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«ТН-Сервис»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ПТО «Медтехника»</a:t>
                      </a:r>
                    </a:p>
                    <a:p>
                      <a:pPr marL="0" indent="-171450" algn="l" defTabSz="914400" rtl="0" eaLnBrk="1" latinLnBrk="0" hangingPunct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«ГМК «Норильский никель»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9612895"/>
                  </a:ext>
                </a:extLst>
              </a:tr>
              <a:tr h="7635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 РТ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 РТ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088741"/>
                  </a:ext>
                </a:extLst>
              </a:tr>
              <a:tr h="7635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164,3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188,6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4750466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7F6E213-D76C-4B70-807A-E2EA38735955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2D7E33E-D333-4540-A41C-54330EA2A82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79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5FEAF3D-1EF6-4325-85E1-719AEE58B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381587"/>
              </p:ext>
            </p:extLst>
          </p:nvPr>
        </p:nvGraphicFramePr>
        <p:xfrm>
          <a:off x="1331143" y="1289333"/>
          <a:ext cx="10688201" cy="46457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523613">
                  <a:extLst>
                    <a:ext uri="{9D8B030D-6E8A-4147-A177-3AD203B41FA5}">
                      <a16:colId xmlns:a16="http://schemas.microsoft.com/office/drawing/2014/main" xmlns="" val="1737260780"/>
                    </a:ext>
                  </a:extLst>
                </a:gridCol>
                <a:gridCol w="791147">
                  <a:extLst>
                    <a:ext uri="{9D8B030D-6E8A-4147-A177-3AD203B41FA5}">
                      <a16:colId xmlns:a16="http://schemas.microsoft.com/office/drawing/2014/main" xmlns="" val="3597649660"/>
                    </a:ext>
                  </a:extLst>
                </a:gridCol>
                <a:gridCol w="791147">
                  <a:extLst>
                    <a:ext uri="{9D8B030D-6E8A-4147-A177-3AD203B41FA5}">
                      <a16:colId xmlns:a16="http://schemas.microsoft.com/office/drawing/2014/main" xmlns="" val="1772051382"/>
                    </a:ext>
                  </a:extLst>
                </a:gridCol>
                <a:gridCol w="791147">
                  <a:extLst>
                    <a:ext uri="{9D8B030D-6E8A-4147-A177-3AD203B41FA5}">
                      <a16:colId xmlns:a16="http://schemas.microsoft.com/office/drawing/2014/main" xmlns="" val="1968474728"/>
                    </a:ext>
                  </a:extLst>
                </a:gridCol>
                <a:gridCol w="791147">
                  <a:extLst>
                    <a:ext uri="{9D8B030D-6E8A-4147-A177-3AD203B41FA5}">
                      <a16:colId xmlns:a16="http://schemas.microsoft.com/office/drawing/2014/main" xmlns="" val="1383235271"/>
                    </a:ext>
                  </a:extLst>
                </a:gridCol>
              </a:tblGrid>
              <a:tr h="307794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 2025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50" b="1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9085788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01159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Объем средств, поступивших от выполнения НИОКР (без учета средств, выделенных в рамках государственного задания и средств гранта на реализацию программы развития университета в рамках реализации программы «Приоритет-2030»), в расчете на одного НПР, тыс. руб. </a:t>
                      </a:r>
                    </a:p>
                  </a:txBody>
                  <a:tcPr marL="5969" marR="5969" marT="59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11869215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Объем средств, поступивших от использования результатов интеллектуальной деятельности, в расчете на одного НПР, тыс. руб. </a:t>
                      </a:r>
                    </a:p>
                  </a:txBody>
                  <a:tcPr marL="5969" marR="5969" marT="59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31498449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Объем средств, поступивших от выполнения научно-технических услуг (без учета средств, выделенных в рамках государственного задания, и средств гранта на реализацию программы развития университета в рамках реализации программы «Приоритет-2030»), в расчете на одного НПР, тыс. руб. </a:t>
                      </a:r>
                    </a:p>
                  </a:txBody>
                  <a:tcPr marL="5969" marR="5969" marT="59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02475356"/>
                  </a:ext>
                </a:extLst>
              </a:tr>
              <a:tr h="532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Отношение совокупного дохода технологических компаний (включая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МИПы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), доля университета в уставном капитале которых составляет не менее 10%, к числу таких компаний, тыс. руб. </a:t>
                      </a:r>
                    </a:p>
                  </a:txBody>
                  <a:tcPr marL="5969" marR="5969" marT="59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1259532"/>
                  </a:ext>
                </a:extLst>
              </a:tr>
              <a:tr h="8679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Справочно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среднесписочная численность НПР</a:t>
                      </a:r>
                    </a:p>
                  </a:txBody>
                  <a:tcPr marL="5969" marR="5969" marT="59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8852111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10ADF0E-6DD9-41BD-9932-E01A73E05A88}"/>
              </a:ext>
            </a:extLst>
          </p:cNvPr>
          <p:cNvSpPr txBox="1"/>
          <p:nvPr/>
        </p:nvSpPr>
        <p:spPr bwMode="auto">
          <a:xfrm>
            <a:off x="1276101" y="-159506"/>
            <a:ext cx="104606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/>
          </a:p>
          <a:p>
            <a:pPr algn="ctr"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Наука: Индекс технологического лидерства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A361522-3D85-44B8-92EA-D02E1BF2C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B6725C6-006F-4DEC-B249-748FAFE37B1B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8016B80-495F-4676-9424-8DE04EE145A9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2B9F55B-0B14-43FA-B46B-E62E0339FD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74021ED-9BC2-460B-94ED-A1376195C431}"/>
              </a:ext>
            </a:extLst>
          </p:cNvPr>
          <p:cNvSpPr txBox="1"/>
          <p:nvPr/>
        </p:nvSpPr>
        <p:spPr>
          <a:xfrm>
            <a:off x="1735508" y="0"/>
            <a:ext cx="9516533" cy="5750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Наука: Проблемные зоны</a:t>
            </a:r>
          </a:p>
          <a:p>
            <a:pPr algn="just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Нехватка квалифицированных заказчиков из реального сектора экономики</a:t>
            </a:r>
          </a:p>
          <a:p>
            <a:pPr indent="-342900" algn="just">
              <a:lnSpc>
                <a:spcPct val="15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с внедрением результатов НИР в промышленность и бизнес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молодых специалистов в отрасли с более высоким уровнем оплаты труда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Неритмичность финансирования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Моральный и физический износ оборудования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5CADFE-C3EE-4683-991F-CF88B22C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01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8033" y="6066240"/>
            <a:ext cx="1173999" cy="451532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marL="0" marR="0" lvl="0" indent="0" algn="ctr" defTabSz="1219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Education</a:t>
            </a:r>
            <a:r>
              <a:rPr kumimoji="0" lang="ru-RU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94 </a:t>
            </a:r>
            <a:endParaRPr kumimoji="0" lang="ru-RU" sz="10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219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 </a:t>
            </a:r>
            <a:r>
              <a:rPr kumimoji="0" lang="ru-RU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РФ)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7707" y="2181065"/>
            <a:ext cx="7968884" cy="45134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СТРАТЕГИЧЕСКИЕ ПРОЕКТЫ КАЗАНСКОГО УНИВЕРСИТЕТА</a:t>
            </a:r>
          </a:p>
        </p:txBody>
      </p:sp>
      <p:pic>
        <p:nvPicPr>
          <p:cNvPr id="50" name="Picture 2"/>
          <p:cNvPicPr/>
          <p:nvPr/>
        </p:nvPicPr>
        <p:blipFill>
          <a:blip r:embed="rId3"/>
          <a:stretch/>
        </p:blipFill>
        <p:spPr>
          <a:xfrm>
            <a:off x="152327" y="41948"/>
            <a:ext cx="687840" cy="67152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D334DFC-336E-4452-AD14-988092ED951A}"/>
              </a:ext>
            </a:extLst>
          </p:cNvPr>
          <p:cNvSpPr/>
          <p:nvPr/>
        </p:nvSpPr>
        <p:spPr>
          <a:xfrm>
            <a:off x="1255772" y="133298"/>
            <a:ext cx="1107127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>
              <a:lnSpc>
                <a:spcPct val="90000"/>
              </a:lnSpc>
              <a:buClrTx/>
              <a:buSzTx/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Наука: Пример инфраструктуры полного цикла для</a:t>
            </a:r>
          </a:p>
          <a:p>
            <a:pPr marR="0" lvl="0" indent="0" algn="ctr">
              <a:lnSpc>
                <a:spcPct val="90000"/>
              </a:lnSpc>
              <a:buClrTx/>
              <a:buSzTx/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материалов с заданными свойствами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54" y="2406735"/>
            <a:ext cx="2320639" cy="28060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783" y="3919933"/>
            <a:ext cx="2540897" cy="27690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0533" y="4080784"/>
            <a:ext cx="3456715" cy="25973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5955" y="1026649"/>
            <a:ext cx="3908860" cy="24991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2406" y="989325"/>
            <a:ext cx="2909205" cy="257375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3588377-B00A-461B-AA96-C82CA46203F2}"/>
              </a:ext>
            </a:extLst>
          </p:cNvPr>
          <p:cNvSpPr/>
          <p:nvPr/>
        </p:nvSpPr>
        <p:spPr>
          <a:xfrm>
            <a:off x="8034" y="6066240"/>
            <a:ext cx="1173999" cy="451532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algn="ctr" defTabSz="1219050"/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Education</a:t>
            </a:r>
            <a:r>
              <a:rPr lang="ru-RU" sz="1067" b="1" dirty="0">
                <a:solidFill>
                  <a:prstClr val="white"/>
                </a:solidFill>
                <a:latin typeface="Calibri" panose="020F0502020204030204"/>
              </a:rPr>
              <a:t> - </a:t>
            </a:r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94 </a:t>
            </a:r>
            <a:endParaRPr lang="ru-RU" sz="1067" b="1" dirty="0">
              <a:solidFill>
                <a:prstClr val="white"/>
              </a:solidFill>
              <a:latin typeface="Calibri" panose="020F0502020204030204"/>
            </a:endParaRPr>
          </a:p>
          <a:p>
            <a:pPr algn="ctr" defTabSz="1219050"/>
            <a:r>
              <a:rPr lang="en-US" sz="1067" b="1" dirty="0">
                <a:solidFill>
                  <a:prstClr val="white"/>
                </a:solidFill>
                <a:latin typeface="Calibri" panose="020F0502020204030204"/>
              </a:rPr>
              <a:t>(1 </a:t>
            </a:r>
            <a:r>
              <a:rPr lang="ru-RU" sz="1067" b="1" dirty="0">
                <a:solidFill>
                  <a:prstClr val="white"/>
                </a:solidFill>
                <a:latin typeface="Calibri" panose="020F0502020204030204"/>
              </a:rPr>
              <a:t>в РФ)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845F2A6C-0C61-4129-829D-5C8ADD04864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52327" y="41948"/>
            <a:ext cx="687840" cy="67152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8A0A6DF-4BC8-4FEB-8318-45AC750F9C4F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EDDE4F14-0B35-41F4-BF02-C8EE957BF4D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xmlns="" id="{6333A6C4-BDF9-42F4-8EC8-BA2D847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38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10ADF0E-6DD9-41BD-9932-E01A73E05A88}"/>
              </a:ext>
            </a:extLst>
          </p:cNvPr>
          <p:cNvSpPr txBox="1"/>
          <p:nvPr/>
        </p:nvSpPr>
        <p:spPr bwMode="auto">
          <a:xfrm>
            <a:off x="1148239" y="323094"/>
            <a:ext cx="107432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Наука: Ключевые технологии и продукты (в разработке)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83AA819-95F9-48D9-A72A-D90724DBF52D}"/>
              </a:ext>
            </a:extLst>
          </p:cNvPr>
          <p:cNvSpPr/>
          <p:nvPr/>
        </p:nvSpPr>
        <p:spPr>
          <a:xfrm>
            <a:off x="1309202" y="928592"/>
            <a:ext cx="10421318" cy="5459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Информационная платформа </a:t>
            </a:r>
            <a:r>
              <a:rPr lang="en-US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ITPhyMS</a:t>
            </a:r>
            <a:endParaRPr lang="ru-RU" sz="1600" dirty="0">
              <a:solidFill>
                <a:schemeClr val="accent6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Оптическая дефектоскопия кремниевых пластин большой площади</a:t>
            </a:r>
          </a:p>
          <a:p>
            <a:pPr marL="34290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Установка для исследования полноразмерных кернов методом ЯМР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Температурный сенсор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Технология изготовления роторного клапана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криоохладителя</a:t>
            </a:r>
            <a:endParaRPr lang="ru-RU" sz="1600" dirty="0">
              <a:solidFill>
                <a:schemeClr val="accent6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Инфраструктура и демонстратор системы несимметричной метеорной радиосвязи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Научно-образовательная платформа «Цифровая обсерватория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SpaceDigitalОbservatory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ОДМР спектрометр с конфокальным микроскопом с демонстрацией спиновых систем в карбиде кремния в роли квантовых сенсоров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Технология синтеза гибкого сверхпроводящего композита на основе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диборида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магния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Создание прототипа двухступенчатого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криоохладителя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импульсной трубкой 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Создание студенческого спутника в рамках проекта «Кадры для космоса»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Разработка чувствительных элементов и принципов действия датчиков водорода для систем водородной энергетики</a:t>
            </a:r>
          </a:p>
          <a:p>
            <a:pPr marL="34290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Разработка технологий формирования сверхтонких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высокопроводящих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покрытий на полупроводниковых подложках (по заказу ГК </a:t>
            </a:r>
            <a:r>
              <a:rPr lang="ru-RU" sz="1600" dirty="0" err="1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Норникель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Разработка многослойных тонкопленочных систем, материалов и создание прототипов магниторезистивной памяти на искусственных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ферри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- и антиферромагнетиках и неоднородных магнитных слоях </a:t>
            </a:r>
          </a:p>
          <a:p>
            <a:pPr marL="342900" lvl="0" indent="-342900">
              <a:lnSpc>
                <a:spcPts val="2100"/>
              </a:lnSpc>
              <a:buAutoNum type="arabicPeriod"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Исследования сверхбыстрой динамики намагниченности в нетривиальных магнитных системах со спиновыми волнами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429AE3-6F98-494E-9E1A-6EF51743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24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10ADF0E-6DD9-41BD-9932-E01A73E05A88}"/>
              </a:ext>
            </a:extLst>
          </p:cNvPr>
          <p:cNvSpPr txBox="1"/>
          <p:nvPr/>
        </p:nvSpPr>
        <p:spPr bwMode="auto">
          <a:xfrm>
            <a:off x="1213626" y="213103"/>
            <a:ext cx="1074324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500" b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Наука: ключевые технологии и продукты </a:t>
            </a:r>
          </a:p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(2026-2027 гг.) 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29545ED-0B93-4651-8F03-0866605B2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930966"/>
              </p:ext>
            </p:extLst>
          </p:nvPr>
        </p:nvGraphicFramePr>
        <p:xfrm>
          <a:off x="1276101" y="1443933"/>
          <a:ext cx="10680768" cy="44187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208">
                  <a:extLst>
                    <a:ext uri="{9D8B030D-6E8A-4147-A177-3AD203B41FA5}">
                      <a16:colId xmlns:a16="http://schemas.microsoft.com/office/drawing/2014/main" xmlns="" val="2675593676"/>
                    </a:ext>
                  </a:extLst>
                </a:gridCol>
                <a:gridCol w="2033758">
                  <a:extLst>
                    <a:ext uri="{9D8B030D-6E8A-4147-A177-3AD203B41FA5}">
                      <a16:colId xmlns:a16="http://schemas.microsoft.com/office/drawing/2014/main" xmlns="" val="781950022"/>
                    </a:ext>
                  </a:extLst>
                </a:gridCol>
                <a:gridCol w="1380066">
                  <a:extLst>
                    <a:ext uri="{9D8B030D-6E8A-4147-A177-3AD203B41FA5}">
                      <a16:colId xmlns:a16="http://schemas.microsoft.com/office/drawing/2014/main" xmlns="" val="3007700018"/>
                    </a:ext>
                  </a:extLst>
                </a:gridCol>
                <a:gridCol w="1148564">
                  <a:extLst>
                    <a:ext uri="{9D8B030D-6E8A-4147-A177-3AD203B41FA5}">
                      <a16:colId xmlns:a16="http://schemas.microsoft.com/office/drawing/2014/main" xmlns="" val="789229810"/>
                    </a:ext>
                  </a:extLst>
                </a:gridCol>
                <a:gridCol w="1196703">
                  <a:extLst>
                    <a:ext uri="{9D8B030D-6E8A-4147-A177-3AD203B41FA5}">
                      <a16:colId xmlns:a16="http://schemas.microsoft.com/office/drawing/2014/main" xmlns="" val="180006408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3937561960"/>
                    </a:ext>
                  </a:extLst>
                </a:gridCol>
                <a:gridCol w="1720669">
                  <a:extLst>
                    <a:ext uri="{9D8B030D-6E8A-4147-A177-3AD203B41FA5}">
                      <a16:colId xmlns:a16="http://schemas.microsoft.com/office/drawing/2014/main" xmlns="" val="4134627292"/>
                    </a:ext>
                  </a:extLst>
                </a:gridCol>
              </a:tblGrid>
              <a:tr h="5782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Продукт/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технология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Квалифицированный заказчик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Бюджет, млн руб.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Вклад в индекс технологического лидерства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Ключевые эффекты для отрасли/региона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26781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«Приоритет-2030»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Средства заказчика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Иные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750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Разработки Института физики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Криотрейд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инжиниринг,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Вакууммаш</a:t>
                      </a: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ЦНИИмаш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Татинвест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Камаз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Камский литейный завод,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DIFDentalImplants</a:t>
                      </a:r>
                      <a:r>
                        <a:rPr lang="en-US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Биодинамика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ООО Активная фотоника,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Татнефть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Стимулирование промышленного развития при внедрении технологии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научно-технического потенциала: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привлечение инвестиций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84975520"/>
                  </a:ext>
                </a:extLst>
              </a:tr>
            </a:tbl>
          </a:graphicData>
        </a:graphic>
      </p:graphicFrame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3F5C9D1-23EE-4DA1-9C4D-12B205809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63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73C1340-0C35-474F-9BC3-BB45524EB7B1}"/>
              </a:ext>
            </a:extLst>
          </p:cNvPr>
          <p:cNvSpPr txBox="1"/>
          <p:nvPr/>
        </p:nvSpPr>
        <p:spPr>
          <a:xfrm>
            <a:off x="1778000" y="317542"/>
            <a:ext cx="9829799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Наука: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Госзадание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(2026-2030 гг.)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B3F0F70-EBEE-4C45-802F-E059426119B2}"/>
              </a:ext>
            </a:extLst>
          </p:cNvPr>
          <p:cNvSpPr txBox="1"/>
          <p:nvPr/>
        </p:nvSpPr>
        <p:spPr>
          <a:xfrm>
            <a:off x="1357098" y="1074672"/>
            <a:ext cx="1036923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b="1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-7938" algn="just">
              <a:buAutoNum type="arabicPeriod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Создание платформы для реализации модели квантовых регистров на основе связанных оптически поляризуемых центров окраски и ядерных спинов в двумерных ван-дер-ваальсовых и объемных кристаллах для использования в устройствах квантовой памяти и спин-фотонных интерфейсах (молодежные лаборатории, кафедра квантовой электроники и радиоспектроскопии) </a:t>
            </a:r>
          </a:p>
          <a:p>
            <a:pPr indent="-7938" algn="just">
              <a:lnSpc>
                <a:spcPct val="100000"/>
              </a:lnSpc>
              <a:buAutoNum type="arabicPeriod"/>
            </a:pP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38" algn="just">
              <a:buAutoNum type="arabicPeriod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Новые физические принципы высокочувствительных сенсоров (молодежные лаборатории, </a:t>
            </a:r>
          </a:p>
          <a:p>
            <a:pPr indent="-7938" algn="just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квантовой электроники и радиоспектроскопии)</a:t>
            </a:r>
          </a:p>
          <a:p>
            <a:pPr indent="-7938" algn="just"/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38" algn="just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Лаборатория криогенной инженерии и низкотемпературных технологий (молодежные лаборатории, кафедра общей физики)</a:t>
            </a:r>
          </a:p>
          <a:p>
            <a:pPr indent="-7938" algn="just"/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38" algn="just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Синтетические градиентные,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ферри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антиферромагнитные тонкопленочные системы для устройств памяти новых поколений (кафедра квантовой электроники и радиоспектроскопии)</a:t>
            </a:r>
          </a:p>
          <a:p>
            <a:pPr indent="-7938" algn="just"/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38" algn="just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Многофункциональные, композиционные материалы для фотоники, квантовых технологий, энергетики и медицинских приложений с комплексами переходных и редкоземельных металлов</a:t>
            </a:r>
          </a:p>
          <a:p>
            <a:pPr indent="-7938" algn="just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(кафедра квантовой электроники и радиоспектроскопии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1" strike="noStrike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8E59133-E5AE-4496-BC07-4682DC6EDF89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BBB8CAB-14A6-401F-9B61-BD6F5D86BB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C3A1FB-5153-4B41-973C-9098A107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09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A8BD5A5A-FFD5-4503-84B7-90EB6810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970854"/>
              </p:ext>
            </p:extLst>
          </p:nvPr>
        </p:nvGraphicFramePr>
        <p:xfrm>
          <a:off x="992038" y="1746533"/>
          <a:ext cx="10893408" cy="4023360"/>
        </p:xfrm>
        <a:graphic>
          <a:graphicData uri="http://schemas.openxmlformats.org/drawingml/2006/table">
            <a:tbl>
              <a:tblPr/>
              <a:tblGrid>
                <a:gridCol w="330071">
                  <a:extLst>
                    <a:ext uri="{9D8B030D-6E8A-4147-A177-3AD203B41FA5}">
                      <a16:colId xmlns:a16="http://schemas.microsoft.com/office/drawing/2014/main" xmlns="" val="1193043995"/>
                    </a:ext>
                  </a:extLst>
                </a:gridCol>
                <a:gridCol w="5501385">
                  <a:extLst>
                    <a:ext uri="{9D8B030D-6E8A-4147-A177-3AD203B41FA5}">
                      <a16:colId xmlns:a16="http://schemas.microsoft.com/office/drawing/2014/main" xmlns="" val="2081741777"/>
                    </a:ext>
                  </a:extLst>
                </a:gridCol>
                <a:gridCol w="1865512">
                  <a:extLst>
                    <a:ext uri="{9D8B030D-6E8A-4147-A177-3AD203B41FA5}">
                      <a16:colId xmlns:a16="http://schemas.microsoft.com/office/drawing/2014/main" xmlns="" val="454219324"/>
                    </a:ext>
                  </a:extLst>
                </a:gridCol>
                <a:gridCol w="1260478">
                  <a:extLst>
                    <a:ext uri="{9D8B030D-6E8A-4147-A177-3AD203B41FA5}">
                      <a16:colId xmlns:a16="http://schemas.microsoft.com/office/drawing/2014/main" xmlns="" val="875311113"/>
                    </a:ext>
                  </a:extLst>
                </a:gridCol>
                <a:gridCol w="1171719">
                  <a:extLst>
                    <a:ext uri="{9D8B030D-6E8A-4147-A177-3AD203B41FA5}">
                      <a16:colId xmlns:a16="http://schemas.microsoft.com/office/drawing/2014/main" xmlns="" val="2294345569"/>
                    </a:ext>
                  </a:extLst>
                </a:gridCol>
                <a:gridCol w="764243">
                  <a:extLst>
                    <a:ext uri="{9D8B030D-6E8A-4147-A177-3AD203B41FA5}">
                      <a16:colId xmlns:a16="http://schemas.microsoft.com/office/drawing/2014/main" xmlns="" val="42081659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160" marR="21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УГТ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реализации 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млн. руб.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309075"/>
                  </a:ext>
                </a:extLst>
              </a:tr>
              <a:tr h="1285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160" marR="21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Инновационные материалы лазерных кристаллов на основе редкоземельных элементов</a:t>
                      </a: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Низамутдинов А.С. 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УГТ 3</a:t>
                      </a:r>
                      <a:r>
                        <a:rPr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УГТ 4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2026-202</a:t>
                      </a:r>
                      <a:r>
                        <a:rPr lang="en-US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2604725"/>
                  </a:ext>
                </a:extLst>
              </a:tr>
              <a:tr h="2941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160" marR="21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Новые функциональные материалы и приборы на новых физических принципах: </a:t>
                      </a: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НИЛ «Методы проектирования и исследования новых материалов»</a:t>
                      </a:r>
                      <a:endParaRPr lang="en-US" sz="18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НИЦ «Центр превосходства киберфизических систем, </a:t>
                      </a:r>
                      <a:r>
                        <a:rPr lang="ru-RU" sz="18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IoT</a:t>
                      </a: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8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IoE</a:t>
                      </a:r>
                      <a:r>
                        <a:rPr lang="ru-RU" sz="18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Захаров Ю.А.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УГТ 3</a:t>
                      </a:r>
                      <a:r>
                        <a:rPr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УГТ 4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2026-202</a:t>
                      </a:r>
                      <a:r>
                        <a:rPr lang="en-US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0" marR="2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1307048"/>
                  </a:ext>
                </a:extLst>
              </a:tr>
            </a:tbl>
          </a:graphicData>
        </a:graphic>
      </p:graphicFrame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5ACB86A2-9AC1-48B7-82C2-2830AB67EB9E}"/>
              </a:ext>
            </a:extLst>
          </p:cNvPr>
          <p:cNvSpPr/>
          <p:nvPr/>
        </p:nvSpPr>
        <p:spPr>
          <a:xfrm>
            <a:off x="2657254" y="801023"/>
            <a:ext cx="8891280" cy="4232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СТП «Новые материалы и химия»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CEFBA46-DBCC-4C83-97F9-E4C4D2A9ECDA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2185E23-A196-4C0F-AF30-2459C83733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0A65B0E-295F-497A-B0E5-3ECE77D30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190" y="465256"/>
            <a:ext cx="1554615" cy="463336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761A865-44CD-4201-8410-1C86DF342B17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4A098AD-7812-486F-80EB-D4906C50B3C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5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3">
            <a:extLst>
              <a:ext uri="{FF2B5EF4-FFF2-40B4-BE49-F238E27FC236}">
                <a16:creationId xmlns:a16="http://schemas.microsoft.com/office/drawing/2014/main" xmlns="" id="{BCCAA3A8-67C1-456F-B839-75BEA684EE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054061"/>
              </p:ext>
            </p:extLst>
          </p:nvPr>
        </p:nvGraphicFramePr>
        <p:xfrm>
          <a:off x="1587260" y="889574"/>
          <a:ext cx="10437904" cy="5643213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0982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970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25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693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НИР/НИОКР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202</a:t>
                      </a:r>
                      <a:r>
                        <a:rPr lang="en-US" sz="14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1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млн. руб. (подтвержденное)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5786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ГМК Норильский никель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исследований материалов с палладием в рамках разработки и создания новых материалов для применения в микроэлектронных устройствах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Камаз</a:t>
                      </a: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датчика высоты давления 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пневмобаллона</a:t>
                      </a: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транспортных средств производства ПАО «КАМАЗ»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068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ТН-С</a:t>
                      </a:r>
                      <a:r>
                        <a:rPr lang="en-US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рвис</a:t>
                      </a: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Испытания высокотемпературного радиопрозрачного композиционного материала на показатели радиопрозрачности и теплопроводности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4419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Эталон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влияния химической модификации глины на прочность получаемого керамического кирпича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4419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ИМЕТ РАН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биосовместных</a:t>
                      </a: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 на основе фосфата кальция-магния 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допированных</a:t>
                      </a: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редкоземельными элементами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7557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ФИЦ </a:t>
                      </a:r>
                      <a:r>
                        <a:rPr lang="ru-RU" sz="1400" b="0" strike="noStrike" spc="-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КазНЦ</a:t>
                      </a: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РАН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магнитных и тепловых свойств соединений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4419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ФГБОУ ВО СПГУ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влияния терапевтического лазерного УФ-излучения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6323889"/>
                  </a:ext>
                </a:extLst>
              </a:tr>
              <a:tr h="355716">
                <a:tc>
                  <a:txBody>
                    <a:bodyPr/>
                    <a:lstStyle/>
                    <a:p>
                      <a:endParaRPr lang="ru-RU" sz="1600" b="0" strike="noStrike" spc="-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953F5DD-EED0-4C68-8103-310459E21A3D}"/>
              </a:ext>
            </a:extLst>
          </p:cNvPr>
          <p:cNvSpPr txBox="1"/>
          <p:nvPr/>
        </p:nvSpPr>
        <p:spPr>
          <a:xfrm>
            <a:off x="2582333" y="184605"/>
            <a:ext cx="900853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СТП «Новые материалы и химия»: партнеры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D358EB0-6BCB-4E6B-BE64-8D40C3242B8C}"/>
              </a:ext>
            </a:extLst>
          </p:cNvPr>
          <p:cNvSpPr txBox="1"/>
          <p:nvPr/>
        </p:nvSpPr>
        <p:spPr>
          <a:xfrm>
            <a:off x="385762" y="131204"/>
            <a:ext cx="8090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40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C93CD24-CBC2-427E-B73B-AC054B6B08E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94778" y="166138"/>
            <a:ext cx="1552185" cy="461666"/>
          </a:xfrm>
          <a:prstGeom prst="rect">
            <a:avLst/>
          </a:prstGeom>
          <a:ln w="0"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0A47AAB-DA8D-431E-A26E-5617FC625F8E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C11B582-FE19-485F-909C-4A79C1B0B1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4891482-B15A-4423-A273-175D01C9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276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B1DDD98-FFAB-3DE0-4164-95F1FE897D70}"/>
              </a:ext>
            </a:extLst>
          </p:cNvPr>
          <p:cNvSpPr txBox="1">
            <a:spLocks/>
          </p:cNvSpPr>
          <p:nvPr/>
        </p:nvSpPr>
        <p:spPr>
          <a:xfrm>
            <a:off x="1276101" y="343459"/>
            <a:ext cx="9377765" cy="4892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342900"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Наука: Развитие научно-исследовательской деятельности студентов до 2030 года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259418"/>
              </p:ext>
            </p:extLst>
          </p:nvPr>
        </p:nvGraphicFramePr>
        <p:xfrm>
          <a:off x="1167523" y="897350"/>
          <a:ext cx="10851821" cy="5208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8644">
                  <a:extLst>
                    <a:ext uri="{9D8B030D-6E8A-4147-A177-3AD203B41FA5}">
                      <a16:colId xmlns:a16="http://schemas.microsoft.com/office/drawing/2014/main" xmlns="" val="3001019611"/>
                    </a:ext>
                  </a:extLst>
                </a:gridCol>
                <a:gridCol w="5593177">
                  <a:extLst>
                    <a:ext uri="{9D8B030D-6E8A-4147-A177-3AD203B41FA5}">
                      <a16:colId xmlns:a16="http://schemas.microsoft.com/office/drawing/2014/main" xmlns="" val="588130055"/>
                    </a:ext>
                  </a:extLst>
                </a:gridCol>
              </a:tblGrid>
              <a:tr h="38886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77078884"/>
                  </a:ext>
                </a:extLst>
              </a:tr>
              <a:tr h="4634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новых студенческих научных</a:t>
                      </a:r>
                      <a:r>
                        <a:rPr lang="ru-RU" sz="1600" b="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кружков (СНК)</a:t>
                      </a: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Новые СНК – не менее 1-го в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487851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600" b="0" i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студенческих</a:t>
                      </a:r>
                      <a:r>
                        <a:rPr lang="ru-RU" sz="1600" b="0" i="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kern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стартапов</a:t>
                      </a:r>
                      <a:endParaRPr lang="ru-RU" sz="1600" b="0" i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Студенческие </a:t>
                      </a:r>
                      <a:r>
                        <a:rPr lang="ru-RU" sz="160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стартапы</a:t>
                      </a: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не менее 10  в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4515280"/>
                  </a:ext>
                </a:extLst>
              </a:tr>
              <a:tr h="70419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Tx/>
                        <a:buNone/>
                      </a:pPr>
                      <a:r>
                        <a:rPr lang="ru-RU" sz="16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</a:t>
                      </a:r>
                      <a:r>
                        <a:rPr lang="ru-RU" sz="1600" b="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публикаций с участием студентов</a:t>
                      </a:r>
                      <a:endParaRPr lang="ru-RU" sz="16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 в рецензируемых журналах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Scopus, </a:t>
                      </a:r>
                      <a:r>
                        <a:rPr lang="en-US" sz="1600" b="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ВАК, РИНЦ</a:t>
                      </a:r>
                      <a:r>
                        <a:rPr lang="en-US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менее 80 в год</a:t>
                      </a:r>
                    </a:p>
                    <a:p>
                      <a:pPr algn="ctr"/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 в материалах конференций не менее 300 в год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5745819"/>
                  </a:ext>
                </a:extLst>
              </a:tr>
              <a:tr h="5852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Конкурсы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лучшую НИР студентов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в год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7299385"/>
                  </a:ext>
                </a:extLst>
              </a:tr>
              <a:tr h="182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научных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конференций студентов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 в год</a:t>
                      </a:r>
                    </a:p>
                    <a:p>
                      <a:pPr algn="ctr"/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8590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Доклады студентов на научных конференциях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500 в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6165441"/>
                  </a:ext>
                </a:extLst>
              </a:tr>
              <a:tr h="627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медалей, грамот, премий, полученных студентами на конкурсах на лучшую НИР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50 в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2451741"/>
                  </a:ext>
                </a:extLst>
              </a:tr>
              <a:tr h="6544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во</a:t>
                      </a:r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всероссийских и международных олимпиадах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5 в год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039477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2025D0-E474-4557-9688-56AD70D32B78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6BF5665-7AA0-49A0-B9A9-1D83680FED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8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952190" y="741626"/>
            <a:ext cx="875453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политика: Основные направления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7C196A-1C21-4690-B919-00DFC18C2538}"/>
              </a:ext>
            </a:extLst>
          </p:cNvPr>
          <p:cNvSpPr txBox="1"/>
          <p:nvPr/>
        </p:nvSpPr>
        <p:spPr>
          <a:xfrm>
            <a:off x="1452944" y="1643660"/>
            <a:ext cx="10566400" cy="4191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600"/>
              </a:lnSpc>
              <a:buFontTx/>
              <a:buChar char="-"/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молодёжных объединениях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(научные кружки, волонтёрские отряды, студенческие советы, культурно-творческий коллектив студентов,  спортивный коллектив студентов)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гражданско-патриотическая деятельность;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социально значимых инициатив; 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студенческого самоуправления; 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культурно-просветительская деятельность;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в научно-практических мероприятиях;</a:t>
            </a:r>
          </a:p>
          <a:p>
            <a:pPr>
              <a:lnSpc>
                <a:spcPts val="3600"/>
              </a:lnSpc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спортивная деятельность.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3C8BAF-437F-4FD4-9B9B-2D2577C6FD80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65536DA-9956-4A12-AE92-0B079ABB4354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C993ECF-40B5-43EC-9744-8F6C673BB1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4649C67-7152-416F-BF39-5667ADEE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557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1637552" y="487169"/>
            <a:ext cx="993638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457200" algn="l"/>
              </a:tabLs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политика: Ключевые показатели эффективности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FF7CE83-5B0B-4764-AC50-6AC653AE2245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C02D268-B25B-46CF-A1F5-A7CBC5E8732F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17BEA9A-6DF5-43FF-9AF0-D2B66DA1660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08076E15-C067-40D3-806A-A0476D94B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064953"/>
              </p:ext>
            </p:extLst>
          </p:nvPr>
        </p:nvGraphicFramePr>
        <p:xfrm>
          <a:off x="1634067" y="1270000"/>
          <a:ext cx="9616639" cy="4868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723">
                  <a:extLst>
                    <a:ext uri="{9D8B030D-6E8A-4147-A177-3AD203B41FA5}">
                      <a16:colId xmlns:a16="http://schemas.microsoft.com/office/drawing/2014/main" xmlns="" val="3035326229"/>
                    </a:ext>
                  </a:extLst>
                </a:gridCol>
                <a:gridCol w="5785717">
                  <a:extLst>
                    <a:ext uri="{9D8B030D-6E8A-4147-A177-3AD203B41FA5}">
                      <a16:colId xmlns:a16="http://schemas.microsoft.com/office/drawing/2014/main" xmlns="" val="860522752"/>
                    </a:ext>
                  </a:extLst>
                </a:gridCol>
                <a:gridCol w="868972">
                  <a:extLst>
                    <a:ext uri="{9D8B030D-6E8A-4147-A177-3AD203B41FA5}">
                      <a16:colId xmlns:a16="http://schemas.microsoft.com/office/drawing/2014/main" xmlns="" val="2366620415"/>
                    </a:ext>
                  </a:extLst>
                </a:gridCol>
                <a:gridCol w="824409">
                  <a:extLst>
                    <a:ext uri="{9D8B030D-6E8A-4147-A177-3AD203B41FA5}">
                      <a16:colId xmlns:a16="http://schemas.microsoft.com/office/drawing/2014/main" xmlns="" val="3226618404"/>
                    </a:ext>
                  </a:extLst>
                </a:gridCol>
                <a:gridCol w="824409">
                  <a:extLst>
                    <a:ext uri="{9D8B030D-6E8A-4147-A177-3AD203B41FA5}">
                      <a16:colId xmlns:a16="http://schemas.microsoft.com/office/drawing/2014/main" xmlns="" val="3510066312"/>
                    </a:ext>
                  </a:extLst>
                </a:gridCol>
                <a:gridCol w="824409">
                  <a:extLst>
                    <a:ext uri="{9D8B030D-6E8A-4147-A177-3AD203B41FA5}">
                      <a16:colId xmlns:a16="http://schemas.microsoft.com/office/drawing/2014/main" xmlns="" val="993981927"/>
                    </a:ext>
                  </a:extLst>
                </a:gridCol>
              </a:tblGrid>
              <a:tr h="8334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Ключевые показатели эффективности реализации молодёжной политики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1668914"/>
                  </a:ext>
                </a:extLst>
              </a:tr>
              <a:tr h="1192341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обучающихся, участвующих в гражданско-патриотических, культурно-массовых, спортивно-оздоровительных мероприятиях и проектах,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1848413"/>
                  </a:ext>
                </a:extLst>
              </a:tr>
              <a:tr h="83905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обучающихся, вовлеченных в добровольческую и общественно-полезную деятельность,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5723739"/>
                  </a:ext>
                </a:extLst>
              </a:tr>
              <a:tr h="92737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обучающихся, вовлеченных в деятельность научных и образовательных кружков и объединений,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0571005"/>
                  </a:ext>
                </a:extLst>
              </a:tr>
              <a:tr h="107612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проектов обучающихся, инициированных в рамках молодежных форумов, конкурсов, грантов,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5288261"/>
                  </a:ext>
                </a:extLst>
              </a:tr>
            </a:tbl>
          </a:graphicData>
        </a:graphic>
      </p:graphicFrame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2A9B8C0F-489D-42D2-A9DD-817F923FC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976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0D6EED-3B2F-438C-A22B-19D40DF91641}"/>
              </a:ext>
            </a:extLst>
          </p:cNvPr>
          <p:cNvSpPr txBox="1"/>
          <p:nvPr/>
        </p:nvSpPr>
        <p:spPr>
          <a:xfrm>
            <a:off x="3496901" y="3113529"/>
            <a:ext cx="6139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3C8BAF-437F-4FD4-9B9B-2D2577C6FD80}"/>
              </a:ext>
            </a:extLst>
          </p:cNvPr>
          <p:cNvSpPr txBox="1"/>
          <p:nvPr/>
        </p:nvSpPr>
        <p:spPr bwMode="auto">
          <a:xfrm>
            <a:off x="111708" y="6433862"/>
            <a:ext cx="87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PT Sans"/>
                <a:ea typeface="Arial"/>
                <a:cs typeface="Arial"/>
              </a:rPr>
              <a:t>10</a:t>
            </a:r>
            <a:endParaRPr/>
          </a:p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0" i="0" u="none" strike="noStrike" cap="none" spc="0">
              <a:ln>
                <a:noFill/>
              </a:ln>
              <a:solidFill>
                <a:prstClr val="white"/>
              </a:solidFill>
              <a:latin typeface="PT Sans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65536DA-9956-4A12-AE92-0B079ABB4354}"/>
              </a:ext>
            </a:extLst>
          </p:cNvPr>
          <p:cNvSpPr/>
          <p:nvPr/>
        </p:nvSpPr>
        <p:spPr bwMode="auto">
          <a:xfrm>
            <a:off x="0" y="0"/>
            <a:ext cx="1103445" cy="6858000"/>
          </a:xfrm>
          <a:prstGeom prst="rect">
            <a:avLst/>
          </a:prstGeom>
          <a:gradFill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C993ECF-40B5-43EC-9744-8F6C673BB1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72656" y="110652"/>
            <a:ext cx="752377" cy="16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51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7CF38-C8DA-41CC-90D7-19B87D0B1F70}">
  <ds:schemaRefs>
    <ds:schemaRef ds:uri="http://schemas.microsoft.com/office/2006/metadata/properties"/>
    <ds:schemaRef ds:uri="ca3c29d9-38b7-4bc7-908d-7dc65310443b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65f5be5a-0317-4c33-b4cf-edd04de3107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3814</TotalTime>
  <Words>1925</Words>
  <Application>Microsoft Office PowerPoint</Application>
  <PresentationFormat>Произвольный</PresentationFormat>
  <Paragraphs>538</Paragraphs>
  <Slides>21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416</cp:revision>
  <cp:lastPrinted>2026-03-10T14:11:10Z</cp:lastPrinted>
  <dcterms:created xsi:type="dcterms:W3CDTF">2022-05-17T06:19:58Z</dcterms:created>
  <dcterms:modified xsi:type="dcterms:W3CDTF">2026-03-12T06:20:10Z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