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Автор и дата</a:t>
            </a:r>
          </a:p>
        </p:txBody>
      </p:sp>
      <p:sp>
        <p:nvSpPr>
          <p:cNvPr id="12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Подзаголовок презентации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Заголовок презентации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Белая изогнутая конструкция футуристичного вида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Автор и дата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Автор и дата</a:t>
            </a:r>
          </a:p>
        </p:txBody>
      </p:sp>
      <p:sp>
        <p:nvSpPr>
          <p:cNvPr id="23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Подзаголовок презентации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Заголовок презентации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Многослойный белый криволинейный узор крупным планом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Заголовок слайда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Заголовок слайда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43" name="Заголовок слайда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44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Изогнутый край белого камня крупным планом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Подзаголовок слайда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62" name="Заголовок слайда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63" name="Уровень текста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72" name="Заголовок слайда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73" name="Уровень текста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82" name="Заголовок слайда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83" name="Уровень текста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Заголовок раздела</a:t>
            </a:r>
          </a:p>
        </p:txBody>
      </p:sp>
      <p:sp>
        <p:nvSpPr>
          <p:cNvPr id="9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100" name="Заголовок слайда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10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Подзаголовок повестки дня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Подзаголовок повестки дня</a:t>
            </a:r>
          </a:p>
        </p:txBody>
      </p:sp>
      <p:sp>
        <p:nvSpPr>
          <p:cNvPr id="109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Темы повестки дня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Заголовок повестки дня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Заголовок повестки дня</a:t>
            </a:r>
          </a:p>
        </p:txBody>
      </p:sp>
      <p:sp>
        <p:nvSpPr>
          <p:cNvPr id="1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Сообщение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Информация о факте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Информация о факте</a:t>
            </a:r>
          </a:p>
        </p:txBody>
      </p:sp>
      <p:sp>
        <p:nvSpPr>
          <p:cNvPr id="12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Авторство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Авторство</a:t>
            </a:r>
          </a:p>
        </p:txBody>
      </p:sp>
      <p:sp>
        <p:nvSpPr>
          <p:cNvPr id="136" name="Уровень текста 1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«Важная цитата»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ногослойный белый криволинейный узор крупным планом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Многослойный узор из серого камня крупным планом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Белый ребристый узор крупным планом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Угловатый белый коридор футуристичного вида с тенями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Заголовок слайда</a:t>
            </a:r>
          </a:p>
        </p:txBody>
      </p:sp>
      <p:sp>
        <p:nvSpPr>
          <p:cNvPr id="3" name="Уровень текста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Мингалиева Карина…"/>
          <p:cNvSpPr txBox="1"/>
          <p:nvPr>
            <p:ph type="body" idx="21"/>
          </p:nvPr>
        </p:nvSpPr>
        <p:spPr>
          <a:xfrm>
            <a:off x="925556" y="9303439"/>
            <a:ext cx="9234907" cy="35946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 sz="4400"/>
            </a:pPr>
            <a:r>
              <a:t>Мингалиева Карина</a:t>
            </a:r>
          </a:p>
          <a:p>
            <a:pPr>
              <a:defRPr sz="4400"/>
            </a:pPr>
            <a:r>
              <a:t>Константинова Валерия</a:t>
            </a:r>
          </a:p>
        </p:txBody>
      </p:sp>
      <p:sp>
        <p:nvSpPr>
          <p:cNvPr id="172" name="Голос эпохи , эхо Победы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Голос эпохи , эхо Победы</a:t>
            </a:r>
          </a:p>
        </p:txBody>
      </p:sp>
      <p:sp>
        <p:nvSpPr>
          <p:cNvPr id="173" name="Песни войны 1941-1945"/>
          <p:cNvSpPr txBox="1"/>
          <p:nvPr>
            <p:ph type="ctrTitle"/>
          </p:nvPr>
        </p:nvSpPr>
        <p:spPr>
          <a:xfrm>
            <a:off x="1206500" y="2616200"/>
            <a:ext cx="9172479" cy="4554553"/>
          </a:xfrm>
          <a:prstGeom prst="rect">
            <a:avLst/>
          </a:prstGeom>
        </p:spPr>
        <p:txBody>
          <a:bodyPr/>
          <a:lstStyle/>
          <a:p>
            <a:pPr/>
            <a:r>
              <a:t>Песни войны 1941-1945</a:t>
            </a:r>
          </a:p>
        </p:txBody>
      </p:sp>
      <p:pic>
        <p:nvPicPr>
          <p:cNvPr id="174" name="IMG_7946.jpeg" descr="IMG_794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87913" y="10466"/>
            <a:ext cx="24665845" cy="13695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IMG_7943.jpeg" descr="IMG_7943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9433"/>
          <a:stretch>
            <a:fillRect/>
          </a:stretch>
        </p:blipFill>
        <p:spPr>
          <a:xfrm>
            <a:off x="1257300" y="3632200"/>
            <a:ext cx="7289800" cy="6451600"/>
          </a:xfrm>
          <a:prstGeom prst="rect">
            <a:avLst/>
          </a:prstGeom>
        </p:spPr>
      </p:pic>
      <p:pic>
        <p:nvPicPr>
          <p:cNvPr id="177" name="IMG_7944.jpeg" descr="IMG_7944.jpeg"/>
          <p:cNvPicPr>
            <a:picLocks noChangeAspect="1"/>
          </p:cNvPicPr>
          <p:nvPr>
            <p:ph type="pic" idx="22"/>
          </p:nvPr>
        </p:nvPicPr>
        <p:blipFill>
          <a:blip r:embed="rId3">
            <a:extLst/>
          </a:blip>
          <a:srcRect l="7487" t="0" r="17467" b="0"/>
          <a:stretch>
            <a:fillRect/>
          </a:stretch>
        </p:blipFill>
        <p:spPr>
          <a:xfrm>
            <a:off x="8547100" y="3632200"/>
            <a:ext cx="7289801" cy="6451600"/>
          </a:xfrm>
          <a:prstGeom prst="rect">
            <a:avLst/>
          </a:prstGeom>
        </p:spPr>
      </p:pic>
      <p:pic>
        <p:nvPicPr>
          <p:cNvPr id="178" name="IMG_7950.jpeg" descr="IMG_7950.jpeg"/>
          <p:cNvPicPr>
            <a:picLocks noChangeAspect="1"/>
          </p:cNvPicPr>
          <p:nvPr>
            <p:ph type="pic" idx="23"/>
          </p:nvPr>
        </p:nvPicPr>
        <p:blipFill>
          <a:blip r:embed="rId4">
            <a:extLst/>
          </a:blip>
          <a:srcRect l="0" t="0" r="22011" b="0"/>
          <a:stretch>
            <a:fillRect/>
          </a:stretch>
        </p:blipFill>
        <p:spPr>
          <a:xfrm>
            <a:off x="15811500" y="3632200"/>
            <a:ext cx="7289800" cy="6451600"/>
          </a:xfrm>
          <a:prstGeom prst="rect">
            <a:avLst/>
          </a:prstGeom>
        </p:spPr>
      </p:pic>
      <p:sp>
        <p:nvSpPr>
          <p:cNvPr id="179" name="Песни, рожденные войной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pc="-95" sz="9500"/>
            </a:lvl1pPr>
          </a:lstStyle>
          <a:p>
            <a:pPr/>
            <a:r>
              <a:t>Песни, рожденные войной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-Великая Отечественная война - трагическая и героическая страница нашей истории.…"/>
          <p:cNvSpPr txBox="1"/>
          <p:nvPr>
            <p:ph type="body" idx="1"/>
          </p:nvPr>
        </p:nvSpPr>
        <p:spPr>
          <a:xfrm>
            <a:off x="661268" y="584151"/>
            <a:ext cx="10980904" cy="12547698"/>
          </a:xfrm>
          <a:prstGeom prst="rect">
            <a:avLst/>
          </a:prstGeom>
        </p:spPr>
        <p:txBody>
          <a:bodyPr/>
          <a:lstStyle/>
          <a:p>
            <a:pPr marL="0" indent="0" defTabSz="1341120">
              <a:lnSpc>
                <a:spcPct val="90000"/>
              </a:lnSpc>
              <a:spcBef>
                <a:spcPts val="0"/>
              </a:spcBef>
              <a:buSzTx/>
              <a:buNone/>
              <a:defRPr spc="-56" sz="5665">
                <a:latin typeface="+mn-lt"/>
                <a:ea typeface="+mn-ea"/>
                <a:cs typeface="+mn-cs"/>
                <a:sym typeface="Produkt Extralight"/>
              </a:defRPr>
            </a:pPr>
            <a:r>
              <a:t>-Великая Отечественная война - трагическая и героическая страница нашей истории.</a:t>
            </a:r>
          </a:p>
          <a:p>
            <a:pPr marL="0" indent="0" defTabSz="1341120">
              <a:lnSpc>
                <a:spcPct val="90000"/>
              </a:lnSpc>
              <a:spcBef>
                <a:spcPts val="0"/>
              </a:spcBef>
              <a:buSzTx/>
              <a:buNone/>
              <a:defRPr spc="-56" sz="5665">
                <a:latin typeface="+mn-lt"/>
                <a:ea typeface="+mn-ea"/>
                <a:cs typeface="+mn-cs"/>
                <a:sym typeface="Produkt Extralight"/>
              </a:defRPr>
            </a:pPr>
          </a:p>
          <a:p>
            <a:pPr marL="0" indent="0" defTabSz="1341120">
              <a:lnSpc>
                <a:spcPct val="90000"/>
              </a:lnSpc>
              <a:spcBef>
                <a:spcPts val="0"/>
              </a:spcBef>
              <a:buSzTx/>
              <a:buNone/>
              <a:defRPr spc="-56" sz="5665">
                <a:latin typeface="+mn-lt"/>
                <a:ea typeface="+mn-ea"/>
                <a:cs typeface="+mn-cs"/>
                <a:sym typeface="Produkt Extralight"/>
              </a:defRPr>
            </a:pPr>
            <a:r>
              <a:t>-Песни военных лет - это не просто музыка, это летопись чувств, переживаний и надежд советского народа.</a:t>
            </a:r>
          </a:p>
          <a:p>
            <a:pPr marL="0" indent="0" defTabSz="1341120">
              <a:lnSpc>
                <a:spcPct val="90000"/>
              </a:lnSpc>
              <a:spcBef>
                <a:spcPts val="0"/>
              </a:spcBef>
              <a:buSzTx/>
              <a:buNone/>
              <a:defRPr spc="-56" sz="5665">
                <a:latin typeface="+mn-lt"/>
                <a:ea typeface="+mn-ea"/>
                <a:cs typeface="+mn-cs"/>
                <a:sym typeface="Produkt Extralight"/>
              </a:defRPr>
            </a:pPr>
            <a:r>
              <a:t>Они поднимали боевой дух, вселяли веру в победу, объединяли людей в едином порыве.</a:t>
            </a:r>
          </a:p>
          <a:p>
            <a:pPr marL="0" indent="0" defTabSz="1341120">
              <a:lnSpc>
                <a:spcPct val="90000"/>
              </a:lnSpc>
              <a:spcBef>
                <a:spcPts val="0"/>
              </a:spcBef>
              <a:buSzTx/>
              <a:buNone/>
              <a:defRPr spc="-56" sz="5665">
                <a:latin typeface="+mn-lt"/>
                <a:ea typeface="+mn-ea"/>
                <a:cs typeface="+mn-cs"/>
                <a:sym typeface="Produkt Extralight"/>
              </a:defRPr>
            </a:pPr>
          </a:p>
          <a:p>
            <a:pPr marL="0" indent="0" defTabSz="1341120">
              <a:lnSpc>
                <a:spcPct val="90000"/>
              </a:lnSpc>
              <a:spcBef>
                <a:spcPts val="0"/>
              </a:spcBef>
              <a:buSzTx/>
              <a:buNone/>
              <a:defRPr spc="-56" sz="5665">
                <a:latin typeface="+mn-lt"/>
                <a:ea typeface="+mn-ea"/>
                <a:cs typeface="+mn-cs"/>
                <a:sym typeface="Produkt Extralight"/>
              </a:defRPr>
            </a:pPr>
            <a:r>
              <a:t>-Песни стали оружием, не менее мощным, чем танки и самолеты.</a:t>
            </a:r>
          </a:p>
        </p:txBody>
      </p:sp>
      <p:pic>
        <p:nvPicPr>
          <p:cNvPr id="182" name="IMG_7953.jpeg" descr="IMG_795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56818" y="664217"/>
            <a:ext cx="18615194" cy="123875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Почему песни были так важны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pc="-95" sz="9500"/>
            </a:lvl1pPr>
          </a:lstStyle>
          <a:p>
            <a:pPr/>
            <a:r>
              <a:t>Почему песни были так важны?</a:t>
            </a:r>
          </a:p>
        </p:txBody>
      </p:sp>
      <p:sp>
        <p:nvSpPr>
          <p:cNvPr id="185" name="Поддержка боевого духа: Музыка помогала солдатам справляться со страхом и усталостью, поддерживала их веру в победу.…"/>
          <p:cNvSpPr txBox="1"/>
          <p:nvPr>
            <p:ph type="body" idx="1"/>
          </p:nvPr>
        </p:nvSpPr>
        <p:spPr>
          <a:xfrm>
            <a:off x="841781" y="2935793"/>
            <a:ext cx="21202073" cy="9860771"/>
          </a:xfrm>
          <a:prstGeom prst="rect">
            <a:avLst/>
          </a:prstGeom>
        </p:spPr>
        <p:txBody>
          <a:bodyPr/>
          <a:lstStyle/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  <a:r>
              <a:t>Поддержка боевого духа: Музыка помогала солдатам справляться со страхом и усталостью, поддерживала их веру в победу.</a:t>
            </a:r>
          </a:p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</a:p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  <a:r>
              <a:t>Связь с домом: Песни напоминали о родных и близких, о мирной жизни, давали силы бороться за возвращение к ней.</a:t>
            </a:r>
          </a:p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</a:p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  <a:r>
              <a:t>Средство общения: Песни объединяли солдат разных национальностей, создавали ощущение братства и единства.</a:t>
            </a:r>
          </a:p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</a:p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  <a:r>
              <a:t>Летопись событий: Песни отражали события войны, рассказывали о героизме солдат, о страданиях мирного населения.</a:t>
            </a:r>
          </a:p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</a:p>
          <a:p>
            <a:pPr marL="0" indent="0" defTabSz="569594">
              <a:spcBef>
                <a:spcPts val="0"/>
              </a:spcBef>
              <a:buSzTx/>
              <a:buNone/>
              <a:defRPr sz="4140">
                <a:latin typeface="+mn-lt"/>
                <a:ea typeface="+mn-ea"/>
                <a:cs typeface="+mn-cs"/>
                <a:sym typeface="Produkt Extralight"/>
              </a:defRPr>
            </a:pPr>
            <a:r>
              <a:t>Пропаганда и агитация: Песни служили мощным инструментом идеологического воздействия, укрепляли патриотизм.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G_7955.jpeg" descr="IMG_7955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3106" t="0" r="33511" b="0"/>
          <a:stretch>
            <a:fillRect/>
          </a:stretch>
        </p:blipFill>
        <p:spPr>
          <a:xfrm>
            <a:off x="11149610" y="-1030126"/>
            <a:ext cx="13328038" cy="15232045"/>
          </a:xfrm>
          <a:prstGeom prst="rect">
            <a:avLst/>
          </a:prstGeom>
        </p:spPr>
      </p:pic>
      <p:sp>
        <p:nvSpPr>
          <p:cNvPr id="188" name="Многообразие музыкальных форм"/>
          <p:cNvSpPr txBox="1"/>
          <p:nvPr>
            <p:ph type="title"/>
          </p:nvPr>
        </p:nvSpPr>
        <p:spPr>
          <a:xfrm>
            <a:off x="1206500" y="1333500"/>
            <a:ext cx="10465750" cy="2729465"/>
          </a:xfrm>
          <a:prstGeom prst="rect">
            <a:avLst/>
          </a:prstGeom>
        </p:spPr>
        <p:txBody>
          <a:bodyPr/>
          <a:lstStyle>
            <a:lvl1pPr defTabSz="1975104">
              <a:defRPr spc="-81" sz="8100"/>
            </a:lvl1pPr>
          </a:lstStyle>
          <a:p>
            <a:pPr/>
            <a:r>
              <a:t>Многообразие музыкальных форм</a:t>
            </a:r>
          </a:p>
        </p:txBody>
      </p:sp>
      <p:sp>
        <p:nvSpPr>
          <p:cNvPr id="189" name="Лирические песни: &quot;Темная ночь&quot;, &quot;В землянке&quot;, &quot;Огонек&quot; - тоска по дому, любовь, надежда.…"/>
          <p:cNvSpPr txBox="1"/>
          <p:nvPr>
            <p:ph type="body" sz="half" idx="1"/>
          </p:nvPr>
        </p:nvSpPr>
        <p:spPr>
          <a:xfrm>
            <a:off x="1206500" y="4933769"/>
            <a:ext cx="9779000" cy="7601755"/>
          </a:xfrm>
          <a:prstGeom prst="rect">
            <a:avLst/>
          </a:prstGeom>
        </p:spPr>
        <p:txBody>
          <a:bodyPr/>
          <a:lstStyle/>
          <a:p>
            <a:pPr defTabSz="1365504">
              <a:lnSpc>
                <a:spcPct val="90000"/>
              </a:lnSpc>
              <a:defRPr spc="-56" sz="5600"/>
            </a:pPr>
            <a:r>
              <a:t>Лирические песни: "Темная ночь", "В землянке", "Огонек" - тоска по дому, любовь, надежда.</a:t>
            </a:r>
          </a:p>
          <a:p>
            <a:pPr defTabSz="1365504">
              <a:lnSpc>
                <a:spcPct val="90000"/>
              </a:lnSpc>
              <a:defRPr spc="-56" sz="5600"/>
            </a:pPr>
          </a:p>
          <a:p>
            <a:pPr defTabSz="1365504">
              <a:lnSpc>
                <a:spcPct val="90000"/>
              </a:lnSpc>
              <a:defRPr spc="-56" sz="5600"/>
            </a:pPr>
            <a:r>
              <a:t>Строевые и маршевые песни:</a:t>
            </a:r>
          </a:p>
          <a:p>
            <a:pPr defTabSz="1365504">
              <a:lnSpc>
                <a:spcPct val="90000"/>
              </a:lnSpc>
              <a:defRPr spc="-56" sz="5600"/>
            </a:pPr>
            <a:r>
              <a:t>"Священная война", "Катюша", "День Победы" - патриотизм, призыв к борьбе.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Песни о героях: &quot;Два сокола&quot;, &quot;Песня о Зое Космодемьянской&quot; - восхваление мужества и самопожертвования.…"/>
          <p:cNvSpPr txBox="1"/>
          <p:nvPr>
            <p:ph type="body" idx="1"/>
          </p:nvPr>
        </p:nvSpPr>
        <p:spPr>
          <a:xfrm>
            <a:off x="12069638" y="981902"/>
            <a:ext cx="11825829" cy="12001922"/>
          </a:xfrm>
          <a:prstGeom prst="rect">
            <a:avLst/>
          </a:prstGeom>
        </p:spPr>
        <p:txBody>
          <a:bodyPr/>
          <a:lstStyle/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>
                <a:latin typeface="Helvetica"/>
                <a:ea typeface="Helvetica"/>
                <a:cs typeface="Helvetica"/>
                <a:sym typeface="Helvetica"/>
              </a:defRPr>
            </a:pPr>
            <a:r>
              <a:t>Песни о героях: "Два сокола", "Песня о Зое Космодемьянской" - восхваление мужества и самопожертвования.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>
                <a:latin typeface="Helvetica"/>
                <a:ea typeface="Helvetica"/>
                <a:cs typeface="Helvetica"/>
                <a:sym typeface="Helvetica"/>
              </a:defRPr>
            </a:pPr>
            <a:r>
              <a:t>Песни о войне и смерти: "Журавли"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>
                <a:latin typeface="Helvetica"/>
                <a:ea typeface="Helvetica"/>
                <a:cs typeface="Helvetica"/>
                <a:sym typeface="Helvetica"/>
              </a:defRPr>
            </a:pPr>
            <a:r>
              <a:t>"На безымянной высоте" - трагизм войны, память о погибших.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>
                <a:latin typeface="Helvetica"/>
                <a:ea typeface="Helvetica"/>
                <a:cs typeface="Helvetica"/>
                <a:sym typeface="Helvetica"/>
              </a:defRPr>
            </a:pPr>
            <a:r>
              <a:t>Сатирические песни: "Смуглянка" - высмеивание врага, поднятие настроения.</a:t>
            </a:r>
          </a:p>
        </p:txBody>
      </p:sp>
      <p:pic>
        <p:nvPicPr>
          <p:cNvPr id="192" name="IMG_7947.jpeg" descr="IMG_794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129676" y="-1411784"/>
            <a:ext cx="27344725" cy="15385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G_7959.jpeg" descr="IMG_7959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1182"/>
          <a:stretch>
            <a:fillRect/>
          </a:stretch>
        </p:blipFill>
        <p:spPr>
          <a:xfrm>
            <a:off x="12382500" y="0"/>
            <a:ext cx="12001500" cy="13716000"/>
          </a:xfrm>
          <a:prstGeom prst="rect">
            <a:avLst/>
          </a:prstGeom>
        </p:spPr>
      </p:pic>
      <p:sp>
        <p:nvSpPr>
          <p:cNvPr id="195" name="Священная война"/>
          <p:cNvSpPr txBox="1"/>
          <p:nvPr>
            <p:ph type="title"/>
          </p:nvPr>
        </p:nvSpPr>
        <p:spPr>
          <a:xfrm>
            <a:off x="1424092" y="584318"/>
            <a:ext cx="11156893" cy="1405305"/>
          </a:xfrm>
          <a:prstGeom prst="rect">
            <a:avLst/>
          </a:prstGeom>
        </p:spPr>
        <p:txBody>
          <a:bodyPr/>
          <a:lstStyle>
            <a:lvl1pPr defTabSz="1901951">
              <a:defRPr spc="-78" sz="7800"/>
            </a:lvl1pPr>
          </a:lstStyle>
          <a:p>
            <a:pPr/>
            <a:r>
              <a:t>Священная война</a:t>
            </a:r>
          </a:p>
        </p:txBody>
      </p:sp>
      <p:sp>
        <p:nvSpPr>
          <p:cNvPr id="196" name="Текст:…"/>
          <p:cNvSpPr txBox="1"/>
          <p:nvPr>
            <p:ph type="body" sz="half" idx="1"/>
          </p:nvPr>
        </p:nvSpPr>
        <p:spPr>
          <a:xfrm>
            <a:off x="1206500" y="2342850"/>
            <a:ext cx="10209063" cy="10575033"/>
          </a:xfrm>
          <a:prstGeom prst="rect">
            <a:avLst/>
          </a:prstGeom>
        </p:spPr>
        <p:txBody>
          <a:bodyPr/>
          <a:lstStyle/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  <a:r>
              <a:t>Текст: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solidFill>
                  <a:srgbClr val="000000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Вставай, страна огромная,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solidFill>
                  <a:srgbClr val="000000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Вставай на смертный бой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solidFill>
                  <a:srgbClr val="000000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С фашистской силой темною,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solidFill>
                  <a:srgbClr val="000000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С проклятою ордой!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  <a:r>
              <a:t>Авторы: Музыка - Александр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  <a:r>
              <a:t>Васильевич Александров, слова -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  <a:r>
              <a:t>Василий Иванович Лебедев-Кумач.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  <a:r>
              <a:t>Создана в первые дни войны (24 июня 1941 года).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  <a:r>
              <a:t>Стала символом сопротивления и народного единства.</a:t>
            </a:r>
          </a:p>
          <a:p>
            <a:pPr defTabSz="914400">
              <a:tabLst>
                <a:tab pos="342900" algn="l"/>
                <a:tab pos="685800" algn="l"/>
                <a:tab pos="1041400" algn="l"/>
                <a:tab pos="1384300" algn="l"/>
                <a:tab pos="1739900" algn="l"/>
                <a:tab pos="2082800" algn="l"/>
                <a:tab pos="2438400" algn="l"/>
                <a:tab pos="2781300" algn="l"/>
                <a:tab pos="3124200" algn="l"/>
                <a:tab pos="3479800" algn="l"/>
                <a:tab pos="3822700" algn="l"/>
                <a:tab pos="4178300" algn="l"/>
              </a:tabLst>
              <a:defRPr sz="4214">
                <a:latin typeface="Helvetica"/>
                <a:ea typeface="Helvetica"/>
                <a:cs typeface="Helvetica"/>
                <a:sym typeface="Helvetica"/>
              </a:defRPr>
            </a:pPr>
            <a:r>
              <a:t>Вдохновляла на подвиги и самопожертвование.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Символ любви и верности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Символ любви и верности</a:t>
            </a:r>
          </a:p>
        </p:txBody>
      </p:sp>
      <p:sp>
        <p:nvSpPr>
          <p:cNvPr id="199" name="«Катюша»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pc="-95" sz="9500"/>
            </a:lvl1pPr>
          </a:lstStyle>
          <a:p>
            <a:pPr/>
            <a:r>
              <a:t>«Катюша» </a:t>
            </a:r>
          </a:p>
        </p:txBody>
      </p:sp>
      <p:sp>
        <p:nvSpPr>
          <p:cNvPr id="200" name="Текст:…"/>
          <p:cNvSpPr txBox="1"/>
          <p:nvPr>
            <p:ph type="body" sz="half" idx="4294967295"/>
          </p:nvPr>
        </p:nvSpPr>
        <p:spPr>
          <a:xfrm>
            <a:off x="1206500" y="4248504"/>
            <a:ext cx="11513670" cy="8256012"/>
          </a:xfrm>
          <a:prstGeom prst="rect">
            <a:avLst/>
          </a:prstGeom>
        </p:spPr>
        <p:txBody>
          <a:bodyPr/>
          <a:lstStyle/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latin typeface="Helvetica"/>
                <a:ea typeface="Helvetica"/>
                <a:cs typeface="Helvetica"/>
                <a:sym typeface="Helvetica"/>
              </a:defRPr>
            </a:pPr>
            <a:r>
              <a:t>Текст:</a:t>
            </a: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Расцветали яблони и груши</a:t>
            </a: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Поплыли туманы над рекой</a:t>
            </a: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Выходила на берег Катюша На высокий берег, на крутой Выходила на берег Катюша На высокий берег, на крутой</a:t>
            </a: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latin typeface="Helvetica"/>
                <a:ea typeface="Helvetica"/>
                <a:cs typeface="Helvetica"/>
                <a:sym typeface="Helvetica"/>
              </a:defRPr>
            </a:pPr>
            <a:r>
              <a:t>Авторы: Музыка - Матвей Исаакович</a:t>
            </a: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latin typeface="Helvetica"/>
                <a:ea typeface="Helvetica"/>
                <a:cs typeface="Helvetica"/>
                <a:sym typeface="Helvetica"/>
              </a:defRPr>
            </a:pPr>
            <a:r>
              <a:t>Блантер, слова - Михаил Васильевич Исаковский.</a:t>
            </a: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latin typeface="Helvetica"/>
                <a:ea typeface="Helvetica"/>
                <a:cs typeface="Helvetica"/>
                <a:sym typeface="Helvetica"/>
              </a:defRPr>
            </a:pPr>
            <a:r>
              <a:t>Стала популярной с первых дней войны.</a:t>
            </a: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latin typeface="Helvetica"/>
                <a:ea typeface="Helvetica"/>
                <a:cs typeface="Helvetica"/>
                <a:sym typeface="Helvetica"/>
              </a:defRPr>
            </a:pPr>
            <a:r>
              <a:t>Воспринималась как песня о девушке, ждущей своего возлюбленного с фронта.</a:t>
            </a:r>
          </a:p>
          <a:p>
            <a:pPr marL="0" indent="0" defTabSz="914400">
              <a:spcBef>
                <a:spcPts val="0"/>
              </a:spcBef>
              <a:buSzTx/>
              <a:buNone/>
              <a:tabLst>
                <a:tab pos="304800" algn="l"/>
                <a:tab pos="622300" algn="l"/>
                <a:tab pos="939800" algn="l"/>
                <a:tab pos="1257300" algn="l"/>
                <a:tab pos="1574800" algn="l"/>
                <a:tab pos="1892300" algn="l"/>
                <a:tab pos="2209800" algn="l"/>
                <a:tab pos="2527300" algn="l"/>
                <a:tab pos="2844800" algn="l"/>
                <a:tab pos="3162300" algn="l"/>
                <a:tab pos="3479800" algn="l"/>
                <a:tab pos="3797300" algn="l"/>
              </a:tabLst>
              <a:defRPr sz="3559">
                <a:latin typeface="Helvetica"/>
                <a:ea typeface="Helvetica"/>
                <a:cs typeface="Helvetica"/>
                <a:sym typeface="Helvetica"/>
              </a:defRPr>
            </a:pPr>
            <a:r>
              <a:t>Имя "Катюша" дали советской реактивной установке БМ-13.</a:t>
            </a:r>
          </a:p>
        </p:txBody>
      </p:sp>
      <p:pic>
        <p:nvPicPr>
          <p:cNvPr id="201" name="IMG_7961.jpeg" descr="IMG_7961.jpeg"/>
          <p:cNvPicPr>
            <a:picLocks noChangeAspect="1"/>
          </p:cNvPicPr>
          <p:nvPr/>
        </p:nvPicPr>
        <p:blipFill>
          <a:blip r:embed="rId2">
            <a:extLst/>
          </a:blip>
          <a:srcRect l="20288" t="0" r="0" b="0"/>
          <a:stretch>
            <a:fillRect/>
          </a:stretch>
        </p:blipFill>
        <p:spPr>
          <a:xfrm>
            <a:off x="12769321" y="1893292"/>
            <a:ext cx="15291902" cy="99295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G_7963.jpeg" descr="IMG_7963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18500" t="0" r="18500" b="0"/>
          <a:stretch>
            <a:fillRect/>
          </a:stretch>
        </p:blipFill>
        <p:spPr>
          <a:xfrm>
            <a:off x="12382500" y="0"/>
            <a:ext cx="12001500" cy="13716000"/>
          </a:xfrm>
          <a:prstGeom prst="rect">
            <a:avLst/>
          </a:prstGeom>
        </p:spPr>
      </p:pic>
      <p:sp>
        <p:nvSpPr>
          <p:cNvPr id="204" name="Лирика на передовой"/>
          <p:cNvSpPr txBox="1"/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Лирика на передовой</a:t>
            </a:r>
          </a:p>
        </p:txBody>
      </p:sp>
      <p:sp>
        <p:nvSpPr>
          <p:cNvPr id="205" name="Темная ночь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pc="-95" sz="9500"/>
            </a:lvl1pPr>
          </a:lstStyle>
          <a:p>
            <a:pPr/>
            <a:r>
              <a:t>Темная ночь</a:t>
            </a:r>
          </a:p>
        </p:txBody>
      </p:sp>
      <p:sp>
        <p:nvSpPr>
          <p:cNvPr id="206" name="Текст:…"/>
          <p:cNvSpPr txBox="1"/>
          <p:nvPr>
            <p:ph type="body" sz="half" idx="1"/>
          </p:nvPr>
        </p:nvSpPr>
        <p:spPr>
          <a:xfrm>
            <a:off x="1206500" y="3530538"/>
            <a:ext cx="10528183" cy="9036411"/>
          </a:xfrm>
          <a:prstGeom prst="rect">
            <a:avLst/>
          </a:prstGeom>
        </p:spPr>
        <p:txBody>
          <a:bodyPr/>
          <a:lstStyle/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Текст: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Темная ночь только пули свистят по степи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Только ветер гудит в проводах тускло звезды мерцают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В темную ночь ты любимая знаю не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СпишЬ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И у детской кроватки тайком ты слезу утираешь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Авторы: Музыка - Никита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Владимирович Богословский, слова -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Владимир Агатов.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Написана специально для фильма "Два бойца" (1943).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Стала символом любви и тоски по дому.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Исполнение Марка Бернеса стало легендарным.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За кулисами песенного фронта"/>
          <p:cNvSpPr txBox="1"/>
          <p:nvPr>
            <p:ph type="title"/>
          </p:nvPr>
        </p:nvSpPr>
        <p:spPr>
          <a:xfrm>
            <a:off x="1206500" y="240943"/>
            <a:ext cx="19112558" cy="2323659"/>
          </a:xfrm>
          <a:prstGeom prst="rect">
            <a:avLst/>
          </a:prstGeom>
        </p:spPr>
        <p:txBody>
          <a:bodyPr/>
          <a:lstStyle/>
          <a:p>
            <a:pPr/>
            <a:r>
              <a:t>За кулисами песенного фронта </a:t>
            </a:r>
          </a:p>
        </p:txBody>
      </p:sp>
      <p:sp>
        <p:nvSpPr>
          <p:cNvPr id="209" name="Многие песни были написаны непосредственно на фронте, в окопах и землянках.…"/>
          <p:cNvSpPr txBox="1"/>
          <p:nvPr>
            <p:ph type="body" idx="1"/>
          </p:nvPr>
        </p:nvSpPr>
        <p:spPr>
          <a:xfrm>
            <a:off x="1206500" y="3092030"/>
            <a:ext cx="21828344" cy="10255106"/>
          </a:xfrm>
          <a:prstGeom prst="rect">
            <a:avLst/>
          </a:prstGeom>
        </p:spPr>
        <p:txBody>
          <a:bodyPr/>
          <a:lstStyle/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  <a:r>
              <a:t>Многие песни были написаны непосредственно на фронте, в окопах и землянках.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  <a:r>
              <a:t>Слова песен часто корректировались цензурой, чтобы поддерживать оптимистический настрой.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  <a:r>
              <a:t>Фронтовые бригады артистов давали концерты прямо на передовой, поднимая боевой дух солдат.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  <a:r>
              <a:t>Некоторые песни были запрещены к исполнению из-за трагического содержания.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600">
                <a:latin typeface="Helvetica"/>
                <a:ea typeface="Helvetica"/>
                <a:cs typeface="Helvetica"/>
                <a:sym typeface="Helvetica"/>
              </a:defRPr>
            </a:pPr>
            <a:r>
              <a:t>Песни военных лет до сих пор звучат на парадах Победы и в концертных залах, напоминая о героизме советского народа.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G_7966.jpeg" descr="IMG_7966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12500" t="0" r="0" b="0"/>
          <a:stretch>
            <a:fillRect/>
          </a:stretch>
        </p:blipFill>
        <p:spPr>
          <a:xfrm>
            <a:off x="11171928" y="-187296"/>
            <a:ext cx="16289788" cy="18616899"/>
          </a:xfrm>
          <a:prstGeom prst="rect">
            <a:avLst/>
          </a:prstGeom>
        </p:spPr>
      </p:pic>
      <p:sp>
        <p:nvSpPr>
          <p:cNvPr id="212" name="Эхо войны в современной музыке"/>
          <p:cNvSpPr txBox="1"/>
          <p:nvPr>
            <p:ph type="title"/>
          </p:nvPr>
        </p:nvSpPr>
        <p:spPr>
          <a:xfrm>
            <a:off x="1206500" y="1333500"/>
            <a:ext cx="9779000" cy="2885545"/>
          </a:xfrm>
          <a:prstGeom prst="rect">
            <a:avLst/>
          </a:prstGeom>
        </p:spPr>
        <p:txBody>
          <a:bodyPr/>
          <a:lstStyle>
            <a:lvl1pPr defTabSz="2121408">
              <a:defRPr spc="-87" sz="8700"/>
            </a:lvl1pPr>
          </a:lstStyle>
          <a:p>
            <a:pPr/>
            <a:r>
              <a:t>Эхо войны в современной музыке</a:t>
            </a:r>
          </a:p>
        </p:txBody>
      </p:sp>
      <p:sp>
        <p:nvSpPr>
          <p:cNvPr id="213" name="Песни военных лет продолжают жить в новых аранжировках и исполнениях.…"/>
          <p:cNvSpPr txBox="1"/>
          <p:nvPr>
            <p:ph type="body" sz="half" idx="1"/>
          </p:nvPr>
        </p:nvSpPr>
        <p:spPr>
          <a:xfrm>
            <a:off x="1206500" y="4777689"/>
            <a:ext cx="9779000" cy="7757835"/>
          </a:xfrm>
          <a:prstGeom prst="rect">
            <a:avLst/>
          </a:prstGeom>
        </p:spPr>
        <p:txBody>
          <a:bodyPr/>
          <a:lstStyle/>
          <a:p>
            <a:pPr defTabSz="1097279">
              <a:lnSpc>
                <a:spcPct val="90000"/>
              </a:lnSpc>
              <a:defRPr spc="-45" sz="4500"/>
            </a:pPr>
            <a:r>
              <a:t>Песни военных лет продолжают жить в новых аранжировках и исполнениях.</a:t>
            </a:r>
          </a:p>
          <a:p>
            <a:pPr defTabSz="1097279">
              <a:lnSpc>
                <a:spcPct val="90000"/>
              </a:lnSpc>
              <a:defRPr spc="-45" sz="4500"/>
            </a:pPr>
          </a:p>
          <a:p>
            <a:pPr defTabSz="1097279">
              <a:lnSpc>
                <a:spcPct val="90000"/>
              </a:lnSpc>
              <a:defRPr spc="-45" sz="4500"/>
            </a:pPr>
            <a:r>
              <a:t>Современные исполнители обращаются к этому музыкальному наследию, чтобы сохранить память о войне и передать ее будущим поколениям.</a:t>
            </a:r>
          </a:p>
          <a:p>
            <a:pPr defTabSz="1097279">
              <a:lnSpc>
                <a:spcPct val="90000"/>
              </a:lnSpc>
              <a:defRPr spc="-45" sz="4500"/>
            </a:pPr>
          </a:p>
          <a:p>
            <a:pPr defTabSz="1097279">
              <a:lnSpc>
                <a:spcPct val="90000"/>
              </a:lnSpc>
              <a:defRPr spc="-45" sz="4500"/>
            </a:pPr>
            <a:r>
              <a:t>Появляются новые песни, посвященные событиям Великой Отечественной войны.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Память, запечатленная в музыке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pc="-95" sz="9500"/>
            </a:lvl1pPr>
          </a:lstStyle>
          <a:p>
            <a:pPr/>
            <a:r>
              <a:t>Память, запечатленная в музыке</a:t>
            </a:r>
          </a:p>
        </p:txBody>
      </p:sp>
      <p:sp>
        <p:nvSpPr>
          <p:cNvPr id="216" name="Песни войны 1941-1945 - это бесценное культурное наследие.…"/>
          <p:cNvSpPr txBox="1"/>
          <p:nvPr>
            <p:ph type="body" sz="quarter" idx="1"/>
          </p:nvPr>
        </p:nvSpPr>
        <p:spPr>
          <a:xfrm>
            <a:off x="1206500" y="2750140"/>
            <a:ext cx="21971000" cy="3011738"/>
          </a:xfrm>
          <a:prstGeom prst="rect">
            <a:avLst/>
          </a:prstGeom>
        </p:spPr>
        <p:txBody>
          <a:bodyPr/>
          <a:lstStyle/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Песни войны 1941-1945 - это бесценное культурное наследие.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Они помогают нам помнить о подвиге советского народа, о трагедии войны и о великой Победе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.</a:t>
            </a:r>
          </a:p>
          <a:p>
            <a:pPr marL="0" indent="0" defTabSz="12700">
              <a:spcBef>
                <a:spcPts val="0"/>
              </a:spcBef>
              <a:buSz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Пусть эти песни звучат всегда, напоминая нам о мире и о том, как важно его беречь.</a:t>
            </a:r>
          </a:p>
        </p:txBody>
      </p:sp>
      <p:pic>
        <p:nvPicPr>
          <p:cNvPr id="217" name="IMG_7950.jpeg" descr="IMG_7950.jpeg"/>
          <p:cNvPicPr>
            <a:picLocks noChangeAspect="1"/>
          </p:cNvPicPr>
          <p:nvPr/>
        </p:nvPicPr>
        <p:blipFill>
          <a:blip r:embed="rId2">
            <a:extLst/>
          </a:blip>
          <a:srcRect l="0" t="33767" r="0" b="0"/>
          <a:stretch>
            <a:fillRect/>
          </a:stretch>
        </p:blipFill>
        <p:spPr>
          <a:xfrm>
            <a:off x="-92472" y="6375214"/>
            <a:ext cx="24568862" cy="112315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Какую роль играли песни во время войны для солдат и гражданского населения?…"/>
          <p:cNvSpPr txBox="1"/>
          <p:nvPr>
            <p:ph type="body" idx="21"/>
          </p:nvPr>
        </p:nvSpPr>
        <p:spPr>
          <a:xfrm>
            <a:off x="1206500" y="2948418"/>
            <a:ext cx="21752488" cy="99622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1540933" indent="-1185333" defTabSz="355600">
              <a:spcBef>
                <a:spcPts val="4700"/>
              </a:spcBef>
              <a:buSzPct val="100000"/>
              <a:buFont typeface="Helvetica"/>
              <a:buAutoNum type="arabicPeriod" startAt="1"/>
              <a:defRPr sz="4000">
                <a:latin typeface="Graphik Light"/>
                <a:ea typeface="Graphik Light"/>
                <a:cs typeface="Graphik Light"/>
                <a:sym typeface="Graphik Light"/>
              </a:defRPr>
            </a:pPr>
            <a:r>
              <a:t>﻿Какую роль играли песни во время войны для солдат и гражданского населения?</a:t>
            </a:r>
          </a:p>
          <a:p>
            <a:pPr marL="1540933" indent="-1185333" defTabSz="355600">
              <a:spcBef>
                <a:spcPts val="4700"/>
              </a:spcBef>
              <a:buSzPct val="100000"/>
              <a:buFont typeface="Helvetica"/>
              <a:buAutoNum type="arabicPeriod" startAt="1"/>
              <a:defRPr sz="4000">
                <a:latin typeface="Graphik Light"/>
                <a:ea typeface="Graphik Light"/>
                <a:cs typeface="Graphik Light"/>
                <a:sym typeface="Graphik Light"/>
              </a:defRPr>
            </a:pPr>
            <a:r>
              <a:t>﻿﻿﻿Какие эмоции и чувства передают песни того времени?</a:t>
            </a:r>
          </a:p>
          <a:p>
            <a:pPr marL="1540933" indent="-1185333" defTabSz="355600">
              <a:spcBef>
                <a:spcPts val="4700"/>
              </a:spcBef>
              <a:buSzPct val="100000"/>
              <a:buFont typeface="Helvetica"/>
              <a:buAutoNum type="arabicPeriod" startAt="1"/>
              <a:defRPr sz="4000">
                <a:latin typeface="Graphik Light"/>
                <a:ea typeface="Graphik Light"/>
                <a:cs typeface="Graphik Light"/>
                <a:sym typeface="Graphik Light"/>
              </a:defRPr>
            </a:pPr>
            <a:r>
              <a:t>﻿﻿﻿Какие музыкальные жанры были популярны в период Великой Отечественной войны, и как они отражали дух времени?</a:t>
            </a:r>
          </a:p>
          <a:p>
            <a:pPr marL="1540933" indent="-1185333" defTabSz="355600">
              <a:spcBef>
                <a:spcPts val="4700"/>
              </a:spcBef>
              <a:buSzPct val="100000"/>
              <a:buFont typeface="Helvetica"/>
              <a:buAutoNum type="arabicPeriod" startAt="1"/>
              <a:defRPr sz="4000">
                <a:latin typeface="Graphik Light"/>
                <a:ea typeface="Graphik Light"/>
                <a:cs typeface="Graphik Light"/>
                <a:sym typeface="Graphik Light"/>
              </a:defRPr>
            </a:pPr>
            <a:r>
              <a:t>﻿﻿﻿Какое влияние оказали военные песни на моральный дух бойцов?</a:t>
            </a:r>
          </a:p>
          <a:p>
            <a:pPr marL="1540933" indent="-1185333" defTabSz="355600">
              <a:spcBef>
                <a:spcPts val="4700"/>
              </a:spcBef>
              <a:buSzPct val="100000"/>
              <a:buFont typeface="Helvetica"/>
              <a:buAutoNum type="arabicPeriod" startAt="1"/>
              <a:defRPr sz="4000">
                <a:latin typeface="Graphik Light"/>
                <a:ea typeface="Graphik Light"/>
                <a:cs typeface="Graphik Light"/>
                <a:sym typeface="Graphik Light"/>
              </a:defRPr>
            </a:pPr>
            <a:r>
              <a:t>﻿﻿﻿Какие песни, связанные с победой, вы считаете наиболее значимыми и почему?</a:t>
            </a:r>
          </a:p>
        </p:txBody>
      </p:sp>
      <p:sp>
        <p:nvSpPr>
          <p:cNvPr id="220" name="Вопросы для обсужден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79">
              <a:defRPr spc="-95" sz="9500"/>
            </a:lvl1pPr>
          </a:lstStyle>
          <a:p>
            <a:pPr/>
            <a:r>
              <a:t>Вопросы для обсуждения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6. Как тексты песен отражают исторические события и реалии той…"/>
          <p:cNvSpPr txBox="1"/>
          <p:nvPr>
            <p:ph type="body" idx="21"/>
          </p:nvPr>
        </p:nvSpPr>
        <p:spPr>
          <a:xfrm>
            <a:off x="1206500" y="1044248"/>
            <a:ext cx="22251943" cy="1202251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t>6. Как тексты песен отражают исторические события и реалии той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t>ЭПОХИ?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t>7.﻿﻿﻿Почему песни времен войны попрежнему актуальны и популярны в нашей культуре?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t>8.Как изменялось восприятие этих песен по мере наступления мира и в последующих поколениях?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t>9.﻿﻿﻿Какое значение имеют музыкальные произведения для сохранения исторической памяти о войне?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t>10.Можно ли провести параллели между песнями времен войны и современными музыкальными произведениями? Если да, то какие?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