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61" r:id="rId3"/>
    <p:sldId id="270" r:id="rId4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4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406" autoAdjust="0"/>
  </p:normalViewPr>
  <p:slideViewPr>
    <p:cSldViewPr>
      <p:cViewPr>
        <p:scale>
          <a:sx n="125" d="100"/>
          <a:sy n="125" d="100"/>
        </p:scale>
        <p:origin x="-1272" y="-48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2880" y="-11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71BDCD-EBE6-4678-8413-13BFAA387E1D}" type="datetimeFigureOut">
              <a:rPr lang="ru-RU" smtClean="0"/>
              <a:t>24.12.2021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A570D4-9143-4E91-8959-8D963457B7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637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31101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671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2"/>
          <a:stretch/>
        </p:blipFill>
        <p:spPr bwMode="auto">
          <a:xfrm>
            <a:off x="0" y="1786"/>
            <a:ext cx="9144000" cy="5141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555526"/>
            <a:ext cx="1152128" cy="1124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403648" y="2372666"/>
            <a:ext cx="633670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>
                <a:srgbClr val="000000"/>
              </a:buClr>
              <a:buSzPts val="1100"/>
            </a:pPr>
            <a:r>
              <a:rPr lang="ru-RU" sz="2000" dirty="0" smtClean="0">
                <a:solidFill>
                  <a:schemeClr val="lt1"/>
                </a:solidFill>
                <a:latin typeface="PT Sans" panose="020B0503020203020204" pitchFamily="34" charset="-52"/>
                <a:cs typeface="Arial"/>
                <a:sym typeface="Arial"/>
              </a:rPr>
              <a:t>ОТЧЁТ ПРЕДСЕДАТЕЛЯ ПРАВОВОЙ КОМИССИИ УЧЁНОГО СОВЕТА НЧИ КФУ</a:t>
            </a:r>
          </a:p>
          <a:p>
            <a:pPr lvl="0" algn="ctr">
              <a:buClr>
                <a:srgbClr val="000000"/>
              </a:buClr>
              <a:buSzPts val="1100"/>
            </a:pPr>
            <a:r>
              <a:rPr lang="ru-RU" sz="2000" dirty="0" smtClean="0">
                <a:solidFill>
                  <a:schemeClr val="lt1"/>
                </a:solidFill>
                <a:latin typeface="PT Sans" panose="020B0503020203020204" pitchFamily="34" charset="-52"/>
                <a:cs typeface="Arial"/>
                <a:sym typeface="Arial"/>
              </a:rPr>
              <a:t>ПО ИТОГАМ 2021 </a:t>
            </a:r>
            <a:r>
              <a:rPr lang="ru-RU" sz="2000" dirty="0">
                <a:solidFill>
                  <a:schemeClr val="lt1"/>
                </a:solidFill>
                <a:latin typeface="PT Sans" panose="020B0503020203020204" pitchFamily="34" charset="-52"/>
                <a:cs typeface="Arial"/>
                <a:sym typeface="Arial"/>
              </a:rPr>
              <a:t>г</a:t>
            </a:r>
            <a:r>
              <a:rPr lang="ru-RU" sz="2000" dirty="0" smtClean="0">
                <a:solidFill>
                  <a:schemeClr val="lt1"/>
                </a:solidFill>
                <a:latin typeface="PT Sans" panose="020B0503020203020204" pitchFamily="34" charset="-52"/>
                <a:cs typeface="Arial"/>
                <a:sym typeface="Arial"/>
              </a:rPr>
              <a:t>.</a:t>
            </a:r>
          </a:p>
          <a:p>
            <a:pPr lvl="0" algn="ctr">
              <a:buClr>
                <a:srgbClr val="000000"/>
              </a:buClr>
              <a:buSzPts val="1100"/>
            </a:pPr>
            <a:r>
              <a:rPr lang="ru-RU" sz="2000" dirty="0" smtClean="0">
                <a:solidFill>
                  <a:schemeClr val="lt1"/>
                </a:solidFill>
                <a:latin typeface="PT Sans" panose="020B0503020203020204" pitchFamily="34" charset="-52"/>
                <a:cs typeface="Arial"/>
                <a:sym typeface="Arial"/>
              </a:rPr>
              <a:t>Валиева Р.А.</a:t>
            </a:r>
          </a:p>
          <a:p>
            <a:pPr lvl="0" algn="r">
              <a:buClr>
                <a:srgbClr val="000000"/>
              </a:buClr>
              <a:buSzPts val="1100"/>
            </a:pPr>
            <a:r>
              <a:rPr lang="ru-RU" sz="2000" dirty="0" smtClean="0">
                <a:solidFill>
                  <a:schemeClr val="lt1"/>
                </a:solidFill>
                <a:latin typeface="PT Sans" panose="020B0503020203020204" pitchFamily="34" charset="-52"/>
              </a:rPr>
              <a:t>27.12.2021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2339753" y="2058086"/>
            <a:ext cx="446449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084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87624" y="357534"/>
            <a:ext cx="7632848" cy="1200329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PT Sans" panose="020B0503020203020204" pitchFamily="34" charset="-52"/>
              </a:rPr>
              <a:t>Состав </a:t>
            </a:r>
            <a:r>
              <a:rPr lang="ru-RU" b="1" dirty="0" smtClean="0">
                <a:solidFill>
                  <a:srgbClr val="002060"/>
                </a:solidFill>
                <a:latin typeface="PT Sans" panose="020B0503020203020204" pitchFamily="34" charset="-52"/>
              </a:rPr>
              <a:t>правовой комиссии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PT Sans" panose="020B0503020203020204" pitchFamily="34" charset="-52"/>
              </a:rPr>
              <a:t>Учёного совета </a:t>
            </a:r>
            <a:r>
              <a:rPr lang="ru-RU" b="1" dirty="0" err="1" smtClean="0">
                <a:solidFill>
                  <a:srgbClr val="002060"/>
                </a:solidFill>
                <a:latin typeface="PT Sans" panose="020B0503020203020204" pitchFamily="34" charset="-52"/>
              </a:rPr>
              <a:t>Набережночелнинского</a:t>
            </a:r>
            <a:r>
              <a:rPr lang="ru-RU" b="1" dirty="0" smtClean="0">
                <a:solidFill>
                  <a:srgbClr val="002060"/>
                </a:solidFill>
                <a:latin typeface="PT Sans" panose="020B0503020203020204" pitchFamily="34" charset="-52"/>
              </a:rPr>
              <a:t> института КФУ 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PT Sans" panose="020B0503020203020204" pitchFamily="34" charset="-52"/>
              </a:rPr>
              <a:t>(протокол </a:t>
            </a:r>
            <a:r>
              <a:rPr lang="ru-RU" b="1" dirty="0">
                <a:solidFill>
                  <a:srgbClr val="002060"/>
                </a:solidFill>
                <a:latin typeface="PT Sans" panose="020B0503020203020204" pitchFamily="34" charset="-52"/>
              </a:rPr>
              <a:t>№14 от </a:t>
            </a:r>
            <a:r>
              <a:rPr lang="ru-RU" b="1" dirty="0" smtClean="0">
                <a:solidFill>
                  <a:srgbClr val="002060"/>
                </a:solidFill>
                <a:latin typeface="PT Sans" panose="020B0503020203020204" pitchFamily="34" charset="-52"/>
              </a:rPr>
              <a:t>24.12.2019, приказ №02/04 от 27.01.2020):</a:t>
            </a:r>
            <a:endParaRPr lang="ru-RU" b="1" dirty="0">
              <a:solidFill>
                <a:srgbClr val="002060"/>
              </a:solidFill>
              <a:latin typeface="PT Sans" panose="020B0503020203020204" pitchFamily="34" charset="-52"/>
            </a:endParaRPr>
          </a:p>
          <a:p>
            <a:r>
              <a:rPr lang="ru-RU" b="1" dirty="0">
                <a:solidFill>
                  <a:srgbClr val="002060"/>
                </a:solidFill>
                <a:latin typeface="PT Sans" panose="020B0503020203020204" pitchFamily="34" charset="-52"/>
              </a:rPr>
              <a:t>Валиев Р.А</a:t>
            </a:r>
            <a:r>
              <a:rPr lang="ru-RU" b="1" dirty="0" smtClean="0">
                <a:solidFill>
                  <a:srgbClr val="002060"/>
                </a:solidFill>
                <a:latin typeface="PT Sans" panose="020B0503020203020204" pitchFamily="34" charset="-52"/>
              </a:rPr>
              <a:t>. (председатель), </a:t>
            </a:r>
            <a:r>
              <a:rPr lang="ru-RU" b="1" dirty="0" err="1">
                <a:solidFill>
                  <a:srgbClr val="002060"/>
                </a:solidFill>
                <a:latin typeface="PT Sans" panose="020B0503020203020204" pitchFamily="34" charset="-52"/>
              </a:rPr>
              <a:t>Габбасов</a:t>
            </a:r>
            <a:r>
              <a:rPr lang="ru-RU" b="1" dirty="0">
                <a:solidFill>
                  <a:srgbClr val="002060"/>
                </a:solidFill>
                <a:latin typeface="PT Sans" panose="020B0503020203020204" pitchFamily="34" charset="-52"/>
              </a:rPr>
              <a:t> Н.С., Гусев В.Л.</a:t>
            </a: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56596" y="1707654"/>
            <a:ext cx="8316416" cy="24776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b="1" dirty="0" smtClean="0">
                <a:solidFill>
                  <a:srgbClr val="002060"/>
                </a:solidFill>
                <a:latin typeface="PT Sans" panose="020B0503020203020204" pitchFamily="34" charset="-52"/>
              </a:rPr>
              <a:t>    В 2021 </a:t>
            </a:r>
            <a:r>
              <a:rPr lang="ru-RU" b="1" dirty="0">
                <a:solidFill>
                  <a:srgbClr val="002060"/>
                </a:solidFill>
                <a:latin typeface="PT Sans" panose="020B0503020203020204" pitchFamily="34" charset="-52"/>
              </a:rPr>
              <a:t>году было </a:t>
            </a:r>
            <a:r>
              <a:rPr lang="ru-RU" b="1" dirty="0" smtClean="0">
                <a:solidFill>
                  <a:srgbClr val="002060"/>
                </a:solidFill>
                <a:latin typeface="PT Sans" panose="020B0503020203020204" pitchFamily="34" charset="-52"/>
              </a:rPr>
              <a:t>проведено 2 заседания правовой комиссии, </a:t>
            </a:r>
            <a:r>
              <a:rPr lang="ru-RU" b="1" dirty="0">
                <a:solidFill>
                  <a:srgbClr val="002060"/>
                </a:solidFill>
                <a:latin typeface="PT Sans" panose="020B0503020203020204" pitchFamily="34" charset="-52"/>
              </a:rPr>
              <a:t>на которых </a:t>
            </a:r>
            <a:r>
              <a:rPr lang="ru-RU" b="1" dirty="0" smtClean="0">
                <a:solidFill>
                  <a:srgbClr val="002060"/>
                </a:solidFill>
                <a:latin typeface="PT Sans" panose="020B0503020203020204" pitchFamily="34" charset="-52"/>
              </a:rPr>
              <a:t>  рассматривались вопросы по повестке предстоящих заседаний Ученого совета:</a:t>
            </a:r>
            <a:endParaRPr lang="ru-RU" sz="1600" dirty="0">
              <a:solidFill>
                <a:srgbClr val="002060"/>
              </a:solidFill>
              <a:latin typeface="PT Sans" panose="020B0503020203020204" pitchFamily="34" charset="-52"/>
            </a:endParaRPr>
          </a:p>
          <a:p>
            <a:pPr marL="285750" lvl="0" indent="-285750">
              <a:spcAft>
                <a:spcPts val="600"/>
              </a:spcAft>
              <a:buFontTx/>
              <a:buChar char="-"/>
              <a:defRPr/>
            </a:pPr>
            <a:r>
              <a:rPr lang="ru-RU" sz="1600" dirty="0" smtClean="0">
                <a:solidFill>
                  <a:srgbClr val="002060"/>
                </a:solidFill>
                <a:latin typeface="PT Sans" panose="020B0503020203020204" pitchFamily="34" charset="-52"/>
              </a:rPr>
              <a:t>Повышающие коэффициенты в зависимости от квартиля журнала </a:t>
            </a:r>
            <a:r>
              <a:rPr lang="ru-RU" sz="1600" dirty="0">
                <a:solidFill>
                  <a:srgbClr val="002060"/>
                </a:solidFill>
                <a:latin typeface="PT Sans" panose="020B0503020203020204" pitchFamily="34" charset="-52"/>
              </a:rPr>
              <a:t>для </a:t>
            </a:r>
            <a:r>
              <a:rPr lang="ru-RU" sz="1600" dirty="0" smtClean="0">
                <a:solidFill>
                  <a:srgbClr val="002060"/>
                </a:solidFill>
                <a:latin typeface="PT Sans" panose="020B0503020203020204" pitchFamily="34" charset="-52"/>
              </a:rPr>
              <a:t>публикаций, </a:t>
            </a:r>
            <a:r>
              <a:rPr lang="ru-RU" sz="1600" dirty="0">
                <a:solidFill>
                  <a:srgbClr val="002060"/>
                </a:solidFill>
                <a:latin typeface="PT Sans" panose="020B0503020203020204" pitchFamily="34" charset="-52"/>
              </a:rPr>
              <a:t>проиндексированных в базе данных </a:t>
            </a:r>
            <a:r>
              <a:rPr lang="ru-RU" sz="1600" dirty="0" err="1">
                <a:solidFill>
                  <a:srgbClr val="002060"/>
                </a:solidFill>
                <a:latin typeface="PT Sans" panose="020B0503020203020204" pitchFamily="34" charset="-52"/>
              </a:rPr>
              <a:t>Web</a:t>
            </a:r>
            <a:r>
              <a:rPr lang="ru-RU" sz="1600" dirty="0">
                <a:solidFill>
                  <a:srgbClr val="002060"/>
                </a:solidFill>
                <a:latin typeface="PT Sans" panose="020B0503020203020204" pitchFamily="34" charset="-52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PT Sans" panose="020B0503020203020204" pitchFamily="34" charset="-52"/>
              </a:rPr>
              <a:t>of</a:t>
            </a:r>
            <a:r>
              <a:rPr lang="ru-RU" sz="1600" dirty="0">
                <a:solidFill>
                  <a:srgbClr val="002060"/>
                </a:solidFill>
                <a:latin typeface="PT Sans" panose="020B0503020203020204" pitchFamily="34" charset="-52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PT Sans" panose="020B0503020203020204" pitchFamily="34" charset="-52"/>
              </a:rPr>
              <a:t>Science</a:t>
            </a:r>
            <a:r>
              <a:rPr lang="ru-RU" sz="1600" dirty="0">
                <a:solidFill>
                  <a:srgbClr val="002060"/>
                </a:solidFill>
                <a:latin typeface="PT Sans" panose="020B0503020203020204" pitchFamily="34" charset="-52"/>
              </a:rPr>
              <a:t> и </a:t>
            </a:r>
            <a:r>
              <a:rPr lang="ru-RU" sz="1600" dirty="0" err="1" smtClean="0">
                <a:solidFill>
                  <a:srgbClr val="002060"/>
                </a:solidFill>
                <a:latin typeface="PT Sans" panose="020B0503020203020204" pitchFamily="34" charset="-52"/>
              </a:rPr>
              <a:t>Scopus</a:t>
            </a:r>
            <a:r>
              <a:rPr lang="ru-RU" sz="1600" dirty="0" smtClean="0">
                <a:solidFill>
                  <a:srgbClr val="002060"/>
                </a:solidFill>
                <a:latin typeface="PT Sans" panose="020B0503020203020204" pitchFamily="34" charset="-52"/>
              </a:rPr>
              <a:t>, при оценке показателей </a:t>
            </a:r>
            <a:r>
              <a:rPr lang="ru-RU" sz="1600" smtClean="0">
                <a:solidFill>
                  <a:srgbClr val="002060"/>
                </a:solidFill>
                <a:latin typeface="PT Sans" panose="020B0503020203020204" pitchFamily="34" charset="-52"/>
              </a:rPr>
              <a:t>эффективности работы ППС</a:t>
            </a:r>
            <a:endParaRPr lang="ru-RU" sz="1600" dirty="0" smtClean="0">
              <a:solidFill>
                <a:srgbClr val="002060"/>
              </a:solidFill>
              <a:latin typeface="PT Sans" panose="020B0503020203020204" pitchFamily="34" charset="-52"/>
            </a:endParaRPr>
          </a:p>
          <a:p>
            <a:pPr marL="285750" lvl="0" indent="-285750">
              <a:spcAft>
                <a:spcPts val="600"/>
              </a:spcAft>
              <a:buFontTx/>
              <a:buChar char="-"/>
              <a:defRPr/>
            </a:pPr>
            <a:r>
              <a:rPr lang="ru-RU" sz="1600" dirty="0" smtClean="0">
                <a:solidFill>
                  <a:srgbClr val="002060"/>
                </a:solidFill>
                <a:latin typeface="PT Sans" panose="020B0503020203020204" pitchFamily="34" charset="-52"/>
              </a:rPr>
              <a:t>Типовое Положение о студенческом научном кружке  </a:t>
            </a:r>
            <a:r>
              <a:rPr lang="ru-RU" sz="1600" dirty="0" err="1" smtClean="0">
                <a:solidFill>
                  <a:srgbClr val="002060"/>
                </a:solidFill>
                <a:latin typeface="PT Sans" panose="020B0503020203020204" pitchFamily="34" charset="-52"/>
              </a:rPr>
              <a:t>Набережночелнинского</a:t>
            </a:r>
            <a:r>
              <a:rPr lang="ru-RU" sz="1600" dirty="0" smtClean="0">
                <a:solidFill>
                  <a:srgbClr val="002060"/>
                </a:solidFill>
                <a:latin typeface="PT Sans" panose="020B0503020203020204" pitchFamily="34" charset="-52"/>
              </a:rPr>
              <a:t> </a:t>
            </a:r>
            <a:r>
              <a:rPr lang="ru-RU" sz="1600" dirty="0">
                <a:solidFill>
                  <a:srgbClr val="002060"/>
                </a:solidFill>
                <a:latin typeface="PT Sans" panose="020B0503020203020204" pitchFamily="34" charset="-52"/>
              </a:rPr>
              <a:t>института (филиала) ФГАОУ ВО «Казанский (Приволжский) федеральный университет»</a:t>
            </a:r>
            <a:endParaRPr lang="ru-RU" sz="1600" dirty="0" smtClean="0"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807388" y="4525406"/>
            <a:ext cx="83164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b="1" dirty="0" smtClean="0">
                <a:solidFill>
                  <a:srgbClr val="002060"/>
                </a:solidFill>
                <a:latin typeface="PT Sans" panose="020B0503020203020204" pitchFamily="34" charset="-52"/>
              </a:rPr>
              <a:t>   </a:t>
            </a:r>
            <a:endParaRPr lang="ru-RU" sz="1600" dirty="0" smtClean="0">
              <a:latin typeface="PT Sans" panose="020B0503020203020204" pitchFamily="34" charset="-52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27584" y="4144000"/>
            <a:ext cx="83164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b="1" dirty="0" smtClean="0">
                <a:solidFill>
                  <a:srgbClr val="002060"/>
                </a:solidFill>
                <a:latin typeface="PT Sans" panose="020B0503020203020204" pitchFamily="34" charset="-52"/>
              </a:rPr>
              <a:t>   Перед проведением конкурсного отбора ППС правовой комиссией были представлены разъяснения процедуры голосования на заседаниях Ученого совета.</a:t>
            </a:r>
            <a:endParaRPr lang="ru-RU" sz="1600" dirty="0" smtClean="0"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684344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2"/>
          <a:stretch/>
        </p:blipFill>
        <p:spPr bwMode="auto">
          <a:xfrm>
            <a:off x="0" y="1786"/>
            <a:ext cx="9144000" cy="5141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11510"/>
            <a:ext cx="1152128" cy="1124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Google Shape;898;g89d9307d70_13_164"/>
          <p:cNvSpPr txBox="1"/>
          <p:nvPr/>
        </p:nvSpPr>
        <p:spPr>
          <a:xfrm>
            <a:off x="2226628" y="2139702"/>
            <a:ext cx="5904656" cy="9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67"/>
              <a:buFont typeface="Arial"/>
              <a:buNone/>
            </a:pP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Спасибо за </a:t>
            </a:r>
            <a:r>
              <a:rPr lang="en-US" sz="3600" b="1" i="0" u="none" strike="noStrike" cap="none" dirty="0" smtClean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внимание!</a:t>
            </a:r>
            <a:endParaRPr sz="3600" b="1" i="0" u="none" strike="noStrike" cap="none" dirty="0">
              <a:solidFill>
                <a:schemeClr val="bg1"/>
              </a:solidFill>
              <a:latin typeface="PT Sans" panose="020B0503020203020204" pitchFamily="34" charset="-52"/>
              <a:ea typeface="Arial"/>
              <a:cs typeface="Arial"/>
              <a:sym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92280" y="3212852"/>
            <a:ext cx="172819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PT Sans" panose="020B0503020203020204" pitchFamily="34" charset="-52"/>
              </a:rPr>
              <a:t>Валиев Р.А.</a:t>
            </a:r>
          </a:p>
          <a:p>
            <a:endParaRPr lang="ru-RU" sz="1200" dirty="0" smtClean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r>
              <a:rPr lang="en-US" sz="120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RAValiev@kpfu.ru</a:t>
            </a:r>
            <a:endParaRPr lang="ru-RU" sz="1200" dirty="0" smtClean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148990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1629</TotalTime>
  <Words>153</Words>
  <Application>Microsoft Office PowerPoint</Application>
  <PresentationFormat>Экран (16:9)</PresentationFormat>
  <Paragraphs>24</Paragraphs>
  <Slides>3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Шафигуллин Марат Шарифуллович</dc:creator>
  <cp:lastModifiedBy>NCH-01-335-02</cp:lastModifiedBy>
  <cp:revision>76</cp:revision>
  <dcterms:created xsi:type="dcterms:W3CDTF">2020-07-15T10:53:07Z</dcterms:created>
  <dcterms:modified xsi:type="dcterms:W3CDTF">2021-12-24T10:47:36Z</dcterms:modified>
</cp:coreProperties>
</file>