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61" r:id="rId3"/>
    <p:sldId id="272" r:id="rId4"/>
    <p:sldId id="274" r:id="rId5"/>
    <p:sldId id="273" r:id="rId6"/>
    <p:sldId id="275" r:id="rId7"/>
    <p:sldId id="270" r:id="rId8"/>
  </p:sldIdLst>
  <p:sldSz cx="9144000" cy="5143500" type="screen16x9"/>
  <p:notesSz cx="6735763" cy="9799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4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9565" autoAdjust="0"/>
  </p:normalViewPr>
  <p:slideViewPr>
    <p:cSldViewPr>
      <p:cViewPr>
        <p:scale>
          <a:sx n="120" d="100"/>
          <a:sy n="120" d="100"/>
        </p:scale>
        <p:origin x="-293" y="5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8998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8998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71BDCD-EBE6-4678-8413-13BFAA387E1D}" type="datetimeFigureOut">
              <a:rPr lang="ru-RU" smtClean="0"/>
              <a:pPr/>
              <a:t>17.01.2024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01600" y="735013"/>
            <a:ext cx="6532563" cy="36750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654828"/>
            <a:ext cx="5388610" cy="44098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07955"/>
            <a:ext cx="2918831" cy="48998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07955"/>
            <a:ext cx="2918831" cy="48998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A570D4-9143-4E91-8959-8D963457B76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3637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 smtClean="0"/>
              <a:t>Итак, перейдем к первому пункту – оформление.</a:t>
            </a:r>
          </a:p>
          <a:p>
            <a:pPr marL="0" indent="0">
              <a:buNone/>
            </a:pPr>
            <a:r>
              <a:rPr lang="ru-RU" baseline="0" dirty="0" smtClean="0"/>
              <a:t>Основной просьбой со стороны подразделений было увеличить пространство презентации. Нам тоже показалось логичным и правильным, за счет уменьшения ширины корешка увеличить пространство для контента.</a:t>
            </a:r>
          </a:p>
          <a:p>
            <a:pPr marL="228600" indent="-228600">
              <a:buAutoNum type="arabicParenR"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След. слайд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 smtClean="0"/>
              <a:t>Итак, перейдем к первому пункту – оформление.</a:t>
            </a:r>
          </a:p>
          <a:p>
            <a:pPr marL="0" indent="0">
              <a:buNone/>
            </a:pPr>
            <a:r>
              <a:rPr lang="ru-RU" baseline="0" dirty="0" smtClean="0"/>
              <a:t>Основной просьбой со стороны подразделений было увеличить пространство презентации. Нам тоже показалось логичным и правильным, за счет уменьшения ширины корешка увеличить пространство для контента.</a:t>
            </a:r>
          </a:p>
          <a:p>
            <a:pPr marL="228600" indent="-228600">
              <a:buAutoNum type="arabicParenR"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След. слайд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 smtClean="0"/>
              <a:t>Итак, перейдем к первому пункту – оформление.</a:t>
            </a:r>
          </a:p>
          <a:p>
            <a:pPr marL="0" indent="0">
              <a:buNone/>
            </a:pPr>
            <a:r>
              <a:rPr lang="ru-RU" baseline="0" dirty="0" smtClean="0"/>
              <a:t>Основной просьбой со стороны подразделений было увеличить пространство презентации. Нам тоже показалось логичным и правильным, за счет уменьшения ширины корешка увеличить пространство для контента.</a:t>
            </a:r>
          </a:p>
          <a:p>
            <a:pPr marL="228600" indent="-228600">
              <a:buAutoNum type="arabicParenR"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След. слайд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 smtClean="0"/>
              <a:t>Итак, перейдем к первому пункту – оформление.</a:t>
            </a:r>
          </a:p>
          <a:p>
            <a:pPr marL="0" indent="0">
              <a:buNone/>
            </a:pPr>
            <a:r>
              <a:rPr lang="ru-RU" baseline="0" dirty="0" smtClean="0"/>
              <a:t>Основной просьбой со стороны подразделений было увеличить пространство презентации. Нам тоже показалось логичным и правильным, за счет уменьшения ширины корешка увеличить пространство для контента.</a:t>
            </a:r>
          </a:p>
          <a:p>
            <a:pPr marL="228600" indent="-228600">
              <a:buAutoNum type="arabicParenR"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След. слайд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 smtClean="0"/>
              <a:t>Итак, перейдем к первому пункту – оформление.</a:t>
            </a:r>
          </a:p>
          <a:p>
            <a:pPr marL="0" indent="0">
              <a:buNone/>
            </a:pPr>
            <a:r>
              <a:rPr lang="ru-RU" baseline="0" dirty="0" smtClean="0"/>
              <a:t>Основной просьбой со стороны подразделений было увеличить пространство презентации. Нам тоже показалось логичным и правильным, за счет уменьшения ширины корешка увеличить пространство для контента.</a:t>
            </a:r>
          </a:p>
          <a:p>
            <a:pPr marL="228600" indent="-228600">
              <a:buAutoNum type="arabicParenR"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След. слайд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0671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17.01.2024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SShafigullin\Desktop\Проекты\Брендбук\Гайдлайн\Презентация\презентация шаблон КФУ-0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72"/>
          <a:stretch/>
        </p:blipFill>
        <p:spPr bwMode="auto">
          <a:xfrm>
            <a:off x="0" y="1786"/>
            <a:ext cx="9144000" cy="5141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555526"/>
            <a:ext cx="1152128" cy="1124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428728" y="2285998"/>
            <a:ext cx="6336704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>
                <a:srgbClr val="000000"/>
              </a:buClr>
              <a:buSzPts val="1100"/>
            </a:pPr>
            <a:r>
              <a:rPr lang="ru-RU" sz="2000" dirty="0" smtClean="0">
                <a:solidFill>
                  <a:schemeClr val="lt1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ОТЧЁТ ПРЕДСЕДАТЕЛЯ АТТЕСТАЦИОННОЙ КОМИССИИ УЧЁНОГО СОВЕТА НЧИ КФУ</a:t>
            </a:r>
          </a:p>
          <a:p>
            <a:pPr lvl="0" algn="ctr">
              <a:buClr>
                <a:srgbClr val="000000"/>
              </a:buClr>
              <a:buSzPts val="1100"/>
            </a:pPr>
            <a:r>
              <a:rPr lang="ru-RU" sz="2000" dirty="0" smtClean="0">
                <a:solidFill>
                  <a:schemeClr val="lt1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ПО ИТОГАМ 2023 Г.</a:t>
            </a:r>
          </a:p>
          <a:p>
            <a:pPr lvl="0" algn="ctr">
              <a:buClr>
                <a:srgbClr val="000000"/>
              </a:buClr>
              <a:buSzPts val="1100"/>
            </a:pPr>
            <a:endParaRPr lang="ru-RU" sz="2000" dirty="0" smtClean="0">
              <a:solidFill>
                <a:schemeClr val="lt1"/>
              </a:solidFill>
              <a:latin typeface="PT Sans" panose="020B0503020203020204" pitchFamily="34" charset="-52"/>
              <a:cs typeface="Arial"/>
              <a:sym typeface="Arial"/>
            </a:endParaRPr>
          </a:p>
          <a:p>
            <a:pPr lvl="0" algn="r">
              <a:buClr>
                <a:srgbClr val="000000"/>
              </a:buClr>
              <a:buSzPts val="1100"/>
            </a:pPr>
            <a:endParaRPr lang="ru-RU" sz="1400" dirty="0" smtClean="0">
              <a:solidFill>
                <a:schemeClr val="lt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r">
              <a:buClr>
                <a:srgbClr val="000000"/>
              </a:buClr>
              <a:buSzPts val="1100"/>
            </a:pPr>
            <a:r>
              <a:rPr lang="ru-RU" sz="1600" dirty="0" smtClean="0">
                <a:solidFill>
                  <a:schemeClr val="lt1"/>
                </a:solidFill>
                <a:latin typeface="Times New Roman" pitchFamily="18" charset="0"/>
                <a:cs typeface="Times New Roman" pitchFamily="18" charset="0"/>
              </a:rPr>
              <a:t>Федотова Наталья </a:t>
            </a:r>
            <a:r>
              <a:rPr lang="ru-RU" sz="1600" dirty="0" err="1" smtClean="0">
                <a:solidFill>
                  <a:schemeClr val="lt1"/>
                </a:solidFill>
                <a:latin typeface="Times New Roman" pitchFamily="18" charset="0"/>
                <a:cs typeface="Times New Roman" pitchFamily="18" charset="0"/>
              </a:rPr>
              <a:t>Фагимовна</a:t>
            </a:r>
            <a:endParaRPr lang="ru-RU" sz="1600" dirty="0" smtClean="0">
              <a:solidFill>
                <a:schemeClr val="lt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r">
              <a:buClr>
                <a:srgbClr val="000000"/>
              </a:buClr>
              <a:buSzPts val="1100"/>
            </a:pPr>
            <a:endParaRPr lang="ru-RU" sz="1600" dirty="0" smtClean="0">
              <a:solidFill>
                <a:schemeClr val="lt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r">
              <a:buClr>
                <a:srgbClr val="000000"/>
              </a:buClr>
              <a:buSzPts val="1100"/>
            </a:pPr>
            <a:endParaRPr lang="ru-RU" sz="1600" dirty="0" smtClean="0">
              <a:solidFill>
                <a:schemeClr val="lt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>
              <a:buClr>
                <a:srgbClr val="000000"/>
              </a:buClr>
              <a:buSzPts val="1100"/>
            </a:pPr>
            <a:r>
              <a:rPr lang="ru-RU" sz="1600" dirty="0" smtClean="0">
                <a:solidFill>
                  <a:schemeClr val="lt1"/>
                </a:solidFill>
                <a:latin typeface="Times New Roman" pitchFamily="18" charset="0"/>
                <a:cs typeface="Times New Roman" pitchFamily="18" charset="0"/>
              </a:rPr>
              <a:t>17.01.2024</a:t>
            </a:r>
            <a:endParaRPr lang="ru-RU" sz="1600" dirty="0">
              <a:solidFill>
                <a:schemeClr val="lt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r">
              <a:buClr>
                <a:srgbClr val="000000"/>
              </a:buClr>
              <a:buSzPts val="1100"/>
            </a:pPr>
            <a:endParaRPr lang="ru-RU" sz="1600" dirty="0" smtClean="0">
              <a:solidFill>
                <a:schemeClr val="l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H="1">
            <a:off x="2339753" y="2058086"/>
            <a:ext cx="446449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08401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57224" y="195486"/>
            <a:ext cx="8215370" cy="1785104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Состав аттестационной комиссии учёного совета Набережночелнинского института КФУ на 20.12.2023:</a:t>
            </a:r>
          </a:p>
          <a:p>
            <a:pPr algn="just"/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Бессонова Т.В., </a:t>
            </a:r>
            <a:r>
              <a:rPr lang="ru-RU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Габбасов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Н.С., </a:t>
            </a:r>
            <a:r>
              <a:rPr lang="ru-RU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Галимянов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И.Д., </a:t>
            </a:r>
            <a:r>
              <a:rPr lang="ru-RU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Галиуллина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Г.Ф., </a:t>
            </a:r>
            <a:r>
              <a:rPr lang="ru-RU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Гумеров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А.З., </a:t>
            </a:r>
            <a:r>
              <a:rPr lang="ru-RU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Илюхин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А.Н., </a:t>
            </a:r>
            <a:r>
              <a:rPr lang="ru-RU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Магизов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Р.Р., Макарова И.В., Романов С.В., Федотова Н.Ф., </a:t>
            </a:r>
            <a:r>
              <a:rPr lang="ru-RU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Хайруллин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А.Г., Хамитов Р.Н.</a:t>
            </a: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801-1000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kern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000100" y="2357436"/>
            <a:ext cx="8143900" cy="327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В 2023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году было проведено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13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заседаний аттестационной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комиссии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на которых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рассматривались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следующие вопросы:</a:t>
            </a:r>
          </a:p>
          <a:p>
            <a:pPr lvl="0">
              <a:defRPr/>
            </a:pP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lvl="0" indent="-285750" algn="just">
              <a:buFontTx/>
              <a:buChar char="-"/>
              <a:defRPr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Рассмотрение дел и рекомендация претендентов на конкурсный отбор.</a:t>
            </a:r>
          </a:p>
          <a:p>
            <a:pPr marL="285750" lvl="0" indent="-285750" algn="just">
              <a:buFontTx/>
              <a:buChar char="-"/>
              <a:defRPr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Представление кандидатур на присвоение учёных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званий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lvl="0" indent="-285750" algn="just">
              <a:spcAft>
                <a:spcPts val="600"/>
              </a:spcAft>
              <a:buFontTx/>
              <a:buChar char="-"/>
              <a:defRPr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Определение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соответствие квалификационным требованиям вновь принимаемых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работников.</a:t>
            </a:r>
          </a:p>
          <a:p>
            <a:pPr marL="285750" lvl="0" indent="-285750" algn="just">
              <a:spcAft>
                <a:spcPts val="600"/>
              </a:spcAft>
              <a:buFontTx/>
              <a:buChar char="-"/>
              <a:defRPr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Представление к награждению.</a:t>
            </a:r>
          </a:p>
          <a:p>
            <a:pPr marL="285750" lvl="0" indent="-285750">
              <a:spcAft>
                <a:spcPts val="600"/>
              </a:spcAft>
              <a:buFontTx/>
              <a:buChar char="-"/>
              <a:defRPr/>
            </a:pPr>
            <a:endParaRPr lang="ru-RU" sz="1600" dirty="0" smtClean="0">
              <a:solidFill>
                <a:srgbClr val="002060"/>
              </a:solidFill>
              <a:latin typeface="PT Sans" panose="020B0503020203020204" pitchFamily="34" charset="-52"/>
            </a:endParaRPr>
          </a:p>
          <a:p>
            <a:pPr marL="285750" lvl="0" indent="-285750">
              <a:buFontTx/>
              <a:buChar char="-"/>
              <a:defRPr/>
            </a:pPr>
            <a:endParaRPr lang="ru-RU" sz="1600" dirty="0" smtClean="0">
              <a:latin typeface="PT Sans" panose="020B0503020203020204" pitchFamily="34" charset="-52"/>
            </a:endParaRPr>
          </a:p>
          <a:p>
            <a:pPr marL="285750" lvl="0" indent="-285750" algn="ctr">
              <a:buFontTx/>
              <a:buChar char="-"/>
              <a:defRPr/>
            </a:pPr>
            <a:endParaRPr lang="ru-RU" sz="1600" dirty="0" smtClean="0"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4344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71538" y="214296"/>
            <a:ext cx="7777434" cy="338554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Рассмотрение 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дел и рекомендация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претендентов на 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конкурсный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отбор</a:t>
            </a:r>
            <a:endPara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801-1000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843688" y="981525"/>
            <a:ext cx="831641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endParaRPr lang="ru-RU" sz="1400" b="1" dirty="0" smtClean="0">
              <a:solidFill>
                <a:srgbClr val="002060"/>
              </a:solidFill>
              <a:latin typeface="PT Sans" panose="020B0503020203020204" pitchFamily="34" charset="-52"/>
            </a:endParaRPr>
          </a:p>
          <a:p>
            <a:pPr lvl="0">
              <a:defRPr/>
            </a:pPr>
            <a:endParaRPr lang="ru-RU" sz="1400" b="1" dirty="0" smtClean="0">
              <a:solidFill>
                <a:srgbClr val="002060"/>
              </a:solidFill>
              <a:latin typeface="PT Sans" panose="020B0503020203020204" pitchFamily="34" charset="-52"/>
            </a:endParaRPr>
          </a:p>
          <a:p>
            <a:pPr lvl="0">
              <a:defRPr/>
            </a:pPr>
            <a:endParaRPr lang="ru-RU" sz="1400" b="1" dirty="0">
              <a:solidFill>
                <a:srgbClr val="002060"/>
              </a:solidFill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9778623"/>
              </p:ext>
            </p:extLst>
          </p:nvPr>
        </p:nvGraphicFramePr>
        <p:xfrm>
          <a:off x="1071538" y="857238"/>
          <a:ext cx="7858182" cy="20717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80308"/>
                <a:gridCol w="1364879"/>
                <a:gridCol w="2033781"/>
                <a:gridCol w="2779214"/>
              </a:tblGrid>
              <a:tr h="5122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Месяц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602" marR="306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вакансий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602" marR="306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Принято заявлений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602" marR="306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Рассмотрено конкурсных дел 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602" marR="30602" marT="0" marB="0"/>
                </a:tc>
              </a:tr>
              <a:tr h="6757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Июнь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602" marR="306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37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602" marR="306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39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602" marR="306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39</a:t>
                      </a:r>
                    </a:p>
                  </a:txBody>
                  <a:tcPr marL="30602" marR="30602" marT="0" marB="0" anchor="ctr"/>
                </a:tc>
              </a:tr>
              <a:tr h="2945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Август</a:t>
                      </a:r>
                      <a:r>
                        <a:rPr lang="ru-RU" sz="1400" b="1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602" marR="306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602" marR="306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602" marR="306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602" marR="30602" marT="0" marB="0"/>
                </a:tc>
              </a:tr>
              <a:tr h="2945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Ноябрь</a:t>
                      </a:r>
                      <a:r>
                        <a:rPr lang="ru-RU" sz="1400" b="1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602" marR="30602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0602" marR="30602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0602" marR="30602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0602" marR="30602" marT="0" marB="0"/>
                </a:tc>
              </a:tr>
              <a:tr h="2945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Итого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602" marR="30602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45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0602" marR="30602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47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0602" marR="30602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47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0602" marR="30602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30883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00100" y="0"/>
            <a:ext cx="7848872" cy="338554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Представление кандидатур на присвоение  учёных званий</a:t>
            </a: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801-1000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843688" y="981525"/>
            <a:ext cx="831641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endParaRPr lang="ru-RU" sz="1400" b="1" dirty="0" smtClean="0">
              <a:solidFill>
                <a:srgbClr val="002060"/>
              </a:solidFill>
              <a:latin typeface="PT Sans" panose="020B0503020203020204" pitchFamily="34" charset="-52"/>
            </a:endParaRPr>
          </a:p>
          <a:p>
            <a:pPr lvl="0">
              <a:defRPr/>
            </a:pPr>
            <a:endParaRPr lang="ru-RU" sz="1400" b="1" dirty="0" smtClean="0">
              <a:solidFill>
                <a:srgbClr val="002060"/>
              </a:solidFill>
              <a:latin typeface="PT Sans" panose="020B0503020203020204" pitchFamily="34" charset="-52"/>
            </a:endParaRPr>
          </a:p>
          <a:p>
            <a:pPr lvl="0">
              <a:defRPr/>
            </a:pPr>
            <a:endParaRPr lang="ru-RU" sz="1400" b="1" dirty="0">
              <a:solidFill>
                <a:srgbClr val="002060"/>
              </a:solidFill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9971165"/>
              </p:ext>
            </p:extLst>
          </p:nvPr>
        </p:nvGraphicFramePr>
        <p:xfrm>
          <a:off x="1000100" y="428610"/>
          <a:ext cx="7929618" cy="46085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82283"/>
                <a:gridCol w="1052446"/>
                <a:gridCol w="1894402"/>
                <a:gridCol w="1052446"/>
                <a:gridCol w="2948041"/>
              </a:tblGrid>
              <a:tr h="4829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Месяц</a:t>
                      </a:r>
                      <a:r>
                        <a:rPr lang="ru-RU" sz="140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111" marR="601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Кафедра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111" marR="601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Претенденты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111" marR="601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Соискание</a:t>
                      </a:r>
                      <a:r>
                        <a:rPr lang="ru-RU" sz="140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звания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111" marR="601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Специальность</a:t>
                      </a:r>
                    </a:p>
                  </a:txBody>
                  <a:tcPr marL="60111" marR="60111" marT="0" marB="0" anchor="ctr"/>
                </a:tc>
              </a:tr>
              <a:tr h="4780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март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111" marR="60111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ААДиД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111" marR="60111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Лоншакова</a:t>
                      </a:r>
                      <a:r>
                        <a:rPr lang="ru-RU" sz="140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М.М.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111" marR="60111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доцент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111" marR="60111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5.10.3 – Виды искусства (техническая эстетика и дизайн)</a:t>
                      </a:r>
                      <a:endParaRPr lang="ru-RU" sz="1400" b="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0111" marR="60111" marT="0" marB="0" anchor="ctr"/>
                </a:tc>
              </a:tr>
              <a:tr h="6235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апрель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111" marR="60111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филологии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111" marR="60111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Сайфуллина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М.Н.</a:t>
                      </a:r>
                      <a:endParaRPr lang="ru-RU" sz="14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111" marR="60111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доцент</a:t>
                      </a:r>
                      <a:endParaRPr lang="ru-RU" sz="14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111" marR="60111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5.9.6 – Языки народов зарубежных стран (английский язык)</a:t>
                      </a:r>
                    </a:p>
                    <a:p>
                      <a:pPr algn="l"/>
                      <a:endParaRPr lang="ru-RU" sz="1400" b="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0111" marR="60111" marT="0" marB="0" anchor="ctr"/>
                </a:tc>
              </a:tr>
              <a:tr h="41567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май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111" marR="60111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МС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111" marR="60111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Валиев </a:t>
                      </a:r>
                    </a:p>
                    <a:p>
                      <a:pPr algn="l"/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А.М.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111" marR="60111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доцент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111" marR="60111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2.5.7. Технологии и машины обработки давлением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111" marR="60111" marT="0" marB="0" anchor="ctr"/>
                </a:tc>
              </a:tr>
              <a:tr h="4156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КАиМП</a:t>
                      </a:r>
                      <a:endParaRPr lang="ru-RU" sz="14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0111" marR="60111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Недорезова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О.Ю.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111" marR="60111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доцент</a:t>
                      </a:r>
                    </a:p>
                    <a:p>
                      <a:pPr algn="l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111" marR="60111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5.2.1. Экономическая теория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111" marR="60111" marT="0" marB="0" anchor="ctr"/>
                </a:tc>
              </a:tr>
              <a:tr h="6235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июнь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111" marR="60111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филологии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111" marR="60111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Билялова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А.А.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111" marR="60111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профессор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111" marR="60111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5.9.8. Теоретическая, прикладная и сравнительно-сопоставительная лингвистика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111" marR="60111" marT="0" marB="0" anchor="ctr"/>
                </a:tc>
              </a:tr>
              <a:tr h="4156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сентябрь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111" marR="60111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КАиМП</a:t>
                      </a:r>
                      <a:endParaRPr lang="ru-RU" sz="14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l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111" marR="60111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Курочкин А.В.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111" marR="60111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профессор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111" marR="60111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5.1.2 Публично-правовые (государственно-правовые) науки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111" marR="60111" marT="0" marB="0" anchor="ctr"/>
                </a:tc>
              </a:tr>
              <a:tr h="6299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ноябрь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111" marR="60111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КТОМП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111" marR="60111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Фасхутдинов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А.И.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111" marR="60111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доцент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111" marR="60111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2.5.5. – Технология и оборудование механической и физико-технической обработки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111" marR="60111" marT="0" marB="0" anchor="ctr"/>
                </a:tc>
              </a:tr>
              <a:tr h="4156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декабрь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111" marR="60111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филологии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111" marR="60111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Зиганшина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Ч.Р.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111" marR="60111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доцент</a:t>
                      </a:r>
                    </a:p>
                  </a:txBody>
                  <a:tcPr marL="60111" marR="60111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5.9.6 Языки народов зарубежных стран (английский язык)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111" marR="60111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30883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22186" y="47831"/>
            <a:ext cx="7907531" cy="707886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Определение на соответствие квалификационным требованиям вновь принимаемых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работников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801-1000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kern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071538" y="928676"/>
            <a:ext cx="789295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  <a:defRPr/>
            </a:pPr>
            <a:r>
              <a:rPr lang="ru-RU" sz="11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Основание: Единый квалификационный справочник </a:t>
            </a:r>
            <a:r>
              <a:rPr lang="ru-RU" sz="11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должностей руководителей, специалистов и служащих, раздел </a:t>
            </a:r>
            <a:r>
              <a:rPr lang="ru-RU" sz="1100" cap="all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1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11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валификационные </a:t>
            </a:r>
            <a:r>
              <a:rPr lang="ru-RU" sz="11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характеристики должностей руководителей и специалистов высшего профессионального и дополнительного профессионального образования</a:t>
            </a:r>
            <a:r>
              <a:rPr lang="ru-RU" sz="1100" cap="all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11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1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утверждённый </a:t>
            </a:r>
            <a:r>
              <a:rPr lang="ru-RU" sz="11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приказом Минздравсоцразвититя РФ от 11.01.2011 №1 н</a:t>
            </a:r>
            <a:r>
              <a:rPr lang="ru-RU" sz="11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1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6125872"/>
              </p:ext>
            </p:extLst>
          </p:nvPr>
        </p:nvGraphicFramePr>
        <p:xfrm>
          <a:off x="1000100" y="2143122"/>
          <a:ext cx="7937548" cy="16031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80296"/>
                <a:gridCol w="1872208"/>
                <a:gridCol w="2664296"/>
                <a:gridCol w="2020748"/>
              </a:tblGrid>
              <a:tr h="2603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Дата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7499" marR="474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Кафедра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7499" marR="474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Претенденты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7499" marR="474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Должность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7499" marR="47499" marT="0" marB="0"/>
                </a:tc>
              </a:tr>
              <a:tr h="239749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сентябрь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7499" marR="47499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БИиММЭ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499" marR="47499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Колесников Д.И.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499" marR="47499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Ст. преподаватель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499" marR="47499" marT="0" marB="0"/>
                </a:tc>
              </a:tr>
              <a:tr h="235554"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499" marR="47499" marT="0" marB="0"/>
                </a:tc>
                <a:tc rowSpan="2">
                  <a:txBody>
                    <a:bodyPr/>
                    <a:lstStyle/>
                    <a:p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ТСиУН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499" marR="47499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Нуреев Т.М.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499" marR="47499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Ст.преподаватель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499" marR="47499" marT="0" marB="0"/>
                </a:tc>
              </a:tr>
              <a:tr h="94782"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499" marR="47499" marT="0" marB="0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47499" marR="47499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Гафиатулин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Х.Г.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499" marR="47499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Ст.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преподаватель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499" marR="47499" marT="0" marB="0"/>
                </a:tc>
              </a:tr>
              <a:tr h="3270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октябрь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7499" marR="47499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МС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499" marR="47499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Каримов Б.М.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499" marR="47499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Ст. преподаватель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499" marR="47499" marT="0" marB="0"/>
                </a:tc>
              </a:tr>
              <a:tr h="3270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ноябрь</a:t>
                      </a:r>
                    </a:p>
                  </a:txBody>
                  <a:tcPr marL="47499" marR="47499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ИС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499" marR="47499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Юнусов И.Ф.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499" marR="47499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Ст. преподаватель 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499" marR="47499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30883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43608" y="35396"/>
            <a:ext cx="7848872" cy="338554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Представление к награждению</a:t>
            </a:r>
            <a:endPara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801-1000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843688" y="981525"/>
            <a:ext cx="831641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endParaRPr lang="ru-RU" sz="1400" b="1" dirty="0" smtClean="0">
              <a:solidFill>
                <a:srgbClr val="002060"/>
              </a:solidFill>
              <a:latin typeface="PT Sans" panose="020B0503020203020204" pitchFamily="34" charset="-52"/>
            </a:endParaRPr>
          </a:p>
          <a:p>
            <a:pPr lvl="0">
              <a:defRPr/>
            </a:pPr>
            <a:endParaRPr lang="ru-RU" sz="1400" b="1" dirty="0" smtClean="0">
              <a:solidFill>
                <a:srgbClr val="002060"/>
              </a:solidFill>
              <a:latin typeface="PT Sans" panose="020B0503020203020204" pitchFamily="34" charset="-52"/>
            </a:endParaRPr>
          </a:p>
          <a:p>
            <a:pPr lvl="0">
              <a:defRPr/>
            </a:pPr>
            <a:endParaRPr lang="ru-RU" sz="1400" b="1" dirty="0">
              <a:solidFill>
                <a:srgbClr val="002060"/>
              </a:solidFill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9778623"/>
              </p:ext>
            </p:extLst>
          </p:nvPr>
        </p:nvGraphicFramePr>
        <p:xfrm>
          <a:off x="1043609" y="430053"/>
          <a:ext cx="7886111" cy="21976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86280"/>
                <a:gridCol w="1369730"/>
                <a:gridCol w="2041009"/>
                <a:gridCol w="2789092"/>
              </a:tblGrid>
              <a:tr h="2378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Месяц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602" marR="306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Кафедра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602" marR="306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ФИО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602" marR="306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Награда 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602" marR="30602" marT="0" marB="0"/>
                </a:tc>
              </a:tr>
              <a:tr h="205740"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апрель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602" marR="30602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ЭПиО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0602" marR="30602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Доцент</a:t>
                      </a:r>
                    </a:p>
                    <a:p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Елакова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А.А.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0602" marR="30602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Почетная грамота Министерства образования и науки РТ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0602" marR="30602" marT="0" marB="0" anchor="ctr"/>
                </a:tc>
              </a:tr>
              <a:tr h="205740"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602" marR="30602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СТС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0602" marR="30602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Доцент </a:t>
                      </a:r>
                    </a:p>
                    <a:p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Мухаметдинов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Э.М.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0602" marR="30602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Нагрудный знак «За заслуги в образовании»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0602" marR="30602" marT="0" marB="0" anchor="ctr"/>
                </a:tc>
              </a:tr>
              <a:tr h="205740"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602" marR="30602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ХиЭ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0602" marR="30602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Доцент </a:t>
                      </a:r>
                    </a:p>
                    <a:p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Сиппель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И.Я.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0602" marR="30602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Нагрудный знак «За заслуги в образовании»</a:t>
                      </a:r>
                    </a:p>
                  </a:txBody>
                  <a:tcPr marL="30602" marR="30602" marT="0" marB="0" anchor="ctr"/>
                </a:tc>
              </a:tr>
              <a:tr h="205740"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602" marR="30602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МТиК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0602" marR="30602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Профессор</a:t>
                      </a:r>
                    </a:p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Панов А.Г.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0602" marR="30602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Знак отличия «Почетный наставник»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0602" marR="30602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30883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SShafigullin\Desktop\Проекты\Брендбук\Гайдлайн\Презентация\презентация шаблон КФУ-0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72"/>
          <a:stretch/>
        </p:blipFill>
        <p:spPr bwMode="auto">
          <a:xfrm>
            <a:off x="0" y="1786"/>
            <a:ext cx="9144000" cy="5141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11510"/>
            <a:ext cx="1152128" cy="1124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Google Shape;898;g89d9307d70_13_164"/>
          <p:cNvSpPr txBox="1"/>
          <p:nvPr/>
        </p:nvSpPr>
        <p:spPr>
          <a:xfrm>
            <a:off x="2226628" y="2139702"/>
            <a:ext cx="5904656" cy="9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67"/>
              <a:buFont typeface="Arial"/>
              <a:buNone/>
            </a:pPr>
            <a:r>
              <a:rPr lang="en-US" sz="3600" b="1" i="0" u="none" strike="noStrike" cap="none" dirty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Спасибо за </a:t>
            </a:r>
            <a:r>
              <a:rPr lang="en-US" sz="3600" b="1" i="0" u="none" strike="noStrike" cap="none" dirty="0" smtClean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внимание!</a:t>
            </a:r>
            <a:endParaRPr sz="3600" b="1" i="0" u="none" strike="noStrike" cap="none" dirty="0">
              <a:solidFill>
                <a:schemeClr val="bg1"/>
              </a:solidFill>
              <a:latin typeface="PT Sans" panose="020B0503020203020204" pitchFamily="34" charset="-52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4899014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2153</TotalTime>
  <Words>632</Words>
  <Application>Microsoft Office PowerPoint</Application>
  <PresentationFormat>Экран (16:9)</PresentationFormat>
  <Paragraphs>179</Paragraphs>
  <Slides>7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Шафигуллин Марат Шарифуллович</dc:creator>
  <cp:lastModifiedBy>NCH-01-335-02</cp:lastModifiedBy>
  <cp:revision>149</cp:revision>
  <cp:lastPrinted>2021-11-19T07:28:55Z</cp:lastPrinted>
  <dcterms:created xsi:type="dcterms:W3CDTF">2020-07-15T10:53:07Z</dcterms:created>
  <dcterms:modified xsi:type="dcterms:W3CDTF">2024-01-17T05:22:12Z</dcterms:modified>
</cp:coreProperties>
</file>