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4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82" r:id="rId8"/>
    <p:sldId id="263" r:id="rId9"/>
    <p:sldId id="264" r:id="rId10"/>
    <p:sldId id="265" r:id="rId11"/>
    <p:sldId id="268" r:id="rId12"/>
    <p:sldId id="278" r:id="rId13"/>
    <p:sldId id="283" r:id="rId14"/>
    <p:sldId id="279" r:id="rId15"/>
    <p:sldId id="284" r:id="rId16"/>
    <p:sldId id="285" r:id="rId17"/>
    <p:sldId id="286" r:id="rId18"/>
    <p:sldId id="280" r:id="rId19"/>
    <p:sldId id="281" r:id="rId20"/>
    <p:sldId id="269" r:id="rId21"/>
    <p:sldId id="271" r:id="rId22"/>
    <p:sldId id="272" r:id="rId23"/>
    <p:sldId id="273" r:id="rId24"/>
    <p:sldId id="274" r:id="rId25"/>
    <p:sldId id="277" r:id="rId2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581" y="-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3%20&#1075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3%20&#1075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3%20&#1075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3%20&#1075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4%20&#1075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4%20&#1075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4%20&#1075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4%20&#1075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3%20&#1075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3%20&#1075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7;&#1088;&#1077;&#1076;&#1085;&#1080;&#1081;%20&#1073;&#1072;&#1083;&#1083;%20&#1077;&#1075;&#1101;%20&#1087;&#1086;%20&#1096;&#1082;&#1086;&#1083;&#1072;&#1084;%202024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7;&#1088;&#1077;&#1076;&#1085;&#1080;&#1081;%20&#1073;&#1072;&#1083;&#1083;%20&#1077;&#1075;&#1101;%20&#1087;&#1086;%20&#1096;&#1082;&#1086;&#1083;&#1072;&#1084;%202024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7;&#1088;&#1077;&#1076;&#1085;&#1080;&#1081;%20&#1073;&#1072;&#1083;&#1083;%20&#1077;&#1075;&#1101;%20&#1087;&#1086;%20&#1096;&#1082;&#1086;&#1083;&#1072;&#1084;%202024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3%20&#1075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56;&#1103;&#1073;&#1086;&#1074;%20&#1045;.&#1040;.%20&#1054;&#1073;%20&#1080;&#1090;&#1086;&#1075;&#1072;&#1093;%20&#1087;&#1088;&#1080;&#1105;&#1084;&#1072;%20&#1074;%202023%20&#107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Количество заявлений*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Заявления!$B$7:$B$11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Заявления!$C$7:$C$11</c:f>
              <c:numCache>
                <c:formatCode>General</c:formatCode>
                <c:ptCount val="5"/>
                <c:pt idx="0">
                  <c:v>8164</c:v>
                </c:pt>
                <c:pt idx="1">
                  <c:v>8972</c:v>
                </c:pt>
                <c:pt idx="2">
                  <c:v>12401</c:v>
                </c:pt>
                <c:pt idx="3">
                  <c:v>10045</c:v>
                </c:pt>
                <c:pt idx="4">
                  <c:v>8218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2D-47E0-B335-1F2EAFC2F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3435136"/>
        <c:axId val="63436672"/>
      </c:barChart>
      <c:catAx>
        <c:axId val="6343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436672"/>
        <c:crosses val="autoZero"/>
        <c:auto val="1"/>
        <c:lblAlgn val="ctr"/>
        <c:lblOffset val="100"/>
        <c:noMultiLvlLbl val="0"/>
      </c:catAx>
      <c:valAx>
        <c:axId val="6343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435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Уникальных абитуриентов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Заявления!$B$18:$B$22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Заявления!$C$18:$C$22</c:f>
              <c:numCache>
                <c:formatCode>General</c:formatCode>
                <c:ptCount val="5"/>
                <c:pt idx="0">
                  <c:v>4392</c:v>
                </c:pt>
                <c:pt idx="1">
                  <c:v>4096</c:v>
                </c:pt>
                <c:pt idx="2">
                  <c:v>4824</c:v>
                </c:pt>
                <c:pt idx="3">
                  <c:v>4371</c:v>
                </c:pt>
                <c:pt idx="4">
                  <c:v>3412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A0-453A-A600-F8829DD86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4137856"/>
        <c:axId val="64147840"/>
      </c:barChart>
      <c:catAx>
        <c:axId val="6413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147840"/>
        <c:crosses val="autoZero"/>
        <c:auto val="1"/>
        <c:lblAlgn val="ctr"/>
        <c:lblOffset val="100"/>
        <c:noMultiLvlLbl val="0"/>
      </c:catAx>
      <c:valAx>
        <c:axId val="6414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137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chemeClr val="tx1"/>
                </a:solidFill>
              </a:rPr>
              <a:t>Зачислено</a:t>
            </a:r>
          </a:p>
        </c:rich>
      </c:tx>
      <c:layout>
        <c:manualLayout>
          <c:xMode val="edge"/>
          <c:yMode val="edge"/>
          <c:x val="0.16830555555555557"/>
          <c:y val="2.777777777777777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Заявления!$C$23</c:f>
              <c:strCache>
                <c:ptCount val="1"/>
                <c:pt idx="0">
                  <c:v>всего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Заявления!$B$29:$B$33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Заявления!$C$29:$C$33</c:f>
              <c:numCache>
                <c:formatCode>General</c:formatCode>
                <c:ptCount val="5"/>
                <c:pt idx="0">
                  <c:v>2149</c:v>
                </c:pt>
                <c:pt idx="1">
                  <c:v>2009</c:v>
                </c:pt>
                <c:pt idx="2">
                  <c:v>2447</c:v>
                </c:pt>
                <c:pt idx="3">
                  <c:v>2536</c:v>
                </c:pt>
                <c:pt idx="4">
                  <c:v>2300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7D-4BF2-800C-55D429EF3DF8}"/>
            </c:ext>
          </c:extLst>
        </c:ser>
        <c:ser>
          <c:idx val="1"/>
          <c:order val="1"/>
          <c:tx>
            <c:strRef>
              <c:f>Заявления!$D$23</c:f>
              <c:strCache>
                <c:ptCount val="1"/>
                <c:pt idx="0">
                  <c:v>на ВО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Заявления!$B$29:$B$33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Заявления!$D$29:$D$33</c:f>
              <c:numCache>
                <c:formatCode>General</c:formatCode>
                <c:ptCount val="5"/>
                <c:pt idx="0">
                  <c:v>1796</c:v>
                </c:pt>
                <c:pt idx="1">
                  <c:v>1710</c:v>
                </c:pt>
                <c:pt idx="2">
                  <c:v>2074</c:v>
                </c:pt>
                <c:pt idx="3">
                  <c:v>1766</c:v>
                </c:pt>
                <c:pt idx="4">
                  <c:v>1550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7D-4BF2-800C-55D429EF3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84"/>
        <c:axId val="64055936"/>
        <c:axId val="64061824"/>
      </c:barChart>
      <c:catAx>
        <c:axId val="6405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61824"/>
        <c:crosses val="autoZero"/>
        <c:auto val="1"/>
        <c:lblAlgn val="ctr"/>
        <c:lblOffset val="100"/>
        <c:noMultiLvlLbl val="0"/>
      </c:catAx>
      <c:valAx>
        <c:axId val="6406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5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8794488188976376"/>
          <c:y val="3.4861111111111114E-2"/>
          <c:w val="0.36421307772152539"/>
          <c:h val="0.1172900262467191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solidFill>
                  <a:schemeClr val="tx1"/>
                </a:solidFill>
              </a:rPr>
              <a:t>зачислено по формам обучения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Заявления!$C$34</c:f>
              <c:strCache>
                <c:ptCount val="1"/>
                <c:pt idx="0">
                  <c:v>Очно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Заявления!$B$38:$B$42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Заявления!$C$38:$C$42</c:f>
              <c:numCache>
                <c:formatCode>General</c:formatCode>
                <c:ptCount val="5"/>
                <c:pt idx="0">
                  <c:v>1321</c:v>
                </c:pt>
                <c:pt idx="1">
                  <c:v>1197</c:v>
                </c:pt>
                <c:pt idx="2">
                  <c:v>1563</c:v>
                </c:pt>
                <c:pt idx="3">
                  <c:v>1227</c:v>
                </c:pt>
                <c:pt idx="4">
                  <c:v>1053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6-8E04-4373-B9A1-65063FE78AC9}"/>
            </c:ext>
          </c:extLst>
        </c:ser>
        <c:ser>
          <c:idx val="1"/>
          <c:order val="1"/>
          <c:tx>
            <c:strRef>
              <c:f>Заявления!$D$34</c:f>
              <c:strCache>
                <c:ptCount val="1"/>
                <c:pt idx="0">
                  <c:v>Очно-заочно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Заявления!$B$38:$B$42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Заявления!$D$38:$D$42</c:f>
              <c:numCache>
                <c:formatCode>General</c:formatCode>
                <c:ptCount val="5"/>
                <c:pt idx="0">
                  <c:v>19</c:v>
                </c:pt>
                <c:pt idx="1">
                  <c:v>64</c:v>
                </c:pt>
                <c:pt idx="2">
                  <c:v>150</c:v>
                </c:pt>
                <c:pt idx="3">
                  <c:v>162</c:v>
                </c:pt>
                <c:pt idx="4">
                  <c:v>162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7-8E04-4373-B9A1-65063FE78AC9}"/>
            </c:ext>
          </c:extLst>
        </c:ser>
        <c:ser>
          <c:idx val="2"/>
          <c:order val="2"/>
          <c:tx>
            <c:strRef>
              <c:f>Заявления!$E$34</c:f>
              <c:strCache>
                <c:ptCount val="1"/>
                <c:pt idx="0">
                  <c:v>Заочно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Заявления!$B$38:$B$42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Заявления!$E$38:$E$42</c:f>
              <c:numCache>
                <c:formatCode>General</c:formatCode>
                <c:ptCount val="5"/>
                <c:pt idx="0">
                  <c:v>456</c:v>
                </c:pt>
                <c:pt idx="1">
                  <c:v>449</c:v>
                </c:pt>
                <c:pt idx="2">
                  <c:v>361</c:v>
                </c:pt>
                <c:pt idx="3">
                  <c:v>377</c:v>
                </c:pt>
                <c:pt idx="4">
                  <c:v>335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8-8E04-4373-B9A1-65063FE78AC9}"/>
            </c:ext>
          </c:extLst>
        </c:ser>
        <c:ser>
          <c:idx val="3"/>
          <c:order val="3"/>
          <c:tx>
            <c:strRef>
              <c:f>Заявления!$F$34</c:f>
              <c:strCache>
                <c:ptCount val="1"/>
                <c:pt idx="0">
                  <c:v>СПО</c:v>
                </c:pt>
              </c:strCache>
            </c:strRef>
          </c:tx>
          <c:spPr>
            <a:gradFill>
              <a:gsLst>
                <a:gs pos="100000">
                  <a:schemeClr val="accent4">
                    <a:alpha val="0"/>
                  </a:schemeClr>
                </a:gs>
                <a:gs pos="50000">
                  <a:schemeClr val="accent4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1440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Заявления!$B$38:$B$42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Заявления!$F$38:$F$42</c:f>
              <c:numCache>
                <c:formatCode>General</c:formatCode>
                <c:ptCount val="5"/>
                <c:pt idx="0">
                  <c:v>353</c:v>
                </c:pt>
                <c:pt idx="1">
                  <c:v>299</c:v>
                </c:pt>
                <c:pt idx="2">
                  <c:v>373</c:v>
                </c:pt>
                <c:pt idx="3">
                  <c:v>770</c:v>
                </c:pt>
                <c:pt idx="4">
                  <c:v>750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9-8E04-4373-B9A1-65063FE78AC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6"/>
        <c:gapDepth val="0"/>
        <c:shape val="box"/>
        <c:axId val="64750336"/>
        <c:axId val="64751872"/>
        <c:axId val="0"/>
      </c:bar3DChart>
      <c:catAx>
        <c:axId val="6475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751872"/>
        <c:crosses val="autoZero"/>
        <c:auto val="1"/>
        <c:lblAlgn val="ctr"/>
        <c:lblOffset val="100"/>
        <c:noMultiLvlLbl val="0"/>
      </c:catAx>
      <c:valAx>
        <c:axId val="6475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75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1800"/>
              <a:t>География зачисленных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2024 г.xlsx]География'!$B$2</c:f>
              <c:strCache>
                <c:ptCount val="1"/>
                <c:pt idx="0">
                  <c:v>из Набережных Челнов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г.xlsx]География'!$A$8:$A$12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г.xlsx]География'!$B$8:$B$12</c:f>
              <c:numCache>
                <c:formatCode>General</c:formatCode>
                <c:ptCount val="5"/>
                <c:pt idx="0">
                  <c:v>876</c:v>
                </c:pt>
                <c:pt idx="1">
                  <c:v>958</c:v>
                </c:pt>
                <c:pt idx="2">
                  <c:v>968</c:v>
                </c:pt>
                <c:pt idx="3">
                  <c:v>1196</c:v>
                </c:pt>
                <c:pt idx="4">
                  <c:v>1314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589B-4ADF-BF5E-B063BAC4DCEF}"/>
            </c:ext>
          </c:extLst>
        </c:ser>
        <c:ser>
          <c:idx val="1"/>
          <c:order val="1"/>
          <c:tx>
            <c:strRef>
              <c:f>'[Рябов Е.А. Об итогах приёма в 2024 г.xlsx]География'!$C$2</c:f>
              <c:strCache>
                <c:ptCount val="1"/>
                <c:pt idx="0">
                  <c:v>из районов РТ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9.55109837631327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89B-4ADF-BF5E-B063BAC4DC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4613180515759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89B-4ADF-BF5E-B063BAC4DC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191977077363897E-2"/>
                  <c:y val="-3.28407224958949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89B-4ADF-BF5E-B063BAC4DC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7191977077363758E-2"/>
                  <c:y val="-6.56814449917898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589B-4ADF-BF5E-B063BAC4DC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г.xlsx]География'!$A$8:$A$12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г.xlsx]География'!$C$8:$C$12</c:f>
              <c:numCache>
                <c:formatCode>General</c:formatCode>
                <c:ptCount val="5"/>
                <c:pt idx="0">
                  <c:v>594</c:v>
                </c:pt>
                <c:pt idx="1">
                  <c:v>664</c:v>
                </c:pt>
                <c:pt idx="2">
                  <c:v>545</c:v>
                </c:pt>
                <c:pt idx="3">
                  <c:v>705</c:v>
                </c:pt>
                <c:pt idx="4">
                  <c:v>586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1-589B-4ADF-BF5E-B063BAC4DCEF}"/>
            </c:ext>
          </c:extLst>
        </c:ser>
        <c:ser>
          <c:idx val="2"/>
          <c:order val="2"/>
          <c:tx>
            <c:strRef>
              <c:f>'[Рябов Е.А. Об итогах приёма в 2024 г.xlsx]География'!$D$2</c:f>
              <c:strCache>
                <c:ptCount val="1"/>
                <c:pt idx="0">
                  <c:v>из других регионов РФ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1.1461318051575931E-2"/>
                  <c:y val="-1.2041459144531225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89B-4ADF-BF5E-B063BAC4DC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461318051575861E-2"/>
                  <c:y val="-3.28407224958949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89B-4ADF-BF5E-B063BAC4DC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191977077363828E-2"/>
                  <c:y val="-3.28407224958949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89B-4ADF-BF5E-B063BAC4DC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461318051575931E-2"/>
                  <c:y val="-3.28407224958961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589B-4ADF-BF5E-B063BAC4DC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г.xlsx]География'!$A$8:$A$12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г.xlsx]География'!$D$8:$D$12</c:f>
              <c:numCache>
                <c:formatCode>General</c:formatCode>
                <c:ptCount val="5"/>
                <c:pt idx="0">
                  <c:v>158</c:v>
                </c:pt>
                <c:pt idx="1">
                  <c:v>143</c:v>
                </c:pt>
                <c:pt idx="2">
                  <c:v>136</c:v>
                </c:pt>
                <c:pt idx="3">
                  <c:v>141</c:v>
                </c:pt>
                <c:pt idx="4">
                  <c:v>143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2-589B-4ADF-BF5E-B063BAC4DCEF}"/>
            </c:ext>
          </c:extLst>
        </c:ser>
        <c:ser>
          <c:idx val="3"/>
          <c:order val="3"/>
          <c:tx>
            <c:strRef>
              <c:f>'[Рябов Е.А. Об итогах приёма в 2024 г.xlsx]География'!$E$2</c:f>
              <c:strCache>
                <c:ptCount val="1"/>
                <c:pt idx="0">
                  <c:v>из зарубежных стран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2"/>
              <c:layout>
                <c:manualLayout>
                  <c:x val="5.7306590257878258E-3"/>
                  <c:y val="-1.9704433497537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89B-4ADF-BF5E-B063BAC4DC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г.xlsx]География'!$A$8:$A$12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г.xlsx]География'!$E$8:$E$12</c:f>
              <c:numCache>
                <c:formatCode>General</c:formatCode>
                <c:ptCount val="5"/>
                <c:pt idx="0">
                  <c:v>521</c:v>
                </c:pt>
                <c:pt idx="1">
                  <c:v>244</c:v>
                </c:pt>
                <c:pt idx="2">
                  <c:v>798</c:v>
                </c:pt>
                <c:pt idx="3">
                  <c:v>494</c:v>
                </c:pt>
                <c:pt idx="4">
                  <c:v>257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89B-4ADF-BF5E-B063BAC4DC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4538880"/>
        <c:axId val="64565248"/>
        <c:axId val="0"/>
      </c:bar3DChart>
      <c:catAx>
        <c:axId val="6453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565248"/>
        <c:crosses val="autoZero"/>
        <c:auto val="1"/>
        <c:lblAlgn val="ctr"/>
        <c:lblOffset val="100"/>
        <c:noMultiLvlLbl val="0"/>
      </c:catAx>
      <c:valAx>
        <c:axId val="6456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53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cap="all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По уровням обучения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0"/>
      <c:rotY val="0"/>
      <c:depthPercent val="100"/>
      <c:rAngAx val="0"/>
      <c:perspective val="3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6156109968993103E-2"/>
          <c:y val="0.14731032349565409"/>
          <c:w val="0.69831302256335648"/>
          <c:h val="0.733235480751491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2024 г.xlsx]География'!$B$15</c:f>
              <c:strCache>
                <c:ptCount val="1"/>
                <c:pt idx="0">
                  <c:v>Магистратура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dLbl>
              <c:idx val="2"/>
              <c:layout>
                <c:manualLayout>
                  <c:x val="-1.6828182435385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403-4589-8145-CBA80FFA89F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8.4140912176929126E-3"/>
                  <c:y val="-3.34828107949636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403-4589-8145-CBA80FFA89F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г.xlsx]География'!$A$19:$A$23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г.xlsx]География'!$B$19:$B$23</c:f>
              <c:numCache>
                <c:formatCode>General</c:formatCode>
                <c:ptCount val="5"/>
                <c:pt idx="0">
                  <c:v>191</c:v>
                </c:pt>
                <c:pt idx="1">
                  <c:v>178</c:v>
                </c:pt>
                <c:pt idx="2">
                  <c:v>202</c:v>
                </c:pt>
                <c:pt idx="3">
                  <c:v>126</c:v>
                </c:pt>
                <c:pt idx="4">
                  <c:v>172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1E-4D2B-9D4D-D2E626A8C2C8}"/>
            </c:ext>
          </c:extLst>
        </c:ser>
        <c:ser>
          <c:idx val="1"/>
          <c:order val="1"/>
          <c:tx>
            <c:strRef>
              <c:f>'[Рябов Е.А. Об итогах приёма в 2024 г.xlsx]География'!$C$15</c:f>
              <c:strCache>
                <c:ptCount val="1"/>
                <c:pt idx="0">
                  <c:v>СПО</c:v>
                </c:pt>
              </c:strCache>
            </c:strRef>
          </c:tx>
          <c:spPr>
            <a:pattFill prst="ltDnDiag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solidFill>
                <a:schemeClr val="accent4"/>
              </a:solidFill>
            </a:ln>
            <a:effectLst/>
            <a:sp3d>
              <a:contourClr>
                <a:schemeClr val="accent4"/>
              </a:contourClr>
            </a:sp3d>
          </c:spPr>
          <c:invertIfNegative val="0"/>
          <c:dLbls>
            <c:dLbl>
              <c:idx val="2"/>
              <c:layout>
                <c:manualLayout>
                  <c:x val="-1.8931705239809131E-2"/>
                  <c:y val="-2.6786248635970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403-4589-8145-CBA80FFA89F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г.xlsx]География'!$A$19:$A$23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г.xlsx]География'!$C$19:$C$23</c:f>
              <c:numCache>
                <c:formatCode>General</c:formatCode>
                <c:ptCount val="5"/>
                <c:pt idx="0">
                  <c:v>271</c:v>
                </c:pt>
                <c:pt idx="1">
                  <c:v>218</c:v>
                </c:pt>
                <c:pt idx="2">
                  <c:v>274</c:v>
                </c:pt>
                <c:pt idx="3">
                  <c:v>584</c:v>
                </c:pt>
                <c:pt idx="4">
                  <c:v>569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1E-4D2B-9D4D-D2E626A8C2C8}"/>
            </c:ext>
          </c:extLst>
        </c:ser>
        <c:ser>
          <c:idx val="2"/>
          <c:order val="2"/>
          <c:tx>
            <c:strRef>
              <c:f>'[Рябов Е.А. Об итогах приёма в 2024 г.xlsx]География'!$D$15</c:f>
              <c:strCache>
                <c:ptCount val="1"/>
                <c:pt idx="0">
                  <c:v>Бакалавриат/
специалитет</c:v>
                </c:pt>
              </c:strCache>
            </c:strRef>
          </c:tx>
          <c:spPr>
            <a:pattFill prst="ltDnDiag">
              <a:fgClr>
                <a:schemeClr val="accent6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dLbl>
              <c:idx val="4"/>
              <c:layout>
                <c:manualLayout>
                  <c:x val="1.6828182435385825E-2"/>
                  <c:y val="-6.69656215899273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403-4589-8145-CBA80FFA89F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г.xlsx]География'!$A$19:$A$23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г.xlsx]География'!$D$19:$D$23</c:f>
              <c:numCache>
                <c:formatCode>General</c:formatCode>
                <c:ptCount val="5"/>
                <c:pt idx="0">
                  <c:v>414</c:v>
                </c:pt>
                <c:pt idx="1">
                  <c:v>508</c:v>
                </c:pt>
                <c:pt idx="2">
                  <c:v>492</c:v>
                </c:pt>
                <c:pt idx="3">
                  <c:v>436</c:v>
                </c:pt>
                <c:pt idx="4">
                  <c:v>573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1E-4D2B-9D4D-D2E626A8C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0"/>
        <c:shape val="box"/>
        <c:axId val="64631552"/>
        <c:axId val="64633088"/>
        <c:axId val="0"/>
      </c:bar3DChart>
      <c:catAx>
        <c:axId val="6463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633088"/>
        <c:crosses val="autoZero"/>
        <c:auto val="1"/>
        <c:lblAlgn val="ctr"/>
        <c:lblOffset val="100"/>
        <c:noMultiLvlLbl val="0"/>
      </c:catAx>
      <c:valAx>
        <c:axId val="64633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63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Очный бакалавриат/специалитет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2024 г.xlsx]География'!$B$25</c:f>
              <c:strCache>
                <c:ptCount val="1"/>
                <c:pt idx="0">
                  <c:v>Всего очно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г.xlsx]География'!$A$29:$A$33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г.xlsx]География'!$B$29:$B$33</c:f>
              <c:numCache>
                <c:formatCode>General</c:formatCode>
                <c:ptCount val="5"/>
                <c:pt idx="0">
                  <c:v>299</c:v>
                </c:pt>
                <c:pt idx="1">
                  <c:v>330</c:v>
                </c:pt>
                <c:pt idx="2">
                  <c:v>297</c:v>
                </c:pt>
                <c:pt idx="3">
                  <c:v>262</c:v>
                </c:pt>
                <c:pt idx="4">
                  <c:v>391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0D-4A62-92B4-B5D896653402}"/>
            </c:ext>
          </c:extLst>
        </c:ser>
        <c:ser>
          <c:idx val="1"/>
          <c:order val="1"/>
          <c:tx>
            <c:strRef>
              <c:f>'[Рябов Е.А. Об итогах приёма в 2024 г.xlsx]География'!$C$25</c:f>
              <c:strCache>
                <c:ptCount val="1"/>
                <c:pt idx="0">
                  <c:v>Выпускники текущего года</c:v>
                </c:pt>
              </c:strCache>
            </c:strRef>
          </c:tx>
          <c:spPr>
            <a:pattFill prst="narHorz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432000" tIns="0" rIns="72000" bIns="108000" anchor="b" anchorCtr="0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г.xlsx]География'!$A$29:$A$33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г.xlsx]География'!$C$29:$C$33</c:f>
              <c:numCache>
                <c:formatCode>General</c:formatCode>
                <c:ptCount val="5"/>
                <c:pt idx="0">
                  <c:v>277</c:v>
                </c:pt>
                <c:pt idx="1">
                  <c:v>290</c:v>
                </c:pt>
                <c:pt idx="2">
                  <c:v>261</c:v>
                </c:pt>
                <c:pt idx="3">
                  <c:v>232</c:v>
                </c:pt>
                <c:pt idx="4">
                  <c:v>326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0D-4A62-92B4-B5D896653402}"/>
            </c:ext>
          </c:extLst>
        </c:ser>
        <c:ser>
          <c:idx val="2"/>
          <c:order val="2"/>
          <c:tx>
            <c:strRef>
              <c:f>'[Рябов Е.А. Об итогах приёма в 2024 г.xlsx]География'!$D$25</c:f>
              <c:strCache>
                <c:ptCount val="1"/>
                <c:pt idx="0">
                  <c:v>из них школьники</c:v>
                </c:pt>
              </c:strCache>
            </c:strRef>
          </c:tx>
          <c:spPr>
            <a:pattFill prst="narHorz">
              <a:fgClr>
                <a:schemeClr val="accent6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6"/>
              </a:innerShdw>
            </a:effectLst>
          </c:spPr>
          <c:invertIfNegative val="0"/>
          <c:dLbls>
            <c:dLbl>
              <c:idx val="4"/>
              <c:layout>
                <c:manualLayout>
                  <c:x val="1.272961226052092E-2"/>
                  <c:y val="3.8378576379302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4320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2024 г.xlsx]География'!$A$29:$A$33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'[Рябов Е.А. Об итогах приёма в 2024 г.xlsx]География'!$D$29:$D$33</c:f>
              <c:numCache>
                <c:formatCode>General</c:formatCode>
                <c:ptCount val="5"/>
                <c:pt idx="0">
                  <c:v>224</c:v>
                </c:pt>
                <c:pt idx="1">
                  <c:v>220</c:v>
                </c:pt>
                <c:pt idx="2">
                  <c:v>203</c:v>
                </c:pt>
                <c:pt idx="3">
                  <c:v>202</c:v>
                </c:pt>
                <c:pt idx="4">
                  <c:v>226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0D-4A62-92B4-B5D896653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6"/>
        <c:overlap val="59"/>
        <c:axId val="65229952"/>
        <c:axId val="65231488"/>
      </c:barChart>
      <c:catAx>
        <c:axId val="6522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231488"/>
        <c:crosses val="autoZero"/>
        <c:auto val="1"/>
        <c:lblAlgn val="ctr"/>
        <c:lblOffset val="100"/>
        <c:noMultiLvlLbl val="0"/>
      </c:catAx>
      <c:valAx>
        <c:axId val="65231488"/>
        <c:scaling>
          <c:orientation val="minMax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22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5807834928698545E-2"/>
          <c:y val="0.16971201696738689"/>
          <c:w val="0.91718010659660287"/>
          <c:h val="0.335652983754980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2024 г.xlsx]География'!$I$63</c:f>
              <c:strCache>
                <c:ptCount val="1"/>
                <c:pt idx="0">
                  <c:v>2022 (136 чел.)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1"/>
              <c:layout>
                <c:manualLayout>
                  <c:x val="-2.234968278488901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ECF-4149-9234-501F6F40AD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2024 г.xlsx]География'!$A$64:$A$75</c:f>
              <c:strCache>
                <c:ptCount val="12"/>
                <c:pt idx="0">
                  <c:v>Р. Башкортостан</c:v>
                </c:pt>
                <c:pt idx="1">
                  <c:v>Р. Удмуртия</c:v>
                </c:pt>
                <c:pt idx="2">
                  <c:v>Оренбургская об.</c:v>
                </c:pt>
                <c:pt idx="3">
                  <c:v>ЛНР</c:v>
                </c:pt>
                <c:pt idx="4">
                  <c:v>ХМАО</c:v>
                </c:pt>
                <c:pt idx="5">
                  <c:v>Пермский край</c:v>
                </c:pt>
                <c:pt idx="6">
                  <c:v>Самарская об.</c:v>
                </c:pt>
                <c:pt idx="7">
                  <c:v>Челябинская об.</c:v>
                </c:pt>
                <c:pt idx="8">
                  <c:v>Ульяновская об.</c:v>
                </c:pt>
                <c:pt idx="9">
                  <c:v>ЯНАО</c:v>
                </c:pt>
                <c:pt idx="10">
                  <c:v>Москва</c:v>
                </c:pt>
                <c:pt idx="11">
                  <c:v>Другие регионы</c:v>
                </c:pt>
              </c:strCache>
            </c:strRef>
          </c:cat>
          <c:val>
            <c:numRef>
              <c:f>'[Рябов Е.А. Об итогах приёма в 2024 г.xlsx]География'!$I$64:$I$75</c:f>
              <c:numCache>
                <c:formatCode>General</c:formatCode>
                <c:ptCount val="12"/>
                <c:pt idx="0">
                  <c:v>57</c:v>
                </c:pt>
                <c:pt idx="1">
                  <c:v>14</c:v>
                </c:pt>
                <c:pt idx="2">
                  <c:v>1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ED-4165-A37D-1F6B4DA6BAD3}"/>
            </c:ext>
          </c:extLst>
        </c:ser>
        <c:ser>
          <c:idx val="1"/>
          <c:order val="1"/>
          <c:tx>
            <c:strRef>
              <c:f>'[Рябов Е.А. Об итогах приёма в 2024 г.xlsx]География'!$J$63</c:f>
              <c:strCache>
                <c:ptCount val="1"/>
                <c:pt idx="0">
                  <c:v>2023 (141 чел.)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2667576225696918E-2"/>
                  <c:y val="1.1664974581989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ECF-4149-9234-501F6F40AD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158946720404028E-2"/>
                  <c:y val="-7.77664972132658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ECF-4149-9234-501F6F40AD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2024 г.xlsx]География'!$A$64:$A$75</c:f>
              <c:strCache>
                <c:ptCount val="12"/>
                <c:pt idx="0">
                  <c:v>Р. Башкортостан</c:v>
                </c:pt>
                <c:pt idx="1">
                  <c:v>Р. Удмуртия</c:v>
                </c:pt>
                <c:pt idx="2">
                  <c:v>Оренбургская об.</c:v>
                </c:pt>
                <c:pt idx="3">
                  <c:v>ЛНР</c:v>
                </c:pt>
                <c:pt idx="4">
                  <c:v>ХМАО</c:v>
                </c:pt>
                <c:pt idx="5">
                  <c:v>Пермский край</c:v>
                </c:pt>
                <c:pt idx="6">
                  <c:v>Самарская об.</c:v>
                </c:pt>
                <c:pt idx="7">
                  <c:v>Челябинская об.</c:v>
                </c:pt>
                <c:pt idx="8">
                  <c:v>Ульяновская об.</c:v>
                </c:pt>
                <c:pt idx="9">
                  <c:v>ЯНАО</c:v>
                </c:pt>
                <c:pt idx="10">
                  <c:v>Москва</c:v>
                </c:pt>
                <c:pt idx="11">
                  <c:v>Другие регионы</c:v>
                </c:pt>
              </c:strCache>
            </c:strRef>
          </c:cat>
          <c:val>
            <c:numRef>
              <c:f>'[Рябов Е.А. Об итогах приёма в 2024 г.xlsx]География'!$J$64:$J$75</c:f>
              <c:numCache>
                <c:formatCode>General</c:formatCode>
                <c:ptCount val="12"/>
                <c:pt idx="0">
                  <c:v>68</c:v>
                </c:pt>
                <c:pt idx="1">
                  <c:v>12</c:v>
                </c:pt>
                <c:pt idx="2">
                  <c:v>8</c:v>
                </c:pt>
                <c:pt idx="3">
                  <c:v>8</c:v>
                </c:pt>
                <c:pt idx="4">
                  <c:v>5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ED-4165-A37D-1F6B4DA6BAD3}"/>
            </c:ext>
          </c:extLst>
        </c:ser>
        <c:ser>
          <c:idx val="2"/>
          <c:order val="2"/>
          <c:tx>
            <c:strRef>
              <c:f>'[Рябов Е.А. Об итогах приёма в 2024 г.xlsx]География'!$K$63</c:f>
              <c:strCache>
                <c:ptCount val="1"/>
                <c:pt idx="0">
                  <c:v>2024(143 чел)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2.2349682784888861E-2"/>
                  <c:y val="3.88832486066318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ECF-4149-9234-501F6F40AD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1.8286104096727252E-2"/>
                  <c:y val="-7.128513228689518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ECF-4149-9234-501F6F40AD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2024 г.xlsx]География'!$A$64:$A$75</c:f>
              <c:strCache>
                <c:ptCount val="12"/>
                <c:pt idx="0">
                  <c:v>Р. Башкортостан</c:v>
                </c:pt>
                <c:pt idx="1">
                  <c:v>Р. Удмуртия</c:v>
                </c:pt>
                <c:pt idx="2">
                  <c:v>Оренбургская об.</c:v>
                </c:pt>
                <c:pt idx="3">
                  <c:v>ЛНР</c:v>
                </c:pt>
                <c:pt idx="4">
                  <c:v>ХМАО</c:v>
                </c:pt>
                <c:pt idx="5">
                  <c:v>Пермский край</c:v>
                </c:pt>
                <c:pt idx="6">
                  <c:v>Самарская об.</c:v>
                </c:pt>
                <c:pt idx="7">
                  <c:v>Челябинская об.</c:v>
                </c:pt>
                <c:pt idx="8">
                  <c:v>Ульяновская об.</c:v>
                </c:pt>
                <c:pt idx="9">
                  <c:v>ЯНАО</c:v>
                </c:pt>
                <c:pt idx="10">
                  <c:v>Москва</c:v>
                </c:pt>
                <c:pt idx="11">
                  <c:v>Другие регионы</c:v>
                </c:pt>
              </c:strCache>
            </c:strRef>
          </c:cat>
          <c:val>
            <c:numRef>
              <c:f>'[Рябов Е.А. Об итогах приёма в 2024 г.xlsx]География'!$K$64:$K$75</c:f>
              <c:numCache>
                <c:formatCode>General</c:formatCode>
                <c:ptCount val="12"/>
                <c:pt idx="0">
                  <c:v>66</c:v>
                </c:pt>
                <c:pt idx="1">
                  <c:v>23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DED-4165-A37D-1F6B4DA6B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8"/>
        <c:overlap val="27"/>
        <c:axId val="65170048"/>
        <c:axId val="65184128"/>
      </c:barChart>
      <c:catAx>
        <c:axId val="6517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184128"/>
        <c:crosses val="autoZero"/>
        <c:auto val="1"/>
        <c:lblAlgn val="ctr"/>
        <c:lblOffset val="100"/>
        <c:noMultiLvlLbl val="0"/>
      </c:catAx>
      <c:valAx>
        <c:axId val="6518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17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43781094844221"/>
          <c:y val="2.7172999391740508E-2"/>
          <c:w val="0.48697851775862211"/>
          <c:h val="6.55067963064283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География!$I$78</c:f>
              <c:strCache>
                <c:ptCount val="1"/>
                <c:pt idx="0">
                  <c:v>2022 (798 человек)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География!$A$79:$A$84</c:f>
              <c:strCache>
                <c:ptCount val="6"/>
                <c:pt idx="0">
                  <c:v>Туркменистан</c:v>
                </c:pt>
                <c:pt idx="1">
                  <c:v>Узбекистан</c:v>
                </c:pt>
                <c:pt idx="2">
                  <c:v>Египет</c:v>
                </c:pt>
                <c:pt idx="3">
                  <c:v>Казахстан</c:v>
                </c:pt>
                <c:pt idx="4">
                  <c:v>Таджикистан</c:v>
                </c:pt>
                <c:pt idx="5">
                  <c:v>Китай</c:v>
                </c:pt>
              </c:strCache>
            </c:strRef>
          </c:cat>
          <c:val>
            <c:numRef>
              <c:f>География!$I$79:$I$84</c:f>
              <c:numCache>
                <c:formatCode>General</c:formatCode>
                <c:ptCount val="6"/>
                <c:pt idx="0">
                  <c:v>656</c:v>
                </c:pt>
                <c:pt idx="1">
                  <c:v>76</c:v>
                </c:pt>
                <c:pt idx="2">
                  <c:v>28</c:v>
                </c:pt>
                <c:pt idx="3">
                  <c:v>3</c:v>
                </c:pt>
                <c:pt idx="4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14-463F-A4EB-A19D9C25A92B}"/>
            </c:ext>
          </c:extLst>
        </c:ser>
        <c:ser>
          <c:idx val="1"/>
          <c:order val="1"/>
          <c:tx>
            <c:strRef>
              <c:f>География!$J$78</c:f>
              <c:strCache>
                <c:ptCount val="1"/>
                <c:pt idx="0">
                  <c:v>2023 (494 чел)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География!$A$79:$A$84</c:f>
              <c:strCache>
                <c:ptCount val="6"/>
                <c:pt idx="0">
                  <c:v>Туркменистан</c:v>
                </c:pt>
                <c:pt idx="1">
                  <c:v>Узбекистан</c:v>
                </c:pt>
                <c:pt idx="2">
                  <c:v>Египет</c:v>
                </c:pt>
                <c:pt idx="3">
                  <c:v>Казахстан</c:v>
                </c:pt>
                <c:pt idx="4">
                  <c:v>Таджикистан</c:v>
                </c:pt>
                <c:pt idx="5">
                  <c:v>Китай</c:v>
                </c:pt>
              </c:strCache>
            </c:strRef>
          </c:cat>
          <c:val>
            <c:numRef>
              <c:f>География!$J$79:$J$84</c:f>
              <c:numCache>
                <c:formatCode>General</c:formatCode>
                <c:ptCount val="6"/>
                <c:pt idx="0">
                  <c:v>358</c:v>
                </c:pt>
                <c:pt idx="1">
                  <c:v>101</c:v>
                </c:pt>
                <c:pt idx="3">
                  <c:v>14</c:v>
                </c:pt>
                <c:pt idx="4">
                  <c:v>9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F14-463F-A4EB-A19D9C25A92B}"/>
            </c:ext>
          </c:extLst>
        </c:ser>
        <c:ser>
          <c:idx val="2"/>
          <c:order val="2"/>
          <c:tx>
            <c:strRef>
              <c:f>География!$K$78</c:f>
              <c:strCache>
                <c:ptCount val="1"/>
                <c:pt idx="0">
                  <c:v>2024 (257 чел)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География!$A$79:$A$84</c:f>
              <c:strCache>
                <c:ptCount val="6"/>
                <c:pt idx="0">
                  <c:v>Туркменистан</c:v>
                </c:pt>
                <c:pt idx="1">
                  <c:v>Узбекистан</c:v>
                </c:pt>
                <c:pt idx="2">
                  <c:v>Египет</c:v>
                </c:pt>
                <c:pt idx="3">
                  <c:v>Казахстан</c:v>
                </c:pt>
                <c:pt idx="4">
                  <c:v>Таджикистан</c:v>
                </c:pt>
                <c:pt idx="5">
                  <c:v>Китай</c:v>
                </c:pt>
              </c:strCache>
            </c:strRef>
          </c:cat>
          <c:val>
            <c:numRef>
              <c:f>География!$K$79:$K$84</c:f>
              <c:numCache>
                <c:formatCode>General</c:formatCode>
                <c:ptCount val="6"/>
                <c:pt idx="0">
                  <c:v>204</c:v>
                </c:pt>
                <c:pt idx="1">
                  <c:v>40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F14-463F-A4EB-A19D9C25A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8"/>
        <c:shape val="box"/>
        <c:axId val="65343872"/>
        <c:axId val="65345408"/>
        <c:axId val="65181440"/>
      </c:bar3DChart>
      <c:catAx>
        <c:axId val="6534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345408"/>
        <c:crosses val="autoZero"/>
        <c:auto val="1"/>
        <c:lblAlgn val="ctr"/>
        <c:lblOffset val="100"/>
        <c:noMultiLvlLbl val="0"/>
      </c:catAx>
      <c:valAx>
        <c:axId val="6534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343872"/>
        <c:crosses val="autoZero"/>
        <c:crossBetween val="between"/>
      </c:valAx>
      <c:serAx>
        <c:axId val="6518144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345408"/>
        <c:crosses val="autoZero"/>
      </c:ser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'Средний балл'!$B$40</c:f>
              <c:strCache>
                <c:ptCount val="1"/>
                <c:pt idx="0">
                  <c:v>Средний балл ЕГЭ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noFill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'Средний балл'!$A$43:$A$47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'Средний балл'!$B$43:$B$47</c:f>
              <c:numCache>
                <c:formatCode>General</c:formatCode>
                <c:ptCount val="5"/>
                <c:pt idx="0">
                  <c:v>64.7</c:v>
                </c:pt>
                <c:pt idx="1">
                  <c:v>58.8</c:v>
                </c:pt>
                <c:pt idx="2">
                  <c:v>58.8</c:v>
                </c:pt>
                <c:pt idx="3">
                  <c:v>56.3</c:v>
                </c:pt>
                <c:pt idx="4">
                  <c:v>56.57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D8-47D9-A614-8B6835ABB8E0}"/>
            </c:ext>
          </c:extLst>
        </c:ser>
        <c:ser>
          <c:idx val="1"/>
          <c:order val="1"/>
          <c:tx>
            <c:strRef>
              <c:f>'Средний балл'!$C$40</c:f>
              <c:strCache>
                <c:ptCount val="1"/>
                <c:pt idx="0">
                  <c:v>Средний балл ЕГЭ</c:v>
                </c:pt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5054910367866584E-2"/>
                  <c:y val="-4.243778136006664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30-45F9-8B1E-4E73E011350A}"/>
                </c:ext>
              </c:extLst>
            </c:dLbl>
            <c:dLbl>
              <c:idx val="1"/>
              <c:layout>
                <c:manualLayout>
                  <c:x val="1.8791182775899938E-2"/>
                  <c:y val="-9.2592592592592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30-45F9-8B1E-4E73E011350A}"/>
                </c:ext>
              </c:extLst>
            </c:dLbl>
            <c:dLbl>
              <c:idx val="2"/>
              <c:layout>
                <c:manualLayout>
                  <c:x val="1.6703273578577722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30-45F9-8B1E-4E73E011350A}"/>
                </c:ext>
              </c:extLst>
            </c:dLbl>
            <c:dLbl>
              <c:idx val="3"/>
              <c:layout>
                <c:manualLayout>
                  <c:x val="1.879118277589986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130-45F9-8B1E-4E73E011350A}"/>
                </c:ext>
              </c:extLst>
            </c:dLbl>
            <c:dLbl>
              <c:idx val="4"/>
              <c:layout>
                <c:manualLayout>
                  <c:x val="1.4615364381255507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130-45F9-8B1E-4E73E01135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Arial Black" panose="020B0A040201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'Средний балл'!$A$43:$A$47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'Средний балл'!$C$43:$C$47</c:f>
              <c:numCache>
                <c:formatCode>General</c:formatCode>
                <c:ptCount val="5"/>
                <c:pt idx="0">
                  <c:v>63.9</c:v>
                </c:pt>
                <c:pt idx="1">
                  <c:v>59.7</c:v>
                </c:pt>
                <c:pt idx="2">
                  <c:v>66</c:v>
                </c:pt>
                <c:pt idx="3">
                  <c:v>63.6</c:v>
                </c:pt>
                <c:pt idx="4">
                  <c:v>64.42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130-45F9-8B1E-4E73E01135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18596352"/>
        <c:axId val="118597888"/>
        <c:axId val="0"/>
      </c:bar3DChart>
      <c:catAx>
        <c:axId val="11859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597888"/>
        <c:crosses val="autoZero"/>
        <c:auto val="1"/>
        <c:lblAlgn val="ctr"/>
        <c:lblOffset val="100"/>
        <c:noMultiLvlLbl val="0"/>
      </c:catAx>
      <c:valAx>
        <c:axId val="118597888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596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'[Средний балл егэ по школам 2024.xlsx]Лист2'!$B$1</c:f>
              <c:strCache>
                <c:ptCount val="1"/>
                <c:pt idx="0">
                  <c:v>Ср.балл ЕГЭ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'[Средний балл егэ по школам 2024.xlsx]Лист2'!$A$2:$A$21</c:f>
              <c:strCache>
                <c:ptCount val="20"/>
                <c:pt idx="0">
                  <c:v>ПМиИ</c:v>
                </c:pt>
                <c:pt idx="1">
                  <c:v>ПИ</c:v>
                </c:pt>
                <c:pt idx="2">
                  <c:v>ИСиТ</c:v>
                </c:pt>
                <c:pt idx="3">
                  <c:v>Сервис </c:v>
                </c:pt>
                <c:pt idx="4">
                  <c:v>ЭиЭ</c:v>
                </c:pt>
                <c:pt idx="5">
                  <c:v>АТПП</c:v>
                </c:pt>
                <c:pt idx="6">
                  <c:v>Строительство (О/З) </c:v>
                </c:pt>
                <c:pt idx="7">
                  <c:v>Строительство </c:v>
                </c:pt>
                <c:pt idx="8">
                  <c:v>Мехатроника</c:v>
                </c:pt>
                <c:pt idx="9">
                  <c:v>Материаловедение</c:v>
                </c:pt>
                <c:pt idx="10">
                  <c:v>КТОПМ</c:v>
                </c:pt>
                <c:pt idx="11">
                  <c:v>Техносфер.</c:v>
                </c:pt>
                <c:pt idx="12">
                  <c:v>НТТС</c:v>
                </c:pt>
                <c:pt idx="13">
                  <c:v>ТТП</c:v>
                </c:pt>
                <c:pt idx="14">
                  <c:v>Маш-е </c:v>
                </c:pt>
                <c:pt idx="15">
                  <c:v>ЭТТМиК</c:v>
                </c:pt>
                <c:pt idx="16">
                  <c:v>Энергомаш</c:v>
                </c:pt>
                <c:pt idx="17">
                  <c:v>ТМиО</c:v>
                </c:pt>
                <c:pt idx="18">
                  <c:v>ХолКриоТехИСЖ</c:v>
                </c:pt>
                <c:pt idx="19">
                  <c:v>ЗиК</c:v>
                </c:pt>
              </c:strCache>
            </c:strRef>
          </c:cat>
          <c:val>
            <c:numRef>
              <c:f>'[Средний балл егэ по школам 2024.xlsx]Лист2'!$B$2:$B$21</c:f>
              <c:numCache>
                <c:formatCode>0.00</c:formatCode>
                <c:ptCount val="20"/>
                <c:pt idx="0">
                  <c:v>70.320799999999963</c:v>
                </c:pt>
                <c:pt idx="1">
                  <c:v>68.453164556962022</c:v>
                </c:pt>
                <c:pt idx="2">
                  <c:v>66.763636363636351</c:v>
                </c:pt>
                <c:pt idx="3">
                  <c:v>65.077142857142846</c:v>
                </c:pt>
                <c:pt idx="4">
                  <c:v>65.043362831858417</c:v>
                </c:pt>
                <c:pt idx="5">
                  <c:v>64.15766129032248</c:v>
                </c:pt>
                <c:pt idx="6">
                  <c:v>63.85</c:v>
                </c:pt>
                <c:pt idx="7">
                  <c:v>63.372448979591866</c:v>
                </c:pt>
                <c:pt idx="8">
                  <c:v>62.856428571428566</c:v>
                </c:pt>
                <c:pt idx="9">
                  <c:v>62.416666666666664</c:v>
                </c:pt>
                <c:pt idx="10">
                  <c:v>61.81562499999999</c:v>
                </c:pt>
                <c:pt idx="11">
                  <c:v>61.535294117647041</c:v>
                </c:pt>
                <c:pt idx="12">
                  <c:v>61.317543859649113</c:v>
                </c:pt>
                <c:pt idx="13">
                  <c:v>60.604255319148919</c:v>
                </c:pt>
                <c:pt idx="14">
                  <c:v>60.603076923076912</c:v>
                </c:pt>
                <c:pt idx="15">
                  <c:v>59.348421052631586</c:v>
                </c:pt>
                <c:pt idx="16">
                  <c:v>58.98333333333332</c:v>
                </c:pt>
                <c:pt idx="17">
                  <c:v>57.840540540540538</c:v>
                </c:pt>
                <c:pt idx="18">
                  <c:v>56.659523809523805</c:v>
                </c:pt>
                <c:pt idx="19">
                  <c:v>54.487500000000004</c:v>
                </c:pt>
              </c:numCache>
            </c:numRef>
          </c:val>
        </c:ser>
        <c:ser>
          <c:idx val="1"/>
          <c:order val="1"/>
          <c:tx>
            <c:strRef>
              <c:f>'[Средний балл егэ по школам 2024.xlsx]Лист2'!$C$1</c:f>
              <c:strCache>
                <c:ptCount val="1"/>
                <c:pt idx="0">
                  <c:v>Ср.балл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'[Средний балл егэ по школам 2024.xlsx]Лист2'!$A$2:$A$21</c:f>
              <c:strCache>
                <c:ptCount val="20"/>
                <c:pt idx="0">
                  <c:v>ПМиИ</c:v>
                </c:pt>
                <c:pt idx="1">
                  <c:v>ПИ</c:v>
                </c:pt>
                <c:pt idx="2">
                  <c:v>ИСиТ</c:v>
                </c:pt>
                <c:pt idx="3">
                  <c:v>Сервис </c:v>
                </c:pt>
                <c:pt idx="4">
                  <c:v>ЭиЭ</c:v>
                </c:pt>
                <c:pt idx="5">
                  <c:v>АТПП</c:v>
                </c:pt>
                <c:pt idx="6">
                  <c:v>Строительство (О/З) </c:v>
                </c:pt>
                <c:pt idx="7">
                  <c:v>Строительство </c:v>
                </c:pt>
                <c:pt idx="8">
                  <c:v>Мехатроника</c:v>
                </c:pt>
                <c:pt idx="9">
                  <c:v>Материаловедение</c:v>
                </c:pt>
                <c:pt idx="10">
                  <c:v>КТОПМ</c:v>
                </c:pt>
                <c:pt idx="11">
                  <c:v>Техносфер.</c:v>
                </c:pt>
                <c:pt idx="12">
                  <c:v>НТТС</c:v>
                </c:pt>
                <c:pt idx="13">
                  <c:v>ТТП</c:v>
                </c:pt>
                <c:pt idx="14">
                  <c:v>Маш-е </c:v>
                </c:pt>
                <c:pt idx="15">
                  <c:v>ЭТТМиК</c:v>
                </c:pt>
                <c:pt idx="16">
                  <c:v>Энергомаш</c:v>
                </c:pt>
                <c:pt idx="17">
                  <c:v>ТМиО</c:v>
                </c:pt>
                <c:pt idx="18">
                  <c:v>ХолКриоТехИСЖ</c:v>
                </c:pt>
                <c:pt idx="19">
                  <c:v>ЗиК</c:v>
                </c:pt>
              </c:strCache>
            </c:strRef>
          </c:cat>
          <c:val>
            <c:numRef>
              <c:f>'[Средний балл егэ по школам 2024.xlsx]Лист2'!$C$2:$C$21</c:f>
              <c:numCache>
                <c:formatCode>0.00</c:formatCode>
                <c:ptCount val="20"/>
                <c:pt idx="0">
                  <c:v>64.302885154061684</c:v>
                </c:pt>
                <c:pt idx="1">
                  <c:v>58.809559834938106</c:v>
                </c:pt>
                <c:pt idx="2">
                  <c:v>63.767428571428553</c:v>
                </c:pt>
                <c:pt idx="3">
                  <c:v>59.482049180327863</c:v>
                </c:pt>
                <c:pt idx="4">
                  <c:v>55.596304909560693</c:v>
                </c:pt>
                <c:pt idx="5">
                  <c:v>56.640207100591759</c:v>
                </c:pt>
                <c:pt idx="6">
                  <c:v>49.767943925233645</c:v>
                </c:pt>
                <c:pt idx="7">
                  <c:v>60.656104868913857</c:v>
                </c:pt>
                <c:pt idx="8">
                  <c:v>58.653076923076924</c:v>
                </c:pt>
                <c:pt idx="9">
                  <c:v>52.994666666666674</c:v>
                </c:pt>
                <c:pt idx="10">
                  <c:v>52.342200772200769</c:v>
                </c:pt>
                <c:pt idx="11">
                  <c:v>58.508965517241386</c:v>
                </c:pt>
                <c:pt idx="12">
                  <c:v>54.114929577464778</c:v>
                </c:pt>
                <c:pt idx="13">
                  <c:v>54.973124999999996</c:v>
                </c:pt>
                <c:pt idx="14">
                  <c:v>52.150462776659978</c:v>
                </c:pt>
                <c:pt idx="15">
                  <c:v>53.261545064377621</c:v>
                </c:pt>
                <c:pt idx="16">
                  <c:v>51.468582677165351</c:v>
                </c:pt>
                <c:pt idx="17">
                  <c:v>51.664140127388528</c:v>
                </c:pt>
                <c:pt idx="18">
                  <c:v>52.022597402597398</c:v>
                </c:pt>
                <c:pt idx="19">
                  <c:v>47.652222222222228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880320"/>
        <c:axId val="117881856"/>
      </c:barChart>
      <c:catAx>
        <c:axId val="117880320"/>
        <c:scaling>
          <c:orientation val="minMax"/>
        </c:scaling>
        <c:delete val="0"/>
        <c:axPos val="b"/>
        <c:majorTickMark val="out"/>
        <c:minorTickMark val="none"/>
        <c:tickLblPos val="nextTo"/>
        <c:crossAx val="117881856"/>
        <c:crosses val="autoZero"/>
        <c:auto val="1"/>
        <c:lblAlgn val="ctr"/>
        <c:lblOffset val="100"/>
        <c:noMultiLvlLbl val="0"/>
      </c:catAx>
      <c:valAx>
        <c:axId val="117881856"/>
        <c:scaling>
          <c:orientation val="minMax"/>
        </c:scaling>
        <c:delete val="1"/>
        <c:axPos val="l"/>
        <c:majorGridlines/>
        <c:numFmt formatCode="0.00" sourceLinked="1"/>
        <c:majorTickMark val="out"/>
        <c:minorTickMark val="none"/>
        <c:tickLblPos val="nextTo"/>
        <c:crossAx val="1178803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'[Средний балл егэ по школам 2024.xlsx]Лист2'!$B$1</c:f>
              <c:strCache>
                <c:ptCount val="1"/>
                <c:pt idx="0">
                  <c:v>Ср.балл ЕГЭ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'[Средний балл егэ по школам 2024.xlsx]Лист2'!$A$32:$A$36</c:f>
              <c:strCache>
                <c:ptCount val="5"/>
                <c:pt idx="0">
                  <c:v>ИВТ (ПИШ)</c:v>
                </c:pt>
                <c:pt idx="1">
                  <c:v>ТиТ (ПИШ)</c:v>
                </c:pt>
                <c:pt idx="2">
                  <c:v>КТОМП (ПИШ)</c:v>
                </c:pt>
                <c:pt idx="3">
                  <c:v>НТТС (ПИШ)</c:v>
                </c:pt>
                <c:pt idx="4">
                  <c:v>ЭиЭ (ПИШ)</c:v>
                </c:pt>
              </c:strCache>
            </c:strRef>
          </c:cat>
          <c:val>
            <c:numRef>
              <c:f>'[Средний балл егэ по школам 2024.xlsx]Лист2'!$B$32:$B$36</c:f>
              <c:numCache>
                <c:formatCode>0.00</c:formatCode>
                <c:ptCount val="5"/>
                <c:pt idx="0">
                  <c:v>66.54844290657438</c:v>
                </c:pt>
                <c:pt idx="1">
                  <c:v>62.408737864077672</c:v>
                </c:pt>
                <c:pt idx="2">
                  <c:v>62.07441860465115</c:v>
                </c:pt>
                <c:pt idx="3">
                  <c:v>61.109090909090945</c:v>
                </c:pt>
                <c:pt idx="4">
                  <c:v>60.783333333333353</c:v>
                </c:pt>
              </c:numCache>
            </c:numRef>
          </c:val>
        </c:ser>
        <c:ser>
          <c:idx val="1"/>
          <c:order val="1"/>
          <c:tx>
            <c:strRef>
              <c:f>'[Средний балл егэ по школам 2024.xlsx]Лист2'!$C$1</c:f>
              <c:strCache>
                <c:ptCount val="1"/>
                <c:pt idx="0">
                  <c:v>Ср.балл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'[Средний балл егэ по школам 2024.xlsx]Лист2'!$A$32:$A$36</c:f>
              <c:strCache>
                <c:ptCount val="5"/>
                <c:pt idx="0">
                  <c:v>ИВТ (ПИШ)</c:v>
                </c:pt>
                <c:pt idx="1">
                  <c:v>ТиТ (ПИШ)</c:v>
                </c:pt>
                <c:pt idx="2">
                  <c:v>КТОМП (ПИШ)</c:v>
                </c:pt>
                <c:pt idx="3">
                  <c:v>НТТС (ПИШ)</c:v>
                </c:pt>
                <c:pt idx="4">
                  <c:v>ЭиЭ (ПИШ)</c:v>
                </c:pt>
              </c:strCache>
            </c:strRef>
          </c:cat>
          <c:val>
            <c:numRef>
              <c:f>'[Средний балл егэ по школам 2024.xlsx]Лист2'!$C$32:$C$36</c:f>
              <c:numCache>
                <c:formatCode>0.00</c:formatCode>
                <c:ptCount val="5"/>
                <c:pt idx="0">
                  <c:v>63.567814207650251</c:v>
                </c:pt>
                <c:pt idx="1">
                  <c:v>57.42058201058201</c:v>
                </c:pt>
                <c:pt idx="2">
                  <c:v>56.524256756756742</c:v>
                </c:pt>
                <c:pt idx="3">
                  <c:v>55.323701657458557</c:v>
                </c:pt>
                <c:pt idx="4">
                  <c:v>56.92401515151515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335744"/>
        <c:axId val="118337536"/>
      </c:barChart>
      <c:catAx>
        <c:axId val="118335744"/>
        <c:scaling>
          <c:orientation val="minMax"/>
        </c:scaling>
        <c:delete val="0"/>
        <c:axPos val="b"/>
        <c:majorTickMark val="out"/>
        <c:minorTickMark val="none"/>
        <c:tickLblPos val="nextTo"/>
        <c:crossAx val="118337536"/>
        <c:crosses val="autoZero"/>
        <c:auto val="1"/>
        <c:lblAlgn val="ctr"/>
        <c:lblOffset val="100"/>
        <c:noMultiLvlLbl val="0"/>
      </c:catAx>
      <c:valAx>
        <c:axId val="118337536"/>
        <c:scaling>
          <c:orientation val="minMax"/>
        </c:scaling>
        <c:delete val="1"/>
        <c:axPos val="l"/>
        <c:majorGridlines/>
        <c:numFmt formatCode="0.00" sourceLinked="1"/>
        <c:majorTickMark val="out"/>
        <c:minorTickMark val="none"/>
        <c:tickLblPos val="nextTo"/>
        <c:crossAx val="1183357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'[Средний балл егэ по школам 2024.xlsx]Лист2'!$A$43:$A$52</c:f>
              <c:strCache>
                <c:ptCount val="10"/>
                <c:pt idx="0">
                  <c:v>Лингвистика (бакалавриат)</c:v>
                </c:pt>
                <c:pt idx="1">
                  <c:v>Прикладная информатика (бакалавриат)</c:v>
                </c:pt>
                <c:pt idx="2">
                  <c:v>Экономика (бакалавриат)</c:v>
                </c:pt>
                <c:pt idx="3">
                  <c:v>Перевод и переводоведение (специалитет)</c:v>
                </c:pt>
                <c:pt idx="4">
                  <c:v>Юриспруденция (бакалавриат)</c:v>
                </c:pt>
                <c:pt idx="5">
                  <c:v>Государственное и муниципальное управление (бакалавриат)</c:v>
                </c:pt>
                <c:pt idx="6">
                  <c:v>Менеджмент (бакалавриат)</c:v>
                </c:pt>
                <c:pt idx="7">
                  <c:v>Таможенное дело (специалитет)</c:v>
                </c:pt>
                <c:pt idx="8">
                  <c:v>Бизнес-информатика (бакалавриат)</c:v>
                </c:pt>
                <c:pt idx="9">
                  <c:v>Психология (бакалавриат)</c:v>
                </c:pt>
              </c:strCache>
            </c:strRef>
          </c:cat>
          <c:val>
            <c:numRef>
              <c:f>'[Средний балл егэ по школам 2024.xlsx]Лист2'!$B$43:$B$52</c:f>
              <c:numCache>
                <c:formatCode>0.00</c:formatCode>
                <c:ptCount val="10"/>
                <c:pt idx="0">
                  <c:v>68.091176470588238</c:v>
                </c:pt>
                <c:pt idx="1">
                  <c:v>67.297309417040324</c:v>
                </c:pt>
                <c:pt idx="2">
                  <c:v>65.016455696202527</c:v>
                </c:pt>
                <c:pt idx="3">
                  <c:v>64.918918918918905</c:v>
                </c:pt>
                <c:pt idx="4">
                  <c:v>63.085156249999997</c:v>
                </c:pt>
                <c:pt idx="5">
                  <c:v>61.829629629629622</c:v>
                </c:pt>
                <c:pt idx="6">
                  <c:v>61.739062500000024</c:v>
                </c:pt>
                <c:pt idx="7">
                  <c:v>60.69047619047619</c:v>
                </c:pt>
                <c:pt idx="8">
                  <c:v>60.345833333333331</c:v>
                </c:pt>
                <c:pt idx="9">
                  <c:v>59.163999999999994</c:v>
                </c:pt>
              </c:numCache>
            </c:numRef>
          </c:val>
        </c:ser>
        <c:ser>
          <c:idx val="1"/>
          <c:order val="1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'[Средний балл егэ по школам 2024.xlsx]Лист2'!$A$43:$A$52</c:f>
              <c:strCache>
                <c:ptCount val="10"/>
                <c:pt idx="0">
                  <c:v>Лингвистика (бакалавриат)</c:v>
                </c:pt>
                <c:pt idx="1">
                  <c:v>Прикладная информатика (бакалавриат)</c:v>
                </c:pt>
                <c:pt idx="2">
                  <c:v>Экономика (бакалавриат)</c:v>
                </c:pt>
                <c:pt idx="3">
                  <c:v>Перевод и переводоведение (специалитет)</c:v>
                </c:pt>
                <c:pt idx="4">
                  <c:v>Юриспруденция (бакалавриат)</c:v>
                </c:pt>
                <c:pt idx="5">
                  <c:v>Государственное и муниципальное управление (бакалавриат)</c:v>
                </c:pt>
                <c:pt idx="6">
                  <c:v>Менеджмент (бакалавриат)</c:v>
                </c:pt>
                <c:pt idx="7">
                  <c:v>Таможенное дело (специалитет)</c:v>
                </c:pt>
                <c:pt idx="8">
                  <c:v>Бизнес-информатика (бакалавриат)</c:v>
                </c:pt>
                <c:pt idx="9">
                  <c:v>Психология (бакалавриат)</c:v>
                </c:pt>
              </c:strCache>
            </c:strRef>
          </c:cat>
          <c:val>
            <c:numRef>
              <c:f>'[Средний балл егэ по школам 2024.xlsx]Лист2'!$C$43:$C$52</c:f>
              <c:numCache>
                <c:formatCode>0.00</c:formatCode>
                <c:ptCount val="10"/>
                <c:pt idx="0">
                  <c:v>65.477333333333334</c:v>
                </c:pt>
                <c:pt idx="1">
                  <c:v>64.560777027027015</c:v>
                </c:pt>
                <c:pt idx="2">
                  <c:v>58.956129032258076</c:v>
                </c:pt>
                <c:pt idx="3">
                  <c:v>64.517105263157902</c:v>
                </c:pt>
                <c:pt idx="4">
                  <c:v>61.115094339622651</c:v>
                </c:pt>
                <c:pt idx="5">
                  <c:v>60.048305084745763</c:v>
                </c:pt>
                <c:pt idx="6">
                  <c:v>54.863599999999991</c:v>
                </c:pt>
                <c:pt idx="7">
                  <c:v>60.600594059405942</c:v>
                </c:pt>
                <c:pt idx="8">
                  <c:v>59.773199999999996</c:v>
                </c:pt>
                <c:pt idx="9">
                  <c:v>54.814090909090915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283264"/>
        <c:axId val="118285056"/>
      </c:barChart>
      <c:catAx>
        <c:axId val="118283264"/>
        <c:scaling>
          <c:orientation val="minMax"/>
        </c:scaling>
        <c:delete val="0"/>
        <c:axPos val="b"/>
        <c:majorTickMark val="out"/>
        <c:minorTickMark val="none"/>
        <c:tickLblPos val="nextTo"/>
        <c:crossAx val="118285056"/>
        <c:crosses val="autoZero"/>
        <c:auto val="1"/>
        <c:lblAlgn val="ctr"/>
        <c:lblOffset val="100"/>
        <c:noMultiLvlLbl val="0"/>
      </c:catAx>
      <c:valAx>
        <c:axId val="11828505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118283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контракт!$B$3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контракт!$A$8:$A$11</c:f>
              <c:strCache>
                <c:ptCount val="4"/>
                <c:pt idx="0">
                  <c:v>2021 (итого 1241)</c:v>
                </c:pt>
                <c:pt idx="1">
                  <c:v>2022 (итого 1311)</c:v>
                </c:pt>
                <c:pt idx="2">
                  <c:v>2023 (итого 1061)</c:v>
                </c:pt>
                <c:pt idx="3">
                  <c:v>2024 (итого 1076)</c:v>
                </c:pt>
              </c:strCache>
            </c:strRef>
          </c:cat>
          <c:val>
            <c:numRef>
              <c:f>контракт!$B$8:$B$11</c:f>
              <c:numCache>
                <c:formatCode>General</c:formatCode>
                <c:ptCount val="4"/>
                <c:pt idx="0">
                  <c:v>1011</c:v>
                </c:pt>
                <c:pt idx="1">
                  <c:v>907</c:v>
                </c:pt>
                <c:pt idx="2">
                  <c:v>761</c:v>
                </c:pt>
                <c:pt idx="3">
                  <c:v>832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79-4405-84EB-6986432DA753}"/>
            </c:ext>
          </c:extLst>
        </c:ser>
        <c:ser>
          <c:idx val="1"/>
          <c:order val="1"/>
          <c:tx>
            <c:strRef>
              <c:f>контракт!$C$3</c:f>
              <c:strCache>
                <c:ptCount val="1"/>
                <c:pt idx="0">
                  <c:v>Договор</c:v>
                </c:pt>
              </c:strCache>
            </c:strRef>
          </c:tx>
          <c:spPr>
            <a:solidFill>
              <a:srgbClr val="FF3B3B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контракт!$A$8:$A$11</c:f>
              <c:strCache>
                <c:ptCount val="4"/>
                <c:pt idx="0">
                  <c:v>2021 (итого 1241)</c:v>
                </c:pt>
                <c:pt idx="1">
                  <c:v>2022 (итого 1311)</c:v>
                </c:pt>
                <c:pt idx="2">
                  <c:v>2023 (итого 1061)</c:v>
                </c:pt>
                <c:pt idx="3">
                  <c:v>2024 (итого 1076)</c:v>
                </c:pt>
              </c:strCache>
            </c:strRef>
          </c:cat>
          <c:val>
            <c:numRef>
              <c:f>контракт!$C$8:$C$11</c:f>
              <c:numCache>
                <c:formatCode>General</c:formatCode>
                <c:ptCount val="4"/>
                <c:pt idx="0">
                  <c:v>230</c:v>
                </c:pt>
                <c:pt idx="1">
                  <c:v>404</c:v>
                </c:pt>
                <c:pt idx="2">
                  <c:v>300</c:v>
                </c:pt>
                <c:pt idx="3">
                  <c:v>244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79-4405-84EB-6986432DA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8486528"/>
        <c:axId val="118488064"/>
        <c:axId val="0"/>
      </c:bar3DChart>
      <c:catAx>
        <c:axId val="11848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488064"/>
        <c:crosses val="autoZero"/>
        <c:auto val="1"/>
        <c:lblAlgn val="ctr"/>
        <c:lblOffset val="100"/>
        <c:noMultiLvlLbl val="0"/>
      </c:catAx>
      <c:valAx>
        <c:axId val="11848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48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контракт!$B$3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контракт!$A$44:$A$47</c:f>
              <c:strCache>
                <c:ptCount val="4"/>
                <c:pt idx="0">
                  <c:v>2021 (итого 494)</c:v>
                </c:pt>
                <c:pt idx="1">
                  <c:v>2022 (итого 912)</c:v>
                </c:pt>
                <c:pt idx="2">
                  <c:v>2023 (итого 600)</c:v>
                </c:pt>
                <c:pt idx="3">
                  <c:v>2024 (итого 474)</c:v>
                </c:pt>
              </c:strCache>
            </c:strRef>
          </c:cat>
          <c:val>
            <c:numRef>
              <c:f>контракт!$B$44:$B$47</c:f>
              <c:numCache>
                <c:formatCode>General</c:formatCode>
                <c:ptCount val="4"/>
                <c:pt idx="0">
                  <c:v>191</c:v>
                </c:pt>
                <c:pt idx="1">
                  <c:v>83</c:v>
                </c:pt>
                <c:pt idx="2">
                  <c:v>94</c:v>
                </c:pt>
                <c:pt idx="3">
                  <c:v>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24-4264-BF0F-A49C6EB9E180}"/>
            </c:ext>
          </c:extLst>
        </c:ser>
        <c:ser>
          <c:idx val="1"/>
          <c:order val="1"/>
          <c:tx>
            <c:strRef>
              <c:f>контракт!$C$3</c:f>
              <c:strCache>
                <c:ptCount val="1"/>
                <c:pt idx="0">
                  <c:v>Договор</c:v>
                </c:pt>
              </c:strCache>
            </c:strRef>
          </c:tx>
          <c:spPr>
            <a:solidFill>
              <a:srgbClr val="FF3B3B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3"/>
              <c:layout>
                <c:manualLayout>
                  <c:x val="0"/>
                  <c:y val="-5.3440202517328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24-4264-BF0F-A49C6EB9E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000" tIns="72000" rIns="38100" bIns="720000" anchor="t" anchorCtr="0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контракт!$A$44:$A$47</c:f>
              <c:strCache>
                <c:ptCount val="4"/>
                <c:pt idx="0">
                  <c:v>2021 (итого 494)</c:v>
                </c:pt>
                <c:pt idx="1">
                  <c:v>2022 (итого 912)</c:v>
                </c:pt>
                <c:pt idx="2">
                  <c:v>2023 (итого 600)</c:v>
                </c:pt>
                <c:pt idx="3">
                  <c:v>2024 (итого 474)</c:v>
                </c:pt>
              </c:strCache>
            </c:strRef>
          </c:cat>
          <c:val>
            <c:numRef>
              <c:f>контракт!$C$44:$C$47</c:f>
              <c:numCache>
                <c:formatCode>General</c:formatCode>
                <c:ptCount val="4"/>
                <c:pt idx="0">
                  <c:v>303</c:v>
                </c:pt>
                <c:pt idx="1">
                  <c:v>829</c:v>
                </c:pt>
                <c:pt idx="2">
                  <c:v>506</c:v>
                </c:pt>
                <c:pt idx="3">
                  <c:v>417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24-4264-BF0F-A49C6EB9E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8397184"/>
        <c:axId val="118411264"/>
        <c:axId val="0"/>
      </c:bar3DChart>
      <c:catAx>
        <c:axId val="11839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411264"/>
        <c:crosses val="autoZero"/>
        <c:auto val="1"/>
        <c:lblAlgn val="ctr"/>
        <c:lblOffset val="100"/>
        <c:noMultiLvlLbl val="0"/>
      </c:catAx>
      <c:valAx>
        <c:axId val="11841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39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6711B8-199B-48C7-814D-B6D123F13DE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B71D8F-E670-462A-869B-500788A23F82}">
      <dgm:prSet phldrT="[Текст]"/>
      <dgm:spPr/>
      <dgm:t>
        <a:bodyPr/>
        <a:lstStyle/>
        <a:p>
          <a:r>
            <a:rPr lang="ru-RU" dirty="0" smtClean="0"/>
            <a:t>Зачислено – 489 чел</a:t>
          </a:r>
          <a:endParaRPr lang="ru-RU" dirty="0"/>
        </a:p>
      </dgm:t>
    </dgm:pt>
    <dgm:pt modelId="{FDFCA8A6-F0B5-43B4-8C86-8DCCBFFDE207}" type="parTrans" cxnId="{3B380BD2-2089-4F41-9151-58B0150E13F5}">
      <dgm:prSet/>
      <dgm:spPr/>
      <dgm:t>
        <a:bodyPr/>
        <a:lstStyle/>
        <a:p>
          <a:endParaRPr lang="ru-RU"/>
        </a:p>
      </dgm:t>
    </dgm:pt>
    <dgm:pt modelId="{2B283ECF-52F9-4B86-BB06-26E2362D5ABE}" type="sibTrans" cxnId="{3B380BD2-2089-4F41-9151-58B0150E13F5}">
      <dgm:prSet/>
      <dgm:spPr/>
      <dgm:t>
        <a:bodyPr/>
        <a:lstStyle/>
        <a:p>
          <a:endParaRPr lang="ru-RU"/>
        </a:p>
      </dgm:t>
    </dgm:pt>
    <dgm:pt modelId="{64BE67A8-777E-4DFC-832B-91ECA602502B}">
      <dgm:prSet phldrT="[Текст]"/>
      <dgm:spPr/>
      <dgm:t>
        <a:bodyPr/>
        <a:lstStyle/>
        <a:p>
          <a:r>
            <a:rPr lang="ru-RU" dirty="0" smtClean="0"/>
            <a:t>На базе ЕГЭ - 240</a:t>
          </a:r>
          <a:endParaRPr lang="ru-RU" dirty="0"/>
        </a:p>
      </dgm:t>
    </dgm:pt>
    <dgm:pt modelId="{560EDD33-0C99-42BD-8278-995A2F05E86E}" type="parTrans" cxnId="{6DAD8300-0926-4FA4-977B-09CE47D49987}">
      <dgm:prSet/>
      <dgm:spPr/>
      <dgm:t>
        <a:bodyPr/>
        <a:lstStyle/>
        <a:p>
          <a:endParaRPr lang="ru-RU"/>
        </a:p>
      </dgm:t>
    </dgm:pt>
    <dgm:pt modelId="{D405D983-7678-4F67-B12D-DA393F78DD8A}" type="sibTrans" cxnId="{6DAD8300-0926-4FA4-977B-09CE47D49987}">
      <dgm:prSet/>
      <dgm:spPr/>
      <dgm:t>
        <a:bodyPr/>
        <a:lstStyle/>
        <a:p>
          <a:endParaRPr lang="ru-RU"/>
        </a:p>
      </dgm:t>
    </dgm:pt>
    <dgm:pt modelId="{99367AC8-90B8-4B10-9D8E-970400D0BD54}">
      <dgm:prSet phldrT="[Текст]"/>
      <dgm:spPr/>
      <dgm:t>
        <a:bodyPr/>
        <a:lstStyle/>
        <a:p>
          <a:r>
            <a:rPr lang="ru-RU" dirty="0" smtClean="0"/>
            <a:t>2024г – 222 чел</a:t>
          </a:r>
          <a:endParaRPr lang="ru-RU" dirty="0"/>
        </a:p>
      </dgm:t>
    </dgm:pt>
    <dgm:pt modelId="{6C04996B-4A20-4877-8DA3-F04FBA04C92A}" type="parTrans" cxnId="{078F5B11-335B-4370-9C70-EEE7157E1AF2}">
      <dgm:prSet/>
      <dgm:spPr/>
      <dgm:t>
        <a:bodyPr/>
        <a:lstStyle/>
        <a:p>
          <a:endParaRPr lang="ru-RU"/>
        </a:p>
      </dgm:t>
    </dgm:pt>
    <dgm:pt modelId="{36BFEF6A-071D-4F55-BDE3-B23F0E816887}" type="sibTrans" cxnId="{078F5B11-335B-4370-9C70-EEE7157E1AF2}">
      <dgm:prSet/>
      <dgm:spPr/>
      <dgm:t>
        <a:bodyPr/>
        <a:lstStyle/>
        <a:p>
          <a:endParaRPr lang="ru-RU"/>
        </a:p>
      </dgm:t>
    </dgm:pt>
    <dgm:pt modelId="{97897796-9D9F-43A8-A847-731A7519F94C}">
      <dgm:prSet phldrT="[Текст]"/>
      <dgm:spPr/>
      <dgm:t>
        <a:bodyPr/>
        <a:lstStyle/>
        <a:p>
          <a:r>
            <a:rPr lang="ru-RU" dirty="0" smtClean="0"/>
            <a:t>До 2024г – 18 чел</a:t>
          </a:r>
          <a:endParaRPr lang="ru-RU" dirty="0"/>
        </a:p>
      </dgm:t>
    </dgm:pt>
    <dgm:pt modelId="{D0420C6B-5C70-4055-8BD4-D782C01EA248}" type="parTrans" cxnId="{66DC1D50-8EE4-4279-9E51-FABEAF0F8E7A}">
      <dgm:prSet/>
      <dgm:spPr/>
      <dgm:t>
        <a:bodyPr/>
        <a:lstStyle/>
        <a:p>
          <a:endParaRPr lang="ru-RU"/>
        </a:p>
      </dgm:t>
    </dgm:pt>
    <dgm:pt modelId="{5C40742E-DF81-4418-A1B8-1721672A79B1}" type="sibTrans" cxnId="{66DC1D50-8EE4-4279-9E51-FABEAF0F8E7A}">
      <dgm:prSet/>
      <dgm:spPr/>
      <dgm:t>
        <a:bodyPr/>
        <a:lstStyle/>
        <a:p>
          <a:endParaRPr lang="ru-RU"/>
        </a:p>
      </dgm:t>
    </dgm:pt>
    <dgm:pt modelId="{FB6E7EEB-8CDB-417D-BAB4-2A94CF7504B1}">
      <dgm:prSet phldrT="[Текст]"/>
      <dgm:spPr/>
      <dgm:t>
        <a:bodyPr/>
        <a:lstStyle/>
        <a:p>
          <a:r>
            <a:rPr lang="ru-RU" dirty="0" smtClean="0"/>
            <a:t>На базе СПО - 249</a:t>
          </a:r>
          <a:endParaRPr lang="ru-RU" dirty="0"/>
        </a:p>
      </dgm:t>
    </dgm:pt>
    <dgm:pt modelId="{E00FF233-1BE5-4A62-91B8-8BA8669D238D}" type="parTrans" cxnId="{3EFA0686-4B77-4EAC-B985-AA041CF81189}">
      <dgm:prSet/>
      <dgm:spPr/>
      <dgm:t>
        <a:bodyPr/>
        <a:lstStyle/>
        <a:p>
          <a:endParaRPr lang="ru-RU"/>
        </a:p>
      </dgm:t>
    </dgm:pt>
    <dgm:pt modelId="{FC9E59F5-949E-4F27-95DE-806C7E53C25C}" type="sibTrans" cxnId="{3EFA0686-4B77-4EAC-B985-AA041CF81189}">
      <dgm:prSet/>
      <dgm:spPr/>
      <dgm:t>
        <a:bodyPr/>
        <a:lstStyle/>
        <a:p>
          <a:endParaRPr lang="ru-RU"/>
        </a:p>
      </dgm:t>
    </dgm:pt>
    <dgm:pt modelId="{38910452-B67B-421E-B352-B3D43476BA2D}">
      <dgm:prSet phldrT="[Текст]"/>
      <dgm:spPr/>
      <dgm:t>
        <a:bodyPr/>
        <a:lstStyle/>
        <a:p>
          <a:r>
            <a:rPr lang="ru-RU" dirty="0" smtClean="0"/>
            <a:t>2024г – 162 (86) чел</a:t>
          </a:r>
          <a:endParaRPr lang="ru-RU" dirty="0"/>
        </a:p>
      </dgm:t>
    </dgm:pt>
    <dgm:pt modelId="{2825348C-DE8C-4436-B257-843A24E365FB}" type="parTrans" cxnId="{B5BFFA7F-1F08-49C8-BD10-ABE48434CEA2}">
      <dgm:prSet/>
      <dgm:spPr/>
      <dgm:t>
        <a:bodyPr/>
        <a:lstStyle/>
        <a:p>
          <a:endParaRPr lang="ru-RU"/>
        </a:p>
      </dgm:t>
    </dgm:pt>
    <dgm:pt modelId="{3397F0BF-4B0A-4944-9962-8338D7B9F86A}" type="sibTrans" cxnId="{B5BFFA7F-1F08-49C8-BD10-ABE48434CEA2}">
      <dgm:prSet/>
      <dgm:spPr/>
      <dgm:t>
        <a:bodyPr/>
        <a:lstStyle/>
        <a:p>
          <a:endParaRPr lang="ru-RU"/>
        </a:p>
      </dgm:t>
    </dgm:pt>
    <dgm:pt modelId="{FD5703CD-F9C5-45F8-BF36-A051D32F549B}">
      <dgm:prSet phldrT="[Текст]"/>
      <dgm:spPr/>
      <dgm:t>
        <a:bodyPr/>
        <a:lstStyle/>
        <a:p>
          <a:r>
            <a:rPr lang="ru-RU" dirty="0" smtClean="0"/>
            <a:t>2020-2023г – 68 (11) чел</a:t>
          </a:r>
          <a:endParaRPr lang="ru-RU" dirty="0"/>
        </a:p>
      </dgm:t>
    </dgm:pt>
    <dgm:pt modelId="{8AF7ADF5-1C6C-45EA-9F7F-F11C0F4C8DEF}" type="parTrans" cxnId="{97CBF190-C8DB-44F2-8FFF-FF987A02DBFA}">
      <dgm:prSet/>
      <dgm:spPr/>
      <dgm:t>
        <a:bodyPr/>
        <a:lstStyle/>
        <a:p>
          <a:endParaRPr lang="ru-RU"/>
        </a:p>
      </dgm:t>
    </dgm:pt>
    <dgm:pt modelId="{0AB6F860-C7D4-48A5-BF04-0767F0316092}" type="sibTrans" cxnId="{97CBF190-C8DB-44F2-8FFF-FF987A02DBFA}">
      <dgm:prSet/>
      <dgm:spPr/>
      <dgm:t>
        <a:bodyPr/>
        <a:lstStyle/>
        <a:p>
          <a:endParaRPr lang="ru-RU"/>
        </a:p>
      </dgm:t>
    </dgm:pt>
    <dgm:pt modelId="{6558BF49-4DF5-42F8-A45D-B11331DD19F8}">
      <dgm:prSet phldrT="[Текст]"/>
      <dgm:spPr/>
      <dgm:t>
        <a:bodyPr/>
        <a:lstStyle/>
        <a:p>
          <a:r>
            <a:rPr lang="ru-RU" dirty="0" smtClean="0"/>
            <a:t>До 2019 – 19 чел</a:t>
          </a:r>
          <a:endParaRPr lang="ru-RU" dirty="0"/>
        </a:p>
      </dgm:t>
    </dgm:pt>
    <dgm:pt modelId="{C0BEE3B5-418D-45AA-9F48-525903D1CAA1}" type="parTrans" cxnId="{86BE41E8-F640-4D1F-A708-2EABA44D3048}">
      <dgm:prSet/>
      <dgm:spPr/>
      <dgm:t>
        <a:bodyPr/>
        <a:lstStyle/>
        <a:p>
          <a:endParaRPr lang="ru-RU"/>
        </a:p>
      </dgm:t>
    </dgm:pt>
    <dgm:pt modelId="{C51922CA-C886-4596-9DC3-0D253491786F}" type="sibTrans" cxnId="{86BE41E8-F640-4D1F-A708-2EABA44D3048}">
      <dgm:prSet/>
      <dgm:spPr/>
      <dgm:t>
        <a:bodyPr/>
        <a:lstStyle/>
        <a:p>
          <a:endParaRPr lang="ru-RU"/>
        </a:p>
      </dgm:t>
    </dgm:pt>
    <dgm:pt modelId="{E52A237E-EB6C-49AC-822D-7410AAA0EC39}" type="pres">
      <dgm:prSet presAssocID="{776711B8-199B-48C7-814D-B6D123F13DE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2717603-4D2F-4E7F-BBA2-8AC114C228D7}" type="pres">
      <dgm:prSet presAssocID="{AAB71D8F-E670-462A-869B-500788A23F82}" presName="vertOne" presStyleCnt="0"/>
      <dgm:spPr/>
    </dgm:pt>
    <dgm:pt modelId="{34FC26A4-D677-45F4-B72F-B4DA377104D8}" type="pres">
      <dgm:prSet presAssocID="{AAB71D8F-E670-462A-869B-500788A23F8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B0951F-6F00-4E7D-9189-F39AB0833C23}" type="pres">
      <dgm:prSet presAssocID="{AAB71D8F-E670-462A-869B-500788A23F82}" presName="parTransOne" presStyleCnt="0"/>
      <dgm:spPr/>
    </dgm:pt>
    <dgm:pt modelId="{20C0EA24-B948-4CA5-84E5-736A0623641B}" type="pres">
      <dgm:prSet presAssocID="{AAB71D8F-E670-462A-869B-500788A23F82}" presName="horzOne" presStyleCnt="0"/>
      <dgm:spPr/>
    </dgm:pt>
    <dgm:pt modelId="{19F1B242-14FC-4CC9-AEE2-382F1A0CF0E3}" type="pres">
      <dgm:prSet presAssocID="{64BE67A8-777E-4DFC-832B-91ECA602502B}" presName="vertTwo" presStyleCnt="0"/>
      <dgm:spPr/>
    </dgm:pt>
    <dgm:pt modelId="{964FC1F0-E542-4E4C-8E24-46711BFA2CBB}" type="pres">
      <dgm:prSet presAssocID="{64BE67A8-777E-4DFC-832B-91ECA602502B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470E36-2C1E-46BA-B017-D6F9224EF021}" type="pres">
      <dgm:prSet presAssocID="{64BE67A8-777E-4DFC-832B-91ECA602502B}" presName="parTransTwo" presStyleCnt="0"/>
      <dgm:spPr/>
    </dgm:pt>
    <dgm:pt modelId="{95A3C6F3-0F94-49AF-B339-FAC59B4B8E53}" type="pres">
      <dgm:prSet presAssocID="{64BE67A8-777E-4DFC-832B-91ECA602502B}" presName="horzTwo" presStyleCnt="0"/>
      <dgm:spPr/>
    </dgm:pt>
    <dgm:pt modelId="{E4B55860-B0FE-41F2-AAF3-F23361EFC925}" type="pres">
      <dgm:prSet presAssocID="{99367AC8-90B8-4B10-9D8E-970400D0BD54}" presName="vertThree" presStyleCnt="0"/>
      <dgm:spPr/>
    </dgm:pt>
    <dgm:pt modelId="{042B619C-AD6F-4891-9C9D-01C932039647}" type="pres">
      <dgm:prSet presAssocID="{99367AC8-90B8-4B10-9D8E-970400D0BD54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B70390-B2E2-4841-918D-B90853B18031}" type="pres">
      <dgm:prSet presAssocID="{99367AC8-90B8-4B10-9D8E-970400D0BD54}" presName="horzThree" presStyleCnt="0"/>
      <dgm:spPr/>
    </dgm:pt>
    <dgm:pt modelId="{A9E2F35A-A8BF-421E-AB64-52CD936AA90A}" type="pres">
      <dgm:prSet presAssocID="{36BFEF6A-071D-4F55-BDE3-B23F0E816887}" presName="sibSpaceThree" presStyleCnt="0"/>
      <dgm:spPr/>
    </dgm:pt>
    <dgm:pt modelId="{6F1CD37C-B549-4E0B-BA76-25246E0132CA}" type="pres">
      <dgm:prSet presAssocID="{97897796-9D9F-43A8-A847-731A7519F94C}" presName="vertThree" presStyleCnt="0"/>
      <dgm:spPr/>
    </dgm:pt>
    <dgm:pt modelId="{F70DF909-F969-4B51-B4DC-C21F2F786E01}" type="pres">
      <dgm:prSet presAssocID="{97897796-9D9F-43A8-A847-731A7519F94C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36FB65-00A1-4515-B7FF-4BE14F1F4EA8}" type="pres">
      <dgm:prSet presAssocID="{97897796-9D9F-43A8-A847-731A7519F94C}" presName="horzThree" presStyleCnt="0"/>
      <dgm:spPr/>
    </dgm:pt>
    <dgm:pt modelId="{41DB4AB8-D37E-4B91-837C-346D8C812B0B}" type="pres">
      <dgm:prSet presAssocID="{D405D983-7678-4F67-B12D-DA393F78DD8A}" presName="sibSpaceTwo" presStyleCnt="0"/>
      <dgm:spPr/>
    </dgm:pt>
    <dgm:pt modelId="{8BD2F561-CD43-4D16-8DAF-961FF9C2B0C6}" type="pres">
      <dgm:prSet presAssocID="{FB6E7EEB-8CDB-417D-BAB4-2A94CF7504B1}" presName="vertTwo" presStyleCnt="0"/>
      <dgm:spPr/>
    </dgm:pt>
    <dgm:pt modelId="{8BF98A47-F281-4F5D-ABBD-7F8862D2657A}" type="pres">
      <dgm:prSet presAssocID="{FB6E7EEB-8CDB-417D-BAB4-2A94CF7504B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3D8254-FF52-43EF-AEB2-A68B2B743BE2}" type="pres">
      <dgm:prSet presAssocID="{FB6E7EEB-8CDB-417D-BAB4-2A94CF7504B1}" presName="parTransTwo" presStyleCnt="0"/>
      <dgm:spPr/>
    </dgm:pt>
    <dgm:pt modelId="{38E49DBD-41A5-4A7D-8BE4-F9019F4D6519}" type="pres">
      <dgm:prSet presAssocID="{FB6E7EEB-8CDB-417D-BAB4-2A94CF7504B1}" presName="horzTwo" presStyleCnt="0"/>
      <dgm:spPr/>
    </dgm:pt>
    <dgm:pt modelId="{E383D2D5-2175-45AF-BC10-86DABD4BD188}" type="pres">
      <dgm:prSet presAssocID="{38910452-B67B-421E-B352-B3D43476BA2D}" presName="vertThree" presStyleCnt="0"/>
      <dgm:spPr/>
    </dgm:pt>
    <dgm:pt modelId="{D200A165-AC77-4944-BA23-3CED44F685E8}" type="pres">
      <dgm:prSet presAssocID="{38910452-B67B-421E-B352-B3D43476BA2D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B8A03D-4B55-4C87-813C-3340E0F9D2BB}" type="pres">
      <dgm:prSet presAssocID="{38910452-B67B-421E-B352-B3D43476BA2D}" presName="horzThree" presStyleCnt="0"/>
      <dgm:spPr/>
    </dgm:pt>
    <dgm:pt modelId="{2FCEC7D7-58B9-4509-8A2D-965F61215FFD}" type="pres">
      <dgm:prSet presAssocID="{3397F0BF-4B0A-4944-9962-8338D7B9F86A}" presName="sibSpaceThree" presStyleCnt="0"/>
      <dgm:spPr/>
    </dgm:pt>
    <dgm:pt modelId="{D41C620E-E483-4E7A-B5A3-F9F992C110EF}" type="pres">
      <dgm:prSet presAssocID="{FD5703CD-F9C5-45F8-BF36-A051D32F549B}" presName="vertThree" presStyleCnt="0"/>
      <dgm:spPr/>
    </dgm:pt>
    <dgm:pt modelId="{EF7C2632-0C06-4962-82CD-10DE4FF74335}" type="pres">
      <dgm:prSet presAssocID="{FD5703CD-F9C5-45F8-BF36-A051D32F549B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08E7A5-311D-42F3-946D-6570B36719D6}" type="pres">
      <dgm:prSet presAssocID="{FD5703CD-F9C5-45F8-BF36-A051D32F549B}" presName="horzThree" presStyleCnt="0"/>
      <dgm:spPr/>
    </dgm:pt>
    <dgm:pt modelId="{6FC96AC1-3810-456F-9EDF-8ED240BFCCB0}" type="pres">
      <dgm:prSet presAssocID="{0AB6F860-C7D4-48A5-BF04-0767F0316092}" presName="sibSpaceThree" presStyleCnt="0"/>
      <dgm:spPr/>
    </dgm:pt>
    <dgm:pt modelId="{FA2FBCB8-3D3F-47AE-A7EA-2153DCA7EE58}" type="pres">
      <dgm:prSet presAssocID="{6558BF49-4DF5-42F8-A45D-B11331DD19F8}" presName="vertThree" presStyleCnt="0"/>
      <dgm:spPr/>
    </dgm:pt>
    <dgm:pt modelId="{9C1CA6BE-0EFB-4F74-934E-C46231EB4FDD}" type="pres">
      <dgm:prSet presAssocID="{6558BF49-4DF5-42F8-A45D-B11331DD19F8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C2F232-BEE8-479C-9A57-AF875C6CC953}" type="pres">
      <dgm:prSet presAssocID="{6558BF49-4DF5-42F8-A45D-B11331DD19F8}" presName="horzThree" presStyleCnt="0"/>
      <dgm:spPr/>
    </dgm:pt>
  </dgm:ptLst>
  <dgm:cxnLst>
    <dgm:cxn modelId="{8111BDF7-502C-43BB-BCE8-6458A992F9DF}" type="presOf" srcId="{38910452-B67B-421E-B352-B3D43476BA2D}" destId="{D200A165-AC77-4944-BA23-3CED44F685E8}" srcOrd="0" destOrd="0" presId="urn:microsoft.com/office/officeart/2005/8/layout/hierarchy4"/>
    <dgm:cxn modelId="{078F5B11-335B-4370-9C70-EEE7157E1AF2}" srcId="{64BE67A8-777E-4DFC-832B-91ECA602502B}" destId="{99367AC8-90B8-4B10-9D8E-970400D0BD54}" srcOrd="0" destOrd="0" parTransId="{6C04996B-4A20-4877-8DA3-F04FBA04C92A}" sibTransId="{36BFEF6A-071D-4F55-BDE3-B23F0E816887}"/>
    <dgm:cxn modelId="{86BE41E8-F640-4D1F-A708-2EABA44D3048}" srcId="{FB6E7EEB-8CDB-417D-BAB4-2A94CF7504B1}" destId="{6558BF49-4DF5-42F8-A45D-B11331DD19F8}" srcOrd="2" destOrd="0" parTransId="{C0BEE3B5-418D-45AA-9F48-525903D1CAA1}" sibTransId="{C51922CA-C886-4596-9DC3-0D253491786F}"/>
    <dgm:cxn modelId="{B5BFFA7F-1F08-49C8-BD10-ABE48434CEA2}" srcId="{FB6E7EEB-8CDB-417D-BAB4-2A94CF7504B1}" destId="{38910452-B67B-421E-B352-B3D43476BA2D}" srcOrd="0" destOrd="0" parTransId="{2825348C-DE8C-4436-B257-843A24E365FB}" sibTransId="{3397F0BF-4B0A-4944-9962-8338D7B9F86A}"/>
    <dgm:cxn modelId="{3B380BD2-2089-4F41-9151-58B0150E13F5}" srcId="{776711B8-199B-48C7-814D-B6D123F13DE6}" destId="{AAB71D8F-E670-462A-869B-500788A23F82}" srcOrd="0" destOrd="0" parTransId="{FDFCA8A6-F0B5-43B4-8C86-8DCCBFFDE207}" sibTransId="{2B283ECF-52F9-4B86-BB06-26E2362D5ABE}"/>
    <dgm:cxn modelId="{C8EC1052-1716-40A2-95F3-8FC1CD9B3E00}" type="presOf" srcId="{6558BF49-4DF5-42F8-A45D-B11331DD19F8}" destId="{9C1CA6BE-0EFB-4F74-934E-C46231EB4FDD}" srcOrd="0" destOrd="0" presId="urn:microsoft.com/office/officeart/2005/8/layout/hierarchy4"/>
    <dgm:cxn modelId="{C699DA8C-A86A-4B40-BF38-7C121542DA2A}" type="presOf" srcId="{FD5703CD-F9C5-45F8-BF36-A051D32F549B}" destId="{EF7C2632-0C06-4962-82CD-10DE4FF74335}" srcOrd="0" destOrd="0" presId="urn:microsoft.com/office/officeart/2005/8/layout/hierarchy4"/>
    <dgm:cxn modelId="{66DC1D50-8EE4-4279-9E51-FABEAF0F8E7A}" srcId="{64BE67A8-777E-4DFC-832B-91ECA602502B}" destId="{97897796-9D9F-43A8-A847-731A7519F94C}" srcOrd="1" destOrd="0" parTransId="{D0420C6B-5C70-4055-8BD4-D782C01EA248}" sibTransId="{5C40742E-DF81-4418-A1B8-1721672A79B1}"/>
    <dgm:cxn modelId="{12EF37E7-2A79-4961-A460-DBB9FD77CFBD}" type="presOf" srcId="{FB6E7EEB-8CDB-417D-BAB4-2A94CF7504B1}" destId="{8BF98A47-F281-4F5D-ABBD-7F8862D2657A}" srcOrd="0" destOrd="0" presId="urn:microsoft.com/office/officeart/2005/8/layout/hierarchy4"/>
    <dgm:cxn modelId="{84143B9A-FA8A-4C85-A534-790D9BAB018C}" type="presOf" srcId="{AAB71D8F-E670-462A-869B-500788A23F82}" destId="{34FC26A4-D677-45F4-B72F-B4DA377104D8}" srcOrd="0" destOrd="0" presId="urn:microsoft.com/office/officeart/2005/8/layout/hierarchy4"/>
    <dgm:cxn modelId="{17200F65-3486-4106-8B0A-77796C80B3D9}" type="presOf" srcId="{64BE67A8-777E-4DFC-832B-91ECA602502B}" destId="{964FC1F0-E542-4E4C-8E24-46711BFA2CBB}" srcOrd="0" destOrd="0" presId="urn:microsoft.com/office/officeart/2005/8/layout/hierarchy4"/>
    <dgm:cxn modelId="{6DAD8300-0926-4FA4-977B-09CE47D49987}" srcId="{AAB71D8F-E670-462A-869B-500788A23F82}" destId="{64BE67A8-777E-4DFC-832B-91ECA602502B}" srcOrd="0" destOrd="0" parTransId="{560EDD33-0C99-42BD-8278-995A2F05E86E}" sibTransId="{D405D983-7678-4F67-B12D-DA393F78DD8A}"/>
    <dgm:cxn modelId="{3EFA0686-4B77-4EAC-B985-AA041CF81189}" srcId="{AAB71D8F-E670-462A-869B-500788A23F82}" destId="{FB6E7EEB-8CDB-417D-BAB4-2A94CF7504B1}" srcOrd="1" destOrd="0" parTransId="{E00FF233-1BE5-4A62-91B8-8BA8669D238D}" sibTransId="{FC9E59F5-949E-4F27-95DE-806C7E53C25C}"/>
    <dgm:cxn modelId="{4EC5CF19-EBB5-42EB-8717-C763A4948A07}" type="presOf" srcId="{776711B8-199B-48C7-814D-B6D123F13DE6}" destId="{E52A237E-EB6C-49AC-822D-7410AAA0EC39}" srcOrd="0" destOrd="0" presId="urn:microsoft.com/office/officeart/2005/8/layout/hierarchy4"/>
    <dgm:cxn modelId="{97CBF190-C8DB-44F2-8FFF-FF987A02DBFA}" srcId="{FB6E7EEB-8CDB-417D-BAB4-2A94CF7504B1}" destId="{FD5703CD-F9C5-45F8-BF36-A051D32F549B}" srcOrd="1" destOrd="0" parTransId="{8AF7ADF5-1C6C-45EA-9F7F-F11C0F4C8DEF}" sibTransId="{0AB6F860-C7D4-48A5-BF04-0767F0316092}"/>
    <dgm:cxn modelId="{CE56EC06-066D-469A-A791-0E205EB59760}" type="presOf" srcId="{99367AC8-90B8-4B10-9D8E-970400D0BD54}" destId="{042B619C-AD6F-4891-9C9D-01C932039647}" srcOrd="0" destOrd="0" presId="urn:microsoft.com/office/officeart/2005/8/layout/hierarchy4"/>
    <dgm:cxn modelId="{A8F5ABC6-FD27-4429-9836-E4CDF47998AD}" type="presOf" srcId="{97897796-9D9F-43A8-A847-731A7519F94C}" destId="{F70DF909-F969-4B51-B4DC-C21F2F786E01}" srcOrd="0" destOrd="0" presId="urn:microsoft.com/office/officeart/2005/8/layout/hierarchy4"/>
    <dgm:cxn modelId="{4B9D7496-E808-4858-90D1-BDA2628E54FE}" type="presParOf" srcId="{E52A237E-EB6C-49AC-822D-7410AAA0EC39}" destId="{D2717603-4D2F-4E7F-BBA2-8AC114C228D7}" srcOrd="0" destOrd="0" presId="urn:microsoft.com/office/officeart/2005/8/layout/hierarchy4"/>
    <dgm:cxn modelId="{F25A077D-40AC-4BA9-9145-667AD8C187D4}" type="presParOf" srcId="{D2717603-4D2F-4E7F-BBA2-8AC114C228D7}" destId="{34FC26A4-D677-45F4-B72F-B4DA377104D8}" srcOrd="0" destOrd="0" presId="urn:microsoft.com/office/officeart/2005/8/layout/hierarchy4"/>
    <dgm:cxn modelId="{72968F64-E1C0-4FD2-AD0A-30218F3178D4}" type="presParOf" srcId="{D2717603-4D2F-4E7F-BBA2-8AC114C228D7}" destId="{F0B0951F-6F00-4E7D-9189-F39AB0833C23}" srcOrd="1" destOrd="0" presId="urn:microsoft.com/office/officeart/2005/8/layout/hierarchy4"/>
    <dgm:cxn modelId="{39AB79B1-B666-484D-B535-CB0C55EC13DA}" type="presParOf" srcId="{D2717603-4D2F-4E7F-BBA2-8AC114C228D7}" destId="{20C0EA24-B948-4CA5-84E5-736A0623641B}" srcOrd="2" destOrd="0" presId="urn:microsoft.com/office/officeart/2005/8/layout/hierarchy4"/>
    <dgm:cxn modelId="{7AF99F8F-231C-42C6-88C7-B553CD80D0B5}" type="presParOf" srcId="{20C0EA24-B948-4CA5-84E5-736A0623641B}" destId="{19F1B242-14FC-4CC9-AEE2-382F1A0CF0E3}" srcOrd="0" destOrd="0" presId="urn:microsoft.com/office/officeart/2005/8/layout/hierarchy4"/>
    <dgm:cxn modelId="{3E56698E-FE69-4D18-A82D-093311606C36}" type="presParOf" srcId="{19F1B242-14FC-4CC9-AEE2-382F1A0CF0E3}" destId="{964FC1F0-E542-4E4C-8E24-46711BFA2CBB}" srcOrd="0" destOrd="0" presId="urn:microsoft.com/office/officeart/2005/8/layout/hierarchy4"/>
    <dgm:cxn modelId="{1E743498-9863-48F3-BC27-1302E41A11FB}" type="presParOf" srcId="{19F1B242-14FC-4CC9-AEE2-382F1A0CF0E3}" destId="{C1470E36-2C1E-46BA-B017-D6F9224EF021}" srcOrd="1" destOrd="0" presId="urn:microsoft.com/office/officeart/2005/8/layout/hierarchy4"/>
    <dgm:cxn modelId="{B2BA8A1E-E171-448C-BB86-F4C4F1646050}" type="presParOf" srcId="{19F1B242-14FC-4CC9-AEE2-382F1A0CF0E3}" destId="{95A3C6F3-0F94-49AF-B339-FAC59B4B8E53}" srcOrd="2" destOrd="0" presId="urn:microsoft.com/office/officeart/2005/8/layout/hierarchy4"/>
    <dgm:cxn modelId="{0C07E96B-B22D-4346-880F-81DC0AE858A9}" type="presParOf" srcId="{95A3C6F3-0F94-49AF-B339-FAC59B4B8E53}" destId="{E4B55860-B0FE-41F2-AAF3-F23361EFC925}" srcOrd="0" destOrd="0" presId="urn:microsoft.com/office/officeart/2005/8/layout/hierarchy4"/>
    <dgm:cxn modelId="{56104D63-E128-4CEF-B97A-610568415E8E}" type="presParOf" srcId="{E4B55860-B0FE-41F2-AAF3-F23361EFC925}" destId="{042B619C-AD6F-4891-9C9D-01C932039647}" srcOrd="0" destOrd="0" presId="urn:microsoft.com/office/officeart/2005/8/layout/hierarchy4"/>
    <dgm:cxn modelId="{AFF09701-31A0-4E5E-8B78-9534D8DD54F1}" type="presParOf" srcId="{E4B55860-B0FE-41F2-AAF3-F23361EFC925}" destId="{42B70390-B2E2-4841-918D-B90853B18031}" srcOrd="1" destOrd="0" presId="urn:microsoft.com/office/officeart/2005/8/layout/hierarchy4"/>
    <dgm:cxn modelId="{E5F29F60-9ECB-4A86-BB0F-4810295395CC}" type="presParOf" srcId="{95A3C6F3-0F94-49AF-B339-FAC59B4B8E53}" destId="{A9E2F35A-A8BF-421E-AB64-52CD936AA90A}" srcOrd="1" destOrd="0" presId="urn:microsoft.com/office/officeart/2005/8/layout/hierarchy4"/>
    <dgm:cxn modelId="{8BC87959-AA06-41B5-BEA6-4188BBD0E346}" type="presParOf" srcId="{95A3C6F3-0F94-49AF-B339-FAC59B4B8E53}" destId="{6F1CD37C-B549-4E0B-BA76-25246E0132CA}" srcOrd="2" destOrd="0" presId="urn:microsoft.com/office/officeart/2005/8/layout/hierarchy4"/>
    <dgm:cxn modelId="{1B0DBC2A-DE93-410E-A205-13CE39D938C8}" type="presParOf" srcId="{6F1CD37C-B549-4E0B-BA76-25246E0132CA}" destId="{F70DF909-F969-4B51-B4DC-C21F2F786E01}" srcOrd="0" destOrd="0" presId="urn:microsoft.com/office/officeart/2005/8/layout/hierarchy4"/>
    <dgm:cxn modelId="{70FF9703-3ADA-453D-84EA-E9F0EE16F751}" type="presParOf" srcId="{6F1CD37C-B549-4E0B-BA76-25246E0132CA}" destId="{8136FB65-00A1-4515-B7FF-4BE14F1F4EA8}" srcOrd="1" destOrd="0" presId="urn:microsoft.com/office/officeart/2005/8/layout/hierarchy4"/>
    <dgm:cxn modelId="{C2C3D0D7-9934-4733-BA84-B3D99782DD27}" type="presParOf" srcId="{20C0EA24-B948-4CA5-84E5-736A0623641B}" destId="{41DB4AB8-D37E-4B91-837C-346D8C812B0B}" srcOrd="1" destOrd="0" presId="urn:microsoft.com/office/officeart/2005/8/layout/hierarchy4"/>
    <dgm:cxn modelId="{F34741CA-42F4-4FD5-8E48-66DE98506B9D}" type="presParOf" srcId="{20C0EA24-B948-4CA5-84E5-736A0623641B}" destId="{8BD2F561-CD43-4D16-8DAF-961FF9C2B0C6}" srcOrd="2" destOrd="0" presId="urn:microsoft.com/office/officeart/2005/8/layout/hierarchy4"/>
    <dgm:cxn modelId="{E20B256D-F364-4CE3-9B0C-69D53472ECC0}" type="presParOf" srcId="{8BD2F561-CD43-4D16-8DAF-961FF9C2B0C6}" destId="{8BF98A47-F281-4F5D-ABBD-7F8862D2657A}" srcOrd="0" destOrd="0" presId="urn:microsoft.com/office/officeart/2005/8/layout/hierarchy4"/>
    <dgm:cxn modelId="{7154FD75-13B0-456D-8BF0-54BA09967DB4}" type="presParOf" srcId="{8BD2F561-CD43-4D16-8DAF-961FF9C2B0C6}" destId="{A03D8254-FF52-43EF-AEB2-A68B2B743BE2}" srcOrd="1" destOrd="0" presId="urn:microsoft.com/office/officeart/2005/8/layout/hierarchy4"/>
    <dgm:cxn modelId="{A6E9131A-5BE5-44DD-A301-C649CDAF6DFF}" type="presParOf" srcId="{8BD2F561-CD43-4D16-8DAF-961FF9C2B0C6}" destId="{38E49DBD-41A5-4A7D-8BE4-F9019F4D6519}" srcOrd="2" destOrd="0" presId="urn:microsoft.com/office/officeart/2005/8/layout/hierarchy4"/>
    <dgm:cxn modelId="{E502CC09-AF28-4E9C-B737-981EA313F367}" type="presParOf" srcId="{38E49DBD-41A5-4A7D-8BE4-F9019F4D6519}" destId="{E383D2D5-2175-45AF-BC10-86DABD4BD188}" srcOrd="0" destOrd="0" presId="urn:microsoft.com/office/officeart/2005/8/layout/hierarchy4"/>
    <dgm:cxn modelId="{C5EE5661-7302-4FA3-929E-07AC52FD9015}" type="presParOf" srcId="{E383D2D5-2175-45AF-BC10-86DABD4BD188}" destId="{D200A165-AC77-4944-BA23-3CED44F685E8}" srcOrd="0" destOrd="0" presId="urn:microsoft.com/office/officeart/2005/8/layout/hierarchy4"/>
    <dgm:cxn modelId="{EFDD0B8F-97AE-4D0C-8405-8B6EF4FD08DA}" type="presParOf" srcId="{E383D2D5-2175-45AF-BC10-86DABD4BD188}" destId="{8FB8A03D-4B55-4C87-813C-3340E0F9D2BB}" srcOrd="1" destOrd="0" presId="urn:microsoft.com/office/officeart/2005/8/layout/hierarchy4"/>
    <dgm:cxn modelId="{B98B2D10-BE20-4AA2-9282-B2116F81AEAD}" type="presParOf" srcId="{38E49DBD-41A5-4A7D-8BE4-F9019F4D6519}" destId="{2FCEC7D7-58B9-4509-8A2D-965F61215FFD}" srcOrd="1" destOrd="0" presId="urn:microsoft.com/office/officeart/2005/8/layout/hierarchy4"/>
    <dgm:cxn modelId="{A1FF7EC1-6C07-41BB-8315-5408366E1BC1}" type="presParOf" srcId="{38E49DBD-41A5-4A7D-8BE4-F9019F4D6519}" destId="{D41C620E-E483-4E7A-B5A3-F9F992C110EF}" srcOrd="2" destOrd="0" presId="urn:microsoft.com/office/officeart/2005/8/layout/hierarchy4"/>
    <dgm:cxn modelId="{3900C116-1997-4D90-8E58-450444DEA4FA}" type="presParOf" srcId="{D41C620E-E483-4E7A-B5A3-F9F992C110EF}" destId="{EF7C2632-0C06-4962-82CD-10DE4FF74335}" srcOrd="0" destOrd="0" presId="urn:microsoft.com/office/officeart/2005/8/layout/hierarchy4"/>
    <dgm:cxn modelId="{9D0DE953-5630-4828-B95C-D295BB010FCF}" type="presParOf" srcId="{D41C620E-E483-4E7A-B5A3-F9F992C110EF}" destId="{CF08E7A5-311D-42F3-946D-6570B36719D6}" srcOrd="1" destOrd="0" presId="urn:microsoft.com/office/officeart/2005/8/layout/hierarchy4"/>
    <dgm:cxn modelId="{A14DA3D4-29D1-435B-A56E-1079AD62EE0B}" type="presParOf" srcId="{38E49DBD-41A5-4A7D-8BE4-F9019F4D6519}" destId="{6FC96AC1-3810-456F-9EDF-8ED240BFCCB0}" srcOrd="3" destOrd="0" presId="urn:microsoft.com/office/officeart/2005/8/layout/hierarchy4"/>
    <dgm:cxn modelId="{6407C72E-821D-4FBA-A75A-7F2D121275CE}" type="presParOf" srcId="{38E49DBD-41A5-4A7D-8BE4-F9019F4D6519}" destId="{FA2FBCB8-3D3F-47AE-A7EA-2153DCA7EE58}" srcOrd="4" destOrd="0" presId="urn:microsoft.com/office/officeart/2005/8/layout/hierarchy4"/>
    <dgm:cxn modelId="{6E515272-F307-4124-9B75-71F679F933AE}" type="presParOf" srcId="{FA2FBCB8-3D3F-47AE-A7EA-2153DCA7EE58}" destId="{9C1CA6BE-0EFB-4F74-934E-C46231EB4FDD}" srcOrd="0" destOrd="0" presId="urn:microsoft.com/office/officeart/2005/8/layout/hierarchy4"/>
    <dgm:cxn modelId="{0709E521-2790-4ED2-85E8-80912C368A3B}" type="presParOf" srcId="{FA2FBCB8-3D3F-47AE-A7EA-2153DCA7EE58}" destId="{48C2F232-BEE8-479C-9A57-AF875C6CC9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6711B8-199B-48C7-814D-B6D123F13DE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B71D8F-E670-462A-869B-500788A23F82}">
      <dgm:prSet phldrT="[Текст]"/>
      <dgm:spPr/>
      <dgm:t>
        <a:bodyPr/>
        <a:lstStyle/>
        <a:p>
          <a:r>
            <a:rPr lang="ru-RU" dirty="0" smtClean="0"/>
            <a:t>Зачислено – 120 чел</a:t>
          </a:r>
          <a:endParaRPr lang="ru-RU" dirty="0"/>
        </a:p>
      </dgm:t>
    </dgm:pt>
    <dgm:pt modelId="{FDFCA8A6-F0B5-43B4-8C86-8DCCBFFDE207}" type="parTrans" cxnId="{3B380BD2-2089-4F41-9151-58B0150E13F5}">
      <dgm:prSet/>
      <dgm:spPr/>
      <dgm:t>
        <a:bodyPr/>
        <a:lstStyle/>
        <a:p>
          <a:endParaRPr lang="ru-RU"/>
        </a:p>
      </dgm:t>
    </dgm:pt>
    <dgm:pt modelId="{2B283ECF-52F9-4B86-BB06-26E2362D5ABE}" type="sibTrans" cxnId="{3B380BD2-2089-4F41-9151-58B0150E13F5}">
      <dgm:prSet/>
      <dgm:spPr/>
      <dgm:t>
        <a:bodyPr/>
        <a:lstStyle/>
        <a:p>
          <a:endParaRPr lang="ru-RU"/>
        </a:p>
      </dgm:t>
    </dgm:pt>
    <dgm:pt modelId="{64BE67A8-777E-4DFC-832B-91ECA602502B}">
      <dgm:prSet phldrT="[Текст]"/>
      <dgm:spPr/>
      <dgm:t>
        <a:bodyPr/>
        <a:lstStyle/>
        <a:p>
          <a:r>
            <a:rPr lang="ru-RU" dirty="0" smtClean="0"/>
            <a:t>На базе ЕГЭ - 15</a:t>
          </a:r>
          <a:endParaRPr lang="ru-RU" dirty="0"/>
        </a:p>
      </dgm:t>
    </dgm:pt>
    <dgm:pt modelId="{560EDD33-0C99-42BD-8278-995A2F05E86E}" type="parTrans" cxnId="{6DAD8300-0926-4FA4-977B-09CE47D49987}">
      <dgm:prSet/>
      <dgm:spPr/>
      <dgm:t>
        <a:bodyPr/>
        <a:lstStyle/>
        <a:p>
          <a:endParaRPr lang="ru-RU"/>
        </a:p>
      </dgm:t>
    </dgm:pt>
    <dgm:pt modelId="{D405D983-7678-4F67-B12D-DA393F78DD8A}" type="sibTrans" cxnId="{6DAD8300-0926-4FA4-977B-09CE47D49987}">
      <dgm:prSet/>
      <dgm:spPr/>
      <dgm:t>
        <a:bodyPr/>
        <a:lstStyle/>
        <a:p>
          <a:endParaRPr lang="ru-RU"/>
        </a:p>
      </dgm:t>
    </dgm:pt>
    <dgm:pt modelId="{99367AC8-90B8-4B10-9D8E-970400D0BD54}">
      <dgm:prSet phldrT="[Текст]"/>
      <dgm:spPr/>
      <dgm:t>
        <a:bodyPr/>
        <a:lstStyle/>
        <a:p>
          <a:r>
            <a:rPr lang="ru-RU" dirty="0" smtClean="0"/>
            <a:t>2024г – 1 чел</a:t>
          </a:r>
          <a:endParaRPr lang="ru-RU" dirty="0"/>
        </a:p>
      </dgm:t>
    </dgm:pt>
    <dgm:pt modelId="{6C04996B-4A20-4877-8DA3-F04FBA04C92A}" type="parTrans" cxnId="{078F5B11-335B-4370-9C70-EEE7157E1AF2}">
      <dgm:prSet/>
      <dgm:spPr/>
      <dgm:t>
        <a:bodyPr/>
        <a:lstStyle/>
        <a:p>
          <a:endParaRPr lang="ru-RU"/>
        </a:p>
      </dgm:t>
    </dgm:pt>
    <dgm:pt modelId="{36BFEF6A-071D-4F55-BDE3-B23F0E816887}" type="sibTrans" cxnId="{078F5B11-335B-4370-9C70-EEE7157E1AF2}">
      <dgm:prSet/>
      <dgm:spPr/>
      <dgm:t>
        <a:bodyPr/>
        <a:lstStyle/>
        <a:p>
          <a:endParaRPr lang="ru-RU"/>
        </a:p>
      </dgm:t>
    </dgm:pt>
    <dgm:pt modelId="{97897796-9D9F-43A8-A847-731A7519F94C}">
      <dgm:prSet phldrT="[Текст]"/>
      <dgm:spPr/>
      <dgm:t>
        <a:bodyPr/>
        <a:lstStyle/>
        <a:p>
          <a:r>
            <a:rPr lang="ru-RU" dirty="0" smtClean="0"/>
            <a:t>До 2024г – 14 чел</a:t>
          </a:r>
          <a:endParaRPr lang="ru-RU" dirty="0"/>
        </a:p>
      </dgm:t>
    </dgm:pt>
    <dgm:pt modelId="{D0420C6B-5C70-4055-8BD4-D782C01EA248}" type="parTrans" cxnId="{66DC1D50-8EE4-4279-9E51-FABEAF0F8E7A}">
      <dgm:prSet/>
      <dgm:spPr/>
      <dgm:t>
        <a:bodyPr/>
        <a:lstStyle/>
        <a:p>
          <a:endParaRPr lang="ru-RU"/>
        </a:p>
      </dgm:t>
    </dgm:pt>
    <dgm:pt modelId="{5C40742E-DF81-4418-A1B8-1721672A79B1}" type="sibTrans" cxnId="{66DC1D50-8EE4-4279-9E51-FABEAF0F8E7A}">
      <dgm:prSet/>
      <dgm:spPr/>
      <dgm:t>
        <a:bodyPr/>
        <a:lstStyle/>
        <a:p>
          <a:endParaRPr lang="ru-RU"/>
        </a:p>
      </dgm:t>
    </dgm:pt>
    <dgm:pt modelId="{FB6E7EEB-8CDB-417D-BAB4-2A94CF7504B1}">
      <dgm:prSet phldrT="[Текст]"/>
      <dgm:spPr/>
      <dgm:t>
        <a:bodyPr/>
        <a:lstStyle/>
        <a:p>
          <a:r>
            <a:rPr lang="ru-RU" dirty="0" smtClean="0"/>
            <a:t>На базе СПО - 105</a:t>
          </a:r>
          <a:endParaRPr lang="ru-RU" dirty="0"/>
        </a:p>
      </dgm:t>
    </dgm:pt>
    <dgm:pt modelId="{E00FF233-1BE5-4A62-91B8-8BA8669D238D}" type="parTrans" cxnId="{3EFA0686-4B77-4EAC-B985-AA041CF81189}">
      <dgm:prSet/>
      <dgm:spPr/>
      <dgm:t>
        <a:bodyPr/>
        <a:lstStyle/>
        <a:p>
          <a:endParaRPr lang="ru-RU"/>
        </a:p>
      </dgm:t>
    </dgm:pt>
    <dgm:pt modelId="{FC9E59F5-949E-4F27-95DE-806C7E53C25C}" type="sibTrans" cxnId="{3EFA0686-4B77-4EAC-B985-AA041CF81189}">
      <dgm:prSet/>
      <dgm:spPr/>
      <dgm:t>
        <a:bodyPr/>
        <a:lstStyle/>
        <a:p>
          <a:endParaRPr lang="ru-RU"/>
        </a:p>
      </dgm:t>
    </dgm:pt>
    <dgm:pt modelId="{38910452-B67B-421E-B352-B3D43476BA2D}">
      <dgm:prSet phldrT="[Текст]"/>
      <dgm:spPr/>
      <dgm:t>
        <a:bodyPr/>
        <a:lstStyle/>
        <a:p>
          <a:r>
            <a:rPr lang="ru-RU" dirty="0" smtClean="0"/>
            <a:t>2024г – 59 (20) чел</a:t>
          </a:r>
          <a:endParaRPr lang="ru-RU" dirty="0"/>
        </a:p>
      </dgm:t>
    </dgm:pt>
    <dgm:pt modelId="{2825348C-DE8C-4436-B257-843A24E365FB}" type="parTrans" cxnId="{B5BFFA7F-1F08-49C8-BD10-ABE48434CEA2}">
      <dgm:prSet/>
      <dgm:spPr/>
      <dgm:t>
        <a:bodyPr/>
        <a:lstStyle/>
        <a:p>
          <a:endParaRPr lang="ru-RU"/>
        </a:p>
      </dgm:t>
    </dgm:pt>
    <dgm:pt modelId="{3397F0BF-4B0A-4944-9962-8338D7B9F86A}" type="sibTrans" cxnId="{B5BFFA7F-1F08-49C8-BD10-ABE48434CEA2}">
      <dgm:prSet/>
      <dgm:spPr/>
      <dgm:t>
        <a:bodyPr/>
        <a:lstStyle/>
        <a:p>
          <a:endParaRPr lang="ru-RU"/>
        </a:p>
      </dgm:t>
    </dgm:pt>
    <dgm:pt modelId="{FD5703CD-F9C5-45F8-BF36-A051D32F549B}">
      <dgm:prSet phldrT="[Текст]"/>
      <dgm:spPr/>
      <dgm:t>
        <a:bodyPr/>
        <a:lstStyle/>
        <a:p>
          <a:r>
            <a:rPr lang="ru-RU" dirty="0" smtClean="0"/>
            <a:t>2020-2023г – 26 (5) чел</a:t>
          </a:r>
          <a:endParaRPr lang="ru-RU" dirty="0"/>
        </a:p>
      </dgm:t>
    </dgm:pt>
    <dgm:pt modelId="{8AF7ADF5-1C6C-45EA-9F7F-F11C0F4C8DEF}" type="parTrans" cxnId="{97CBF190-C8DB-44F2-8FFF-FF987A02DBFA}">
      <dgm:prSet/>
      <dgm:spPr/>
      <dgm:t>
        <a:bodyPr/>
        <a:lstStyle/>
        <a:p>
          <a:endParaRPr lang="ru-RU"/>
        </a:p>
      </dgm:t>
    </dgm:pt>
    <dgm:pt modelId="{0AB6F860-C7D4-48A5-BF04-0767F0316092}" type="sibTrans" cxnId="{97CBF190-C8DB-44F2-8FFF-FF987A02DBFA}">
      <dgm:prSet/>
      <dgm:spPr/>
      <dgm:t>
        <a:bodyPr/>
        <a:lstStyle/>
        <a:p>
          <a:endParaRPr lang="ru-RU"/>
        </a:p>
      </dgm:t>
    </dgm:pt>
    <dgm:pt modelId="{6558BF49-4DF5-42F8-A45D-B11331DD19F8}">
      <dgm:prSet phldrT="[Текст]"/>
      <dgm:spPr/>
      <dgm:t>
        <a:bodyPr/>
        <a:lstStyle/>
        <a:p>
          <a:r>
            <a:rPr lang="ru-RU" dirty="0" smtClean="0"/>
            <a:t>До 2019 – 20 чел</a:t>
          </a:r>
          <a:endParaRPr lang="ru-RU" dirty="0"/>
        </a:p>
      </dgm:t>
    </dgm:pt>
    <dgm:pt modelId="{C0BEE3B5-418D-45AA-9F48-525903D1CAA1}" type="parTrans" cxnId="{86BE41E8-F640-4D1F-A708-2EABA44D3048}">
      <dgm:prSet/>
      <dgm:spPr/>
      <dgm:t>
        <a:bodyPr/>
        <a:lstStyle/>
        <a:p>
          <a:endParaRPr lang="ru-RU"/>
        </a:p>
      </dgm:t>
    </dgm:pt>
    <dgm:pt modelId="{C51922CA-C886-4596-9DC3-0D253491786F}" type="sibTrans" cxnId="{86BE41E8-F640-4D1F-A708-2EABA44D3048}">
      <dgm:prSet/>
      <dgm:spPr/>
      <dgm:t>
        <a:bodyPr/>
        <a:lstStyle/>
        <a:p>
          <a:endParaRPr lang="ru-RU"/>
        </a:p>
      </dgm:t>
    </dgm:pt>
    <dgm:pt modelId="{E52A237E-EB6C-49AC-822D-7410AAA0EC39}" type="pres">
      <dgm:prSet presAssocID="{776711B8-199B-48C7-814D-B6D123F13DE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2717603-4D2F-4E7F-BBA2-8AC114C228D7}" type="pres">
      <dgm:prSet presAssocID="{AAB71D8F-E670-462A-869B-500788A23F82}" presName="vertOne" presStyleCnt="0"/>
      <dgm:spPr/>
    </dgm:pt>
    <dgm:pt modelId="{34FC26A4-D677-45F4-B72F-B4DA377104D8}" type="pres">
      <dgm:prSet presAssocID="{AAB71D8F-E670-462A-869B-500788A23F8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B0951F-6F00-4E7D-9189-F39AB0833C23}" type="pres">
      <dgm:prSet presAssocID="{AAB71D8F-E670-462A-869B-500788A23F82}" presName="parTransOne" presStyleCnt="0"/>
      <dgm:spPr/>
    </dgm:pt>
    <dgm:pt modelId="{20C0EA24-B948-4CA5-84E5-736A0623641B}" type="pres">
      <dgm:prSet presAssocID="{AAB71D8F-E670-462A-869B-500788A23F82}" presName="horzOne" presStyleCnt="0"/>
      <dgm:spPr/>
    </dgm:pt>
    <dgm:pt modelId="{19F1B242-14FC-4CC9-AEE2-382F1A0CF0E3}" type="pres">
      <dgm:prSet presAssocID="{64BE67A8-777E-4DFC-832B-91ECA602502B}" presName="vertTwo" presStyleCnt="0"/>
      <dgm:spPr/>
    </dgm:pt>
    <dgm:pt modelId="{964FC1F0-E542-4E4C-8E24-46711BFA2CBB}" type="pres">
      <dgm:prSet presAssocID="{64BE67A8-777E-4DFC-832B-91ECA602502B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470E36-2C1E-46BA-B017-D6F9224EF021}" type="pres">
      <dgm:prSet presAssocID="{64BE67A8-777E-4DFC-832B-91ECA602502B}" presName="parTransTwo" presStyleCnt="0"/>
      <dgm:spPr/>
    </dgm:pt>
    <dgm:pt modelId="{95A3C6F3-0F94-49AF-B339-FAC59B4B8E53}" type="pres">
      <dgm:prSet presAssocID="{64BE67A8-777E-4DFC-832B-91ECA602502B}" presName="horzTwo" presStyleCnt="0"/>
      <dgm:spPr/>
    </dgm:pt>
    <dgm:pt modelId="{E4B55860-B0FE-41F2-AAF3-F23361EFC925}" type="pres">
      <dgm:prSet presAssocID="{99367AC8-90B8-4B10-9D8E-970400D0BD54}" presName="vertThree" presStyleCnt="0"/>
      <dgm:spPr/>
    </dgm:pt>
    <dgm:pt modelId="{042B619C-AD6F-4891-9C9D-01C932039647}" type="pres">
      <dgm:prSet presAssocID="{99367AC8-90B8-4B10-9D8E-970400D0BD54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B70390-B2E2-4841-918D-B90853B18031}" type="pres">
      <dgm:prSet presAssocID="{99367AC8-90B8-4B10-9D8E-970400D0BD54}" presName="horzThree" presStyleCnt="0"/>
      <dgm:spPr/>
    </dgm:pt>
    <dgm:pt modelId="{A9E2F35A-A8BF-421E-AB64-52CD936AA90A}" type="pres">
      <dgm:prSet presAssocID="{36BFEF6A-071D-4F55-BDE3-B23F0E816887}" presName="sibSpaceThree" presStyleCnt="0"/>
      <dgm:spPr/>
    </dgm:pt>
    <dgm:pt modelId="{6F1CD37C-B549-4E0B-BA76-25246E0132CA}" type="pres">
      <dgm:prSet presAssocID="{97897796-9D9F-43A8-A847-731A7519F94C}" presName="vertThree" presStyleCnt="0"/>
      <dgm:spPr/>
    </dgm:pt>
    <dgm:pt modelId="{F70DF909-F969-4B51-B4DC-C21F2F786E01}" type="pres">
      <dgm:prSet presAssocID="{97897796-9D9F-43A8-A847-731A7519F94C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36FB65-00A1-4515-B7FF-4BE14F1F4EA8}" type="pres">
      <dgm:prSet presAssocID="{97897796-9D9F-43A8-A847-731A7519F94C}" presName="horzThree" presStyleCnt="0"/>
      <dgm:spPr/>
    </dgm:pt>
    <dgm:pt modelId="{41DB4AB8-D37E-4B91-837C-346D8C812B0B}" type="pres">
      <dgm:prSet presAssocID="{D405D983-7678-4F67-B12D-DA393F78DD8A}" presName="sibSpaceTwo" presStyleCnt="0"/>
      <dgm:spPr/>
    </dgm:pt>
    <dgm:pt modelId="{8BD2F561-CD43-4D16-8DAF-961FF9C2B0C6}" type="pres">
      <dgm:prSet presAssocID="{FB6E7EEB-8CDB-417D-BAB4-2A94CF7504B1}" presName="vertTwo" presStyleCnt="0"/>
      <dgm:spPr/>
    </dgm:pt>
    <dgm:pt modelId="{8BF98A47-F281-4F5D-ABBD-7F8862D2657A}" type="pres">
      <dgm:prSet presAssocID="{FB6E7EEB-8CDB-417D-BAB4-2A94CF7504B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3D8254-FF52-43EF-AEB2-A68B2B743BE2}" type="pres">
      <dgm:prSet presAssocID="{FB6E7EEB-8CDB-417D-BAB4-2A94CF7504B1}" presName="parTransTwo" presStyleCnt="0"/>
      <dgm:spPr/>
    </dgm:pt>
    <dgm:pt modelId="{38E49DBD-41A5-4A7D-8BE4-F9019F4D6519}" type="pres">
      <dgm:prSet presAssocID="{FB6E7EEB-8CDB-417D-BAB4-2A94CF7504B1}" presName="horzTwo" presStyleCnt="0"/>
      <dgm:spPr/>
    </dgm:pt>
    <dgm:pt modelId="{E383D2D5-2175-45AF-BC10-86DABD4BD188}" type="pres">
      <dgm:prSet presAssocID="{38910452-B67B-421E-B352-B3D43476BA2D}" presName="vertThree" presStyleCnt="0"/>
      <dgm:spPr/>
    </dgm:pt>
    <dgm:pt modelId="{D200A165-AC77-4944-BA23-3CED44F685E8}" type="pres">
      <dgm:prSet presAssocID="{38910452-B67B-421E-B352-B3D43476BA2D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B8A03D-4B55-4C87-813C-3340E0F9D2BB}" type="pres">
      <dgm:prSet presAssocID="{38910452-B67B-421E-B352-B3D43476BA2D}" presName="horzThree" presStyleCnt="0"/>
      <dgm:spPr/>
    </dgm:pt>
    <dgm:pt modelId="{2FCEC7D7-58B9-4509-8A2D-965F61215FFD}" type="pres">
      <dgm:prSet presAssocID="{3397F0BF-4B0A-4944-9962-8338D7B9F86A}" presName="sibSpaceThree" presStyleCnt="0"/>
      <dgm:spPr/>
    </dgm:pt>
    <dgm:pt modelId="{D41C620E-E483-4E7A-B5A3-F9F992C110EF}" type="pres">
      <dgm:prSet presAssocID="{FD5703CD-F9C5-45F8-BF36-A051D32F549B}" presName="vertThree" presStyleCnt="0"/>
      <dgm:spPr/>
    </dgm:pt>
    <dgm:pt modelId="{EF7C2632-0C06-4962-82CD-10DE4FF74335}" type="pres">
      <dgm:prSet presAssocID="{FD5703CD-F9C5-45F8-BF36-A051D32F549B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08E7A5-311D-42F3-946D-6570B36719D6}" type="pres">
      <dgm:prSet presAssocID="{FD5703CD-F9C5-45F8-BF36-A051D32F549B}" presName="horzThree" presStyleCnt="0"/>
      <dgm:spPr/>
    </dgm:pt>
    <dgm:pt modelId="{6FC96AC1-3810-456F-9EDF-8ED240BFCCB0}" type="pres">
      <dgm:prSet presAssocID="{0AB6F860-C7D4-48A5-BF04-0767F0316092}" presName="sibSpaceThree" presStyleCnt="0"/>
      <dgm:spPr/>
    </dgm:pt>
    <dgm:pt modelId="{FA2FBCB8-3D3F-47AE-A7EA-2153DCA7EE58}" type="pres">
      <dgm:prSet presAssocID="{6558BF49-4DF5-42F8-A45D-B11331DD19F8}" presName="vertThree" presStyleCnt="0"/>
      <dgm:spPr/>
    </dgm:pt>
    <dgm:pt modelId="{9C1CA6BE-0EFB-4F74-934E-C46231EB4FDD}" type="pres">
      <dgm:prSet presAssocID="{6558BF49-4DF5-42F8-A45D-B11331DD19F8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C2F232-BEE8-479C-9A57-AF875C6CC953}" type="pres">
      <dgm:prSet presAssocID="{6558BF49-4DF5-42F8-A45D-B11331DD19F8}" presName="horzThree" presStyleCnt="0"/>
      <dgm:spPr/>
    </dgm:pt>
  </dgm:ptLst>
  <dgm:cxnLst>
    <dgm:cxn modelId="{66DC1D50-8EE4-4279-9E51-FABEAF0F8E7A}" srcId="{64BE67A8-777E-4DFC-832B-91ECA602502B}" destId="{97897796-9D9F-43A8-A847-731A7519F94C}" srcOrd="1" destOrd="0" parTransId="{D0420C6B-5C70-4055-8BD4-D782C01EA248}" sibTransId="{5C40742E-DF81-4418-A1B8-1721672A79B1}"/>
    <dgm:cxn modelId="{108D18D9-E6FC-4AFD-9A4F-9C0992D06945}" type="presOf" srcId="{776711B8-199B-48C7-814D-B6D123F13DE6}" destId="{E52A237E-EB6C-49AC-822D-7410AAA0EC39}" srcOrd="0" destOrd="0" presId="urn:microsoft.com/office/officeart/2005/8/layout/hierarchy4"/>
    <dgm:cxn modelId="{36506CCB-524D-4468-8106-728D90671C9E}" type="presOf" srcId="{99367AC8-90B8-4B10-9D8E-970400D0BD54}" destId="{042B619C-AD6F-4891-9C9D-01C932039647}" srcOrd="0" destOrd="0" presId="urn:microsoft.com/office/officeart/2005/8/layout/hierarchy4"/>
    <dgm:cxn modelId="{86BE41E8-F640-4D1F-A708-2EABA44D3048}" srcId="{FB6E7EEB-8CDB-417D-BAB4-2A94CF7504B1}" destId="{6558BF49-4DF5-42F8-A45D-B11331DD19F8}" srcOrd="2" destOrd="0" parTransId="{C0BEE3B5-418D-45AA-9F48-525903D1CAA1}" sibTransId="{C51922CA-C886-4596-9DC3-0D253491786F}"/>
    <dgm:cxn modelId="{078F5B11-335B-4370-9C70-EEE7157E1AF2}" srcId="{64BE67A8-777E-4DFC-832B-91ECA602502B}" destId="{99367AC8-90B8-4B10-9D8E-970400D0BD54}" srcOrd="0" destOrd="0" parTransId="{6C04996B-4A20-4877-8DA3-F04FBA04C92A}" sibTransId="{36BFEF6A-071D-4F55-BDE3-B23F0E816887}"/>
    <dgm:cxn modelId="{61DECF0B-85F3-4AF9-8CAD-32D915E1C308}" type="presOf" srcId="{6558BF49-4DF5-42F8-A45D-B11331DD19F8}" destId="{9C1CA6BE-0EFB-4F74-934E-C46231EB4FDD}" srcOrd="0" destOrd="0" presId="urn:microsoft.com/office/officeart/2005/8/layout/hierarchy4"/>
    <dgm:cxn modelId="{B5BFFA7F-1F08-49C8-BD10-ABE48434CEA2}" srcId="{FB6E7EEB-8CDB-417D-BAB4-2A94CF7504B1}" destId="{38910452-B67B-421E-B352-B3D43476BA2D}" srcOrd="0" destOrd="0" parTransId="{2825348C-DE8C-4436-B257-843A24E365FB}" sibTransId="{3397F0BF-4B0A-4944-9962-8338D7B9F86A}"/>
    <dgm:cxn modelId="{C16D5532-9423-4395-B98D-6498FC48E7B1}" type="presOf" srcId="{FB6E7EEB-8CDB-417D-BAB4-2A94CF7504B1}" destId="{8BF98A47-F281-4F5D-ABBD-7F8862D2657A}" srcOrd="0" destOrd="0" presId="urn:microsoft.com/office/officeart/2005/8/layout/hierarchy4"/>
    <dgm:cxn modelId="{115EC5AE-2973-4500-8F43-D2AC3433FD31}" type="presOf" srcId="{AAB71D8F-E670-462A-869B-500788A23F82}" destId="{34FC26A4-D677-45F4-B72F-B4DA377104D8}" srcOrd="0" destOrd="0" presId="urn:microsoft.com/office/officeart/2005/8/layout/hierarchy4"/>
    <dgm:cxn modelId="{3BF3F73A-56B2-4B4D-94BB-809FE9680D02}" type="presOf" srcId="{38910452-B67B-421E-B352-B3D43476BA2D}" destId="{D200A165-AC77-4944-BA23-3CED44F685E8}" srcOrd="0" destOrd="0" presId="urn:microsoft.com/office/officeart/2005/8/layout/hierarchy4"/>
    <dgm:cxn modelId="{3EFA0686-4B77-4EAC-B985-AA041CF81189}" srcId="{AAB71D8F-E670-462A-869B-500788A23F82}" destId="{FB6E7EEB-8CDB-417D-BAB4-2A94CF7504B1}" srcOrd="1" destOrd="0" parTransId="{E00FF233-1BE5-4A62-91B8-8BA8669D238D}" sibTransId="{FC9E59F5-949E-4F27-95DE-806C7E53C25C}"/>
    <dgm:cxn modelId="{3B380BD2-2089-4F41-9151-58B0150E13F5}" srcId="{776711B8-199B-48C7-814D-B6D123F13DE6}" destId="{AAB71D8F-E670-462A-869B-500788A23F82}" srcOrd="0" destOrd="0" parTransId="{FDFCA8A6-F0B5-43B4-8C86-8DCCBFFDE207}" sibTransId="{2B283ECF-52F9-4B86-BB06-26E2362D5ABE}"/>
    <dgm:cxn modelId="{6DAD8300-0926-4FA4-977B-09CE47D49987}" srcId="{AAB71D8F-E670-462A-869B-500788A23F82}" destId="{64BE67A8-777E-4DFC-832B-91ECA602502B}" srcOrd="0" destOrd="0" parTransId="{560EDD33-0C99-42BD-8278-995A2F05E86E}" sibTransId="{D405D983-7678-4F67-B12D-DA393F78DD8A}"/>
    <dgm:cxn modelId="{6FEC1C4B-E165-4ACF-AC71-91DB77F9EC0E}" type="presOf" srcId="{FD5703CD-F9C5-45F8-BF36-A051D32F549B}" destId="{EF7C2632-0C06-4962-82CD-10DE4FF74335}" srcOrd="0" destOrd="0" presId="urn:microsoft.com/office/officeart/2005/8/layout/hierarchy4"/>
    <dgm:cxn modelId="{44609819-CCCB-48EE-A6A8-20E252F37DDD}" type="presOf" srcId="{64BE67A8-777E-4DFC-832B-91ECA602502B}" destId="{964FC1F0-E542-4E4C-8E24-46711BFA2CBB}" srcOrd="0" destOrd="0" presId="urn:microsoft.com/office/officeart/2005/8/layout/hierarchy4"/>
    <dgm:cxn modelId="{4BB31963-BF7A-4D6E-A1B5-34E64067D04C}" type="presOf" srcId="{97897796-9D9F-43A8-A847-731A7519F94C}" destId="{F70DF909-F969-4B51-B4DC-C21F2F786E01}" srcOrd="0" destOrd="0" presId="urn:microsoft.com/office/officeart/2005/8/layout/hierarchy4"/>
    <dgm:cxn modelId="{97CBF190-C8DB-44F2-8FFF-FF987A02DBFA}" srcId="{FB6E7EEB-8CDB-417D-BAB4-2A94CF7504B1}" destId="{FD5703CD-F9C5-45F8-BF36-A051D32F549B}" srcOrd="1" destOrd="0" parTransId="{8AF7ADF5-1C6C-45EA-9F7F-F11C0F4C8DEF}" sibTransId="{0AB6F860-C7D4-48A5-BF04-0767F0316092}"/>
    <dgm:cxn modelId="{C0AD1F32-DBC8-478B-B806-A4BF45782CEF}" type="presParOf" srcId="{E52A237E-EB6C-49AC-822D-7410AAA0EC39}" destId="{D2717603-4D2F-4E7F-BBA2-8AC114C228D7}" srcOrd="0" destOrd="0" presId="urn:microsoft.com/office/officeart/2005/8/layout/hierarchy4"/>
    <dgm:cxn modelId="{075D165E-5FC8-419D-8001-C6347561CCD9}" type="presParOf" srcId="{D2717603-4D2F-4E7F-BBA2-8AC114C228D7}" destId="{34FC26A4-D677-45F4-B72F-B4DA377104D8}" srcOrd="0" destOrd="0" presId="urn:microsoft.com/office/officeart/2005/8/layout/hierarchy4"/>
    <dgm:cxn modelId="{7B61F544-F430-4368-A765-C436226F9D24}" type="presParOf" srcId="{D2717603-4D2F-4E7F-BBA2-8AC114C228D7}" destId="{F0B0951F-6F00-4E7D-9189-F39AB0833C23}" srcOrd="1" destOrd="0" presId="urn:microsoft.com/office/officeart/2005/8/layout/hierarchy4"/>
    <dgm:cxn modelId="{3ECEE35F-99D5-436F-A1A6-83AD0876A393}" type="presParOf" srcId="{D2717603-4D2F-4E7F-BBA2-8AC114C228D7}" destId="{20C0EA24-B948-4CA5-84E5-736A0623641B}" srcOrd="2" destOrd="0" presId="urn:microsoft.com/office/officeart/2005/8/layout/hierarchy4"/>
    <dgm:cxn modelId="{B4117CDF-7ED0-4F40-A1E6-857FE4AA75A3}" type="presParOf" srcId="{20C0EA24-B948-4CA5-84E5-736A0623641B}" destId="{19F1B242-14FC-4CC9-AEE2-382F1A0CF0E3}" srcOrd="0" destOrd="0" presId="urn:microsoft.com/office/officeart/2005/8/layout/hierarchy4"/>
    <dgm:cxn modelId="{856E93CB-02F1-4870-BEAA-41FE53EAFCA9}" type="presParOf" srcId="{19F1B242-14FC-4CC9-AEE2-382F1A0CF0E3}" destId="{964FC1F0-E542-4E4C-8E24-46711BFA2CBB}" srcOrd="0" destOrd="0" presId="urn:microsoft.com/office/officeart/2005/8/layout/hierarchy4"/>
    <dgm:cxn modelId="{3B932390-6193-4150-AEB5-5ED0B2EC7393}" type="presParOf" srcId="{19F1B242-14FC-4CC9-AEE2-382F1A0CF0E3}" destId="{C1470E36-2C1E-46BA-B017-D6F9224EF021}" srcOrd="1" destOrd="0" presId="urn:microsoft.com/office/officeart/2005/8/layout/hierarchy4"/>
    <dgm:cxn modelId="{3A5F9BB7-44B3-40C4-A071-BD27D637E566}" type="presParOf" srcId="{19F1B242-14FC-4CC9-AEE2-382F1A0CF0E3}" destId="{95A3C6F3-0F94-49AF-B339-FAC59B4B8E53}" srcOrd="2" destOrd="0" presId="urn:microsoft.com/office/officeart/2005/8/layout/hierarchy4"/>
    <dgm:cxn modelId="{F94EF466-32BE-411A-8257-916691823FBB}" type="presParOf" srcId="{95A3C6F3-0F94-49AF-B339-FAC59B4B8E53}" destId="{E4B55860-B0FE-41F2-AAF3-F23361EFC925}" srcOrd="0" destOrd="0" presId="urn:microsoft.com/office/officeart/2005/8/layout/hierarchy4"/>
    <dgm:cxn modelId="{A1C0EBAA-4FF8-4D1E-869D-84C467F5EFA4}" type="presParOf" srcId="{E4B55860-B0FE-41F2-AAF3-F23361EFC925}" destId="{042B619C-AD6F-4891-9C9D-01C932039647}" srcOrd="0" destOrd="0" presId="urn:microsoft.com/office/officeart/2005/8/layout/hierarchy4"/>
    <dgm:cxn modelId="{7B89DC03-4AB6-4274-A79D-C36F48FEB577}" type="presParOf" srcId="{E4B55860-B0FE-41F2-AAF3-F23361EFC925}" destId="{42B70390-B2E2-4841-918D-B90853B18031}" srcOrd="1" destOrd="0" presId="urn:microsoft.com/office/officeart/2005/8/layout/hierarchy4"/>
    <dgm:cxn modelId="{837C413C-99DC-4588-BCB1-D8BCD1878669}" type="presParOf" srcId="{95A3C6F3-0F94-49AF-B339-FAC59B4B8E53}" destId="{A9E2F35A-A8BF-421E-AB64-52CD936AA90A}" srcOrd="1" destOrd="0" presId="urn:microsoft.com/office/officeart/2005/8/layout/hierarchy4"/>
    <dgm:cxn modelId="{53E9EE1F-B57B-488B-AEFA-4A718ACA28C3}" type="presParOf" srcId="{95A3C6F3-0F94-49AF-B339-FAC59B4B8E53}" destId="{6F1CD37C-B549-4E0B-BA76-25246E0132CA}" srcOrd="2" destOrd="0" presId="urn:microsoft.com/office/officeart/2005/8/layout/hierarchy4"/>
    <dgm:cxn modelId="{7866C31F-722E-477A-94C1-639D9790D194}" type="presParOf" srcId="{6F1CD37C-B549-4E0B-BA76-25246E0132CA}" destId="{F70DF909-F969-4B51-B4DC-C21F2F786E01}" srcOrd="0" destOrd="0" presId="urn:microsoft.com/office/officeart/2005/8/layout/hierarchy4"/>
    <dgm:cxn modelId="{8F68B63E-1B39-4B70-B728-FFDC8137CA5D}" type="presParOf" srcId="{6F1CD37C-B549-4E0B-BA76-25246E0132CA}" destId="{8136FB65-00A1-4515-B7FF-4BE14F1F4EA8}" srcOrd="1" destOrd="0" presId="urn:microsoft.com/office/officeart/2005/8/layout/hierarchy4"/>
    <dgm:cxn modelId="{F6D3C838-A5E9-46D3-96EC-A49E373E0576}" type="presParOf" srcId="{20C0EA24-B948-4CA5-84E5-736A0623641B}" destId="{41DB4AB8-D37E-4B91-837C-346D8C812B0B}" srcOrd="1" destOrd="0" presId="urn:microsoft.com/office/officeart/2005/8/layout/hierarchy4"/>
    <dgm:cxn modelId="{5879C698-D171-4A19-A560-110BE051D33D}" type="presParOf" srcId="{20C0EA24-B948-4CA5-84E5-736A0623641B}" destId="{8BD2F561-CD43-4D16-8DAF-961FF9C2B0C6}" srcOrd="2" destOrd="0" presId="urn:microsoft.com/office/officeart/2005/8/layout/hierarchy4"/>
    <dgm:cxn modelId="{D1E28CCC-4C20-4577-A671-B2B08A37E420}" type="presParOf" srcId="{8BD2F561-CD43-4D16-8DAF-961FF9C2B0C6}" destId="{8BF98A47-F281-4F5D-ABBD-7F8862D2657A}" srcOrd="0" destOrd="0" presId="urn:microsoft.com/office/officeart/2005/8/layout/hierarchy4"/>
    <dgm:cxn modelId="{9434EA04-CB78-43F2-A2B3-093FFEF7038E}" type="presParOf" srcId="{8BD2F561-CD43-4D16-8DAF-961FF9C2B0C6}" destId="{A03D8254-FF52-43EF-AEB2-A68B2B743BE2}" srcOrd="1" destOrd="0" presId="urn:microsoft.com/office/officeart/2005/8/layout/hierarchy4"/>
    <dgm:cxn modelId="{A18CFF7B-74E0-4445-BAAD-445DBEB5E497}" type="presParOf" srcId="{8BD2F561-CD43-4D16-8DAF-961FF9C2B0C6}" destId="{38E49DBD-41A5-4A7D-8BE4-F9019F4D6519}" srcOrd="2" destOrd="0" presId="urn:microsoft.com/office/officeart/2005/8/layout/hierarchy4"/>
    <dgm:cxn modelId="{F54B146E-D154-41A2-92C2-0FB4BC132516}" type="presParOf" srcId="{38E49DBD-41A5-4A7D-8BE4-F9019F4D6519}" destId="{E383D2D5-2175-45AF-BC10-86DABD4BD188}" srcOrd="0" destOrd="0" presId="urn:microsoft.com/office/officeart/2005/8/layout/hierarchy4"/>
    <dgm:cxn modelId="{480C840E-BA5D-48F9-892B-E21C3A3A60B5}" type="presParOf" srcId="{E383D2D5-2175-45AF-BC10-86DABD4BD188}" destId="{D200A165-AC77-4944-BA23-3CED44F685E8}" srcOrd="0" destOrd="0" presId="urn:microsoft.com/office/officeart/2005/8/layout/hierarchy4"/>
    <dgm:cxn modelId="{05A068B4-11D5-4FF9-8116-E699879410C3}" type="presParOf" srcId="{E383D2D5-2175-45AF-BC10-86DABD4BD188}" destId="{8FB8A03D-4B55-4C87-813C-3340E0F9D2BB}" srcOrd="1" destOrd="0" presId="urn:microsoft.com/office/officeart/2005/8/layout/hierarchy4"/>
    <dgm:cxn modelId="{9FCFC1D6-625A-4D1E-9ECD-8B7A833E3724}" type="presParOf" srcId="{38E49DBD-41A5-4A7D-8BE4-F9019F4D6519}" destId="{2FCEC7D7-58B9-4509-8A2D-965F61215FFD}" srcOrd="1" destOrd="0" presId="urn:microsoft.com/office/officeart/2005/8/layout/hierarchy4"/>
    <dgm:cxn modelId="{0F1559A9-E0F0-4127-8FEB-909A584EFC08}" type="presParOf" srcId="{38E49DBD-41A5-4A7D-8BE4-F9019F4D6519}" destId="{D41C620E-E483-4E7A-B5A3-F9F992C110EF}" srcOrd="2" destOrd="0" presId="urn:microsoft.com/office/officeart/2005/8/layout/hierarchy4"/>
    <dgm:cxn modelId="{F3805B3A-BD8C-4F4A-BB8F-4F050D391BE6}" type="presParOf" srcId="{D41C620E-E483-4E7A-B5A3-F9F992C110EF}" destId="{EF7C2632-0C06-4962-82CD-10DE4FF74335}" srcOrd="0" destOrd="0" presId="urn:microsoft.com/office/officeart/2005/8/layout/hierarchy4"/>
    <dgm:cxn modelId="{6C4C3150-CDEE-437F-9DCF-0CAAD7075498}" type="presParOf" srcId="{D41C620E-E483-4E7A-B5A3-F9F992C110EF}" destId="{CF08E7A5-311D-42F3-946D-6570B36719D6}" srcOrd="1" destOrd="0" presId="urn:microsoft.com/office/officeart/2005/8/layout/hierarchy4"/>
    <dgm:cxn modelId="{59BC94CE-398C-4958-AC50-7F5C2441AD91}" type="presParOf" srcId="{38E49DBD-41A5-4A7D-8BE4-F9019F4D6519}" destId="{6FC96AC1-3810-456F-9EDF-8ED240BFCCB0}" srcOrd="3" destOrd="0" presId="urn:microsoft.com/office/officeart/2005/8/layout/hierarchy4"/>
    <dgm:cxn modelId="{449A975B-5841-4386-9C9C-E8C1D6938E37}" type="presParOf" srcId="{38E49DBD-41A5-4A7D-8BE4-F9019F4D6519}" destId="{FA2FBCB8-3D3F-47AE-A7EA-2153DCA7EE58}" srcOrd="4" destOrd="0" presId="urn:microsoft.com/office/officeart/2005/8/layout/hierarchy4"/>
    <dgm:cxn modelId="{B896843C-1965-4E70-8EE4-DA1E8C83BA55}" type="presParOf" srcId="{FA2FBCB8-3D3F-47AE-A7EA-2153DCA7EE58}" destId="{9C1CA6BE-0EFB-4F74-934E-C46231EB4FDD}" srcOrd="0" destOrd="0" presId="urn:microsoft.com/office/officeart/2005/8/layout/hierarchy4"/>
    <dgm:cxn modelId="{3AD5154D-A17C-4523-84E2-3412AD271CA7}" type="presParOf" srcId="{FA2FBCB8-3D3F-47AE-A7EA-2153DCA7EE58}" destId="{48C2F232-BEE8-479C-9A57-AF875C6CC9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CFE17-5307-4DDF-855B-8B900545D5C0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0FA6E-1011-492A-9B0E-9765063213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44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2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D0FC99B-8172-4573-B146-79BCFE1F327D}" type="slidenum">
              <a:rPr lang="ru-RU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229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5DDA91C-2BCF-4EBE-B062-B7DF09B84C53}" type="slidenum">
              <a:rPr lang="ru-RU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434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516E1EB-8A39-4560-A41F-5A9568E60C26}" type="slidenum">
              <a:rPr lang="ru-RU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358AE45-5971-4D3D-BB6B-BBB91ABD56C1}" type="slidenum">
              <a:rPr lang="ru-RU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4A0BD38-5690-4632-964C-4A3A8903622A}" type="slidenum">
              <a:rPr lang="ru-RU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3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06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242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59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89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12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46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69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85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508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11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4D701-2328-4708-AFCA-4381E94E34F6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24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pn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png"/><Relationship Id="rId9" Type="http://schemas.microsoft.com/office/2007/relationships/diagramDrawing" Target="../diagrams/drawing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3"/>
          <a:stretch>
            <a:fillRect/>
          </a:stretch>
        </p:blipFill>
        <p:spPr bwMode="auto">
          <a:xfrm>
            <a:off x="0" y="1588"/>
            <a:ext cx="9144000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40" y="555626"/>
            <a:ext cx="1152525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H="1">
            <a:off x="2339975" y="2057400"/>
            <a:ext cx="4464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7" name="Прямоугольник 1"/>
          <p:cNvSpPr>
            <a:spLocks noChangeArrowheads="1"/>
          </p:cNvSpPr>
          <p:nvPr/>
        </p:nvSpPr>
        <p:spPr bwMode="auto">
          <a:xfrm>
            <a:off x="2286002" y="2109788"/>
            <a:ext cx="49498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b="1" dirty="0">
                <a:solidFill>
                  <a:schemeClr val="bg1"/>
                </a:solidFill>
                <a:latin typeface="Minion Pro"/>
              </a:rPr>
              <a:t>ОБ ИТОГАХ ПРИЕМА </a:t>
            </a:r>
          </a:p>
          <a:p>
            <a:pPr algn="ctr" eaLnBrk="1" hangingPunct="1"/>
            <a:r>
              <a:rPr lang="ru-RU" b="1" dirty="0">
                <a:solidFill>
                  <a:schemeClr val="bg1"/>
                </a:solidFill>
                <a:latin typeface="Minion Pro"/>
              </a:rPr>
              <a:t>АБИТУРИЕНТОВ В </a:t>
            </a:r>
            <a:r>
              <a:rPr lang="ru-RU" b="1" dirty="0" smtClean="0">
                <a:solidFill>
                  <a:schemeClr val="bg1"/>
                </a:solidFill>
                <a:latin typeface="Minion Pro"/>
              </a:rPr>
              <a:t>2024 </a:t>
            </a:r>
            <a:r>
              <a:rPr lang="ru-RU" b="1" dirty="0">
                <a:solidFill>
                  <a:schemeClr val="bg1"/>
                </a:solidFill>
                <a:latin typeface="Minion Pro"/>
              </a:rPr>
              <a:t>ГОДУ</a:t>
            </a:r>
          </a:p>
          <a:p>
            <a:pPr algn="ctr" eaLnBrk="1" hangingPunct="1"/>
            <a:r>
              <a:rPr lang="ru-RU" b="1" dirty="0">
                <a:solidFill>
                  <a:schemeClr val="bg1"/>
                </a:solidFill>
                <a:latin typeface="Minion Pro"/>
              </a:rPr>
              <a:t> И О ПОДГОТОВКЕ К ПРИЕМУ </a:t>
            </a:r>
            <a:r>
              <a:rPr lang="ru-RU" b="1" dirty="0" smtClean="0">
                <a:solidFill>
                  <a:schemeClr val="bg1"/>
                </a:solidFill>
                <a:latin typeface="Minion Pro"/>
              </a:rPr>
              <a:t>2025 </a:t>
            </a:r>
            <a:r>
              <a:rPr lang="ru-RU" b="1" dirty="0">
                <a:solidFill>
                  <a:schemeClr val="bg1"/>
                </a:solidFill>
                <a:latin typeface="Minion Pro"/>
              </a:rPr>
              <a:t>ГОДА</a:t>
            </a:r>
            <a:endParaRPr lang="ru-RU" dirty="0">
              <a:solidFill>
                <a:schemeClr val="bg1"/>
              </a:solidFill>
              <a:latin typeface="PT Sans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3976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825501"/>
            <a:ext cx="3348038" cy="7683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152" y="825500"/>
            <a:ext cx="5256213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ОБ ИТОГАХ ПРИЕМА АБИТУРИЕНТОВ В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2024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ГОДУ И О ПОДГОТОВКЕ К ПРИЕМУ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2025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ГОДА</a:t>
            </a:r>
            <a:endParaRPr lang="ru-RU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86150" y="3213101"/>
            <a:ext cx="5334000" cy="6771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Егоров Александр Николаевич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И.о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. заместителя ответственного секретаря приемной комиссии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4101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062038"/>
            <a:ext cx="219868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26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BECFB19-C162-477F-896F-7FC3220F708C}" type="slidenum">
              <a:rPr lang="ru-RU">
                <a:solidFill>
                  <a:srgbClr val="898989"/>
                </a:solidFill>
              </a:rPr>
              <a:pPr/>
              <a:t>3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DC9F591-08EC-4D79-B7FF-ADF96408B027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14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107C265-2AD6-4B31-BCD3-8F378674D6A2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D435CF2-1020-484C-BCDD-BBEE2CD4750B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E315A442-7397-4285-9CB4-2B63D01A57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7573744"/>
              </p:ext>
            </p:extLst>
          </p:nvPr>
        </p:nvGraphicFramePr>
        <p:xfrm>
          <a:off x="827088" y="0"/>
          <a:ext cx="3600896" cy="235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2C88A52-17D6-494E-B58B-E6510E69C3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204633"/>
              </p:ext>
            </p:extLst>
          </p:nvPr>
        </p:nvGraphicFramePr>
        <p:xfrm>
          <a:off x="4788024" y="0"/>
          <a:ext cx="3744416" cy="235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1A85C8A0-8C3F-4E5A-ACB9-C6D494333C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5723105"/>
              </p:ext>
            </p:extLst>
          </p:nvPr>
        </p:nvGraphicFramePr>
        <p:xfrm>
          <a:off x="2339752" y="2499742"/>
          <a:ext cx="4320480" cy="2643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56598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854A404-FE2F-40E4-8943-23E2A2644652}" type="slidenum">
              <a:rPr lang="ru-RU">
                <a:solidFill>
                  <a:srgbClr val="898989"/>
                </a:solidFill>
              </a:rPr>
              <a:pPr/>
              <a:t>4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E208C31-77B6-4314-8BBC-0C3F045F228A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172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3EEAB70-64DD-4427-8785-DB7629EB3D79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962DBF6-32AA-404E-8C2A-267A9227C3AE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93597D8E-6904-40C2-9266-81EB18867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1076"/>
              </p:ext>
            </p:extLst>
          </p:nvPr>
        </p:nvGraphicFramePr>
        <p:xfrm>
          <a:off x="971600" y="35432"/>
          <a:ext cx="7737683" cy="5078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9172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7DAD5B0-F4B2-4D2A-ACB8-E6621F7FF0AC}" type="slidenum">
              <a:rPr lang="ru-RU">
                <a:solidFill>
                  <a:srgbClr val="898989"/>
                </a:solidFill>
              </a:rPr>
              <a:pPr/>
              <a:t>5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8A85DE4-5D0A-443B-A25B-AA126D1F59D9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19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0991186-36B7-4074-84CD-CDD1A5CC397B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7CAFDEE-822C-44CE-9988-14AA5649B82A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471DA554-CA75-45EE-AFE7-75151E826E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899853"/>
              </p:ext>
            </p:extLst>
          </p:nvPr>
        </p:nvGraphicFramePr>
        <p:xfrm>
          <a:off x="947456" y="195486"/>
          <a:ext cx="7584983" cy="461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3158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475656" y="101601"/>
            <a:ext cx="7601671" cy="66995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Minion Pro"/>
              </a:rPr>
              <a:t>Поступившие из г. Набережные Челны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8E2C177-3421-4994-A075-90D6D493EAC2}" type="slidenum">
              <a:rPr lang="ru-RU">
                <a:solidFill>
                  <a:srgbClr val="898989"/>
                </a:solidFill>
              </a:rPr>
              <a:pPr/>
              <a:t>6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55F85AC-6491-4B96-A8C7-65D76E30242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2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16B011F-EF52-48E7-AD0C-C6A46614D540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7B26A7E-176F-4F3C-8B62-EBCB3EBE32A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CEAB8F65-4749-4E15-B129-AC264C72A7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5807017"/>
              </p:ext>
            </p:extLst>
          </p:nvPr>
        </p:nvGraphicFramePr>
        <p:xfrm>
          <a:off x="1331640" y="1102381"/>
          <a:ext cx="7200800" cy="3468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8082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331640" y="101601"/>
            <a:ext cx="7745687" cy="66995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Minion Pro"/>
              </a:rPr>
              <a:t>Поступившие из г. Набережные Челны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8E2C177-3421-4994-A075-90D6D493EAC2}" type="slidenum">
              <a:rPr lang="ru-RU">
                <a:solidFill>
                  <a:srgbClr val="898989"/>
                </a:solidFill>
              </a:rPr>
              <a:pPr/>
              <a:t>7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55F85AC-6491-4B96-A8C7-65D76E30242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2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16B011F-EF52-48E7-AD0C-C6A46614D540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7B26A7E-176F-4F3C-8B62-EBCB3EBE32A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9300" name="Прямоугольник 17"/>
          <p:cNvSpPr>
            <a:spLocks noChangeArrowheads="1"/>
          </p:cNvSpPr>
          <p:nvPr/>
        </p:nvSpPr>
        <p:spPr bwMode="auto">
          <a:xfrm>
            <a:off x="5652120" y="1414637"/>
            <a:ext cx="3635375" cy="9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07000"/>
              </a:lnSpc>
            </a:pPr>
            <a:r>
              <a:rPr lang="ru-RU" b="1" dirty="0">
                <a:solidFill>
                  <a:schemeClr val="tx2"/>
                </a:solidFill>
              </a:rPr>
              <a:t>10 школ, </a:t>
            </a:r>
            <a:r>
              <a:rPr lang="ru-RU" dirty="0">
                <a:solidFill>
                  <a:schemeClr val="tx2"/>
                </a:solidFill>
              </a:rPr>
              <a:t>наибольшее число</a:t>
            </a:r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выпускников </a:t>
            </a:r>
            <a:r>
              <a:rPr lang="ru-RU" dirty="0" smtClean="0">
                <a:solidFill>
                  <a:schemeClr val="tx2"/>
                </a:solidFill>
              </a:rPr>
              <a:t>2024 </a:t>
            </a:r>
            <a:r>
              <a:rPr lang="ru-RU" dirty="0">
                <a:solidFill>
                  <a:schemeClr val="tx2"/>
                </a:solidFill>
              </a:rPr>
              <a:t>г. которых стали студентами НЧИ КФУ.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464026"/>
              </p:ext>
            </p:extLst>
          </p:nvPr>
        </p:nvGraphicFramePr>
        <p:xfrm>
          <a:off x="6300192" y="2477332"/>
          <a:ext cx="2736304" cy="25622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4076"/>
                <a:gridCol w="684076"/>
                <a:gridCol w="684076"/>
                <a:gridCol w="684076"/>
              </a:tblGrid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Номер школы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Зачислены на СПО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Номер школы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Зачислены на 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6B257327-7BDE-4F6C-9A1E-1605A72CCC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989351"/>
              </p:ext>
            </p:extLst>
          </p:nvPr>
        </p:nvGraphicFramePr>
        <p:xfrm>
          <a:off x="971600" y="1123669"/>
          <a:ext cx="5040560" cy="3774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873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0686146-44A4-4820-BA11-15A6CE1C1DBB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4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2E89D19-BE5C-4F8A-9F71-97690FAE10C5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166A147-C835-4433-8845-8AA639B35E2D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74D2CA8D-5F16-43B2-AA25-067284796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227441"/>
              </p:ext>
            </p:extLst>
          </p:nvPr>
        </p:nvGraphicFramePr>
        <p:xfrm>
          <a:off x="843365" y="0"/>
          <a:ext cx="3800643" cy="508899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377483">
                  <a:extLst>
                    <a:ext uri="{9D8B030D-6E8A-4147-A177-3AD203B41FA5}">
                      <a16:colId xmlns="" xmlns:a16="http://schemas.microsoft.com/office/drawing/2014/main" val="2007156688"/>
                    </a:ext>
                  </a:extLst>
                </a:gridCol>
                <a:gridCol w="492676">
                  <a:extLst>
                    <a:ext uri="{9D8B030D-6E8A-4147-A177-3AD203B41FA5}">
                      <a16:colId xmlns="" xmlns:a16="http://schemas.microsoft.com/office/drawing/2014/main" val="1893628833"/>
                    </a:ext>
                  </a:extLst>
                </a:gridCol>
                <a:gridCol w="482621">
                  <a:extLst>
                    <a:ext uri="{9D8B030D-6E8A-4147-A177-3AD203B41FA5}">
                      <a16:colId xmlns="" xmlns:a16="http://schemas.microsoft.com/office/drawing/2014/main" val="3684215638"/>
                    </a:ext>
                  </a:extLst>
                </a:gridCol>
                <a:gridCol w="482621">
                  <a:extLst>
                    <a:ext uri="{9D8B030D-6E8A-4147-A177-3AD203B41FA5}">
                      <a16:colId xmlns="" xmlns:a16="http://schemas.microsoft.com/office/drawing/2014/main" val="2360081433"/>
                    </a:ext>
                  </a:extLst>
                </a:gridCol>
                <a:gridCol w="482621">
                  <a:extLst>
                    <a:ext uri="{9D8B030D-6E8A-4147-A177-3AD203B41FA5}">
                      <a16:colId xmlns="" xmlns:a16="http://schemas.microsoft.com/office/drawing/2014/main" val="3523231336"/>
                    </a:ext>
                  </a:extLst>
                </a:gridCol>
                <a:gridCol w="482621"/>
              </a:tblGrid>
              <a:tr h="21298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="" xmlns:a16="http://schemas.microsoft.com/office/drawing/2014/main" val="2090010516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Тукаевский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375493100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Нижнекамский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58323085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Елабужский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97504882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Альметьевский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175296549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Мензелинский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86566005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Сармановский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84729104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Менделеевский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363788683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032610780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Муслюмовский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443369771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Актанышский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952495274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Мамадышский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576866727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Азнакаевский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856657646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Аксубаевский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13111619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Черемшанский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833996881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Агрызский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496060504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Бавлинский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67910194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Кукморский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27112722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Лениногрский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401373513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Чистопольский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58439639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Бугульминский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30164116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Ютазинский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791362486"/>
                  </a:ext>
                </a:extLst>
              </a:tr>
              <a:tr h="21087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Новошешминский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979275688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Нурлатский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45745134"/>
                  </a:ext>
                </a:extLst>
              </a:tr>
            </a:tbl>
          </a:graphicData>
        </a:graphic>
      </p:graphicFrame>
      <p:sp>
        <p:nvSpPr>
          <p:cNvPr id="17" name="Номер слайда 3">
            <a:extLst>
              <a:ext uri="{FF2B5EF4-FFF2-40B4-BE49-F238E27FC236}">
                <a16:creationId xmlns="" xmlns:a16="http://schemas.microsoft.com/office/drawing/2014/main" id="{41A9D71C-55A4-4D4B-88AF-95BC94E22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93A7328-9C22-4946-8006-C5CA2BE0678C}" type="slidenum">
              <a:rPr lang="ru-RU">
                <a:solidFill>
                  <a:srgbClr val="898989"/>
                </a:solidFill>
              </a:rPr>
              <a:pPr/>
              <a:t>8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="" xmlns:a16="http://schemas.microsoft.com/office/drawing/2014/main" id="{74D2CA8D-5F16-43B2-AA25-067284796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32102"/>
              </p:ext>
            </p:extLst>
          </p:nvPr>
        </p:nvGraphicFramePr>
        <p:xfrm>
          <a:off x="6084168" y="1923678"/>
          <a:ext cx="2342725" cy="149090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377483">
                  <a:extLst>
                    <a:ext uri="{9D8B030D-6E8A-4147-A177-3AD203B41FA5}">
                      <a16:colId xmlns="" xmlns:a16="http://schemas.microsoft.com/office/drawing/2014/main" val="2007156688"/>
                    </a:ext>
                  </a:extLst>
                </a:gridCol>
                <a:gridCol w="482621">
                  <a:extLst>
                    <a:ext uri="{9D8B030D-6E8A-4147-A177-3AD203B41FA5}">
                      <a16:colId xmlns="" xmlns:a16="http://schemas.microsoft.com/office/drawing/2014/main" val="3523231336"/>
                    </a:ext>
                  </a:extLst>
                </a:gridCol>
                <a:gridCol w="482621"/>
              </a:tblGrid>
              <a:tr h="21298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="" xmlns:a16="http://schemas.microsoft.com/office/drawing/2014/main" val="2090010516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Алькеевский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375493100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58323085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Высокогорский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97504882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Зеленодольский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175296549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Рыбно-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Слободский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86566005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Спасский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84729104"/>
                  </a:ext>
                </a:extLst>
              </a:tr>
            </a:tbl>
          </a:graphicData>
        </a:graphic>
      </p:graphicFrame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932040" y="618586"/>
            <a:ext cx="4054475" cy="5191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Количество поступивших </a:t>
            </a:r>
            <a:br>
              <a:rPr lang="ru-RU" sz="2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из районов Татарстана</a:t>
            </a:r>
          </a:p>
        </p:txBody>
      </p:sp>
    </p:spTree>
    <p:extLst>
      <p:ext uri="{BB962C8B-B14F-4D97-AF65-F5344CB8AC3E}">
        <p14:creationId xmlns:p14="http://schemas.microsoft.com/office/powerpoint/2010/main" val="186975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3276602" y="153989"/>
            <a:ext cx="3382963" cy="473075"/>
          </a:xfrm>
        </p:spPr>
        <p:txBody>
          <a:bodyPr>
            <a:normAutofit fontScale="90000"/>
          </a:bodyPr>
          <a:lstStyle/>
          <a:p>
            <a:r>
              <a:rPr lang="ru-RU" sz="2100" b="1" smtClean="0">
                <a:latin typeface="Minion Pro"/>
              </a:rPr>
              <a:t>Зачислено из регионов РФ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4777362-20E1-40FA-9D0A-D776D3717883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6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0CC5DD2-968A-4D53-A0EB-461B176F68C6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1A4267C-5C11-416B-80E1-AE9557145ED9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Номер слайда 3">
            <a:extLst>
              <a:ext uri="{FF2B5EF4-FFF2-40B4-BE49-F238E27FC236}">
                <a16:creationId xmlns="" xmlns:a16="http://schemas.microsoft.com/office/drawing/2014/main" id="{730DE9EE-792C-461E-B82F-711659D0F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68C98B8-8B52-4703-9165-B27F39D540DF}" type="slidenum">
              <a:rPr lang="ru-RU">
                <a:solidFill>
                  <a:srgbClr val="898989"/>
                </a:solidFill>
              </a:rPr>
              <a:pPr/>
              <a:t>9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6492D858-0B3C-4122-84AC-06D7FFDF8D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1276787"/>
              </p:ext>
            </p:extLst>
          </p:nvPr>
        </p:nvGraphicFramePr>
        <p:xfrm>
          <a:off x="1259632" y="771550"/>
          <a:ext cx="7200799" cy="3957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7928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2771775" y="1"/>
            <a:ext cx="4502150" cy="5476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 smtClean="0">
                <a:latin typeface="Minion Pro"/>
              </a:rPr>
              <a:t>Зачисление иностранных граждан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C4E4B39-14F3-4B69-8D8A-C074D41677F4}" type="slidenum">
              <a:rPr lang="ru-RU">
                <a:solidFill>
                  <a:srgbClr val="898989"/>
                </a:solidFill>
              </a:rPr>
              <a:pPr/>
              <a:t>10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EEA68BF-4633-4649-AF42-505F1149E0E3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595D0DC-DCD2-40AD-9773-88F3CEFEBB81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FCDD88E-73DF-4C2A-80D7-7B1CD1CD258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AE06446D-5C83-41CD-9DC9-4A2CC4FCA9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260437"/>
              </p:ext>
            </p:extLst>
          </p:nvPr>
        </p:nvGraphicFramePr>
        <p:xfrm>
          <a:off x="971600" y="607337"/>
          <a:ext cx="6250648" cy="3652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87624" y="451596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 Азербайджан, Камерун, Мали, Эквадор, Палестина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90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 форма обучение (Б/С) 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11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847065"/>
              </p:ext>
            </p:extLst>
          </p:nvPr>
        </p:nvGraphicFramePr>
        <p:xfrm>
          <a:off x="1043607" y="688972"/>
          <a:ext cx="7704858" cy="437875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2689"/>
                <a:gridCol w="504056"/>
                <a:gridCol w="1008113"/>
              </a:tblGrid>
              <a:tr h="28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effectLst/>
                        </a:rPr>
                        <a:t>Программная инженерия (</a:t>
                      </a:r>
                      <a:r>
                        <a:rPr lang="ru-RU" sz="1100" b="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b="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>
                          <a:effectLst/>
                        </a:rPr>
                        <a:t>2,65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-0,83</a:t>
                      </a:r>
                      <a:endParaRPr lang="ru-RU" sz="1200" b="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Строительство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2,35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+0,45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Автоматизация технологических процессов и производств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2,20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+0,72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Прикладная математика и информатика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2,10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+0,26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Информационные системы и технологии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1,34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-0,42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err="1">
                          <a:effectLst/>
                        </a:rPr>
                        <a:t>Мехатроника</a:t>
                      </a:r>
                      <a:r>
                        <a:rPr lang="ru-RU" sz="1100" u="none" strike="noStrike" dirty="0">
                          <a:effectLst/>
                        </a:rPr>
                        <a:t> и робототехника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-0,38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Сервис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н/д</a:t>
                      </a:r>
                      <a:endParaRPr lang="ru-RU" sz="1200" dirty="0"/>
                    </a:p>
                  </a:txBody>
                  <a:tcPr anchorCtr="1"/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Информатика и вычислительная техника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1,21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-0,79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Наземные транспортно-технологические средства (профиль: Автомобили и тракторы) (</a:t>
                      </a:r>
                      <a:r>
                        <a:rPr lang="ru-RU" sz="1100" u="none" strike="noStrike" dirty="0" err="1">
                          <a:effectLst/>
                        </a:rPr>
                        <a:t>специалитет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anchorCtr="1"/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Электроэнергетика и электротехника (профиль: Электроснабжение)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1,15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-0,75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Прикладная информатика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1,14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-0,34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Машиностроение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1,05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-0,27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Технология транспортных процессов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1,05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н/д</a:t>
                      </a:r>
                      <a:endParaRPr lang="ru-RU" sz="1200" dirty="0"/>
                    </a:p>
                  </a:txBody>
                  <a:tcPr anchorCtr="1"/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err="1">
                          <a:effectLst/>
                        </a:rPr>
                        <a:t>Техносферная</a:t>
                      </a:r>
                      <a:r>
                        <a:rPr lang="ru-RU" sz="1100" u="none" strike="noStrike" dirty="0">
                          <a:effectLst/>
                        </a:rPr>
                        <a:t> безопасность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1,05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-0,51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3527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smtClean="0">
                          <a:effectLst/>
                        </a:rPr>
                        <a:t>НТТК (профиль</a:t>
                      </a:r>
                      <a:r>
                        <a:rPr lang="ru-RU" sz="1100" u="none" strike="noStrike" dirty="0">
                          <a:effectLst/>
                        </a:rPr>
                        <a:t>: Автомобильная техника в транспортных технологиях </a:t>
                      </a:r>
                      <a:r>
                        <a:rPr lang="ru-RU" sz="1100" u="none" strike="noStrike" dirty="0" smtClean="0">
                          <a:effectLst/>
                        </a:rPr>
                        <a:t>(ПИШ</a:t>
                      </a:r>
                      <a:r>
                        <a:rPr lang="ru-RU" sz="1100" u="none" strike="noStrike" dirty="0">
                          <a:effectLst/>
                        </a:rPr>
                        <a:t>)) (</a:t>
                      </a:r>
                      <a:r>
                        <a:rPr lang="ru-RU" sz="1100" u="none" strike="noStrike" dirty="0" err="1">
                          <a:effectLst/>
                        </a:rPr>
                        <a:t>специалитет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-0,3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57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 форма обучение (Б/С) 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12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118000"/>
              </p:ext>
            </p:extLst>
          </p:nvPr>
        </p:nvGraphicFramePr>
        <p:xfrm>
          <a:off x="1043607" y="688972"/>
          <a:ext cx="7704858" cy="257987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2689"/>
                <a:gridCol w="504056"/>
                <a:gridCol w="1008113"/>
              </a:tblGrid>
              <a:tr h="28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Материаловедение и технологии материалов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endParaRPr lang="ru-RU" sz="1200" b="0" dirty="0"/>
                    </a:p>
                  </a:txBody>
                  <a:tcPr anchorCtr="1"/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Электроэнергетика и электротехника (профиль: Наземный электротранспорт (реализуется в рамках программы ПИШ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-0,25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Ctr="1"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Конструкторско-технологическое обеспечение машиностроительных производств (профиль: Цифровое производство (реализуется в рамках ПИШ)) (бакалавриат)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anchorCtr="1"/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Энергетическое машиностроение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-0,5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Эксплуатация транспортно-технологических машин и комплексов (бакалавриат)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0,80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-0,4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Теплоэнергетика и теплотехника (бакалавриат)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-0,3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Холодильная, криогенная техника и системы жизнеобеспечения (бакалавриат)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anchorCtr="1"/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Технологические машины и оборудование (бакалавриат)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0,70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-0,14</a:t>
                      </a:r>
                    </a:p>
                    <a:p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Ctr="1"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182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sz="1400" b="1" dirty="0" smtClean="0">
                <a:latin typeface="Minion Pro"/>
                <a:ea typeface="+mj-ea"/>
                <a:cs typeface="+mj-cs"/>
              </a:rPr>
              <a:t>Структура зачисленных на очную бюджетную форму обучения (Б/С)</a:t>
            </a:r>
            <a:endParaRPr lang="ru-RU" sz="1400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13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03162942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266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заочная форма обучение (Б/С) 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14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95227"/>
              </p:ext>
            </p:extLst>
          </p:nvPr>
        </p:nvGraphicFramePr>
        <p:xfrm>
          <a:off x="971600" y="1419622"/>
          <a:ext cx="7920881" cy="200181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889883"/>
                <a:gridCol w="1015499"/>
                <a:gridCol w="1015499"/>
              </a:tblGrid>
              <a:tr h="280645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Конкурс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Конкурс очный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06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Автоматизация технологических процессов и производств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8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Программная инженерия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8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Электроэнергетика и электротехника (профиль: Электроснабжение)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8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Эксплуатация транспортно-технологических машин и комплексов (бакалавриат)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8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Конструкторско-технологическое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обеспечение машиностроительных производств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0,85 (ПИШ)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8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Машиностроение (бакалавриат)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79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sz="1400" b="1" dirty="0" smtClean="0">
                <a:latin typeface="Minion Pro"/>
                <a:ea typeface="+mj-ea"/>
                <a:cs typeface="+mj-cs"/>
              </a:rPr>
              <a:t>Структура зачисленных на заочную бюджетную форму обучения (Б/С)</a:t>
            </a:r>
            <a:endParaRPr lang="ru-RU" sz="1400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15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20079529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6215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276" y="0"/>
            <a:ext cx="534344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9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843558"/>
            <a:ext cx="5373234" cy="299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2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очная/заочная форма обучения (Магистратура)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18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612343"/>
              </p:ext>
            </p:extLst>
          </p:nvPr>
        </p:nvGraphicFramePr>
        <p:xfrm>
          <a:off x="1043607" y="688972"/>
          <a:ext cx="7704858" cy="391225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2689"/>
                <a:gridCol w="504056"/>
                <a:gridCol w="1008113"/>
              </a:tblGrid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Программная инженерия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2,50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+0,19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Энергетическое машиностроение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2,13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-0,95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Конструкторско-технологическое обеспечение машиностроительных производств (профиль: Технологии интеллектуальных производств (реализуется в рамках программы ПИШ))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2,08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н/д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noFill/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Электроэнергетика и электротехника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-0,13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Прикладная информатика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1,55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-0,05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Лингвистика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1,53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-0,47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Информационные системы и технологии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1,50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-0,11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effectLst/>
                          <a:latin typeface="+mn-lt"/>
                        </a:rPr>
                        <a:t>Мехатроника</a:t>
                      </a:r>
                      <a:r>
                        <a:rPr lang="ru-RU" sz="1200" b="0" dirty="0">
                          <a:effectLst/>
                          <a:latin typeface="+mn-lt"/>
                        </a:rPr>
                        <a:t> и робототехника (профиль: Беспилотные транспортные средства (реализуется в рамках программы ПИШ))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+0,07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Информатика и вычислительная техника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-0,56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Строительство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-0,08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Технология транспортных процессов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н/д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noFill/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Теплоэнергетика и теплотехника (профиль: Автономные энергетические системы) ПИШ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-0,79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Теплоэнергетика и теплотехника (профиль: </a:t>
                      </a:r>
                      <a:r>
                        <a:rPr lang="ru-RU" sz="1200" b="0" dirty="0" err="1">
                          <a:effectLst/>
                          <a:latin typeface="+mn-lt"/>
                        </a:rPr>
                        <a:t>Энергоменеджмент</a:t>
                      </a:r>
                      <a:r>
                        <a:rPr lang="ru-RU" sz="1200" b="0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-0,32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05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 форма обучения (СПО)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19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205192"/>
              </p:ext>
            </p:extLst>
          </p:nvPr>
        </p:nvGraphicFramePr>
        <p:xfrm>
          <a:off x="1043608" y="1779662"/>
          <a:ext cx="7704858" cy="91355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2689"/>
                <a:gridCol w="504056"/>
                <a:gridCol w="1008113"/>
              </a:tblGrid>
              <a:tr h="28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Информационные системы и программирование (СПО (на базе 9 классов))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7,3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н/д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Строительство и эксплуатация зданий и сооружений (СПО (на базе 9 классов))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3,06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+0,7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Эксплуатация и обслуживание электрического и электромеханического оборудования (по отраслям) (СПО (на базе 9 классов))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2,67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+0,11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65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43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3F78159-A95D-4784-A508-C04563D49232}" type="slidenum">
              <a:rPr lang="ru-RU">
                <a:solidFill>
                  <a:srgbClr val="898989"/>
                </a:solidFill>
              </a:rPr>
              <a:pPr/>
              <a:t>20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051720" y="368871"/>
            <a:ext cx="5400600" cy="4730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solidFill>
                  <a:srgbClr val="4A8920"/>
                </a:solidFill>
                <a:latin typeface="Minion Pro"/>
                <a:ea typeface="+mj-ea"/>
                <a:cs typeface="+mj-cs"/>
              </a:rPr>
              <a:t>Средний балл  </a:t>
            </a:r>
            <a:r>
              <a:rPr lang="ru-RU" b="1" dirty="0">
                <a:solidFill>
                  <a:srgbClr val="481E66"/>
                </a:solidFill>
                <a:latin typeface="Minion Pro"/>
                <a:ea typeface="+mj-ea"/>
                <a:cs typeface="+mj-cs"/>
              </a:rPr>
              <a:t>Средний балл ЕГЭ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300-000007000000}"/>
              </a:ext>
            </a:extLst>
          </p:cNvPr>
          <p:cNvGraphicFramePr>
            <a:graphicFrameLocks/>
          </p:cNvGraphicFramePr>
          <p:nvPr/>
        </p:nvGraphicFramePr>
        <p:xfrm>
          <a:off x="1530680" y="1200150"/>
          <a:ext cx="60826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8299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E1A38C6-1A45-4FEF-B678-8FA080531AC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48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A9C5DD6-BE96-43FB-A669-4A1E91466280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E714C7-85AB-4E97-BDB2-CD7CBABA3663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642D2073-63FA-4B0E-9A5C-05E019F15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59E4A5E-33D8-43F7-B12E-9AC6F5355EF8}" type="slidenum">
              <a:rPr lang="ru-RU">
                <a:solidFill>
                  <a:srgbClr val="898989"/>
                </a:solidFill>
              </a:rPr>
              <a:pPr/>
              <a:t>21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43535" y="-1363"/>
            <a:ext cx="7284851" cy="687376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Высшая техническая школа: </a:t>
            </a:r>
          </a:p>
          <a:p>
            <a:pPr algn="ctr" defTabSz="685800" eaLnBrk="1" hangingPunct="1">
              <a:defRPr/>
            </a:pPr>
            <a:r>
              <a:rPr lang="ru-RU" b="1" dirty="0">
                <a:solidFill>
                  <a:srgbClr val="568636"/>
                </a:solidFill>
                <a:latin typeface="Minion Pro"/>
              </a:rPr>
              <a:t>Средний балл</a:t>
            </a:r>
            <a:r>
              <a:rPr lang="en-US" b="1" dirty="0">
                <a:solidFill>
                  <a:srgbClr val="568636"/>
                </a:solidFill>
                <a:latin typeface="Minion Pro"/>
              </a:rPr>
              <a:t> </a:t>
            </a:r>
            <a:r>
              <a:rPr lang="ru-RU" b="1" dirty="0">
                <a:solidFill>
                  <a:srgbClr val="568636"/>
                </a:solidFill>
                <a:latin typeface="Minion Pro"/>
              </a:rPr>
              <a:t>– </a:t>
            </a:r>
            <a:r>
              <a:rPr lang="ru-RU" b="1" dirty="0" smtClean="0">
                <a:solidFill>
                  <a:srgbClr val="568636"/>
                </a:solidFill>
                <a:latin typeface="Minion Pro"/>
              </a:rPr>
              <a:t>56,64 </a:t>
            </a:r>
            <a:r>
              <a:rPr lang="ru-RU" b="1" dirty="0">
                <a:latin typeface="Minion Pro"/>
              </a:rPr>
              <a:t>(</a:t>
            </a:r>
            <a:r>
              <a:rPr lang="ru-RU" b="1" dirty="0" smtClean="0">
                <a:ln>
                  <a:solidFill>
                    <a:srgbClr val="A49462"/>
                  </a:solidFill>
                </a:ln>
                <a:solidFill>
                  <a:srgbClr val="FFE99B"/>
                </a:solidFill>
                <a:latin typeface="Minion Pro"/>
              </a:rPr>
              <a:t>64,16 </a:t>
            </a:r>
            <a:r>
              <a:rPr lang="ru-RU" b="1" dirty="0">
                <a:ln>
                  <a:solidFill>
                    <a:srgbClr val="A49462"/>
                  </a:solidFill>
                </a:ln>
                <a:solidFill>
                  <a:srgbClr val="FFE99B"/>
                </a:solidFill>
                <a:latin typeface="Minion Pro"/>
              </a:rPr>
              <a:t>по ЕГЭ </a:t>
            </a:r>
            <a:r>
              <a:rPr lang="ru-RU" b="1" dirty="0">
                <a:latin typeface="Minion Pro"/>
              </a:rPr>
              <a:t>)</a:t>
            </a:r>
          </a:p>
          <a:p>
            <a:pPr algn="ctr" defTabSz="685800" eaLnBrk="1" hangingPunct="1">
              <a:defRPr/>
            </a:pP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3766497"/>
              </p:ext>
            </p:extLst>
          </p:nvPr>
        </p:nvGraphicFramePr>
        <p:xfrm>
          <a:off x="827088" y="987574"/>
          <a:ext cx="8281416" cy="3984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2211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E1A38C6-1A45-4FEF-B678-8FA080531AC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50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A9C5DD6-BE96-43FB-A669-4A1E91466280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E714C7-85AB-4E97-BDB2-CD7CBABA3663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642D2073-63FA-4B0E-9A5C-05E019F15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AA9DBB9-3727-4DCE-B5C2-D139206CE5A1}" type="slidenum">
              <a:rPr lang="ru-RU">
                <a:solidFill>
                  <a:srgbClr val="898989"/>
                </a:solidFill>
              </a:rPr>
              <a:pPr/>
              <a:t>22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43535" y="-1363"/>
            <a:ext cx="7284851" cy="412873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Высшая техническая школа: </a:t>
            </a: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780433"/>
              </p:ext>
            </p:extLst>
          </p:nvPr>
        </p:nvGraphicFramePr>
        <p:xfrm>
          <a:off x="1187624" y="843558"/>
          <a:ext cx="7776864" cy="4128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2532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AC23E68-16E6-47D3-B3CA-C7C34CA9D0C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2532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151473C-EB16-46E4-A1E2-CE1C0EE2BA3A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37D7AAB-BD6F-48F3-A547-650227C204A7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36768E36-278A-46A4-A9DC-0413E18C5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10CFE72-60B5-4AFA-A470-208CC472E6CC}" type="slidenum">
              <a:rPr lang="ru-RU">
                <a:solidFill>
                  <a:srgbClr val="898989"/>
                </a:solidFill>
              </a:rPr>
              <a:pPr/>
              <a:t>23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267744" y="13846"/>
            <a:ext cx="5832648" cy="687376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latin typeface="Minion Pro"/>
              </a:rPr>
              <a:t>Высшая школа экономики и права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b="1" dirty="0">
                <a:solidFill>
                  <a:srgbClr val="568636"/>
                </a:solidFill>
                <a:latin typeface="Minion Pro"/>
              </a:rPr>
              <a:t>Средний балл</a:t>
            </a:r>
            <a:r>
              <a:rPr lang="en-US" b="1" dirty="0">
                <a:solidFill>
                  <a:srgbClr val="568636"/>
                </a:solidFill>
                <a:latin typeface="Minion Pro"/>
              </a:rPr>
              <a:t> </a:t>
            </a:r>
            <a:r>
              <a:rPr lang="ru-RU" b="1" dirty="0">
                <a:solidFill>
                  <a:srgbClr val="568636"/>
                </a:solidFill>
                <a:latin typeface="Minion Pro"/>
              </a:rPr>
              <a:t>– 62,3 </a:t>
            </a:r>
            <a:r>
              <a:rPr lang="ru-RU" b="1" dirty="0">
                <a:latin typeface="Minion Pro"/>
              </a:rPr>
              <a:t>(</a:t>
            </a:r>
            <a:r>
              <a:rPr lang="ru-RU" b="1" dirty="0" smtClean="0">
                <a:ln>
                  <a:solidFill>
                    <a:srgbClr val="A49462"/>
                  </a:solidFill>
                </a:ln>
                <a:solidFill>
                  <a:srgbClr val="FFE99B"/>
                </a:solidFill>
                <a:latin typeface="Minion Pro"/>
              </a:rPr>
              <a:t>64,22 </a:t>
            </a:r>
            <a:r>
              <a:rPr lang="ru-RU" b="1" dirty="0">
                <a:ln>
                  <a:solidFill>
                    <a:srgbClr val="A49462"/>
                  </a:solidFill>
                </a:ln>
                <a:solidFill>
                  <a:srgbClr val="FFE99B"/>
                </a:solidFill>
                <a:latin typeface="Minion Pro"/>
              </a:rPr>
              <a:t>по ЕГЭ </a:t>
            </a:r>
            <a:r>
              <a:rPr lang="ru-RU" b="1" dirty="0">
                <a:latin typeface="Minion Pro"/>
              </a:rPr>
              <a:t>)</a:t>
            </a:r>
          </a:p>
          <a:p>
            <a:pPr algn="ctr" defTabSz="685800" eaLnBrk="1" hangingPunct="1">
              <a:defRPr/>
            </a:pP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1249050"/>
              </p:ext>
            </p:extLst>
          </p:nvPr>
        </p:nvGraphicFramePr>
        <p:xfrm>
          <a:off x="847250" y="645710"/>
          <a:ext cx="7829206" cy="4252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4813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223BA10-42F5-471A-8D3C-28F6312C6E4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55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89BB428-2DEF-4B89-8A53-76DC6DD1AB86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1B2D180-4905-45C5-9243-02B622C1D637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08025" y="1"/>
            <a:ext cx="3911600" cy="989013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Высшая техническая школа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3E622C62-4E23-4B98-AD29-22741DFF38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3680527"/>
              </p:ext>
            </p:extLst>
          </p:nvPr>
        </p:nvGraphicFramePr>
        <p:xfrm>
          <a:off x="1043608" y="484326"/>
          <a:ext cx="3921993" cy="205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EB20D010-47BC-4EF5-A58B-584AF73EF862}"/>
              </a:ext>
            </a:extLst>
          </p:cNvPr>
          <p:cNvSpPr txBox="1">
            <a:spLocks/>
          </p:cNvSpPr>
          <p:nvPr/>
        </p:nvSpPr>
        <p:spPr>
          <a:xfrm>
            <a:off x="3995936" y="2643758"/>
            <a:ext cx="4608512" cy="68262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Высшая школа экономики и права</a:t>
            </a:r>
          </a:p>
          <a:p>
            <a:pPr algn="ctr" defTabSz="685800" eaLnBrk="1" hangingPunct="1">
              <a:defRPr/>
            </a:pP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68AAE0F1-6348-4A39-AC13-905D7A6034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58195"/>
              </p:ext>
            </p:extLst>
          </p:nvPr>
        </p:nvGraphicFramePr>
        <p:xfrm>
          <a:off x="5148064" y="3035227"/>
          <a:ext cx="3501182" cy="209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9587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3"/>
          <a:stretch>
            <a:fillRect/>
          </a:stretch>
        </p:blipFill>
        <p:spPr bwMode="auto">
          <a:xfrm>
            <a:off x="0" y="1588"/>
            <a:ext cx="9144000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2" y="411164"/>
            <a:ext cx="1152525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Google Shape;898;g89d9307d70_13_164"/>
          <p:cNvSpPr txBox="1">
            <a:spLocks noChangeArrowheads="1"/>
          </p:cNvSpPr>
          <p:nvPr/>
        </p:nvSpPr>
        <p:spPr bwMode="auto">
          <a:xfrm>
            <a:off x="2268538" y="2355851"/>
            <a:ext cx="5903912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ts val="5900"/>
              <a:buFont typeface="Arial" pitchFamily="34" charset="0"/>
              <a:buNone/>
            </a:pPr>
            <a:r>
              <a:rPr lang="en-US" sz="3600" b="1">
                <a:solidFill>
                  <a:schemeClr val="bg1"/>
                </a:solidFill>
                <a:latin typeface="PT Sans" pitchFamily="34" charset="-52"/>
                <a:cs typeface="Arial" pitchFamily="34" charset="0"/>
                <a:sym typeface="Arial" pitchFamily="34" charset="0"/>
              </a:rPr>
              <a:t>Спасибо за внимание!</a:t>
            </a:r>
            <a:endParaRPr lang="ru-RU" sz="3600" b="1">
              <a:solidFill>
                <a:schemeClr val="bg1"/>
              </a:solidFill>
              <a:latin typeface="PT Sans" pitchFamily="34" charset="-52"/>
              <a:cs typeface="Arial" pitchFamily="34" charset="0"/>
              <a:sym typeface="Arial" pitchFamily="34" charset="0"/>
            </a:endParaRPr>
          </a:p>
        </p:txBody>
      </p:sp>
      <p:sp>
        <p:nvSpPr>
          <p:cNvPr id="28677" name="TextBox 8"/>
          <p:cNvSpPr txBox="1">
            <a:spLocks noChangeArrowheads="1"/>
          </p:cNvSpPr>
          <p:nvPr/>
        </p:nvSpPr>
        <p:spPr bwMode="auto">
          <a:xfrm>
            <a:off x="2484438" y="3651250"/>
            <a:ext cx="533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1400" b="1" dirty="0" smtClean="0">
                <a:solidFill>
                  <a:schemeClr val="bg1"/>
                </a:solidFill>
                <a:latin typeface="PT Sans" pitchFamily="34" charset="-52"/>
              </a:rPr>
              <a:t>Егоров Александр Николаевич</a:t>
            </a:r>
            <a:endParaRPr lang="ru-RU" sz="1400" b="1" dirty="0">
              <a:solidFill>
                <a:schemeClr val="bg1"/>
              </a:solidFill>
              <a:latin typeface="PT Sans" pitchFamily="34" charset="-52"/>
            </a:endParaRPr>
          </a:p>
          <a:p>
            <a:pPr eaLnBrk="1" hangingPunct="1"/>
            <a:r>
              <a:rPr lang="ru-RU" sz="1200" dirty="0" err="1">
                <a:solidFill>
                  <a:schemeClr val="bg1"/>
                </a:solidFill>
                <a:latin typeface="PT Sans" pitchFamily="34" charset="-52"/>
              </a:rPr>
              <a:t>И.о</a:t>
            </a:r>
            <a:r>
              <a:rPr lang="ru-RU" sz="1200" dirty="0">
                <a:solidFill>
                  <a:schemeClr val="bg1"/>
                </a:solidFill>
                <a:latin typeface="PT Sans" pitchFamily="34" charset="-52"/>
              </a:rPr>
              <a:t>. заместителя ответственного секретаря приемной комиссии</a:t>
            </a:r>
          </a:p>
          <a:p>
            <a:pPr eaLnBrk="1" hangingPunct="1"/>
            <a:endParaRPr lang="ru-RU" sz="1200" dirty="0">
              <a:solidFill>
                <a:schemeClr val="bg1"/>
              </a:solidFill>
              <a:latin typeface="PT Sans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61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">
    <a:dk1>
      <a:srgbClr val="000000"/>
    </a:dk1>
    <a:lt1>
      <a:sysClr val="window" lastClr="FFFFFF"/>
    </a:lt1>
    <a:dk2>
      <a:srgbClr val="000000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1124</Words>
  <Application>Microsoft Office PowerPoint</Application>
  <PresentationFormat>Экран (16:9)</PresentationFormat>
  <Paragraphs>533</Paragraphs>
  <Slides>25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Поступившие из г. Набережные Челны</vt:lpstr>
      <vt:lpstr>Поступившие из г. Набережные Челны</vt:lpstr>
      <vt:lpstr>Количество поступивших  из районов Татарстана</vt:lpstr>
      <vt:lpstr>Зачислено из регионов РФ</vt:lpstr>
      <vt:lpstr>Зачисление иностранных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Aleksander</dc:creator>
  <cp:lastModifiedBy>NCH-01-335-02</cp:lastModifiedBy>
  <cp:revision>23</cp:revision>
  <dcterms:created xsi:type="dcterms:W3CDTF">2024-10-11T05:42:34Z</dcterms:created>
  <dcterms:modified xsi:type="dcterms:W3CDTF">2024-10-14T12:08:05Z</dcterms:modified>
</cp:coreProperties>
</file>