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90" r:id="rId2"/>
    <p:sldId id="288" r:id="rId3"/>
    <p:sldId id="294" r:id="rId4"/>
    <p:sldId id="270" r:id="rId5"/>
    <p:sldId id="286" r:id="rId6"/>
    <p:sldId id="282" r:id="rId7"/>
    <p:sldId id="292" r:id="rId8"/>
    <p:sldId id="293" r:id="rId9"/>
    <p:sldId id="263" r:id="rId10"/>
    <p:sldId id="274" r:id="rId11"/>
    <p:sldId id="264" r:id="rId12"/>
    <p:sldId id="271" r:id="rId13"/>
    <p:sldId id="291" r:id="rId14"/>
    <p:sldId id="280" r:id="rId15"/>
    <p:sldId id="281" r:id="rId16"/>
  </p:sldIdLst>
  <p:sldSz cx="9144000" cy="5715000" type="screen16x1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3F7"/>
    <a:srgbClr val="FEF4EC"/>
    <a:srgbClr val="FFFFFF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39" autoAdjust="0"/>
    <p:restoredTop sz="94219" autoAdjust="0"/>
  </p:normalViewPr>
  <p:slideViewPr>
    <p:cSldViewPr>
      <p:cViewPr varScale="1">
        <p:scale>
          <a:sx n="130" d="100"/>
          <a:sy n="130" d="100"/>
        </p:scale>
        <p:origin x="1168" y="184"/>
      </p:cViewPr>
      <p:guideLst>
        <p:guide orient="horz" pos="180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8B2923-261F-46B6-A232-C9424B7655EE}" type="datetimeFigureOut">
              <a:rPr lang="ru-RU" smtClean="0"/>
              <a:t>01.04.2022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6705F6-7838-45D1-BC7D-18E1F1EB7A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5836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6705F6-7838-45D1-BC7D-18E1F1EB7AE0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53049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7460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0F3927-8811-463A-8BAA-031BB384AE02}" type="datetimeFigureOut">
              <a:rPr lang="en-US"/>
              <a:pPr>
                <a:defRPr/>
              </a:pPr>
              <a:t>4/1/22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CCC510-44FD-4170-ACAA-D71C4FB8E5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16810E-DDD6-4A25-9F6C-1AC9EF715CC1}" type="datetimeFigureOut">
              <a:rPr lang="en-US"/>
              <a:pPr>
                <a:defRPr/>
              </a:pPr>
              <a:t>4/1/22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14AF9B-8C3D-4F98-9E5F-4848D5D0BC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D739DC-608A-4CE3-ADE4-5C6E8C022B62}" type="datetimeFigureOut">
              <a:rPr lang="en-US"/>
              <a:pPr>
                <a:defRPr/>
              </a:pPr>
              <a:t>4/1/22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3F65A8-B691-47FE-B8F8-AAAEC13ED4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18570C-0841-4C79-B4A0-674B7E1814C9}" type="datetimeFigureOut">
              <a:rPr lang="en-US"/>
              <a:pPr>
                <a:defRPr/>
              </a:pPr>
              <a:t>4/1/22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55FF8F-287E-4D82-9C52-2D38C94906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0FC652-4203-40B0-94EC-AA34538FEAD0}" type="datetimeFigureOut">
              <a:rPr lang="en-US"/>
              <a:pPr>
                <a:defRPr/>
              </a:pPr>
              <a:t>4/1/22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3AD6B7-E0E7-4A0F-8D1B-213DFF032F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FF3C12-047B-4FE3-AE75-12DFE090019B}" type="datetimeFigureOut">
              <a:rPr lang="en-US"/>
              <a:pPr>
                <a:defRPr/>
              </a:pPr>
              <a:t>4/1/22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9852F2-E4C1-4952-AAC2-44F226243E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240D2A-9983-448D-B4B3-279CF5D74D79}" type="datetimeFigureOut">
              <a:rPr lang="en-US"/>
              <a:pPr>
                <a:defRPr/>
              </a:pPr>
              <a:t>4/1/22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55BFDA-9C9A-4D2A-A933-4E69216B2F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2CB567-0C17-4B70-A26F-DA625D7377F8}" type="datetimeFigureOut">
              <a:rPr lang="en-US"/>
              <a:pPr>
                <a:defRPr/>
              </a:pPr>
              <a:t>4/1/22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B3BC41-4701-499E-837E-C77F2F854E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113970-919E-4256-B3DD-FE9A6D18E7B6}" type="datetimeFigureOut">
              <a:rPr lang="en-US"/>
              <a:pPr>
                <a:defRPr/>
              </a:pPr>
              <a:t>4/1/22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AB547C-AA22-4638-AB5B-E40791E636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5CFEB4-F22C-491C-9539-07D3B7C626F2}" type="datetimeFigureOut">
              <a:rPr lang="en-US"/>
              <a:pPr>
                <a:defRPr/>
              </a:pPr>
              <a:t>4/1/22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BC7102-0343-48E6-8586-DA8FA3CF33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865"/>
            <a:ext cx="2057400" cy="4876271"/>
          </a:xfrm>
        </p:spPr>
        <p:txBody>
          <a:bodyPr vert="eaVert"/>
          <a:lstStyle/>
          <a:p>
            <a:r>
              <a:rPr lang="en-US"/>
              <a:t>Click to add title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65"/>
            <a:ext cx="6019800" cy="487627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D3FD5-779F-42D2-870D-ECD385D867AD}" type="datetimeFigureOut">
              <a:rPr lang="en-US"/>
              <a:pPr>
                <a:defRPr/>
              </a:pPr>
              <a:t>4/1/22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DD1014-3A15-47CF-887D-AF85C1E4B8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28600"/>
            <a:ext cx="82296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333500"/>
            <a:ext cx="8229600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5297488"/>
            <a:ext cx="2133600" cy="3032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97DE687-5ABA-48E3-B330-4B819651369C}" type="datetimeFigureOut">
              <a:rPr lang="en-US"/>
              <a:pPr>
                <a:defRPr/>
              </a:pPr>
              <a:t>4/1/22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5297488"/>
            <a:ext cx="2895600" cy="3032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5297488"/>
            <a:ext cx="2133600" cy="3032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8D98E1D-6FCB-4C06-B594-C02441488F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hyperlink" Target="mailto:avm@pravmail.ru" TargetMode="Externa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19.png"/><Relationship Id="rId4" Type="http://schemas.openxmlformats.org/officeDocument/2006/relationships/image" Target="../media/image15.png"/><Relationship Id="rId9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1.jpeg"/><Relationship Id="rId7" Type="http://schemas.openxmlformats.org/officeDocument/2006/relationships/image" Target="../media/image4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Relationship Id="rId9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5.png"/><Relationship Id="rId7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8.jpeg"/><Relationship Id="rId7" Type="http://schemas.openxmlformats.org/officeDocument/2006/relationships/image" Target="../media/image31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11" Type="http://schemas.openxmlformats.org/officeDocument/2006/relationships/image" Target="../media/image42.jpg"/><Relationship Id="rId5" Type="http://schemas.openxmlformats.org/officeDocument/2006/relationships/image" Target="../media/image36.png"/><Relationship Id="rId10" Type="http://schemas.openxmlformats.org/officeDocument/2006/relationships/image" Target="../media/image41.jpeg"/><Relationship Id="rId4" Type="http://schemas.openxmlformats.org/officeDocument/2006/relationships/image" Target="../media/image35.jpeg"/><Relationship Id="rId9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2"/>
          <a:stretch/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1946" y="646638"/>
            <a:ext cx="960107" cy="937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71600" y="2114445"/>
            <a:ext cx="727280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>
                <a:srgbClr val="000000"/>
              </a:buClr>
              <a:buSzPts val="1100"/>
            </a:pPr>
            <a:r>
              <a:rPr lang="ru-RU" sz="2000" dirty="0">
                <a:solidFill>
                  <a:schemeClr val="lt1"/>
                </a:solidFill>
                <a:latin typeface="PT Sans" panose="020B0503020203020204" pitchFamily="34" charset="-52"/>
              </a:rPr>
              <a:t>КАЗАНСКИЙ ФЕДЕРАЛЬНЫЙ УНИВЕРСИТЕТ</a:t>
            </a:r>
            <a:endParaRPr lang="en-US" sz="2000" dirty="0">
              <a:solidFill>
                <a:schemeClr val="lt1"/>
              </a:solidFill>
              <a:latin typeface="PT Sans" panose="020B0503020203020204" pitchFamily="34" charset="-52"/>
            </a:endParaRPr>
          </a:p>
          <a:p>
            <a:pPr lvl="0" algn="ctr">
              <a:buClr>
                <a:srgbClr val="000000"/>
              </a:buClr>
              <a:buSzPts val="1100"/>
            </a:pPr>
            <a:r>
              <a:rPr lang="ru-RU" sz="2000" dirty="0">
                <a:solidFill>
                  <a:schemeClr val="lt1"/>
                </a:solidFill>
                <a:latin typeface="PT Sans" panose="020B0503020203020204" pitchFamily="34" charset="-52"/>
              </a:rPr>
              <a:t>ЮРИДИЧЕСКИЙ ФАКУЛЬТЕТ</a:t>
            </a:r>
          </a:p>
          <a:p>
            <a:pPr lvl="0" algn="ctr">
              <a:buClr>
                <a:srgbClr val="000000"/>
              </a:buClr>
              <a:buSzPts val="1100"/>
            </a:pPr>
            <a:r>
              <a:rPr lang="ru-RU" sz="2000" dirty="0">
                <a:solidFill>
                  <a:schemeClr val="lt1"/>
                </a:solidFill>
                <a:latin typeface="PT Sans" panose="020B0503020203020204" pitchFamily="34" charset="-52"/>
              </a:rPr>
              <a:t>МАГИСТЕРСКАЯ ПРОГРАММА</a:t>
            </a:r>
          </a:p>
          <a:p>
            <a:pPr lvl="0" algn="ctr">
              <a:buClr>
                <a:srgbClr val="000000"/>
              </a:buClr>
              <a:buSzPts val="1100"/>
            </a:pPr>
            <a:endParaRPr lang="ru-RU" sz="2000" dirty="0">
              <a:solidFill>
                <a:schemeClr val="lt1"/>
              </a:solidFill>
              <a:latin typeface="PT Sans" panose="020B0503020203020204" pitchFamily="34" charset="-52"/>
            </a:endParaRPr>
          </a:p>
          <a:p>
            <a:pPr lvl="0" algn="ctr">
              <a:buClr>
                <a:srgbClr val="000000"/>
              </a:buClr>
              <a:buSzPts val="1100"/>
            </a:pPr>
            <a:r>
              <a:rPr lang="ru-RU" sz="4000" b="1" dirty="0">
                <a:solidFill>
                  <a:schemeClr val="lt1"/>
                </a:solidFill>
                <a:latin typeface="PT Sans" panose="020B0503020203020204" pitchFamily="34" charset="-52"/>
              </a:rPr>
              <a:t>ПРАВОВОЕ СОПРОВОЖДЕНИЕ БИЗНЕСА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H="1">
            <a:off x="2711792" y="1921396"/>
            <a:ext cx="3720413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25772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Госслужба: особенности работы, плюсы и минусы | Бюллетень Вакансий в Самаре  - свежие вакансии напрямую от работодателей, работа для Вас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5" y="0"/>
            <a:ext cx="8316416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39" name="TextBox 8"/>
          <p:cNvSpPr txBox="1">
            <a:spLocks noChangeArrowheads="1"/>
          </p:cNvSpPr>
          <p:nvPr/>
        </p:nvSpPr>
        <p:spPr bwMode="auto">
          <a:xfrm>
            <a:off x="1619672" y="-311185"/>
            <a:ext cx="8731696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4400" b="1" u="sng" dirty="0">
                <a:solidFill>
                  <a:schemeClr val="bg1"/>
                </a:solidFill>
                <a:latin typeface="Calibri" pitchFamily="34" charset="0"/>
              </a:rPr>
              <a:t>                           </a:t>
            </a:r>
            <a:r>
              <a:rPr lang="ru-RU" sz="4400" b="1" u="sng" dirty="0">
                <a:solidFill>
                  <a:schemeClr val="bg1"/>
                </a:solidFill>
                <a:latin typeface="Calibri" pitchFamily="34" charset="0"/>
              </a:rPr>
              <a:t>                                                        </a:t>
            </a:r>
            <a:r>
              <a:rPr lang="ru-RU" sz="7200" b="1" u="sng" dirty="0">
                <a:solidFill>
                  <a:schemeClr val="bg1"/>
                </a:solidFill>
                <a:latin typeface="PT Sans" panose="020B0503020203020204"/>
              </a:rPr>
              <a:t>НАША МИССИЯ  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001294" y="851972"/>
            <a:ext cx="3963193" cy="273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0"/>
            <a:ext cx="827584" cy="5715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717268" y="2859505"/>
            <a:ext cx="4536504" cy="2641476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Подготовить специалистов, 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обладающих системными знаниями в области правового регулирования предпринимательской деятельности, государственного контроля, банкротства, антимонопольного регулирования, </a:t>
            </a:r>
            <a:r>
              <a:rPr lang="ru-RU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госзакупок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технического регулирования, учета, судопроизводства и т.п.</a:t>
            </a:r>
          </a:p>
        </p:txBody>
      </p:sp>
    </p:spTree>
    <p:extLst>
      <p:ext uri="{BB962C8B-B14F-4D97-AF65-F5344CB8AC3E}">
        <p14:creationId xmlns:p14="http://schemas.microsoft.com/office/powerpoint/2010/main" val="8135343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Box 8"/>
          <p:cNvSpPr txBox="1">
            <a:spLocks noChangeArrowheads="1"/>
          </p:cNvSpPr>
          <p:nvPr/>
        </p:nvSpPr>
        <p:spPr bwMode="auto">
          <a:xfrm>
            <a:off x="304800" y="1482725"/>
            <a:ext cx="20018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000" b="1">
                <a:solidFill>
                  <a:schemeClr val="bg1"/>
                </a:solidFill>
                <a:latin typeface="Calibri" pitchFamily="34" charset="0"/>
              </a:rPr>
              <a:t>ФОТО КАФЕДРЫ</a:t>
            </a:r>
          </a:p>
        </p:txBody>
      </p:sp>
      <p:sp>
        <p:nvSpPr>
          <p:cNvPr id="14342" name="TextBox 15"/>
          <p:cNvSpPr txBox="1">
            <a:spLocks noChangeArrowheads="1"/>
          </p:cNvSpPr>
          <p:nvPr/>
        </p:nvSpPr>
        <p:spPr bwMode="auto">
          <a:xfrm>
            <a:off x="975311" y="773269"/>
            <a:ext cx="2304509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ru-RU" sz="1400" b="1" dirty="0">
              <a:latin typeface="Calibri" pitchFamily="34" charset="0"/>
            </a:endParaRPr>
          </a:p>
          <a:p>
            <a:r>
              <a:rPr lang="ru-RU" sz="1400" b="1" dirty="0">
                <a:latin typeface="PT Sans"/>
              </a:rPr>
              <a:t>Форма и срок обучения</a:t>
            </a:r>
          </a:p>
          <a:p>
            <a:r>
              <a:rPr lang="ru-RU" sz="1400" dirty="0">
                <a:latin typeface="PT Sans"/>
              </a:rPr>
              <a:t>Очная – 2 г.</a:t>
            </a:r>
          </a:p>
          <a:p>
            <a:r>
              <a:rPr lang="ru-RU" sz="1400" dirty="0">
                <a:latin typeface="PT Sans"/>
              </a:rPr>
              <a:t>Заочная – 2 г. 5 мес.</a:t>
            </a:r>
          </a:p>
        </p:txBody>
      </p:sp>
      <p:sp>
        <p:nvSpPr>
          <p:cNvPr id="14343" name="TextBox 16"/>
          <p:cNvSpPr txBox="1">
            <a:spLocks noChangeArrowheads="1"/>
          </p:cNvSpPr>
          <p:nvPr/>
        </p:nvSpPr>
        <p:spPr bwMode="auto">
          <a:xfrm>
            <a:off x="984882" y="1480163"/>
            <a:ext cx="178691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ru-RU" sz="1400" b="1" dirty="0">
              <a:latin typeface="Calibri" pitchFamily="34" charset="0"/>
            </a:endParaRPr>
          </a:p>
          <a:p>
            <a:r>
              <a:rPr lang="ru-RU" sz="1400" b="1" dirty="0">
                <a:latin typeface="PT Sans"/>
              </a:rPr>
              <a:t>Вид конкурса</a:t>
            </a:r>
          </a:p>
          <a:p>
            <a:r>
              <a:rPr lang="ru-RU" sz="1400" dirty="0">
                <a:latin typeface="PT Sans"/>
              </a:rPr>
              <a:t>Бюджет/договор</a:t>
            </a:r>
          </a:p>
        </p:txBody>
      </p:sp>
      <p:pic>
        <p:nvPicPr>
          <p:cNvPr id="18" name="Рисунок 17" descr="силуэт студент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66700" y="2994660"/>
            <a:ext cx="533400" cy="640080"/>
          </a:xfrm>
          <a:prstGeom prst="rect">
            <a:avLst/>
          </a:prstGeom>
        </p:spPr>
      </p:pic>
      <p:pic>
        <p:nvPicPr>
          <p:cNvPr id="20" name="Рисунок 19" descr="учитель.png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52118" y="3812247"/>
            <a:ext cx="762000" cy="796636"/>
          </a:xfrm>
          <a:prstGeom prst="rect">
            <a:avLst/>
          </a:prstGeom>
          <a:noFill/>
          <a:ln>
            <a:noFill/>
          </a:ln>
        </p:spPr>
      </p:pic>
      <p:sp>
        <p:nvSpPr>
          <p:cNvPr id="14347" name="Прямоугольник 20"/>
          <p:cNvSpPr>
            <a:spLocks noChangeArrowheads="1"/>
          </p:cNvSpPr>
          <p:nvPr/>
        </p:nvSpPr>
        <p:spPr bwMode="auto">
          <a:xfrm>
            <a:off x="973756" y="2143452"/>
            <a:ext cx="230451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ru-RU" sz="1400" dirty="0">
              <a:latin typeface="Calibri" pitchFamily="34" charset="0"/>
            </a:endParaRPr>
          </a:p>
          <a:p>
            <a:r>
              <a:rPr lang="ru-RU" sz="1400" b="1" dirty="0">
                <a:latin typeface="PT Sans"/>
              </a:rPr>
              <a:t>Язык: </a:t>
            </a:r>
            <a:r>
              <a:rPr lang="ru-RU" sz="1400" dirty="0">
                <a:latin typeface="PT Sans"/>
              </a:rPr>
              <a:t>русский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001294" y="851972"/>
            <a:ext cx="3963193" cy="4184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"/>
              <a:tabLst>
                <a:tab pos="457200" algn="l"/>
              </a:tabLst>
            </a:pPr>
            <a:r>
              <a:rPr lang="ru-RU" sz="1400" u="sng" dirty="0">
                <a:latin typeface="PT Sans"/>
                <a:ea typeface="Times New Roman" panose="02020603050405020304" pitchFamily="18" charset="0"/>
                <a:cs typeface="Times New Roman" panose="02020603050405020304" pitchFamily="18" charset="0"/>
              </a:rPr>
              <a:t>БЛОК 1. ДИСЦИПЛИНЫ</a:t>
            </a:r>
            <a:endParaRPr lang="ru-RU" sz="1400" dirty="0">
              <a:latin typeface="PT Sans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ru-RU" sz="1400" dirty="0">
                <a:latin typeface="PT Sans"/>
                <a:ea typeface="Times New Roman" panose="02020603050405020304" pitchFamily="18" charset="0"/>
                <a:cs typeface="Times New Roman" panose="02020603050405020304" pitchFamily="18" charset="0"/>
              </a:rPr>
              <a:t>Обязательная часть (Актуальные проблемы права, Философия права, Академическая коммуникация)</a:t>
            </a:r>
            <a:endParaRPr lang="ru-RU" sz="1400" dirty="0">
              <a:latin typeface="PT Sans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ru-RU" sz="1400" dirty="0">
                <a:latin typeface="PT Sans"/>
                <a:ea typeface="Times New Roman" panose="02020603050405020304" pitchFamily="18" charset="0"/>
                <a:cs typeface="Times New Roman" panose="02020603050405020304" pitchFamily="18" charset="0"/>
              </a:rPr>
              <a:t>Часть, формируемая участниками образовательных отношений</a:t>
            </a:r>
            <a:endParaRPr lang="ru-RU" sz="1400" dirty="0">
              <a:latin typeface="PT Sans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ru-RU" sz="1400" dirty="0">
                <a:latin typeface="PT Sans"/>
                <a:ea typeface="Times New Roman" panose="02020603050405020304" pitchFamily="18" charset="0"/>
                <a:cs typeface="Times New Roman" panose="02020603050405020304" pitchFamily="18" charset="0"/>
              </a:rPr>
              <a:t>Дисциплины по выбору</a:t>
            </a:r>
            <a:endParaRPr lang="ru-RU" sz="1400" dirty="0">
              <a:latin typeface="PT Sans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"/>
              <a:tabLst>
                <a:tab pos="457200" algn="l"/>
              </a:tabLst>
            </a:pPr>
            <a:r>
              <a:rPr lang="ru-RU" sz="1400" u="sng" dirty="0">
                <a:latin typeface="PT Sans"/>
                <a:ea typeface="Times New Roman" panose="02020603050405020304" pitchFamily="18" charset="0"/>
                <a:cs typeface="Times New Roman" panose="02020603050405020304" pitchFamily="18" charset="0"/>
              </a:rPr>
              <a:t>БЛОК 2. ПРАКТИКА</a:t>
            </a:r>
            <a:endParaRPr lang="ru-RU" sz="1400" dirty="0">
              <a:latin typeface="PT Sans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ru-RU" sz="1400" dirty="0">
                <a:latin typeface="PT Sans"/>
                <a:ea typeface="Times New Roman" panose="02020603050405020304" pitchFamily="18" charset="0"/>
                <a:cs typeface="Times New Roman" panose="02020603050405020304" pitchFamily="18" charset="0"/>
              </a:rPr>
              <a:t>Научно-исследовательская работа</a:t>
            </a:r>
            <a:endParaRPr lang="ru-RU" sz="1400" dirty="0">
              <a:latin typeface="PT Sans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ru-RU" sz="1400" dirty="0">
                <a:latin typeface="PT Sans"/>
                <a:ea typeface="Times New Roman" panose="02020603050405020304" pitchFamily="18" charset="0"/>
                <a:cs typeface="Times New Roman" panose="02020603050405020304" pitchFamily="18" charset="0"/>
              </a:rPr>
              <a:t>Ознакомительная практика</a:t>
            </a:r>
            <a:endParaRPr lang="ru-RU" sz="1400" dirty="0">
              <a:latin typeface="PT Sans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ru-RU" sz="1400" dirty="0">
                <a:latin typeface="PT Sans"/>
                <a:ea typeface="Times New Roman" panose="02020603050405020304" pitchFamily="18" charset="0"/>
                <a:cs typeface="Times New Roman" panose="02020603050405020304" pitchFamily="18" charset="0"/>
              </a:rPr>
              <a:t>Педагогическая</a:t>
            </a:r>
            <a:endParaRPr lang="ru-RU" sz="1400" dirty="0">
              <a:latin typeface="PT Sans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ru-RU" sz="1400" dirty="0">
                <a:latin typeface="PT Sans"/>
                <a:ea typeface="Times New Roman" panose="02020603050405020304" pitchFamily="18" charset="0"/>
                <a:cs typeface="Times New Roman" panose="02020603050405020304" pitchFamily="18" charset="0"/>
              </a:rPr>
              <a:t>Преддипломная практика</a:t>
            </a:r>
            <a:endParaRPr lang="ru-RU" sz="1400" dirty="0">
              <a:latin typeface="PT Sans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"/>
              <a:tabLst>
                <a:tab pos="457200" algn="l"/>
              </a:tabLst>
            </a:pPr>
            <a:r>
              <a:rPr lang="ru-RU" sz="1400" u="sng" dirty="0">
                <a:latin typeface="PT Sans"/>
                <a:ea typeface="Times New Roman" panose="02020603050405020304" pitchFamily="18" charset="0"/>
                <a:cs typeface="Times New Roman" panose="02020603050405020304" pitchFamily="18" charset="0"/>
              </a:rPr>
              <a:t>БЛОК 3 ГОСУДАРСТВЕННАЯ ИТОГОВАЯ АТТЕСТАЦИЯ</a:t>
            </a:r>
            <a:endParaRPr lang="ru-RU" sz="1400" dirty="0">
              <a:latin typeface="PT Sans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ru-RU" sz="1400" dirty="0">
                <a:latin typeface="PT Sans"/>
                <a:ea typeface="Times New Roman" panose="02020603050405020304" pitchFamily="18" charset="0"/>
                <a:cs typeface="Times New Roman" panose="02020603050405020304" pitchFamily="18" charset="0"/>
              </a:rPr>
              <a:t>Подготовка к сдаче и сдача государственного экзамена</a:t>
            </a:r>
            <a:endParaRPr lang="ru-RU" sz="1400" dirty="0">
              <a:latin typeface="PT Sans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ru-RU" sz="1400" dirty="0">
                <a:latin typeface="PT Sans"/>
                <a:ea typeface="Times New Roman" panose="02020603050405020304" pitchFamily="18" charset="0"/>
                <a:cs typeface="Times New Roman" panose="02020603050405020304" pitchFamily="18" charset="0"/>
              </a:rPr>
              <a:t>Подготовка к процедуре защиты и защита ВКР</a:t>
            </a:r>
            <a:endParaRPr lang="ru-RU" sz="1400" dirty="0">
              <a:latin typeface="PT Sans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PT Sans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PT Sans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508104" y="310579"/>
            <a:ext cx="26468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PT Sans"/>
                <a:cs typeface="Arial" panose="020B0604020202020204" pitchFamily="34" charset="0"/>
              </a:rPr>
              <a:t>ПРОГРАММА ОБУЧЕНИЯ</a:t>
            </a:r>
          </a:p>
        </p:txBody>
      </p:sp>
      <p:pic>
        <p:nvPicPr>
          <p:cNvPr id="21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23" y="116712"/>
            <a:ext cx="7374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6401" y="0"/>
            <a:ext cx="829128" cy="5718544"/>
          </a:xfrm>
          <a:prstGeom prst="rect">
            <a:avLst/>
          </a:prstGeom>
        </p:spPr>
      </p:pic>
      <p:pic>
        <p:nvPicPr>
          <p:cNvPr id="19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Рисунок 23" descr="Юриспруденция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851" y="2819940"/>
            <a:ext cx="4103370" cy="25755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425749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97" y="-1"/>
            <a:ext cx="4143603" cy="576671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0" y="0"/>
            <a:ext cx="9144000" cy="5715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ми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258656" y="7620"/>
            <a:ext cx="5906743" cy="5715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2773332" y="-7620"/>
            <a:ext cx="6370667" cy="15685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/>
              </a:rPr>
              <a:t>ЗНАКОМСТВО С ВЫПУСКАЮЩЕЙ КАФЕДРОЙ ПРЕДПРИНИМАТЕЛЬСКОГО И </a:t>
            </a:r>
          </a:p>
          <a:p>
            <a:pPr algn="ctr"/>
            <a:r>
              <a:rPr lang="ru-RU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/>
              </a:rPr>
              <a:t>ЭНЕРГЕТИЧЕСКОГО ПРАВА</a:t>
            </a:r>
          </a:p>
        </p:txBody>
      </p:sp>
      <p:pic>
        <p:nvPicPr>
          <p:cNvPr id="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57" y="50413"/>
            <a:ext cx="7374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-2" y="824927"/>
            <a:ext cx="3347865" cy="76925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2" descr="C:\Users\MSShafigullin\Desktop\Проекты\Брендбук\Готовый ББ\Логотипы в png\2_Logo_whit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526" y="1061618"/>
            <a:ext cx="2198807" cy="295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0720" y="1560893"/>
            <a:ext cx="6115890" cy="407725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7456" y="21305"/>
            <a:ext cx="9076543" cy="54284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21305"/>
            <a:ext cx="5776112" cy="55724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  <a:p>
            <a:pPr algn="ctr"/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57" y="50413"/>
            <a:ext cx="7374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0" y="803301"/>
            <a:ext cx="3347865" cy="76925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81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3" name="Picture 2" descr="C:\Users\MSShafigullin\Desktop\Проекты\Брендбук\Готовый ББ\Логотипы в png\2_Logo_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061618"/>
            <a:ext cx="2198807" cy="295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4044108" y="3285189"/>
            <a:ext cx="457200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err="1">
                <a:solidFill>
                  <a:srgbClr val="00549F"/>
                </a:solidFill>
                <a:latin typeface="PT Sans" panose="020B0503020203020204" pitchFamily="34" charset="-52"/>
              </a:rPr>
              <a:t>Ситдикова</a:t>
            </a:r>
            <a:r>
              <a:rPr lang="ru-RU" sz="1400" b="1" dirty="0">
                <a:solidFill>
                  <a:srgbClr val="00549F"/>
                </a:solidFill>
                <a:latin typeface="PT Sans" panose="020B0503020203020204" pitchFamily="34" charset="-52"/>
              </a:rPr>
              <a:t> Роза Иосифовна</a:t>
            </a:r>
          </a:p>
          <a:p>
            <a:r>
              <a:rPr lang="ru-RU" sz="12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Руководитель магистерской программы</a:t>
            </a:r>
            <a:endParaRPr lang="en-US" sz="1200" b="1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  <a:p>
            <a:r>
              <a:rPr lang="ru-RU" sz="1200" dirty="0" err="1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Д.ю.н</a:t>
            </a:r>
            <a:r>
              <a:rPr lang="ru-RU" sz="1200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., профессор кафедры предпринимательского и энергетического права</a:t>
            </a:r>
          </a:p>
          <a:p>
            <a:endParaRPr lang="ru-RU" sz="1200" u="sng" dirty="0">
              <a:solidFill>
                <a:srgbClr val="0070C0"/>
              </a:solidFill>
            </a:endParaRPr>
          </a:p>
          <a:p>
            <a:r>
              <a:rPr lang="en-US" sz="1200" u="sng" dirty="0">
                <a:solidFill>
                  <a:srgbClr val="0070C0"/>
                </a:solidFill>
              </a:rPr>
              <a:t>Roza.sitdikova@kpfu.ru</a:t>
            </a:r>
            <a:endParaRPr lang="ru-RU" sz="1200" u="sng" dirty="0">
              <a:solidFill>
                <a:srgbClr val="0070C0"/>
              </a:solidFill>
              <a:latin typeface="PT Sans" panose="020B0503020203020204"/>
            </a:endParaRPr>
          </a:p>
          <a:p>
            <a:endParaRPr lang="ru-RU" sz="1200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452" y="1854242"/>
            <a:ext cx="2582990" cy="2750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7978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TextBox 15"/>
          <p:cNvSpPr txBox="1">
            <a:spLocks noChangeArrowheads="1"/>
          </p:cNvSpPr>
          <p:nvPr/>
        </p:nvSpPr>
        <p:spPr bwMode="auto">
          <a:xfrm>
            <a:off x="975311" y="773269"/>
            <a:ext cx="230450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ru-RU" sz="1400" b="1" dirty="0">
              <a:latin typeface="Calibri" pitchFamily="34" charset="0"/>
            </a:endParaRPr>
          </a:p>
          <a:p>
            <a:endParaRPr lang="ru-RU" sz="1400" b="1" dirty="0">
              <a:latin typeface="Calibri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01295" y="851972"/>
            <a:ext cx="3603154" cy="273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1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23" y="116712"/>
            <a:ext cx="7374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0" y="803301"/>
            <a:ext cx="3347865" cy="76925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81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6" name="Picture 2" descr="C:\Users\MSShafigullin\Desktop\Проекты\Брендбук\Готовый ББ\Логотипы в png\2_Logo_whit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526" y="1061618"/>
            <a:ext cx="2198807" cy="295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214810" y="3289548"/>
            <a:ext cx="507320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b="1" dirty="0">
                <a:solidFill>
                  <a:srgbClr val="00549F"/>
                </a:solidFill>
                <a:latin typeface="PT Sans" panose="020B0503020203020204" pitchFamily="34" charset="-52"/>
              </a:rPr>
              <a:t>Михайлов Андрей Валерьевич</a:t>
            </a:r>
          </a:p>
          <a:p>
            <a:pPr lvl="0"/>
            <a:r>
              <a:rPr lang="ru-RU" sz="1400" b="1" dirty="0" err="1">
                <a:solidFill>
                  <a:srgbClr val="00549F"/>
                </a:solidFill>
                <a:latin typeface="PT Sans" panose="020B0503020203020204" pitchFamily="34" charset="-52"/>
              </a:rPr>
              <a:t>к.ю.н.,доцент</a:t>
            </a:r>
            <a:endParaRPr lang="ru-RU" sz="1400" b="1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pPr lvl="0"/>
            <a:r>
              <a:rPr lang="ru-RU" sz="1200" dirty="0">
                <a:solidFill>
                  <a:prstClr val="white">
                    <a:lumMod val="50000"/>
                  </a:prstClr>
                </a:solidFill>
                <a:latin typeface="PT Sans" panose="020B0503020203020204" pitchFamily="34" charset="-52"/>
              </a:rPr>
              <a:t>Заведующий кафедрой предпринимательского и </a:t>
            </a:r>
            <a:br>
              <a:rPr lang="ru-RU" sz="1200" dirty="0">
                <a:solidFill>
                  <a:prstClr val="white">
                    <a:lumMod val="50000"/>
                  </a:prstClr>
                </a:solidFill>
                <a:latin typeface="PT Sans" panose="020B0503020203020204" pitchFamily="34" charset="-52"/>
              </a:rPr>
            </a:br>
            <a:r>
              <a:rPr lang="ru-RU" sz="1200" dirty="0">
                <a:solidFill>
                  <a:prstClr val="white">
                    <a:lumMod val="50000"/>
                  </a:prstClr>
                </a:solidFill>
                <a:latin typeface="PT Sans" panose="020B0503020203020204" pitchFamily="34" charset="-52"/>
              </a:rPr>
              <a:t>энергетического права</a:t>
            </a:r>
          </a:p>
          <a:p>
            <a:pPr lvl="0"/>
            <a:r>
              <a:rPr lang="en-US" sz="1200" u="sng" dirty="0" err="1">
                <a:solidFill>
                  <a:srgbClr val="1C4CD2"/>
                </a:solidFill>
                <a:latin typeface="PT Sans" panose="020B0503020203020204" pitchFamily="34" charset="-52"/>
                <a:hlinkClick r:id="rId5"/>
              </a:rPr>
              <a:t>avm@pravmail.ru</a:t>
            </a:r>
            <a:endParaRPr lang="en-US" sz="1200" u="sng" dirty="0">
              <a:solidFill>
                <a:srgbClr val="1C4CD2"/>
              </a:solidFill>
              <a:latin typeface="PT Sans" panose="020B0503020203020204" pitchFamily="34" charset="-52"/>
            </a:endParaRPr>
          </a:p>
          <a:p>
            <a:pPr lvl="0"/>
            <a:r>
              <a:rPr lang="en-US" sz="1200" dirty="0">
                <a:latin typeface="PT Sans" panose="020B0503020203020204" pitchFamily="34" charset="-52"/>
              </a:rPr>
              <a:t>+7 (843) 233 78 22</a:t>
            </a:r>
            <a:endParaRPr lang="ru-RU" sz="1200" dirty="0">
              <a:latin typeface="PT Sans" panose="020B0503020203020204" pitchFamily="34" charset="-52"/>
            </a:endParaRPr>
          </a:p>
          <a:p>
            <a:pPr lvl="0"/>
            <a:endParaRPr lang="ru-RU" sz="1200" b="1" dirty="0">
              <a:solidFill>
                <a:prstClr val="white">
                  <a:lumMod val="50000"/>
                </a:prstClr>
              </a:solidFill>
              <a:latin typeface="PT Sans" panose="020B0503020203020204" pitchFamily="34" charset="-52"/>
            </a:endParaRPr>
          </a:p>
          <a:p>
            <a:pPr lvl="0"/>
            <a:endParaRPr lang="ru-RU" sz="1200" dirty="0">
              <a:solidFill>
                <a:prstClr val="white">
                  <a:lumMod val="50000"/>
                </a:prstClr>
              </a:solidFill>
              <a:latin typeface="PT Sans" panose="020B0503020203020204" pitchFamily="34" charset="-52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7224" y="1785930"/>
            <a:ext cx="2383943" cy="3143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3510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402982" y="2776066"/>
            <a:ext cx="1667499" cy="4616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 dirty="0" err="1">
                <a:solidFill>
                  <a:schemeClr val="tx2">
                    <a:lumMod val="50000"/>
                  </a:schemeClr>
                </a:solidFill>
                <a:latin typeface="PT Sans" panose="020B0503020203020204"/>
                <a:cs typeface="+mn-cs"/>
              </a:rPr>
              <a:t>К.ю.н</a:t>
            </a: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  <a:latin typeface="PT Sans" panose="020B0503020203020204"/>
                <a:cs typeface="+mn-cs"/>
              </a:rPr>
              <a:t>., доцент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 dirty="0" err="1">
                <a:solidFill>
                  <a:schemeClr val="tx2">
                    <a:lumMod val="50000"/>
                  </a:schemeClr>
                </a:solidFill>
                <a:latin typeface="PT Sans" panose="020B0503020203020204"/>
                <a:cs typeface="+mn-cs"/>
              </a:rPr>
              <a:t>Селецкая</a:t>
            </a: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  <a:latin typeface="PT Sans" panose="020B0503020203020204"/>
                <a:cs typeface="+mn-cs"/>
              </a:rPr>
              <a:t> С.Б.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7718" y="4598980"/>
            <a:ext cx="1603979" cy="4616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 dirty="0" err="1">
                <a:solidFill>
                  <a:schemeClr val="tx2">
                    <a:lumMod val="50000"/>
                  </a:schemeClr>
                </a:solidFill>
                <a:latin typeface="PT Sans" panose="020B0503020203020204"/>
                <a:cs typeface="+mn-cs"/>
              </a:rPr>
              <a:t>К.ю.н</a:t>
            </a: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  <a:latin typeface="PT Sans" panose="020B0503020203020204"/>
                <a:cs typeface="+mn-cs"/>
              </a:rPr>
              <a:t>., доцент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  <a:latin typeface="PT Sans" panose="020B0503020203020204"/>
                <a:cs typeface="+mn-cs"/>
              </a:rPr>
              <a:t>Иванишин П.З.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11166" y="3478708"/>
            <a:ext cx="1370012" cy="276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737806" y="2776064"/>
            <a:ext cx="2313683" cy="4616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 dirty="0" err="1">
                <a:solidFill>
                  <a:schemeClr val="tx2">
                    <a:lumMod val="50000"/>
                  </a:schemeClr>
                </a:solidFill>
                <a:latin typeface="PT Sans" panose="020B0503020203020204"/>
                <a:cs typeface="+mn-cs"/>
              </a:rPr>
              <a:t>К.ю.н</a:t>
            </a: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  <a:latin typeface="PT Sans" panose="020B0503020203020204"/>
                <a:cs typeface="+mn-cs"/>
              </a:rPr>
              <a:t>., доцент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 dirty="0" err="1">
                <a:solidFill>
                  <a:schemeClr val="tx2">
                    <a:lumMod val="50000"/>
                  </a:schemeClr>
                </a:solidFill>
                <a:latin typeface="PT Sans" panose="020B0503020203020204"/>
                <a:cs typeface="+mn-cs"/>
              </a:rPr>
              <a:t>Чепарина</a:t>
            </a: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  <a:latin typeface="PT Sans" panose="020B0503020203020204"/>
                <a:cs typeface="+mn-cs"/>
              </a:rPr>
              <a:t> О.А.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92765" y="4598979"/>
            <a:ext cx="1522448" cy="4616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 dirty="0" err="1">
                <a:solidFill>
                  <a:schemeClr val="tx2">
                    <a:lumMod val="50000"/>
                  </a:schemeClr>
                </a:solidFill>
                <a:latin typeface="PT Sans" panose="020B0503020203020204"/>
                <a:cs typeface="+mn-cs"/>
              </a:rPr>
              <a:t>К.ю.н</a:t>
            </a: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  <a:latin typeface="PT Sans" panose="020B0503020203020204"/>
                <a:cs typeface="+mn-cs"/>
              </a:rPr>
              <a:t>., доцент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 dirty="0" err="1">
                <a:solidFill>
                  <a:schemeClr val="tx2">
                    <a:lumMod val="50000"/>
                  </a:schemeClr>
                </a:solidFill>
                <a:latin typeface="PT Sans" panose="020B0503020203020204"/>
                <a:cs typeface="+mn-cs"/>
              </a:rPr>
              <a:t>Борышев</a:t>
            </a: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  <a:latin typeface="PT Sans" panose="020B0503020203020204"/>
                <a:cs typeface="+mn-cs"/>
              </a:rPr>
              <a:t> С.А.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693709" y="2699768"/>
            <a:ext cx="1234758" cy="6142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i="1" dirty="0" err="1">
                <a:solidFill>
                  <a:schemeClr val="tx1"/>
                </a:solidFill>
                <a:latin typeface="PT Sans" panose="020B0503020203020204"/>
              </a:rPr>
              <a:t>К.ю.н</a:t>
            </a:r>
            <a:r>
              <a:rPr lang="ru-RU" sz="1200" b="1" i="1" dirty="0">
                <a:solidFill>
                  <a:schemeClr val="tx1"/>
                </a:solidFill>
                <a:latin typeface="PT Sans" panose="020B0503020203020204"/>
              </a:rPr>
              <a:t>, доцент Михайлов А.В.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3696379" y="4624793"/>
            <a:ext cx="1540352" cy="4100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i="1" dirty="0" err="1">
                <a:solidFill>
                  <a:schemeClr val="tx1"/>
                </a:solidFill>
                <a:latin typeface="PT Sans" panose="020B0503020203020204"/>
              </a:rPr>
              <a:t>К.ю.н</a:t>
            </a:r>
            <a:r>
              <a:rPr lang="ru-RU" sz="1200" b="1" i="1" dirty="0">
                <a:solidFill>
                  <a:schemeClr val="tx1"/>
                </a:solidFill>
                <a:latin typeface="PT Sans" panose="020B0503020203020204"/>
              </a:rPr>
              <a:t>., доцент</a:t>
            </a:r>
          </a:p>
          <a:p>
            <a:pPr algn="ctr"/>
            <a:r>
              <a:rPr lang="ru-RU" sz="1200" b="1" i="1" dirty="0">
                <a:solidFill>
                  <a:schemeClr val="tx1"/>
                </a:solidFill>
                <a:latin typeface="PT Sans" panose="020B0503020203020204"/>
              </a:rPr>
              <a:t>Хабибуллина А.Ш.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403" y="1631959"/>
            <a:ext cx="943370" cy="944306"/>
          </a:xfrm>
          <a:prstGeom prst="ellipse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7807" y="1648762"/>
            <a:ext cx="985256" cy="885082"/>
          </a:xfrm>
          <a:prstGeom prst="ellipse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1088" y="3570986"/>
            <a:ext cx="937240" cy="816053"/>
          </a:xfrm>
          <a:prstGeom prst="ellipse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8397" y="1648762"/>
            <a:ext cx="902463" cy="921157"/>
          </a:xfrm>
          <a:prstGeom prst="ellipse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14511" y="3602593"/>
            <a:ext cx="892856" cy="816053"/>
          </a:xfrm>
          <a:prstGeom prst="ellipse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7287" y="3540706"/>
            <a:ext cx="870307" cy="816053"/>
          </a:xfrm>
          <a:prstGeom prst="ellipse">
            <a:avLst/>
          </a:prstGeom>
        </p:spPr>
      </p:pic>
      <p:pic>
        <p:nvPicPr>
          <p:cNvPr id="29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3" y="111287"/>
            <a:ext cx="7374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13574" y="768590"/>
            <a:ext cx="3347865" cy="76925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81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2" name="Picture 2" descr="C:\Users\MSShafigullin\Desktop\Проекты\Брендбук\Готовый ББ\Логотипы в png\2_Logo_white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526" y="1061618"/>
            <a:ext cx="2198807" cy="295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extBox 32"/>
          <p:cNvSpPr txBox="1"/>
          <p:nvPr/>
        </p:nvSpPr>
        <p:spPr>
          <a:xfrm>
            <a:off x="3881399" y="695858"/>
            <a:ext cx="4590684" cy="5027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667" dirty="0">
                <a:latin typeface="PT Sans" panose="020B0503020203020204"/>
              </a:rPr>
              <a:t>НАШИ ПРЕПОДАВАТЕЛИ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45732" y="1648762"/>
            <a:ext cx="950648" cy="927503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2498942" y="2787353"/>
            <a:ext cx="1522448" cy="4616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 dirty="0" err="1">
                <a:solidFill>
                  <a:schemeClr val="tx2">
                    <a:lumMod val="50000"/>
                  </a:schemeClr>
                </a:solidFill>
                <a:latin typeface="PT Sans" panose="020B0503020203020204"/>
                <a:cs typeface="+mn-cs"/>
              </a:rPr>
              <a:t>К.ю.н</a:t>
            </a: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  <a:latin typeface="PT Sans" panose="020B0503020203020204"/>
                <a:cs typeface="+mn-cs"/>
              </a:rPr>
              <a:t>., доцент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 dirty="0" err="1">
                <a:solidFill>
                  <a:schemeClr val="tx2">
                    <a:lumMod val="50000"/>
                  </a:schemeClr>
                </a:solidFill>
                <a:latin typeface="PT Sans" panose="020B0503020203020204"/>
                <a:cs typeface="+mn-cs"/>
              </a:rPr>
              <a:t>Сунгатуллина</a:t>
            </a: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  <a:latin typeface="PT Sans" panose="020B0503020203020204"/>
                <a:cs typeface="+mn-cs"/>
              </a:rPr>
              <a:t> Л.А.</a:t>
            </a:r>
          </a:p>
        </p:txBody>
      </p:sp>
    </p:spTree>
    <p:extLst>
      <p:ext uri="{BB962C8B-B14F-4D97-AF65-F5344CB8AC3E}">
        <p14:creationId xmlns:p14="http://schemas.microsoft.com/office/powerpoint/2010/main" val="33914703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594801" y="2935026"/>
            <a:ext cx="1667499" cy="4616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 dirty="0" err="1">
                <a:solidFill>
                  <a:schemeClr val="tx2">
                    <a:lumMod val="50000"/>
                  </a:schemeClr>
                </a:solidFill>
                <a:latin typeface="PT Sans" panose="020B0503020203020204"/>
                <a:cs typeface="+mn-cs"/>
              </a:rPr>
              <a:t>Д.ю.н</a:t>
            </a: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  <a:latin typeface="PT Sans" panose="020B0503020203020204"/>
                <a:cs typeface="+mn-cs"/>
              </a:rPr>
              <a:t>., профессор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  <a:latin typeface="PT Sans" panose="020B0503020203020204"/>
                <a:cs typeface="+mn-cs"/>
              </a:rPr>
              <a:t>Талан М.В.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35529" y="4874448"/>
            <a:ext cx="1603979" cy="4616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 dirty="0" err="1">
                <a:solidFill>
                  <a:schemeClr val="tx2">
                    <a:lumMod val="50000"/>
                  </a:schemeClr>
                </a:solidFill>
                <a:latin typeface="PT Sans" panose="020B0503020203020204"/>
                <a:cs typeface="+mn-cs"/>
              </a:rPr>
              <a:t>Д.ю.н</a:t>
            </a: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  <a:latin typeface="PT Sans" panose="020B0503020203020204"/>
                <a:cs typeface="+mn-cs"/>
              </a:rPr>
              <a:t>., профессор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 dirty="0" err="1">
                <a:solidFill>
                  <a:schemeClr val="tx2">
                    <a:lumMod val="50000"/>
                  </a:schemeClr>
                </a:solidFill>
                <a:latin typeface="PT Sans" panose="020B0503020203020204"/>
                <a:cs typeface="+mn-cs"/>
              </a:rPr>
              <a:t>Салиева</a:t>
            </a: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  <a:latin typeface="PT Sans" panose="020B0503020203020204"/>
                <a:cs typeface="+mn-cs"/>
              </a:rPr>
              <a:t> Р.Н.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11166" y="3478708"/>
            <a:ext cx="1370012" cy="276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29555" y="2782652"/>
            <a:ext cx="2143298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 dirty="0" err="1">
                <a:solidFill>
                  <a:schemeClr val="tx2">
                    <a:lumMod val="50000"/>
                  </a:schemeClr>
                </a:solidFill>
                <a:latin typeface="PT Sans" panose="020B0503020203020204"/>
                <a:cs typeface="+mn-cs"/>
              </a:rPr>
              <a:t>Д.ю.н</a:t>
            </a: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  <a:latin typeface="PT Sans" panose="020B0503020203020204"/>
                <a:cs typeface="+mn-cs"/>
              </a:rPr>
              <a:t>., профессор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 dirty="0" err="1">
                <a:solidFill>
                  <a:schemeClr val="tx2">
                    <a:lumMod val="50000"/>
                  </a:schemeClr>
                </a:solidFill>
                <a:latin typeface="PT Sans" panose="020B0503020203020204"/>
                <a:cs typeface="+mn-cs"/>
              </a:rPr>
              <a:t>Туфетулов</a:t>
            </a: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  <a:latin typeface="PT Sans" panose="020B0503020203020204"/>
                <a:cs typeface="+mn-cs"/>
              </a:rPr>
              <a:t> А.М.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948128" y="2858730"/>
            <a:ext cx="1349545" cy="6142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i="1" dirty="0" err="1">
                <a:solidFill>
                  <a:schemeClr val="tx1"/>
                </a:solidFill>
                <a:latin typeface="PT Sans" panose="020B0503020203020204"/>
              </a:rPr>
              <a:t>Д.ю.н</a:t>
            </a:r>
            <a:r>
              <a:rPr lang="ru-RU" sz="1200" b="1" i="1" dirty="0">
                <a:solidFill>
                  <a:schemeClr val="tx1"/>
                </a:solidFill>
                <a:latin typeface="PT Sans" panose="020B0503020203020204"/>
              </a:rPr>
              <a:t>, профессор Хусаинов З.Ф.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6685402" y="4795007"/>
            <a:ext cx="1112518" cy="6205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i="1" dirty="0" err="1">
                <a:solidFill>
                  <a:schemeClr val="tx1"/>
                </a:solidFill>
                <a:latin typeface="PT Sans" panose="020B0503020203020204"/>
              </a:rPr>
              <a:t>Д.ю.н</a:t>
            </a:r>
            <a:r>
              <a:rPr lang="ru-RU" sz="1200" b="1" i="1" dirty="0">
                <a:solidFill>
                  <a:schemeClr val="tx1"/>
                </a:solidFill>
                <a:latin typeface="PT Sans" panose="020B0503020203020204"/>
              </a:rPr>
              <a:t>., профессор</a:t>
            </a:r>
          </a:p>
          <a:p>
            <a:pPr algn="ctr"/>
            <a:r>
              <a:rPr lang="ru-RU" sz="1200" b="1" i="1" dirty="0">
                <a:solidFill>
                  <a:schemeClr val="tx1"/>
                </a:solidFill>
                <a:latin typeface="PT Sans" panose="020B0503020203020204"/>
              </a:rPr>
              <a:t>Валеев Д.Х.</a:t>
            </a:r>
          </a:p>
        </p:txBody>
      </p:sp>
      <p:pic>
        <p:nvPicPr>
          <p:cNvPr id="20" name="Picture 3" descr="C:\Users\xxxxx\Documents\хус.jpg">
            <a:extLst>
              <a:ext uri="{FF2B5EF4-FFF2-40B4-BE49-F238E27FC236}">
                <a16:creationId xmlns:a16="http://schemas.microsoft.com/office/drawing/2014/main" id="{9EDB269B-E36F-A145-89C0-005BD82101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22" r="30647"/>
          <a:stretch/>
        </p:blipFill>
        <p:spPr bwMode="auto">
          <a:xfrm>
            <a:off x="1206949" y="1702383"/>
            <a:ext cx="916780" cy="92304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Рисунок 22" descr="IMG_0598.jpg">
            <a:extLst>
              <a:ext uri="{FF2B5EF4-FFF2-40B4-BE49-F238E27FC236}">
                <a16:creationId xmlns:a16="http://schemas.microsoft.com/office/drawing/2014/main" id="{9200D51B-346F-954B-B666-D0FA3C22D77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t="4211"/>
          <a:stretch>
            <a:fillRect/>
          </a:stretch>
        </p:blipFill>
        <p:spPr>
          <a:xfrm>
            <a:off x="6723557" y="3770018"/>
            <a:ext cx="872779" cy="815674"/>
          </a:xfrm>
          <a:prstGeom prst="ellipse">
            <a:avLst/>
          </a:prstGeom>
        </p:spPr>
      </p:pic>
      <p:pic>
        <p:nvPicPr>
          <p:cNvPr id="28" name="Picture 5" descr="C:\Users\xxxxx\Documents\талан.jpg">
            <a:extLst>
              <a:ext uri="{FF2B5EF4-FFF2-40B4-BE49-F238E27FC236}">
                <a16:creationId xmlns:a16="http://schemas.microsoft.com/office/drawing/2014/main" id="{1CF27CD6-F499-6B49-A409-D8AF5EC076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298" y="1702383"/>
            <a:ext cx="902032" cy="92304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3" descr="C:\Users\xxxxx\Documents\сал.jpg">
            <a:extLst>
              <a:ext uri="{FF2B5EF4-FFF2-40B4-BE49-F238E27FC236}">
                <a16:creationId xmlns:a16="http://schemas.microsoft.com/office/drawing/2014/main" id="{0A25D700-C4E2-D447-AE01-3221AA6429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3302" y="3727775"/>
            <a:ext cx="890427" cy="77319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C:\Users\xxxxx\Documents\туф.jpg">
            <a:extLst>
              <a:ext uri="{FF2B5EF4-FFF2-40B4-BE49-F238E27FC236}">
                <a16:creationId xmlns:a16="http://schemas.microsoft.com/office/drawing/2014/main" id="{78B9F218-28C3-7F47-BF77-64FE6048C8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1108" y="1702383"/>
            <a:ext cx="885228" cy="92304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3" y="111287"/>
            <a:ext cx="7374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59298" y="3770020"/>
            <a:ext cx="902032" cy="903422"/>
          </a:xfrm>
          <a:prstGeom prst="ellipse">
            <a:avLst/>
          </a:prstGeom>
        </p:spPr>
      </p:pic>
      <p:sp>
        <p:nvSpPr>
          <p:cNvPr id="31" name="Прямоугольник 30"/>
          <p:cNvSpPr/>
          <p:nvPr/>
        </p:nvSpPr>
        <p:spPr>
          <a:xfrm>
            <a:off x="3819761" y="4795007"/>
            <a:ext cx="1476483" cy="6205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i="1" dirty="0" err="1">
                <a:solidFill>
                  <a:schemeClr val="tx1"/>
                </a:solidFill>
                <a:latin typeface="PT Sans" panose="020B0503020203020204"/>
              </a:rPr>
              <a:t>Д.ю.н</a:t>
            </a:r>
            <a:r>
              <a:rPr lang="ru-RU" sz="1200" b="1" i="1" dirty="0">
                <a:solidFill>
                  <a:schemeClr val="tx1"/>
                </a:solidFill>
                <a:latin typeface="PT Sans" panose="020B0503020203020204"/>
              </a:rPr>
              <a:t>., профессор</a:t>
            </a:r>
          </a:p>
          <a:p>
            <a:pPr algn="ctr"/>
            <a:r>
              <a:rPr lang="ru-RU" sz="1200" b="1" i="1" dirty="0" err="1">
                <a:solidFill>
                  <a:schemeClr val="tx1"/>
                </a:solidFill>
                <a:latin typeface="PT Sans" panose="020B0503020203020204"/>
              </a:rPr>
              <a:t>Ситдикова</a:t>
            </a:r>
            <a:r>
              <a:rPr lang="ru-RU" sz="1200" b="1" i="1" dirty="0">
                <a:solidFill>
                  <a:schemeClr val="tx1"/>
                </a:solidFill>
                <a:latin typeface="PT Sans" panose="020B0503020203020204"/>
              </a:rPr>
              <a:t> Р.И.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3574" y="768590"/>
            <a:ext cx="3347865" cy="76925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81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7082" y="1031628"/>
            <a:ext cx="2200847" cy="29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5495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973618" y="2811066"/>
            <a:ext cx="1667499" cy="461665"/>
          </a:xfrm>
          <a:prstGeom prst="rect">
            <a:avLst/>
          </a:prstGeom>
          <a:solidFill>
            <a:srgbClr val="FEF4EC"/>
          </a:solidFill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 dirty="0" err="1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К.ю.н</a:t>
            </a: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., доцент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 dirty="0" err="1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Селецкая</a:t>
            </a: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 С.Б.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6605" y="5014534"/>
            <a:ext cx="1603979" cy="461665"/>
          </a:xfrm>
          <a:prstGeom prst="rect">
            <a:avLst/>
          </a:prstGeom>
          <a:solidFill>
            <a:srgbClr val="FEF4EC"/>
          </a:solidFill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 dirty="0" err="1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К.ю.н</a:t>
            </a: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., доцент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Иванишин П.З.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11166" y="3478708"/>
            <a:ext cx="1370012" cy="276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103200" y="2493740"/>
            <a:ext cx="3040801" cy="276999"/>
          </a:xfrm>
          <a:prstGeom prst="rect">
            <a:avLst/>
          </a:prstGeom>
          <a:solidFill>
            <a:srgbClr val="FEF4EC"/>
          </a:soli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 dirty="0" err="1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К.ю.н</a:t>
            </a: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., доцент </a:t>
            </a:r>
            <a:r>
              <a:rPr lang="ru-RU" sz="1200" b="1" i="1" dirty="0" err="1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Чепарина</a:t>
            </a: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 О.А.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568780" y="3711690"/>
            <a:ext cx="1522448" cy="461665"/>
          </a:xfrm>
          <a:prstGeom prst="rect">
            <a:avLst/>
          </a:prstGeom>
          <a:solidFill>
            <a:srgbClr val="FEF4EC"/>
          </a:soli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 dirty="0" err="1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К.ю.н</a:t>
            </a: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., доцент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 dirty="0" err="1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Борышев</a:t>
            </a: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 С.А.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551077" y="48035"/>
            <a:ext cx="5143968" cy="774347"/>
          </a:xfrm>
          <a:prstGeom prst="rect">
            <a:avLst/>
          </a:prstGeom>
          <a:solidFill>
            <a:srgbClr val="F5F3F7"/>
          </a:solidFill>
          <a:ln>
            <a:solidFill>
              <a:srgbClr val="F5F3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НАШИ ПРЕПОДАВАТЕЛИ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209725" y="2877423"/>
            <a:ext cx="1349545" cy="614259"/>
          </a:xfrm>
          <a:prstGeom prst="rect">
            <a:avLst/>
          </a:prstGeom>
          <a:solidFill>
            <a:srgbClr val="FEF4EC"/>
          </a:solidFill>
          <a:ln>
            <a:solidFill>
              <a:srgbClr val="FEF4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i="1" dirty="0" err="1">
                <a:solidFill>
                  <a:schemeClr val="tx1"/>
                </a:solidFill>
              </a:rPr>
              <a:t>К.ю.н</a:t>
            </a:r>
            <a:r>
              <a:rPr lang="ru-RU" sz="1200" b="1" i="1" dirty="0">
                <a:solidFill>
                  <a:schemeClr val="tx1"/>
                </a:solidFill>
              </a:rPr>
              <a:t>, доцент Михайлов А.В.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2210185" y="2713924"/>
            <a:ext cx="1112518" cy="620546"/>
          </a:xfrm>
          <a:prstGeom prst="rect">
            <a:avLst/>
          </a:prstGeom>
          <a:solidFill>
            <a:srgbClr val="FEF4EC"/>
          </a:solidFill>
          <a:ln>
            <a:solidFill>
              <a:srgbClr val="FEF4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i="1" dirty="0" err="1">
                <a:solidFill>
                  <a:schemeClr val="tx1"/>
                </a:solidFill>
              </a:rPr>
              <a:t>Д.ю.н</a:t>
            </a:r>
            <a:r>
              <a:rPr lang="ru-RU" sz="1200" b="1" i="1" dirty="0">
                <a:solidFill>
                  <a:schemeClr val="tx1"/>
                </a:solidFill>
              </a:rPr>
              <a:t>., профессор</a:t>
            </a:r>
          </a:p>
          <a:p>
            <a:pPr algn="ctr"/>
            <a:r>
              <a:rPr lang="ru-RU" sz="1200" b="1" i="1" dirty="0" err="1">
                <a:solidFill>
                  <a:schemeClr val="tx1"/>
                </a:solidFill>
              </a:rPr>
              <a:t>Ситдикова</a:t>
            </a:r>
            <a:r>
              <a:rPr lang="ru-RU" sz="1200" b="1" i="1" dirty="0">
                <a:solidFill>
                  <a:schemeClr val="tx1"/>
                </a:solidFill>
              </a:rPr>
              <a:t> Р.Й.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3779913" y="5099704"/>
            <a:ext cx="1540352" cy="410038"/>
          </a:xfrm>
          <a:prstGeom prst="rect">
            <a:avLst/>
          </a:prstGeom>
          <a:solidFill>
            <a:srgbClr val="FEF4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i="1" dirty="0" err="1">
                <a:solidFill>
                  <a:schemeClr val="tx1"/>
                </a:solidFill>
                <a:latin typeface="+mj-lt"/>
              </a:rPr>
              <a:t>К.ю.н</a:t>
            </a:r>
            <a:r>
              <a:rPr lang="ru-RU" sz="1200" b="1" i="1" dirty="0">
                <a:solidFill>
                  <a:schemeClr val="tx1"/>
                </a:solidFill>
                <a:latin typeface="+mj-lt"/>
              </a:rPr>
              <a:t>., доцент</a:t>
            </a:r>
          </a:p>
          <a:p>
            <a:pPr algn="ctr"/>
            <a:r>
              <a:rPr lang="ru-RU" sz="1200" b="1" i="1" dirty="0">
                <a:solidFill>
                  <a:schemeClr val="tx1"/>
                </a:solidFill>
                <a:latin typeface="+mj-lt"/>
              </a:rPr>
              <a:t>Хабибуллина А.Ш.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464" y="816692"/>
            <a:ext cx="1646063" cy="217036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1412" y="942363"/>
            <a:ext cx="1598614" cy="170554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3061" y="1058350"/>
            <a:ext cx="2206943" cy="146926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2495" y="3510876"/>
            <a:ext cx="2181752" cy="145196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2946" y="911685"/>
            <a:ext cx="1438782" cy="1799447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13905" y="3286117"/>
            <a:ext cx="1458165" cy="1821760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9595" y="3272732"/>
            <a:ext cx="1290717" cy="1941622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-7901"/>
            <a:ext cx="3237257" cy="798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3671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023441" y="3017043"/>
            <a:ext cx="1667499" cy="461665"/>
          </a:xfrm>
          <a:prstGeom prst="rect">
            <a:avLst/>
          </a:prstGeom>
          <a:solidFill>
            <a:srgbClr val="FEF4EC"/>
          </a:solidFill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 dirty="0" err="1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Д.ю.н</a:t>
            </a: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., профессор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Талан М.В.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01308" y="4818003"/>
            <a:ext cx="1603979" cy="461665"/>
          </a:xfrm>
          <a:prstGeom prst="rect">
            <a:avLst/>
          </a:prstGeom>
          <a:solidFill>
            <a:srgbClr val="FEF4EC"/>
          </a:solidFill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 dirty="0" err="1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Д.ю.н</a:t>
            </a: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., профессор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 dirty="0" err="1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Салиева</a:t>
            </a: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 Р.Н.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11166" y="3478708"/>
            <a:ext cx="1370012" cy="276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096025" y="3006642"/>
            <a:ext cx="3040801" cy="276999"/>
          </a:xfrm>
          <a:prstGeom prst="rect">
            <a:avLst/>
          </a:prstGeom>
          <a:solidFill>
            <a:srgbClr val="FEF4EC"/>
          </a:soli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 dirty="0" err="1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Д.ю.н</a:t>
            </a: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., профессор </a:t>
            </a:r>
            <a:r>
              <a:rPr lang="ru-RU" sz="1200" b="1" i="1" dirty="0" err="1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Туфетулов</a:t>
            </a: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 А.М.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600613" y="4818002"/>
            <a:ext cx="1522448" cy="461665"/>
          </a:xfrm>
          <a:prstGeom prst="rect">
            <a:avLst/>
          </a:prstGeom>
          <a:solidFill>
            <a:srgbClr val="FEF4EC"/>
          </a:soli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 dirty="0" err="1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К.ю.н</a:t>
            </a: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., доцент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 dirty="0" err="1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Сунгатуллина</a:t>
            </a: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 Л.А.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551077" y="48035"/>
            <a:ext cx="5143968" cy="774347"/>
          </a:xfrm>
          <a:prstGeom prst="rect">
            <a:avLst/>
          </a:prstGeom>
          <a:solidFill>
            <a:srgbClr val="F5F3F7"/>
          </a:solidFill>
          <a:ln>
            <a:solidFill>
              <a:srgbClr val="F5F3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НАШИ ПРЕПОДАВАТЕЛИ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236571" y="2965601"/>
            <a:ext cx="1349545" cy="614259"/>
          </a:xfrm>
          <a:prstGeom prst="rect">
            <a:avLst/>
          </a:prstGeom>
          <a:solidFill>
            <a:srgbClr val="FEF4EC"/>
          </a:solidFill>
          <a:ln>
            <a:solidFill>
              <a:srgbClr val="FEF4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i="1" dirty="0" err="1">
                <a:solidFill>
                  <a:schemeClr val="tx1"/>
                </a:solidFill>
              </a:rPr>
              <a:t>Д.ю.н</a:t>
            </a:r>
            <a:r>
              <a:rPr lang="ru-RU" sz="1200" b="1" i="1" dirty="0">
                <a:solidFill>
                  <a:schemeClr val="tx1"/>
                </a:solidFill>
              </a:rPr>
              <a:t>, профессор Хусаинов З.Ф.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2223608" y="2959314"/>
            <a:ext cx="1112518" cy="620546"/>
          </a:xfrm>
          <a:prstGeom prst="rect">
            <a:avLst/>
          </a:prstGeom>
          <a:solidFill>
            <a:srgbClr val="FEF4EC"/>
          </a:solidFill>
          <a:ln>
            <a:solidFill>
              <a:srgbClr val="FEF4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i="1" dirty="0" err="1">
                <a:solidFill>
                  <a:schemeClr val="tx1"/>
                </a:solidFill>
              </a:rPr>
              <a:t>Д.ю.н</a:t>
            </a:r>
            <a:r>
              <a:rPr lang="ru-RU" sz="1200" b="1" i="1" dirty="0">
                <a:solidFill>
                  <a:schemeClr val="tx1"/>
                </a:solidFill>
              </a:rPr>
              <a:t>., профессор</a:t>
            </a:r>
          </a:p>
          <a:p>
            <a:pPr algn="ctr"/>
            <a:r>
              <a:rPr lang="ru-RU" sz="1200" b="1" i="1" dirty="0">
                <a:solidFill>
                  <a:schemeClr val="tx1"/>
                </a:solidFill>
              </a:rPr>
              <a:t>Валеев Д.Х.</a:t>
            </a:r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901"/>
            <a:ext cx="3237257" cy="798645"/>
          </a:xfrm>
          <a:prstGeom prst="rect">
            <a:avLst/>
          </a:prstGeom>
        </p:spPr>
      </p:pic>
      <p:pic>
        <p:nvPicPr>
          <p:cNvPr id="20" name="Picture 3" descr="C:\Users\xxxxx\Documents\хус.jpg">
            <a:extLst>
              <a:ext uri="{FF2B5EF4-FFF2-40B4-BE49-F238E27FC236}">
                <a16:creationId xmlns:a16="http://schemas.microsoft.com/office/drawing/2014/main" id="{9EDB269B-E36F-A145-89C0-005BD82101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22" r="30647"/>
          <a:stretch/>
        </p:blipFill>
        <p:spPr bwMode="auto">
          <a:xfrm>
            <a:off x="548385" y="1034410"/>
            <a:ext cx="1376440" cy="1885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Рисунок 22" descr="IMG_0598.jpg">
            <a:extLst>
              <a:ext uri="{FF2B5EF4-FFF2-40B4-BE49-F238E27FC236}">
                <a16:creationId xmlns:a16="http://schemas.microsoft.com/office/drawing/2014/main" id="{9200D51B-346F-954B-B666-D0FA3C22D77C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t="4211"/>
          <a:stretch>
            <a:fillRect/>
          </a:stretch>
        </p:blipFill>
        <p:spPr>
          <a:xfrm>
            <a:off x="2312388" y="1026550"/>
            <a:ext cx="1467525" cy="1853716"/>
          </a:xfrm>
          <a:prstGeom prst="rect">
            <a:avLst/>
          </a:prstGeom>
        </p:spPr>
      </p:pic>
      <p:pic>
        <p:nvPicPr>
          <p:cNvPr id="28" name="Picture 5" descr="C:\Users\xxxxx\Documents\талан.jpg">
            <a:extLst>
              <a:ext uri="{FF2B5EF4-FFF2-40B4-BE49-F238E27FC236}">
                <a16:creationId xmlns:a16="http://schemas.microsoft.com/office/drawing/2014/main" id="{1CF27CD6-F499-6B49-A409-D8AF5EC076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9507" y="1048922"/>
            <a:ext cx="1482972" cy="1853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3" descr="C:\Users\xxxxx\Documents\сал.jpg">
            <a:extLst>
              <a:ext uri="{FF2B5EF4-FFF2-40B4-BE49-F238E27FC236}">
                <a16:creationId xmlns:a16="http://schemas.microsoft.com/office/drawing/2014/main" id="{0A25D700-C4E2-D447-AE01-3221AA6429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527" y="3579860"/>
            <a:ext cx="1253278" cy="1879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C:\Users\xxxxx\Documents\туф.jpg">
            <a:extLst>
              <a:ext uri="{FF2B5EF4-FFF2-40B4-BE49-F238E27FC236}">
                <a16:creationId xmlns:a16="http://schemas.microsoft.com/office/drawing/2014/main" id="{78B9F218-28C3-7F47-BF77-64FE6048C8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3049" y="1032820"/>
            <a:ext cx="1266752" cy="1803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6" descr="C:\Users\xxxxx\Documents\сун.jpg">
            <a:extLst>
              <a:ext uri="{FF2B5EF4-FFF2-40B4-BE49-F238E27FC236}">
                <a16:creationId xmlns:a16="http://schemas.microsoft.com/office/drawing/2014/main" id="{C0F37E0F-357B-1F43-976E-D151E40926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3" r="21748"/>
          <a:stretch/>
        </p:blipFill>
        <p:spPr bwMode="auto">
          <a:xfrm>
            <a:off x="6516216" y="3629169"/>
            <a:ext cx="1248550" cy="1676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72553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ятиугольник 1"/>
          <p:cNvSpPr/>
          <p:nvPr/>
        </p:nvSpPr>
        <p:spPr>
          <a:xfrm>
            <a:off x="0" y="342900"/>
            <a:ext cx="5181600" cy="533400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>
                <a:solidFill>
                  <a:schemeClr val="bg1">
                    <a:lumMod val="95000"/>
                  </a:schemeClr>
                </a:solidFill>
              </a:rPr>
              <a:t>Правовое сопровождение бизнеса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207000" y="317212"/>
            <a:ext cx="3352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tx2">
                    <a:lumMod val="50000"/>
                  </a:schemeClr>
                </a:solidFill>
              </a:rPr>
              <a:t>НАШИ ПАРТНЕРЫ</a:t>
            </a:r>
          </a:p>
        </p:txBody>
      </p:sp>
      <p:pic>
        <p:nvPicPr>
          <p:cNvPr id="18438" name="Picture 6" descr="https://liveopencart.ru/image/data/products/sberbank.jpg.259c44b356fec7198b90ecbd42ce45f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6247" y="2794484"/>
            <a:ext cx="1405390" cy="978390"/>
          </a:xfrm>
          <a:prstGeom prst="rect">
            <a:avLst/>
          </a:prstGeom>
          <a:noFill/>
        </p:spPr>
      </p:pic>
      <p:pic>
        <p:nvPicPr>
          <p:cNvPr id="4098" name="Picture 2" descr="C:\Users\xxxxx\Documents\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729" y="1408959"/>
            <a:ext cx="512437" cy="512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255179" y="1381424"/>
            <a:ext cx="310079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Балтийский федеральный университет имени </a:t>
            </a:r>
            <a:r>
              <a:rPr lang="ru-RU" dirty="0" err="1"/>
              <a:t>Иммануила</a:t>
            </a:r>
            <a:r>
              <a:rPr lang="ru-RU" dirty="0"/>
              <a:t> Канта </a:t>
            </a:r>
          </a:p>
        </p:txBody>
      </p:sp>
      <p:pic>
        <p:nvPicPr>
          <p:cNvPr id="4099" name="Picture 3" descr="C:\Users\xxxxx\Documents\tatenergo_log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2939" y="2928417"/>
            <a:ext cx="2516720" cy="58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xxxxx\Documents\фас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86" y="4134104"/>
            <a:ext cx="3253716" cy="996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xxxxx\YandexDisk\Скриншоты\2018-03-23_17-12-15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659" y="2824906"/>
            <a:ext cx="2016228" cy="567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xxxxx\YandexDisk\Скриншоты\2018-03-23_17-15-24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3208" y="1466938"/>
            <a:ext cx="1976984" cy="756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8316498-E840-2C4C-BD6D-AE4C2E422BA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4262824"/>
            <a:ext cx="2383462" cy="91101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C93436A-EF6D-7145-89FF-06C2940D566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036" y="2464477"/>
            <a:ext cx="2090990" cy="130839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E5D4379-535E-AB4F-B93E-19320AF6CCA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3815803"/>
            <a:ext cx="1633364" cy="163336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83281F0-23DA-064C-BC8C-91834DA4DFE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910" y="1354460"/>
            <a:ext cx="2267744" cy="1133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5140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9388" y="839788"/>
            <a:ext cx="2968625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u="sng" dirty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Обязательные дисциплины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9388" y="1555697"/>
            <a:ext cx="3461361" cy="3970318"/>
          </a:xfrm>
          <a:prstGeom prst="rect">
            <a:avLst/>
          </a:prstGeom>
          <a:solidFill>
            <a:srgbClr val="F5F3F7"/>
          </a:solidFill>
        </p:spPr>
        <p:txBody>
          <a:bodyPr wrap="square">
            <a:spAutoFit/>
          </a:bodyPr>
          <a:lstStyle/>
          <a:p>
            <a:pPr>
              <a:buClr>
                <a:srgbClr val="953735"/>
              </a:buClr>
              <a:buSzPct val="120000"/>
              <a:buFont typeface="Wingdings" pitchFamily="2" charset="2"/>
              <a:buChar char="ü"/>
            </a:pPr>
            <a:r>
              <a:rPr lang="ru-RU" sz="1400" dirty="0">
                <a:latin typeface="Calibri" pitchFamily="34" charset="0"/>
              </a:rPr>
              <a:t>Налоговые обязательства и частноправовые средства налогового планирования</a:t>
            </a:r>
          </a:p>
          <a:p>
            <a:pPr>
              <a:buClr>
                <a:srgbClr val="953735"/>
              </a:buClr>
              <a:buSzPct val="120000"/>
              <a:buFont typeface="Wingdings" pitchFamily="2" charset="2"/>
              <a:buChar char="ü"/>
            </a:pPr>
            <a:r>
              <a:rPr lang="ru-RU" sz="1400" dirty="0">
                <a:latin typeface="Calibri" pitchFamily="34" charset="0"/>
              </a:rPr>
              <a:t>Корпоративное право и корпоративное управление</a:t>
            </a:r>
          </a:p>
          <a:p>
            <a:pPr>
              <a:buClr>
                <a:srgbClr val="953735"/>
              </a:buClr>
              <a:buSzPct val="120000"/>
              <a:buFont typeface="Wingdings" pitchFamily="2" charset="2"/>
              <a:buChar char="ü"/>
            </a:pPr>
            <a:r>
              <a:rPr lang="ru-RU" sz="1400" dirty="0">
                <a:latin typeface="Calibri" pitchFamily="34" charset="0"/>
              </a:rPr>
              <a:t>Правовое регулирование отношений в сфере торговли и публичных закупок</a:t>
            </a:r>
          </a:p>
          <a:p>
            <a:pPr>
              <a:buClr>
                <a:srgbClr val="953735"/>
              </a:buClr>
              <a:buSzPct val="120000"/>
              <a:buFont typeface="Wingdings" pitchFamily="2" charset="2"/>
              <a:buChar char="ü"/>
            </a:pPr>
            <a:r>
              <a:rPr lang="ru-RU" sz="1400" dirty="0">
                <a:latin typeface="Calibri" pitchFamily="34" charset="0"/>
              </a:rPr>
              <a:t>Управление правовыми и </a:t>
            </a:r>
            <a:r>
              <a:rPr lang="ru-RU" sz="1400" dirty="0" err="1">
                <a:latin typeface="Calibri" pitchFamily="34" charset="0"/>
              </a:rPr>
              <a:t>комплаенс</a:t>
            </a:r>
            <a:r>
              <a:rPr lang="ru-RU" sz="1400" dirty="0">
                <a:latin typeface="Calibri" pitchFamily="34" charset="0"/>
              </a:rPr>
              <a:t> рисками субъекта экономической деятельности </a:t>
            </a:r>
          </a:p>
          <a:p>
            <a:pPr>
              <a:buClr>
                <a:srgbClr val="953735"/>
              </a:buClr>
              <a:buSzPct val="120000"/>
              <a:buFont typeface="Wingdings" pitchFamily="2" charset="2"/>
              <a:buChar char="ü"/>
            </a:pPr>
            <a:r>
              <a:rPr lang="ru-RU" sz="1400" dirty="0">
                <a:latin typeface="Calibri" pitchFamily="34" charset="0"/>
              </a:rPr>
              <a:t>Банковское право</a:t>
            </a:r>
          </a:p>
          <a:p>
            <a:pPr>
              <a:buClr>
                <a:srgbClr val="953735"/>
              </a:buClr>
              <a:buSzPct val="120000"/>
              <a:buFont typeface="Wingdings" pitchFamily="2" charset="2"/>
              <a:buChar char="ü"/>
            </a:pPr>
            <a:r>
              <a:rPr lang="ru-RU" sz="1400" dirty="0">
                <a:latin typeface="Calibri" pitchFamily="34" charset="0"/>
              </a:rPr>
              <a:t>Интеллектуальная собственность в предпринимательской деятельности</a:t>
            </a:r>
          </a:p>
          <a:p>
            <a:pPr>
              <a:buClr>
                <a:srgbClr val="953735"/>
              </a:buClr>
              <a:buSzPct val="120000"/>
              <a:buFont typeface="Wingdings" pitchFamily="2" charset="2"/>
              <a:buChar char="ü"/>
            </a:pPr>
            <a:r>
              <a:rPr lang="ru-RU" sz="1400" dirty="0">
                <a:latin typeface="Calibri" pitchFamily="34" charset="0"/>
              </a:rPr>
              <a:t>Ответственность за правонарушения в сфере экономической деятельности</a:t>
            </a:r>
          </a:p>
          <a:p>
            <a:pPr>
              <a:buClr>
                <a:srgbClr val="953735"/>
              </a:buClr>
              <a:buSzPct val="120000"/>
              <a:buFont typeface="Wingdings" pitchFamily="2" charset="2"/>
              <a:buChar char="ü"/>
            </a:pPr>
            <a:r>
              <a:rPr lang="ru-RU" sz="1400" dirty="0">
                <a:latin typeface="Calibri" pitchFamily="34" charset="0"/>
              </a:rPr>
              <a:t>Институционально-правовые основы цифровой экономики</a:t>
            </a:r>
          </a:p>
          <a:p>
            <a:pPr>
              <a:buClr>
                <a:srgbClr val="953735"/>
              </a:buClr>
              <a:buSzPct val="120000"/>
              <a:buFont typeface="Wingdings" pitchFamily="2" charset="2"/>
              <a:buChar char="ü"/>
            </a:pPr>
            <a:r>
              <a:rPr lang="ru-RU" sz="1400" dirty="0">
                <a:latin typeface="Calibri" pitchFamily="34" charset="0"/>
              </a:rPr>
              <a:t>Управление юридическими проектами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03800" y="1201738"/>
            <a:ext cx="2597150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u="sng" dirty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Дисциплины по выбору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73086" y="1617040"/>
            <a:ext cx="4824661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buClr>
                <a:srgbClr val="953735"/>
              </a:buClr>
              <a:buSzPct val="120000"/>
              <a:buFont typeface="Wingdings" pitchFamily="2" charset="2"/>
              <a:buChar char="ü"/>
            </a:pPr>
            <a:r>
              <a:rPr lang="ru-RU" sz="1400" dirty="0">
                <a:latin typeface="Calibri" pitchFamily="34" charset="0"/>
              </a:rPr>
              <a:t>Страховое право </a:t>
            </a:r>
          </a:p>
          <a:p>
            <a:pPr>
              <a:buClr>
                <a:srgbClr val="953735"/>
              </a:buClr>
              <a:buSzPct val="120000"/>
              <a:buFont typeface="Wingdings" pitchFamily="2" charset="2"/>
              <a:buChar char="ü"/>
            </a:pPr>
            <a:r>
              <a:rPr lang="ru-RU" sz="1400" dirty="0">
                <a:latin typeface="Calibri" pitchFamily="34" charset="0"/>
              </a:rPr>
              <a:t>Антимонопольное регулирование</a:t>
            </a:r>
            <a:endParaRPr lang="ru-RU" dirty="0">
              <a:latin typeface="Calibri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067411" y="121196"/>
            <a:ext cx="4824661" cy="903535"/>
          </a:xfrm>
          <a:prstGeom prst="rect">
            <a:avLst/>
          </a:prstGeom>
          <a:solidFill>
            <a:srgbClr val="FEF4EC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Дисциплины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633883" y="2298428"/>
            <a:ext cx="4896544" cy="9965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chemeClr val="tx1"/>
                </a:solidFill>
              </a:rPr>
              <a:t>Правовые основы учета и оценки в </a:t>
            </a:r>
            <a:r>
              <a:rPr lang="ru-RU" sz="1400" dirty="0" err="1">
                <a:solidFill>
                  <a:schemeClr val="tx1"/>
                </a:solidFill>
              </a:rPr>
              <a:t>эконом.деятельности</a:t>
            </a:r>
            <a:endParaRPr lang="ru-RU" sz="1400" dirty="0">
              <a:solidFill>
                <a:schemeClr val="tx1"/>
              </a:solidFill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chemeClr val="tx1"/>
                </a:solidFill>
              </a:rPr>
              <a:t>Правовое регулирование несостоятельности (банкротства)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031469" y="3285713"/>
            <a:ext cx="4896544" cy="100811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chemeClr val="tx1"/>
                </a:solidFill>
              </a:rPr>
              <a:t>Арбитражный процесс и альтернативные методы разрешения юридических конфликтов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chemeClr val="tx1"/>
                </a:solidFill>
              </a:rPr>
              <a:t>Правовое регулирование индивидуального и семейного бизнеса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707903" y="4293825"/>
            <a:ext cx="4631017" cy="125287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chemeClr val="tx1"/>
                </a:solidFill>
              </a:rPr>
              <a:t>Правовое регулирование международной торговли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chemeClr val="tx1"/>
                </a:solidFill>
              </a:rPr>
              <a:t>Потребительское право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237257" cy="798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3777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4" descr="Рисунок весы правосудия - фото и картинки abrakadabra.fu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7772" y="1679934"/>
            <a:ext cx="2247900" cy="203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0365" y="131092"/>
            <a:ext cx="8229600" cy="913730"/>
          </a:xfrm>
        </p:spPr>
        <p:txBody>
          <a:bodyPr/>
          <a:lstStyle/>
          <a:p>
            <a:r>
              <a:rPr lang="ru-RU" u="sng" dirty="0">
                <a:latin typeface="PT Sans" panose="020B0503020203020204"/>
              </a:rPr>
              <a:t>КЛЮЧЕВЫЕ ДИСЦИПЛИНЫ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21716" y="1261351"/>
            <a:ext cx="28993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PT Sans" panose="020B0503020203020204"/>
              </a:rPr>
              <a:t>Налоговые обязательства и частноправовые средства налогового планирования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012677" y="3915484"/>
            <a:ext cx="292253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953735"/>
              </a:buClr>
              <a:buSzPct val="120000"/>
            </a:pPr>
            <a:r>
              <a:rPr lang="ru-RU" dirty="0">
                <a:solidFill>
                  <a:prstClr val="black"/>
                </a:solidFill>
                <a:latin typeface="PT Sans" panose="020B0503020203020204"/>
                <a:cs typeface="Arial" panose="020B0604020202020204" pitchFamily="34" charset="0"/>
              </a:rPr>
              <a:t>Интеллектуальная собственность в предпринимательской деятельности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084168" y="1221205"/>
            <a:ext cx="30412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C00000"/>
              </a:buClr>
            </a:pPr>
            <a:r>
              <a:rPr lang="ru-RU" dirty="0">
                <a:solidFill>
                  <a:prstClr val="black"/>
                </a:solidFill>
                <a:latin typeface="PT Sans" panose="020B0503020203020204"/>
                <a:cs typeface="Arial" panose="020B0604020202020204" pitchFamily="34" charset="0"/>
              </a:rPr>
              <a:t>Банковское право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084168" y="1405871"/>
            <a:ext cx="3059832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C00000"/>
              </a:buClr>
            </a:pPr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buClr>
                <a:srgbClr val="C00000"/>
              </a:buClr>
            </a:pPr>
            <a:r>
              <a:rPr lang="ru-RU" dirty="0">
                <a:solidFill>
                  <a:prstClr val="black"/>
                </a:solidFill>
                <a:latin typeface="PT Sans" panose="020B0503020203020204"/>
                <a:cs typeface="Arial" panose="020B0604020202020204" pitchFamily="34" charset="0"/>
              </a:rPr>
              <a:t>Ответственность за правонарушения в сфере экономической деятельности</a:t>
            </a:r>
          </a:p>
          <a:p>
            <a:pPr lvl="0">
              <a:buClr>
                <a:srgbClr val="C00000"/>
              </a:buClr>
            </a:pPr>
            <a:endParaRPr lang="ru-RU" sz="1400" dirty="0">
              <a:solidFill>
                <a:prstClr val="black"/>
              </a:solidFill>
              <a:latin typeface="Calibri"/>
              <a:cs typeface="+mn-cs"/>
            </a:endParaRPr>
          </a:p>
          <a:p>
            <a:pPr lvl="0">
              <a:buClr>
                <a:srgbClr val="C00000"/>
              </a:buClr>
            </a:pPr>
            <a:r>
              <a:rPr lang="ru-RU" dirty="0">
                <a:solidFill>
                  <a:prstClr val="black"/>
                </a:solidFill>
                <a:latin typeface="PT Sans" panose="020B0503020203020204"/>
                <a:cs typeface="Arial" panose="020B0604020202020204" pitchFamily="34" charset="0"/>
              </a:rPr>
              <a:t>Правовое регулирование индивидуального и семейного бизнеса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-27916" y="2371"/>
            <a:ext cx="827584" cy="5715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8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6091376" y="4114305"/>
            <a:ext cx="266348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C00000"/>
              </a:buClr>
            </a:pPr>
            <a:r>
              <a:rPr lang="ru-RU" dirty="0">
                <a:solidFill>
                  <a:prstClr val="black"/>
                </a:solidFill>
                <a:latin typeface="PT Sans" panose="020B0503020203020204"/>
                <a:cs typeface="Arial" panose="020B0604020202020204" pitchFamily="34" charset="0"/>
              </a:rPr>
              <a:t>Управление юридическими проектами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21716" y="2562040"/>
            <a:ext cx="25991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PT Sans" panose="020B0503020203020204"/>
              </a:rPr>
              <a:t>Корпоративное право и корпоративное управление</a:t>
            </a:r>
          </a:p>
        </p:txBody>
      </p:sp>
    </p:spTree>
    <p:extLst>
      <p:ext uri="{BB962C8B-B14F-4D97-AF65-F5344CB8AC3E}">
        <p14:creationId xmlns:p14="http://schemas.microsoft.com/office/powerpoint/2010/main" val="15684400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Карьера в банке: как найти себе начальника — Frank R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0"/>
            <a:ext cx="84582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0" y="0"/>
            <a:ext cx="685800" cy="5715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200"/>
          </a:p>
        </p:txBody>
      </p:sp>
      <p:pic>
        <p:nvPicPr>
          <p:cNvPr id="17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8"/>
          <p:cNvSpPr txBox="1">
            <a:spLocks noChangeArrowheads="1"/>
          </p:cNvSpPr>
          <p:nvPr/>
        </p:nvSpPr>
        <p:spPr bwMode="auto">
          <a:xfrm>
            <a:off x="-1980728" y="-767545"/>
            <a:ext cx="9019728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4400" b="1" u="sng" dirty="0">
                <a:solidFill>
                  <a:schemeClr val="bg1"/>
                </a:solidFill>
                <a:latin typeface="Calibri" pitchFamily="34" charset="0"/>
              </a:rPr>
              <a:t>                           </a:t>
            </a:r>
            <a:r>
              <a:rPr lang="ru-RU" sz="4400" b="1" u="sng" dirty="0">
                <a:solidFill>
                  <a:schemeClr val="bg1"/>
                </a:solidFill>
                <a:latin typeface="Calibri" pitchFamily="34" charset="0"/>
              </a:rPr>
              <a:t>                                                              </a:t>
            </a:r>
            <a:r>
              <a:rPr lang="ru-RU" sz="6600" b="1" u="sng" dirty="0">
                <a:solidFill>
                  <a:schemeClr val="bg1"/>
                </a:solidFill>
                <a:latin typeface="Calibri" pitchFamily="34" charset="0"/>
              </a:rPr>
              <a:t>КАРЬЕРА</a:t>
            </a:r>
            <a:r>
              <a:rPr lang="ru-RU" sz="7200" b="1" u="sng" dirty="0">
                <a:solidFill>
                  <a:schemeClr val="bg1"/>
                </a:solidFill>
                <a:latin typeface="Calibri" pitchFamily="34" charset="0"/>
              </a:rPr>
              <a:t>  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27584" y="4009628"/>
            <a:ext cx="72008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 в юридических компаниях</a:t>
            </a:r>
          </a:p>
          <a:p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 юристом в коммерческих и некоммерческих организациях</a:t>
            </a:r>
          </a:p>
          <a:p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 в судах, правоохранительных органах, органах государственной власти и управления</a:t>
            </a:r>
          </a:p>
        </p:txBody>
      </p:sp>
    </p:spTree>
    <p:extLst>
      <p:ext uri="{BB962C8B-B14F-4D97-AF65-F5344CB8AC3E}">
        <p14:creationId xmlns:p14="http://schemas.microsoft.com/office/powerpoint/2010/main" val="134608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2"/>
          <a:stretch/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541" y="518952"/>
            <a:ext cx="1152128" cy="1124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Google Shape;898;g89d9307d70_13_164"/>
          <p:cNvSpPr txBox="1"/>
          <p:nvPr/>
        </p:nvSpPr>
        <p:spPr>
          <a:xfrm>
            <a:off x="1979712" y="2034744"/>
            <a:ext cx="6277324" cy="127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5867"/>
            </a:pPr>
            <a:r>
              <a:rPr lang="en-US" sz="2000" b="1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Спасибо</a:t>
            </a:r>
            <a:r>
              <a:rPr lang="en-US" sz="2000" b="1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за</a:t>
            </a:r>
            <a:r>
              <a:rPr lang="en-US" sz="2000" b="1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внимание</a:t>
            </a:r>
            <a:r>
              <a:rPr lang="en-US" sz="2000" b="1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!</a:t>
            </a:r>
            <a:endParaRPr lang="ru-RU" sz="2000" b="1" dirty="0">
              <a:solidFill>
                <a:schemeClr val="bg1"/>
              </a:solidFill>
              <a:latin typeface="PT Sans" panose="020B0503020203020204" pitchFamily="34" charset="-52"/>
              <a:ea typeface="Arial"/>
              <a:cs typeface="Arial"/>
              <a:sym typeface="Arial"/>
            </a:endParaRPr>
          </a:p>
          <a:p>
            <a:pPr algn="ctr">
              <a:buClr>
                <a:srgbClr val="000000"/>
              </a:buClr>
              <a:buSzPts val="5867"/>
            </a:pPr>
            <a:r>
              <a:rPr lang="ru-RU" sz="2000" b="1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Будем рады вас видеть на магистерской программе </a:t>
            </a:r>
          </a:p>
          <a:p>
            <a:pPr algn="ctr">
              <a:buClr>
                <a:srgbClr val="000000"/>
              </a:buClr>
              <a:buSzPts val="5867"/>
            </a:pPr>
            <a:r>
              <a:rPr lang="ru-RU" sz="2000" b="1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«ПРАВОВОЕ СОПРОВОЖДЕНИЕ БИЗНЕСА»</a:t>
            </a:r>
          </a:p>
          <a:p>
            <a:pPr>
              <a:buClr>
                <a:srgbClr val="000000"/>
              </a:buClr>
              <a:buSzPts val="5867"/>
            </a:pPr>
            <a:endParaRPr sz="3750" b="1" dirty="0">
              <a:solidFill>
                <a:schemeClr val="bg1"/>
              </a:solidFill>
              <a:latin typeface="PT Sans" panose="020B0503020203020204" pitchFamily="34" charset="-52"/>
              <a:ea typeface="Arial"/>
              <a:cs typeface="Arial"/>
              <a:sym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67944" y="4693626"/>
            <a:ext cx="65527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PT Sans"/>
              </a:rPr>
              <a:t>420008, Казань, ул. Кремлёвская, 18</a:t>
            </a:r>
            <a:br>
              <a:rPr lang="ru-RU" sz="1400" dirty="0">
                <a:solidFill>
                  <a:schemeClr val="bg1"/>
                </a:solidFill>
                <a:latin typeface="PT Sans"/>
              </a:rPr>
            </a:br>
            <a:r>
              <a:rPr lang="ru-RU" sz="1400" dirty="0">
                <a:solidFill>
                  <a:schemeClr val="bg1"/>
                </a:solidFill>
                <a:latin typeface="PT Sans"/>
              </a:rPr>
              <a:t>Телефон: (843) 233-7</a:t>
            </a:r>
            <a:r>
              <a:rPr lang="en-US" sz="1400" dirty="0">
                <a:solidFill>
                  <a:schemeClr val="bg1"/>
                </a:solidFill>
                <a:latin typeface="PT Sans"/>
              </a:rPr>
              <a:t>2-28, 233-71-56</a:t>
            </a:r>
            <a:br>
              <a:rPr lang="ru-RU" sz="1400" dirty="0">
                <a:solidFill>
                  <a:schemeClr val="bg1"/>
                </a:solidFill>
                <a:latin typeface="PT Sans"/>
              </a:rPr>
            </a:br>
            <a:r>
              <a:rPr lang="en-US" sz="1400" dirty="0">
                <a:solidFill>
                  <a:schemeClr val="bg1"/>
                </a:solidFill>
                <a:latin typeface="PT Sans"/>
              </a:rPr>
              <a:t>magistr.law@kfu.ru</a:t>
            </a:r>
            <a:r>
              <a:rPr lang="ru-RU" sz="1400" dirty="0">
                <a:solidFill>
                  <a:schemeClr val="bg1"/>
                </a:solidFill>
                <a:latin typeface="PT Sans"/>
              </a:rPr>
              <a:t> </a:t>
            </a:r>
            <a:endParaRPr lang="ru-RU" sz="1200" dirty="0">
              <a:solidFill>
                <a:schemeClr val="bg1"/>
              </a:solidFill>
              <a:latin typeface="PT Sans"/>
            </a:endParaRPr>
          </a:p>
        </p:txBody>
      </p:sp>
      <p:pic>
        <p:nvPicPr>
          <p:cNvPr id="8" name="Рисунок 7" descr="7 июля бакалавры юристы 2016 года выпуска получили дипломы. Мантий и  шапочек на всех не хватает,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3" y="3073524"/>
            <a:ext cx="3168352" cy="22398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60107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5936</TotalTime>
  <Words>737</Words>
  <Application>Microsoft Macintosh PowerPoint</Application>
  <PresentationFormat>Экран (16:10)</PresentationFormat>
  <Paragraphs>145</Paragraphs>
  <Slides>15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Calibri</vt:lpstr>
      <vt:lpstr>PT Sans</vt:lpstr>
      <vt:lpstr>Times New Roman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КЛЮЧЕВЫЕ ДИСЦИПЛИНЫ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Екатерина Кириллова</dc:creator>
  <cp:lastModifiedBy>Пользователь Microsoft Office</cp:lastModifiedBy>
  <cp:revision>259</cp:revision>
  <dcterms:created xsi:type="dcterms:W3CDTF">2018-03-01T18:56:04Z</dcterms:created>
  <dcterms:modified xsi:type="dcterms:W3CDTF">2022-04-01T19:48:45Z</dcterms:modified>
</cp:coreProperties>
</file>