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698" r:id="rId3"/>
    <p:sldId id="704" r:id="rId4"/>
    <p:sldId id="706" r:id="rId5"/>
    <p:sldId id="707" r:id="rId6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95256" autoAdjust="0"/>
  </p:normalViewPr>
  <p:slideViewPr>
    <p:cSldViewPr snapToGrid="0">
      <p:cViewPr varScale="1">
        <p:scale>
          <a:sx n="128" d="100"/>
          <a:sy n="128" d="100"/>
        </p:scale>
        <p:origin x="16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5257" tIns="47629" rIns="95257" bIns="4762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5257" tIns="47629" rIns="95257" bIns="47629" rtlCol="0"/>
          <a:lstStyle>
            <a:lvl1pPr algn="r">
              <a:defRPr sz="1300"/>
            </a:lvl1pPr>
          </a:lstStyle>
          <a:p>
            <a:fld id="{F7941A78-450E-40E8-8494-456885951860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7" tIns="47629" rIns="95257" bIns="476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7"/>
          </a:xfrm>
          <a:prstGeom prst="rect">
            <a:avLst/>
          </a:prstGeom>
        </p:spPr>
        <p:txBody>
          <a:bodyPr vert="horz" lIns="95257" tIns="47629" rIns="95257" bIns="476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5257" tIns="47629" rIns="95257" bIns="4762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5257" tIns="47629" rIns="95257" bIns="47629" rtlCol="0" anchor="b"/>
          <a:lstStyle>
            <a:lvl1pPr algn="r">
              <a:defRPr sz="1300"/>
            </a:lvl1pPr>
          </a:lstStyle>
          <a:p>
            <a:fld id="{BEC35F25-2AB0-459D-9349-70C00B53B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4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уважаемый Ленар Ринатович! Добрый день, коллеги.</a:t>
            </a:r>
          </a:p>
          <a:p>
            <a:r>
              <a:rPr lang="ru-RU" dirty="0"/>
              <a:t>Согласно поручению</a:t>
            </a:r>
            <a:r>
              <a:rPr lang="ru-RU" baseline="0" dirty="0"/>
              <a:t> ректора по рекомендациям по использованию фирменного стиля, мы разослали всем руководителям подразделений письмо с просьбой предоставить нам обратную связь в виде предложений по изменению и корректировкам связанными с использованием фирменного стиля в презентациях.</a:t>
            </a:r>
          </a:p>
          <a:p>
            <a:r>
              <a:rPr lang="ru-RU" baseline="0" dirty="0"/>
              <a:t>Все полученные рекомендации мы разбили на три категории: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оформлению презентации;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внедрению новых единых стилеобразующих элементов;</a:t>
            </a:r>
          </a:p>
          <a:p>
            <a:pPr marL="228600" indent="-228600">
              <a:buAutoNum type="arabicParenR"/>
            </a:pPr>
            <a:r>
              <a:rPr lang="ru-RU" baseline="0" dirty="0"/>
              <a:t>Предложения по структуре презентаций.</a:t>
            </a:r>
          </a:p>
          <a:p>
            <a:pPr marL="228600" indent="-228600">
              <a:buAutoNum type="arabicParenR"/>
            </a:pPr>
            <a:endParaRPr lang="ru-RU" baseline="0" dirty="0"/>
          </a:p>
          <a:p>
            <a:pPr marL="0" indent="0">
              <a:buNone/>
            </a:pPr>
            <a:r>
              <a:rPr lang="ru-RU" baseline="0" dirty="0"/>
              <a:t>Итак, перейдем к первому пункту – оформление.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Заголовок: </a:t>
            </a:r>
            <a:r>
              <a:rPr lang="en-US" dirty="0"/>
              <a:t>PT Sans Caption </a:t>
            </a:r>
            <a:r>
              <a:rPr lang="ru-RU" dirty="0"/>
              <a:t>18</a:t>
            </a:r>
          </a:p>
          <a:p>
            <a:pPr marL="0" indent="0">
              <a:buNone/>
            </a:pPr>
            <a:r>
              <a:rPr lang="ru-RU" baseline="0" dirty="0"/>
              <a:t>Имя: </a:t>
            </a:r>
            <a:r>
              <a:rPr lang="en-US" dirty="0"/>
              <a:t>PT Sans </a:t>
            </a:r>
            <a:r>
              <a:rPr lang="ru-RU" dirty="0"/>
              <a:t>полужирный</a:t>
            </a:r>
            <a:r>
              <a:rPr lang="en-US" dirty="0"/>
              <a:t> </a:t>
            </a:r>
            <a:r>
              <a:rPr lang="ru-RU" dirty="0"/>
              <a:t>16</a:t>
            </a: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Контакты и должность: </a:t>
            </a:r>
            <a:r>
              <a:rPr lang="en-US" dirty="0"/>
              <a:t>PT Sans </a:t>
            </a:r>
            <a:r>
              <a:rPr lang="ru-RU" dirty="0"/>
              <a:t>12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26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362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/>
              <a:t>После переосмысления структуры слайда, у нас появилось предложение сделать горизонтальный формат оформления, который визуально дает возможность визуально разграничить поле навигации-тематики и дать больше маневра для представления </a:t>
            </a:r>
            <a:r>
              <a:rPr lang="ru-RU" altLang="ru-RU" dirty="0" err="1"/>
              <a:t>контента</a:t>
            </a:r>
            <a:r>
              <a:rPr lang="ru-RU" altLang="ru-RU" dirty="0"/>
              <a:t> на слайде.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След. Слайд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Обращаю ваше внимание, что версию в сером цвете также предусмотрели.</a:t>
            </a: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0532" indent="-28482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9280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94991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0702" indent="-227856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06415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62126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17838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73549" indent="-227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8197392-68EB-489C-9081-FAAE898018CA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654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6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6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5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07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6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17C5-EC1F-4565-B1C4-012F1AB527D9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C09-B2F7-41A9-BB5E-9FBC3FDE51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7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721D61-F105-393D-B39B-6269E0DA8ACF}"/>
              </a:ext>
            </a:extLst>
          </p:cNvPr>
          <p:cNvSpPr/>
          <p:nvPr/>
        </p:nvSpPr>
        <p:spPr>
          <a:xfrm>
            <a:off x="8488437" y="0"/>
            <a:ext cx="3703563" cy="68580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" name="TextBox 4"/>
          <p:cNvSpPr txBox="1"/>
          <p:nvPr/>
        </p:nvSpPr>
        <p:spPr>
          <a:xfrm>
            <a:off x="914400" y="2659504"/>
            <a:ext cx="642973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70"/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Анализ деятельности аспирантуры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8437" y="4677139"/>
            <a:ext cx="3560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Заместитель директора</a:t>
            </a:r>
          </a:p>
          <a:p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по научной деятельности</a:t>
            </a:r>
          </a:p>
          <a:p>
            <a:endParaRPr lang="ru-RU" sz="16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fazullindd@yandex.ru</a:t>
            </a:r>
            <a:endParaRPr lang="ru-RU" sz="16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39</a:t>
            </a:r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-56-09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AFAC4-B2D5-2DBB-D8EF-09E8A08D5593}"/>
              </a:ext>
            </a:extLst>
          </p:cNvPr>
          <p:cNvSpPr txBox="1"/>
          <p:nvPr/>
        </p:nvSpPr>
        <p:spPr>
          <a:xfrm>
            <a:off x="8488437" y="3815365"/>
            <a:ext cx="3175699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33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Фазуллин</a:t>
            </a:r>
            <a:r>
              <a:rPr lang="ru-RU" sz="2133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 Динар </a:t>
            </a:r>
            <a:r>
              <a:rPr lang="ru-RU" sz="2133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Дильшатович</a:t>
            </a:r>
            <a:endParaRPr lang="ru-RU" sz="2133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D5735D-12EC-448A-96FE-8344D61E48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4" y="644691"/>
            <a:ext cx="2090565" cy="6821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EC631F-D085-4550-8540-F7003C4CDA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332" y="1966070"/>
            <a:ext cx="2952809" cy="121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5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113" y="209440"/>
            <a:ext cx="761997" cy="34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650701" y="140121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Научные специальности и план приема 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2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142" y="27404"/>
            <a:ext cx="976953" cy="857988"/>
          </a:xfrm>
          <a:prstGeom prst="rect">
            <a:avLst/>
          </a:prstGeom>
        </p:spPr>
      </p:pic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id="{BF6E34FE-C28F-4DC8-8E5F-35159A3AF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947808"/>
              </p:ext>
            </p:extLst>
          </p:nvPr>
        </p:nvGraphicFramePr>
        <p:xfrm>
          <a:off x="31324" y="903051"/>
          <a:ext cx="12129352" cy="6010920"/>
        </p:xfrm>
        <a:graphic>
          <a:graphicData uri="http://schemas.openxmlformats.org/drawingml/2006/table">
            <a:tbl>
              <a:tblPr/>
              <a:tblGrid>
                <a:gridCol w="6206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2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582">
                  <a:extLst>
                    <a:ext uri="{9D8B030D-6E8A-4147-A177-3AD203B41FA5}">
                      <a16:colId xmlns:a16="http://schemas.microsoft.com/office/drawing/2014/main" val="1964485445"/>
                    </a:ext>
                  </a:extLst>
                </a:gridCol>
                <a:gridCol w="909782">
                  <a:extLst>
                    <a:ext uri="{9D8B030D-6E8A-4147-A177-3AD203B41FA5}">
                      <a16:colId xmlns:a16="http://schemas.microsoft.com/office/drawing/2014/main" val="2223388545"/>
                    </a:ext>
                  </a:extLst>
                </a:gridCol>
                <a:gridCol w="976442">
                  <a:extLst>
                    <a:ext uri="{9D8B030D-6E8A-4147-A177-3AD203B41FA5}">
                      <a16:colId xmlns:a16="http://schemas.microsoft.com/office/drawing/2014/main" val="1573355493"/>
                    </a:ext>
                  </a:extLst>
                </a:gridCol>
              </a:tblGrid>
              <a:tr h="224785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направлений подготовки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Шифр научной специальности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план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147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3551" marR="13551" marT="6775" marB="67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бюджет/контракт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Электрофизика, электрофизические установки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1.3.13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Механика жидкости, газа и плазмы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Системный анализ, управление и обработка информации, статистика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Автоматизация и управление технологическими процессами и производствами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Электротехнические комплексы и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Турбомашины и поршневые двигатели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2.4.7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Роботы, мехатроника и робототехнические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Технология и оборудование механической и физико-технической обработки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и машины обработки давлением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Сварка, родственные процессы и технологии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3215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Гидравлические машины, вакуумная, компрессорная техника, гидро- и пневмосистемы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2.5.10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Наземные транспортно-технологические средства и комплексы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Материаловедение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Литейное производство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Нанотехнологии и наноматериалы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Эксплуатация автомобильного транспорта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Интеллектуальные транспортные системы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2.9.8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2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Региональная и отраслевая экономика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Теоретическая, прикладная и сравнительно-сопоставительная лингвистика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2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Междисциплинарные исследования языка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3/0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637017"/>
                  </a:ext>
                </a:extLst>
              </a:tr>
              <a:tr h="2247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5/18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3/15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12/5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45/9</a:t>
                      </a:r>
                    </a:p>
                  </a:txBody>
                  <a:tcPr marL="13551" marR="13551" marT="6775" marB="677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F51DC3-BF52-4CF2-8E24-2EDB5802EF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65" y="18690"/>
            <a:ext cx="839298" cy="8392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DE014-E7F1-4945-B20C-5E955113B5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0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26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105" y="209440"/>
            <a:ext cx="690005" cy="3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548454" y="194648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деятельности аспирантуры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3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8391" y="27272"/>
            <a:ext cx="997203" cy="875772"/>
          </a:xfrm>
          <a:prstGeom prst="rect">
            <a:avLst/>
          </a:prstGeom>
        </p:spPr>
      </p:pic>
      <p:pic>
        <p:nvPicPr>
          <p:cNvPr id="15" name="Image 5" descr="preencoded.png">
            <a:extLst>
              <a:ext uri="{FF2B5EF4-FFF2-40B4-BE49-F238E27FC236}">
                <a16:creationId xmlns:a16="http://schemas.microsoft.com/office/drawing/2014/main" id="{2B95CEDD-0594-4C56-86F2-6877854E1F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4524" y="3302349"/>
            <a:ext cx="5435806" cy="3173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DBA4E6-71EC-4540-9CE2-FEA906D592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644" y="1375006"/>
            <a:ext cx="673443" cy="6734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FA582DE-79B2-4F29-84EA-F7B5F9C6ED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232" y="1270388"/>
            <a:ext cx="812699" cy="81269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3470AD0-6B9F-4772-AF76-9BA460BA1DEC}"/>
              </a:ext>
            </a:extLst>
          </p:cNvPr>
          <p:cNvSpPr txBox="1"/>
          <p:nvPr/>
        </p:nvSpPr>
        <p:spPr>
          <a:xfrm>
            <a:off x="1611168" y="1641034"/>
            <a:ext cx="14501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Аспирантов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8D46A6-41AC-4515-920A-F6E8A5775400}"/>
              </a:ext>
            </a:extLst>
          </p:cNvPr>
          <p:cNvSpPr txBox="1"/>
          <p:nvPr/>
        </p:nvSpPr>
        <p:spPr>
          <a:xfrm>
            <a:off x="4034587" y="1676738"/>
            <a:ext cx="12553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Соискателей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CE3206-F13E-4AF9-AFCE-44EF01E89DE3}"/>
              </a:ext>
            </a:extLst>
          </p:cNvPr>
          <p:cNvSpPr txBox="1"/>
          <p:nvPr/>
        </p:nvSpPr>
        <p:spPr>
          <a:xfrm>
            <a:off x="6647221" y="5503373"/>
            <a:ext cx="15118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Принято за 5 лет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3C76E55-1504-4679-AFB0-998412E71497}"/>
              </a:ext>
            </a:extLst>
          </p:cNvPr>
          <p:cNvSpPr txBox="1"/>
          <p:nvPr/>
        </p:nvSpPr>
        <p:spPr>
          <a:xfrm>
            <a:off x="8580004" y="5673239"/>
            <a:ext cx="1511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95 человек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5AE7C0-19CD-4A5F-A7B9-2BEDEDD5B1C3}"/>
              </a:ext>
            </a:extLst>
          </p:cNvPr>
          <p:cNvSpPr txBox="1"/>
          <p:nvPr/>
        </p:nvSpPr>
        <p:spPr>
          <a:xfrm>
            <a:off x="8325608" y="4860637"/>
            <a:ext cx="186249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45 мест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22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специальности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E001AA7-136B-44E3-BA64-33CE9C0B48BF}"/>
              </a:ext>
            </a:extLst>
          </p:cNvPr>
          <p:cNvSpPr txBox="1"/>
          <p:nvPr/>
        </p:nvSpPr>
        <p:spPr>
          <a:xfrm>
            <a:off x="8950739" y="4358628"/>
            <a:ext cx="15118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52%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7C2CC7-C769-4901-B12C-23F3BEB29233}"/>
              </a:ext>
            </a:extLst>
          </p:cNvPr>
          <p:cNvSpPr txBox="1"/>
          <p:nvPr/>
        </p:nvSpPr>
        <p:spPr>
          <a:xfrm>
            <a:off x="9002517" y="3884580"/>
            <a:ext cx="1511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29%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A253D6-340A-49A9-BA91-B153369116A0}"/>
              </a:ext>
            </a:extLst>
          </p:cNvPr>
          <p:cNvSpPr txBox="1"/>
          <p:nvPr/>
        </p:nvSpPr>
        <p:spPr>
          <a:xfrm>
            <a:off x="9002516" y="3433664"/>
            <a:ext cx="1511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15%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C2FA9DF-8DBA-4C78-A9E9-EA24FE023D2F}"/>
              </a:ext>
            </a:extLst>
          </p:cNvPr>
          <p:cNvSpPr txBox="1"/>
          <p:nvPr/>
        </p:nvSpPr>
        <p:spPr>
          <a:xfrm>
            <a:off x="8280347" y="2933017"/>
            <a:ext cx="2362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Аспирантура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1DA571-5DF0-45E9-9102-F92126CCEDD6}"/>
              </a:ext>
            </a:extLst>
          </p:cNvPr>
          <p:cNvSpPr txBox="1"/>
          <p:nvPr/>
        </p:nvSpPr>
        <p:spPr>
          <a:xfrm>
            <a:off x="10389852" y="4953373"/>
            <a:ext cx="1355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План приема на 2026г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9B99D6-2BE2-468A-9EF9-014AEE4E6F12}"/>
              </a:ext>
            </a:extLst>
          </p:cNvPr>
          <p:cNvSpPr txBox="1"/>
          <p:nvPr/>
        </p:nvSpPr>
        <p:spPr>
          <a:xfrm>
            <a:off x="6968764" y="4358629"/>
            <a:ext cx="1126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Завершили обучение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7D8703D-47D5-46DD-9E6B-0919209122D5}"/>
              </a:ext>
            </a:extLst>
          </p:cNvPr>
          <p:cNvSpPr txBox="1"/>
          <p:nvPr/>
        </p:nvSpPr>
        <p:spPr>
          <a:xfrm>
            <a:off x="10429206" y="3637680"/>
            <a:ext cx="16820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Защитившие диссертации из числа завершивших обучение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9C2E5A-F21C-4518-BD1C-0DBDDA2D0072}"/>
              </a:ext>
            </a:extLst>
          </p:cNvPr>
          <p:cNvSpPr txBox="1"/>
          <p:nvPr/>
        </p:nvSpPr>
        <p:spPr>
          <a:xfrm>
            <a:off x="6303318" y="3364523"/>
            <a:ext cx="1791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Доля защитивших диссертацию из числа принятых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33DBE53-CB0A-4502-A8FC-999DA6BE359A}"/>
              </a:ext>
            </a:extLst>
          </p:cNvPr>
          <p:cNvSpPr txBox="1"/>
          <p:nvPr/>
        </p:nvSpPr>
        <p:spPr>
          <a:xfrm>
            <a:off x="3038914" y="1522850"/>
            <a:ext cx="12959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71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3680E3C-C398-462B-BC2A-5473F1DFDDC0}"/>
              </a:ext>
            </a:extLst>
          </p:cNvPr>
          <p:cNvSpPr txBox="1"/>
          <p:nvPr/>
        </p:nvSpPr>
        <p:spPr>
          <a:xfrm>
            <a:off x="5566437" y="1509764"/>
            <a:ext cx="12959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</a:t>
            </a:r>
          </a:p>
        </p:txBody>
      </p:sp>
      <p:graphicFrame>
        <p:nvGraphicFramePr>
          <p:cNvPr id="30" name="Таблица 29">
            <a:extLst>
              <a:ext uri="{FF2B5EF4-FFF2-40B4-BE49-F238E27FC236}">
                <a16:creationId xmlns:a16="http://schemas.microsoft.com/office/drawing/2014/main" id="{F2A4EEF1-AFF6-46D1-B52B-8BA6402F3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865293"/>
              </p:ext>
            </p:extLst>
          </p:nvPr>
        </p:nvGraphicFramePr>
        <p:xfrm>
          <a:off x="141426" y="2683295"/>
          <a:ext cx="6315744" cy="3536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8644">
                  <a:extLst>
                    <a:ext uri="{9D8B030D-6E8A-4147-A177-3AD203B41FA5}">
                      <a16:colId xmlns:a16="http://schemas.microsoft.com/office/drawing/2014/main" val="2389699841"/>
                    </a:ext>
                  </a:extLst>
                </a:gridCol>
                <a:gridCol w="663379">
                  <a:extLst>
                    <a:ext uri="{9D8B030D-6E8A-4147-A177-3AD203B41FA5}">
                      <a16:colId xmlns:a16="http://schemas.microsoft.com/office/drawing/2014/main" val="1537232862"/>
                    </a:ext>
                  </a:extLst>
                </a:gridCol>
                <a:gridCol w="740153">
                  <a:extLst>
                    <a:ext uri="{9D8B030D-6E8A-4147-A177-3AD203B41FA5}">
                      <a16:colId xmlns:a16="http://schemas.microsoft.com/office/drawing/2014/main" val="1823219763"/>
                    </a:ext>
                  </a:extLst>
                </a:gridCol>
                <a:gridCol w="739407">
                  <a:extLst>
                    <a:ext uri="{9D8B030D-6E8A-4147-A177-3AD203B41FA5}">
                      <a16:colId xmlns:a16="http://schemas.microsoft.com/office/drawing/2014/main" val="1785584731"/>
                    </a:ext>
                  </a:extLst>
                </a:gridCol>
                <a:gridCol w="739407">
                  <a:extLst>
                    <a:ext uri="{9D8B030D-6E8A-4147-A177-3AD203B41FA5}">
                      <a16:colId xmlns:a16="http://schemas.microsoft.com/office/drawing/2014/main" val="2923999924"/>
                    </a:ext>
                  </a:extLst>
                </a:gridCol>
                <a:gridCol w="739407">
                  <a:extLst>
                    <a:ext uri="{9D8B030D-6E8A-4147-A177-3AD203B41FA5}">
                      <a16:colId xmlns:a16="http://schemas.microsoft.com/office/drawing/2014/main" val="178112963"/>
                    </a:ext>
                  </a:extLst>
                </a:gridCol>
                <a:gridCol w="825347">
                  <a:extLst>
                    <a:ext uri="{9D8B030D-6E8A-4147-A177-3AD203B41FA5}">
                      <a16:colId xmlns:a16="http://schemas.microsoft.com/office/drawing/2014/main" val="328640599"/>
                    </a:ext>
                  </a:extLst>
                </a:gridCol>
              </a:tblGrid>
              <a:tr h="438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Аспиранты и соискатели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943289"/>
                  </a:ext>
                </a:extLst>
              </a:tr>
              <a:tr h="211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 всего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4168456"/>
                  </a:ext>
                </a:extLst>
              </a:tr>
              <a:tr h="211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 по контракту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1604057"/>
                  </a:ext>
                </a:extLst>
              </a:tr>
              <a:tr h="211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2599559"/>
                  </a:ext>
                </a:extLst>
              </a:tr>
              <a:tr h="665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Защиты диссертации аспиранты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0856764"/>
                  </a:ext>
                </a:extLst>
              </a:tr>
              <a:tr h="4387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соискателей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259044"/>
                  </a:ext>
                </a:extLst>
              </a:tr>
              <a:tr h="4387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Защиты диссертаций соискатели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5972433"/>
                  </a:ext>
                </a:extLst>
              </a:tr>
              <a:tr h="4387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аспирантов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8978063"/>
                  </a:ext>
                </a:extLst>
              </a:tr>
            </a:tbl>
          </a:graphicData>
        </a:graphic>
      </p:graphicFrame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C1866D4-D31D-45B2-AB0C-12428BC0DA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416" y="1462072"/>
            <a:ext cx="634921" cy="6349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7845F58-55C1-417E-96FB-A095E4A8381C}"/>
              </a:ext>
            </a:extLst>
          </p:cNvPr>
          <p:cNvSpPr txBox="1"/>
          <p:nvPr/>
        </p:nvSpPr>
        <p:spPr>
          <a:xfrm>
            <a:off x="6540470" y="1525568"/>
            <a:ext cx="1791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Научных специальностей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F08C78-0EB8-4C24-9FA4-31E615731135}"/>
              </a:ext>
            </a:extLst>
          </p:cNvPr>
          <p:cNvSpPr txBox="1"/>
          <p:nvPr/>
        </p:nvSpPr>
        <p:spPr>
          <a:xfrm>
            <a:off x="8580004" y="1539287"/>
            <a:ext cx="12959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22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3E1CDA0-300E-425C-AD89-C95A513BDF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22" y="18983"/>
            <a:ext cx="839298" cy="83929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7D4522F-2F60-46AE-BF26-A1904019107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85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45"/>
            <a:ext cx="12192000" cy="958849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52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6" y="48917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60" y="152619"/>
            <a:ext cx="334433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09326" y="85498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7-15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9436" y="489170"/>
            <a:ext cx="880533" cy="46166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z="1100" b="0" dirty="0">
                <a:solidFill>
                  <a:schemeClr val="bg1"/>
                </a:solidFill>
                <a:latin typeface="PT Sans" panose="020B0503020203020204" pitchFamily="34" charset="-52"/>
              </a:rPr>
              <a:t>450</a:t>
            </a:r>
          </a:p>
          <a:p>
            <a:pPr>
              <a:defRPr/>
            </a:pPr>
            <a:r>
              <a:rPr lang="ru-RU" sz="11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en-US" sz="1100" b="0" kern="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2057" name="Picture 2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105" y="209440"/>
            <a:ext cx="690005" cy="3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602464" y="221033"/>
            <a:ext cx="8057072" cy="52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Информация о контингенте обучающихся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E59B50D-54B2-4493-AE05-C9A49B8E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3264" y="6492884"/>
            <a:ext cx="528735" cy="365125"/>
          </a:xfrm>
        </p:spPr>
        <p:txBody>
          <a:bodyPr/>
          <a:lstStyle/>
          <a:p>
            <a:pPr>
              <a:defRPr/>
            </a:pPr>
            <a:fld id="{BF0E5EC4-822A-41DA-8EE7-092AE1179F47}" type="slidenum">
              <a:rPr lang="ru-RU" sz="1600"/>
              <a:pPr>
                <a:defRPr/>
              </a:pPr>
              <a:t>4</a:t>
            </a:fld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32B563-4FC6-4BD4-9BBA-F1A58EC0B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4617" y="76703"/>
            <a:ext cx="959421" cy="811877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9E7829B-BB9D-4793-AC5C-67E8966E9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746704"/>
              </p:ext>
            </p:extLst>
          </p:nvPr>
        </p:nvGraphicFramePr>
        <p:xfrm>
          <a:off x="104929" y="986801"/>
          <a:ext cx="12003944" cy="5676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4764">
                  <a:extLst>
                    <a:ext uri="{9D8B030D-6E8A-4147-A177-3AD203B41FA5}">
                      <a16:colId xmlns:a16="http://schemas.microsoft.com/office/drawing/2014/main" val="2475219386"/>
                    </a:ext>
                  </a:extLst>
                </a:gridCol>
                <a:gridCol w="4617026">
                  <a:extLst>
                    <a:ext uri="{9D8B030D-6E8A-4147-A177-3AD203B41FA5}">
                      <a16:colId xmlns:a16="http://schemas.microsoft.com/office/drawing/2014/main" val="3938368074"/>
                    </a:ext>
                  </a:extLst>
                </a:gridCol>
                <a:gridCol w="820769">
                  <a:extLst>
                    <a:ext uri="{9D8B030D-6E8A-4147-A177-3AD203B41FA5}">
                      <a16:colId xmlns:a16="http://schemas.microsoft.com/office/drawing/2014/main" val="633113976"/>
                    </a:ext>
                  </a:extLst>
                </a:gridCol>
                <a:gridCol w="889027">
                  <a:extLst>
                    <a:ext uri="{9D8B030D-6E8A-4147-A177-3AD203B41FA5}">
                      <a16:colId xmlns:a16="http://schemas.microsoft.com/office/drawing/2014/main" val="3678569069"/>
                    </a:ext>
                  </a:extLst>
                </a:gridCol>
                <a:gridCol w="749219">
                  <a:extLst>
                    <a:ext uri="{9D8B030D-6E8A-4147-A177-3AD203B41FA5}">
                      <a16:colId xmlns:a16="http://schemas.microsoft.com/office/drawing/2014/main" val="28909293"/>
                    </a:ext>
                  </a:extLst>
                </a:gridCol>
                <a:gridCol w="926038">
                  <a:extLst>
                    <a:ext uri="{9D8B030D-6E8A-4147-A177-3AD203B41FA5}">
                      <a16:colId xmlns:a16="http://schemas.microsoft.com/office/drawing/2014/main" val="1097312398"/>
                    </a:ext>
                  </a:extLst>
                </a:gridCol>
                <a:gridCol w="919458">
                  <a:extLst>
                    <a:ext uri="{9D8B030D-6E8A-4147-A177-3AD203B41FA5}">
                      <a16:colId xmlns:a16="http://schemas.microsoft.com/office/drawing/2014/main" val="694676486"/>
                    </a:ext>
                  </a:extLst>
                </a:gridCol>
                <a:gridCol w="1035419">
                  <a:extLst>
                    <a:ext uri="{9D8B030D-6E8A-4147-A177-3AD203B41FA5}">
                      <a16:colId xmlns:a16="http://schemas.microsoft.com/office/drawing/2014/main" val="1984139523"/>
                    </a:ext>
                  </a:extLst>
                </a:gridCol>
                <a:gridCol w="962224">
                  <a:extLst>
                    <a:ext uri="{9D8B030D-6E8A-4147-A177-3AD203B41FA5}">
                      <a16:colId xmlns:a16="http://schemas.microsoft.com/office/drawing/2014/main" val="2478994826"/>
                    </a:ext>
                  </a:extLst>
                </a:gridCol>
              </a:tblGrid>
              <a:tr h="4174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Данные по аспирантам за 2021-2025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 всего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контракту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Защиты аспиранты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%, защит (от принятых)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 соискателей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Защиты соискатели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580537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научным специальностям: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901457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1.1.9 Механика жидкости, газа и плазмы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988436641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ЭиЭ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1.3.13 Электрофизика, электрофизические установки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1459889380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ХиЭ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1.5.15 Экология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1043016586"/>
                  </a:ext>
                </a:extLst>
              </a:tr>
              <a:tr h="20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2.3.1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Системный анализ, управление и обработка информации, статистика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714453014"/>
                  </a:ext>
                </a:extLst>
              </a:tr>
              <a:tr h="20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2.3.3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и управление технологическими процессами и производствами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2658554414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ЭиЭ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2.4.2 Электротехнические комплексы и системы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766076080"/>
                  </a:ext>
                </a:extLst>
              </a:tr>
              <a:tr h="91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2.4.7 Турбомашины и поршневые двигатели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09850239"/>
                  </a:ext>
                </a:extLst>
              </a:tr>
              <a:tr h="20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2.5.5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и оборудование механической и физико-технической обработки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013703117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машиност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2.5.7 Технологии и машины обработки давлением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501649644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2.5.8 Сварка, родственные процессы и технологии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2512085288"/>
                  </a:ext>
                </a:extLst>
              </a:tr>
              <a:tr h="20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2.5.11 Наземные транспортно-технологические средства и комплексы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729221756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2.6.17 Материаловедение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758874726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2.9.5 Эксплуатация автомобильного транспорта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863325076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2.9.8 Интеллектуальные транспортные средства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1570048036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5.2.1 Экономическая теория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2845157852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5.2.3 Региональная и отраслевая экономика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2796814159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филологии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5.9.8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Теоретическая, прикладная и сравнительно-сопоставительная лингвистика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512907464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направлениям: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77769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01.06.01 Математика и механика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2925922164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АиУ, ИС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09.06.01 Информатика и вычислительная техника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120072361"/>
                  </a:ext>
                </a:extLst>
              </a:tr>
              <a:tr h="206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13.06.01 Электро- и теплотехника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2727837536"/>
                  </a:ext>
                </a:extLst>
              </a:tr>
              <a:tr h="27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ТЦМП, Маш,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15.06.01 Машиностроение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669482640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МТиК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22.06.01 Технологии материалов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824913438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23.06.01 Техника и технологии наземного транспорта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229748883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АиУ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27.06.01 Управление в технических системах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653882753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ПМ, ЭПиО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38.06.01 Экономика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4179048622"/>
                  </a:ext>
                </a:extLst>
              </a:tr>
              <a:tr h="168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Фил, Ин яз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45.06.01 Языкознание и литературоведение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3360295121"/>
                  </a:ext>
                </a:extLst>
              </a:tr>
              <a:tr h="168849">
                <a:tc grid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6" marR="44036" marT="0" marB="0" anchor="ctr"/>
                </a:tc>
                <a:extLst>
                  <a:ext uri="{0D108BD9-81ED-4DB2-BD59-A6C34878D82A}">
                    <a16:rowId xmlns:a16="http://schemas.microsoft.com/office/drawing/2014/main" val="659774740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D7B63B4-DB41-4B2D-A791-06BED6C150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671" y="9745"/>
            <a:ext cx="839298" cy="8392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07BD8DE-8277-4958-9362-0CA6EF5B400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95938" y="146455"/>
            <a:ext cx="645233" cy="74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87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12192000" cy="685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159561" y="2769037"/>
            <a:ext cx="7872875" cy="13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endParaRPr sz="48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7568" y="3105679"/>
            <a:ext cx="873697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Фазуллин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Динар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Дильшатович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Заместитель директора по научной деятельности</a:t>
            </a:r>
          </a:p>
          <a:p>
            <a:endParaRPr lang="ru-RU" sz="14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fazullindd@yandex.ru</a:t>
            </a:r>
            <a:endParaRPr lang="ru-RU" sz="1400" dirty="0">
              <a:solidFill>
                <a:schemeClr val="accent1">
                  <a:lumMod val="40000"/>
                  <a:lumOff val="6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39</a:t>
            </a:r>
            <a:r>
              <a:rPr lang="ru-RU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PT Sans" panose="020B0503020203020204" pitchFamily="34" charset="-52"/>
              </a:rPr>
              <a:t>-56-09</a:t>
            </a:r>
          </a:p>
          <a:p>
            <a:pPr algn="ctr"/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6CDF82-9400-4D40-8449-3D2D3A6325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947" y="751587"/>
            <a:ext cx="1563465" cy="15634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A14D0BF-9280-46D7-B491-2F40FAFB30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960"/>
          <a:stretch/>
        </p:blipFill>
        <p:spPr>
          <a:xfrm>
            <a:off x="2565003" y="995371"/>
            <a:ext cx="1144356" cy="131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498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38496</TotalTime>
  <Words>1088</Words>
  <Application>Microsoft Office PowerPoint</Application>
  <PresentationFormat>Широкоэкранный</PresentationFormat>
  <Paragraphs>560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1353215</dc:creator>
  <cp:lastModifiedBy>Admin</cp:lastModifiedBy>
  <cp:revision>632</cp:revision>
  <cp:lastPrinted>2026-01-28T10:28:18Z</cp:lastPrinted>
  <dcterms:created xsi:type="dcterms:W3CDTF">2020-11-03T13:12:25Z</dcterms:created>
  <dcterms:modified xsi:type="dcterms:W3CDTF">2026-03-10T09:02:28Z</dcterms:modified>
</cp:coreProperties>
</file>