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7" r:id="rId2"/>
    <p:sldId id="698" r:id="rId3"/>
    <p:sldId id="712" r:id="rId4"/>
    <p:sldId id="713" r:id="rId5"/>
    <p:sldId id="709" r:id="rId6"/>
    <p:sldId id="710" r:id="rId7"/>
    <p:sldId id="668" r:id="rId8"/>
  </p:sldIdLst>
  <p:sldSz cx="12192000" cy="6858000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285" autoAdjust="0"/>
    <p:restoredTop sz="95256" autoAdjust="0"/>
  </p:normalViewPr>
  <p:slideViewPr>
    <p:cSldViewPr snapToGrid="0">
      <p:cViewPr varScale="1">
        <p:scale>
          <a:sx n="128" d="100"/>
          <a:sy n="128" d="100"/>
        </p:scale>
        <p:origin x="162" y="1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5427"/>
          </a:xfrm>
          <a:prstGeom prst="rect">
            <a:avLst/>
          </a:prstGeom>
        </p:spPr>
        <p:txBody>
          <a:bodyPr vert="horz" lIns="95257" tIns="47629" rIns="95257" bIns="47629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427"/>
          </a:xfrm>
          <a:prstGeom prst="rect">
            <a:avLst/>
          </a:prstGeom>
        </p:spPr>
        <p:txBody>
          <a:bodyPr vert="horz" lIns="95257" tIns="47629" rIns="95257" bIns="47629" rtlCol="0"/>
          <a:lstStyle>
            <a:lvl1pPr algn="r">
              <a:defRPr sz="1300"/>
            </a:lvl1pPr>
          </a:lstStyle>
          <a:p>
            <a:fld id="{F7941A78-450E-40E8-8494-456885951860}" type="datetimeFigureOut">
              <a:rPr lang="ru-RU" smtClean="0"/>
              <a:pPr/>
              <a:t>10.03.2026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35075"/>
            <a:ext cx="5924550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257" tIns="47629" rIns="95257" bIns="47629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51983"/>
            <a:ext cx="5438140" cy="3887987"/>
          </a:xfrm>
          <a:prstGeom prst="rect">
            <a:avLst/>
          </a:prstGeom>
        </p:spPr>
        <p:txBody>
          <a:bodyPr vert="horz" lIns="95257" tIns="47629" rIns="95257" bIns="47629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78824"/>
            <a:ext cx="2945659" cy="495426"/>
          </a:xfrm>
          <a:prstGeom prst="rect">
            <a:avLst/>
          </a:prstGeom>
        </p:spPr>
        <p:txBody>
          <a:bodyPr vert="horz" lIns="95257" tIns="47629" rIns="95257" bIns="47629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5426"/>
          </a:xfrm>
          <a:prstGeom prst="rect">
            <a:avLst/>
          </a:prstGeom>
        </p:spPr>
        <p:txBody>
          <a:bodyPr vert="horz" lIns="95257" tIns="47629" rIns="95257" bIns="47629" rtlCol="0" anchor="b"/>
          <a:lstStyle>
            <a:lvl1pPr algn="r">
              <a:defRPr sz="1300"/>
            </a:lvl1pPr>
          </a:lstStyle>
          <a:p>
            <a:fld id="{BEC35F25-2AB0-459D-9349-70C00B53B79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8745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Добрый день, уважаемый Ленар Ринатович! Добрый день, коллеги.</a:t>
            </a:r>
          </a:p>
          <a:p>
            <a:r>
              <a:rPr lang="ru-RU" dirty="0"/>
              <a:t>Согласно поручению</a:t>
            </a:r>
            <a:r>
              <a:rPr lang="ru-RU" baseline="0" dirty="0"/>
              <a:t> ректора по рекомендациям по использованию фирменного стиля, мы разослали всем руководителям подразделений письмо с просьбой предоставить нам обратную связь в виде предложений по изменению и корректировкам связанными с использованием фирменного стиля в презентациях.</a:t>
            </a:r>
          </a:p>
          <a:p>
            <a:r>
              <a:rPr lang="ru-RU" baseline="0" dirty="0"/>
              <a:t>Все полученные рекомендации мы разбили на три категории:</a:t>
            </a:r>
          </a:p>
          <a:p>
            <a:pPr marL="228600" indent="-228600">
              <a:buAutoNum type="arabicParenR"/>
            </a:pPr>
            <a:r>
              <a:rPr lang="ru-RU" baseline="0" dirty="0"/>
              <a:t>Предложения по оформлению презентации;</a:t>
            </a:r>
          </a:p>
          <a:p>
            <a:pPr marL="228600" indent="-228600">
              <a:buAutoNum type="arabicParenR"/>
            </a:pPr>
            <a:r>
              <a:rPr lang="ru-RU" baseline="0" dirty="0"/>
              <a:t>Предложения по внедрению новых единых стилеобразующих элементов;</a:t>
            </a:r>
          </a:p>
          <a:p>
            <a:pPr marL="228600" indent="-228600">
              <a:buAutoNum type="arabicParenR"/>
            </a:pPr>
            <a:r>
              <a:rPr lang="ru-RU" baseline="0" dirty="0"/>
              <a:t>Предложения по структуре презентаций.</a:t>
            </a:r>
          </a:p>
          <a:p>
            <a:pPr marL="228600" indent="-228600">
              <a:buAutoNum type="arabicParenR"/>
            </a:pPr>
            <a:endParaRPr lang="ru-RU" baseline="0" dirty="0"/>
          </a:p>
          <a:p>
            <a:pPr marL="0" indent="0">
              <a:buNone/>
            </a:pPr>
            <a:r>
              <a:rPr lang="ru-RU" baseline="0" dirty="0"/>
              <a:t>Итак, перейдем к первому пункту – оформление.</a:t>
            </a:r>
            <a:endParaRPr lang="en-US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Заголовок: </a:t>
            </a:r>
            <a:r>
              <a:rPr lang="en-US" dirty="0"/>
              <a:t>PT Sans Caption </a:t>
            </a:r>
            <a:r>
              <a:rPr lang="ru-RU" dirty="0"/>
              <a:t>18</a:t>
            </a:r>
          </a:p>
          <a:p>
            <a:pPr marL="0" indent="0">
              <a:buNone/>
            </a:pPr>
            <a:r>
              <a:rPr lang="ru-RU" baseline="0" dirty="0"/>
              <a:t>Имя: </a:t>
            </a:r>
            <a:r>
              <a:rPr lang="en-US" dirty="0"/>
              <a:t>PT Sans </a:t>
            </a:r>
            <a:r>
              <a:rPr lang="ru-RU" dirty="0"/>
              <a:t>полужирный</a:t>
            </a:r>
            <a:r>
              <a:rPr lang="en-US" dirty="0"/>
              <a:t> </a:t>
            </a:r>
            <a:r>
              <a:rPr lang="ru-RU" dirty="0"/>
              <a:t>16</a:t>
            </a:r>
            <a:endParaRPr lang="ru-RU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/>
              <a:t>Контакты и должность: </a:t>
            </a:r>
            <a:r>
              <a:rPr lang="en-US" dirty="0"/>
              <a:t>PT Sans </a:t>
            </a:r>
            <a:r>
              <a:rPr lang="ru-RU" dirty="0"/>
              <a:t>12</a:t>
            </a:r>
            <a:endParaRPr lang="ru-RU" baseline="0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1676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 dirty="0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</a:t>
            </a:r>
            <a:r>
              <a:rPr lang="ru-RU" altLang="ru-RU" dirty="0" err="1"/>
              <a:t>контента</a:t>
            </a:r>
            <a:r>
              <a:rPr lang="ru-RU" altLang="ru-RU" dirty="0"/>
              <a:t>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 dirty="0"/>
          </a:p>
          <a:p>
            <a:pPr eaLnBrk="1" hangingPunct="1">
              <a:spcBef>
                <a:spcPct val="0"/>
              </a:spcBef>
            </a:pPr>
            <a:r>
              <a:rPr lang="ru-RU" altLang="ru-RU" dirty="0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 dirty="0"/>
          </a:p>
          <a:p>
            <a:pPr eaLnBrk="1" hangingPunct="1">
              <a:spcBef>
                <a:spcPct val="0"/>
              </a:spcBef>
            </a:pPr>
            <a:r>
              <a:rPr lang="ru-RU" altLang="ru-RU" dirty="0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0532" indent="-28482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9280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94991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0702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06415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62126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17838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73549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2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14266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 dirty="0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</a:t>
            </a:r>
            <a:r>
              <a:rPr lang="ru-RU" altLang="ru-RU" dirty="0" err="1"/>
              <a:t>контента</a:t>
            </a:r>
            <a:r>
              <a:rPr lang="ru-RU" altLang="ru-RU" dirty="0"/>
              <a:t>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 dirty="0"/>
          </a:p>
          <a:p>
            <a:pPr eaLnBrk="1" hangingPunct="1">
              <a:spcBef>
                <a:spcPct val="0"/>
              </a:spcBef>
            </a:pPr>
            <a:r>
              <a:rPr lang="ru-RU" altLang="ru-RU" dirty="0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 dirty="0"/>
          </a:p>
          <a:p>
            <a:pPr eaLnBrk="1" hangingPunct="1">
              <a:spcBef>
                <a:spcPct val="0"/>
              </a:spcBef>
            </a:pPr>
            <a:r>
              <a:rPr lang="ru-RU" altLang="ru-RU" dirty="0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0532" indent="-28482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9280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94991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0702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06415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62126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17838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73549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3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82719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 dirty="0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</a:t>
            </a:r>
            <a:r>
              <a:rPr lang="ru-RU" altLang="ru-RU" dirty="0" err="1"/>
              <a:t>контента</a:t>
            </a:r>
            <a:r>
              <a:rPr lang="ru-RU" altLang="ru-RU" dirty="0"/>
              <a:t>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 dirty="0"/>
          </a:p>
          <a:p>
            <a:pPr eaLnBrk="1" hangingPunct="1">
              <a:spcBef>
                <a:spcPct val="0"/>
              </a:spcBef>
            </a:pPr>
            <a:r>
              <a:rPr lang="ru-RU" altLang="ru-RU" dirty="0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 dirty="0"/>
          </a:p>
          <a:p>
            <a:pPr eaLnBrk="1" hangingPunct="1">
              <a:spcBef>
                <a:spcPct val="0"/>
              </a:spcBef>
            </a:pPr>
            <a:r>
              <a:rPr lang="ru-RU" altLang="ru-RU" dirty="0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0532" indent="-28482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9280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94991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0702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06415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62126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17838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73549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4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26519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 dirty="0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</a:t>
            </a:r>
            <a:r>
              <a:rPr lang="ru-RU" altLang="ru-RU" dirty="0" err="1"/>
              <a:t>контента</a:t>
            </a:r>
            <a:r>
              <a:rPr lang="ru-RU" altLang="ru-RU" dirty="0"/>
              <a:t>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 dirty="0"/>
          </a:p>
          <a:p>
            <a:pPr eaLnBrk="1" hangingPunct="1">
              <a:spcBef>
                <a:spcPct val="0"/>
              </a:spcBef>
            </a:pPr>
            <a:r>
              <a:rPr lang="ru-RU" altLang="ru-RU" dirty="0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 dirty="0"/>
          </a:p>
          <a:p>
            <a:pPr eaLnBrk="1" hangingPunct="1">
              <a:spcBef>
                <a:spcPct val="0"/>
              </a:spcBef>
            </a:pPr>
            <a:r>
              <a:rPr lang="ru-RU" altLang="ru-RU" dirty="0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0532" indent="-28482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9280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94991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0702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06415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62126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17838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73549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5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52088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 dirty="0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</a:t>
            </a:r>
            <a:r>
              <a:rPr lang="ru-RU" altLang="ru-RU" dirty="0" err="1"/>
              <a:t>контента</a:t>
            </a:r>
            <a:r>
              <a:rPr lang="ru-RU" altLang="ru-RU" dirty="0"/>
              <a:t>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 dirty="0"/>
          </a:p>
          <a:p>
            <a:pPr eaLnBrk="1" hangingPunct="1">
              <a:spcBef>
                <a:spcPct val="0"/>
              </a:spcBef>
            </a:pPr>
            <a:r>
              <a:rPr lang="ru-RU" altLang="ru-RU" dirty="0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 dirty="0"/>
          </a:p>
          <a:p>
            <a:pPr eaLnBrk="1" hangingPunct="1">
              <a:spcBef>
                <a:spcPct val="0"/>
              </a:spcBef>
            </a:pPr>
            <a:r>
              <a:rPr lang="ru-RU" altLang="ru-RU" dirty="0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0532" indent="-28482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9280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94991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0702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06415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62126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17838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73549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6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29363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9859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pPr/>
              <a:t>10.03.2026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961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pPr/>
              <a:t>10.03.2026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7917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pPr/>
              <a:t>10.03.2026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2637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pPr/>
              <a:t>10.03.2026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0951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pPr/>
              <a:t>10.03.2026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0319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pPr/>
              <a:t>10.03.2026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057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pPr/>
              <a:t>10.03.2026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200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pPr/>
              <a:t>10.03.2026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9074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pPr/>
              <a:t>10.03.2026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4356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pPr/>
              <a:t>10.03.2026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0666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pPr/>
              <a:t>10.03.2026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7502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DB17C5-EC1F-4565-B1C4-012F1AB527D9}" type="datetimeFigureOut">
              <a:rPr lang="ru-RU" smtClean="0"/>
              <a:pPr/>
              <a:t>10.03.2026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4525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5721D61-F105-393D-B39B-6269E0DA8ACF}"/>
              </a:ext>
            </a:extLst>
          </p:cNvPr>
          <p:cNvSpPr/>
          <p:nvPr/>
        </p:nvSpPr>
        <p:spPr>
          <a:xfrm>
            <a:off x="8488437" y="0"/>
            <a:ext cx="3703563" cy="68580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5" name="TextBox 4"/>
          <p:cNvSpPr txBox="1"/>
          <p:nvPr/>
        </p:nvSpPr>
        <p:spPr>
          <a:xfrm>
            <a:off x="335360" y="2659504"/>
            <a:ext cx="7008779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defTabSz="1219170"/>
            <a:r>
              <a:rPr lang="ru-RU" sz="32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Утверждение плановых показателей </a:t>
            </a:r>
          </a:p>
          <a:p>
            <a:pPr defTabSz="1219170"/>
            <a:r>
              <a:rPr lang="ru-RU" sz="32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научной деятельности на 2026 год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88437" y="4677139"/>
            <a:ext cx="35602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accent1">
                    <a:lumMod val="40000"/>
                    <a:lumOff val="60000"/>
                  </a:schemeClr>
                </a:solidFill>
                <a:latin typeface="PT Sans" panose="020B0503020203020204" pitchFamily="34" charset="-52"/>
              </a:rPr>
              <a:t>Заместитель директора</a:t>
            </a:r>
          </a:p>
          <a:p>
            <a:r>
              <a:rPr lang="ru-RU" sz="1600" dirty="0">
                <a:solidFill>
                  <a:schemeClr val="accent1">
                    <a:lumMod val="40000"/>
                    <a:lumOff val="60000"/>
                  </a:schemeClr>
                </a:solidFill>
                <a:latin typeface="PT Sans" panose="020B0503020203020204" pitchFamily="34" charset="-52"/>
              </a:rPr>
              <a:t>по научной деятельности</a:t>
            </a:r>
          </a:p>
          <a:p>
            <a:endParaRPr lang="ru-RU" sz="1600" dirty="0">
              <a:solidFill>
                <a:schemeClr val="accent1">
                  <a:lumMod val="40000"/>
                  <a:lumOff val="60000"/>
                </a:schemeClr>
              </a:solidFill>
              <a:latin typeface="PT Sans" panose="020B0503020203020204" pitchFamily="34" charset="-52"/>
            </a:endParaRPr>
          </a:p>
          <a:p>
            <a:r>
              <a:rPr lang="en-US" sz="1600" dirty="0">
                <a:solidFill>
                  <a:schemeClr val="accent1">
                    <a:lumMod val="40000"/>
                    <a:lumOff val="60000"/>
                  </a:schemeClr>
                </a:solidFill>
                <a:latin typeface="PT Sans" panose="020B0503020203020204" pitchFamily="34" charset="-52"/>
              </a:rPr>
              <a:t>fazullindd@yandex.ru</a:t>
            </a:r>
            <a:endParaRPr lang="ru-RU" sz="1600" dirty="0">
              <a:solidFill>
                <a:schemeClr val="accent1">
                  <a:lumMod val="40000"/>
                  <a:lumOff val="60000"/>
                </a:schemeClr>
              </a:solidFill>
              <a:latin typeface="PT Sans" panose="020B0503020203020204" pitchFamily="34" charset="-52"/>
            </a:endParaRPr>
          </a:p>
          <a:p>
            <a:r>
              <a:rPr lang="ru-RU" sz="1600" dirty="0">
                <a:solidFill>
                  <a:schemeClr val="accent1">
                    <a:lumMod val="40000"/>
                    <a:lumOff val="60000"/>
                  </a:schemeClr>
                </a:solidFill>
                <a:latin typeface="PT Sans" panose="020B0503020203020204" pitchFamily="34" charset="-52"/>
              </a:rPr>
              <a:t>+7 (</a:t>
            </a:r>
            <a:r>
              <a:rPr lang="en-US" sz="1600" dirty="0">
                <a:solidFill>
                  <a:schemeClr val="accent1">
                    <a:lumMod val="40000"/>
                    <a:lumOff val="60000"/>
                  </a:schemeClr>
                </a:solidFill>
                <a:latin typeface="PT Sans" panose="020B0503020203020204" pitchFamily="34" charset="-52"/>
              </a:rPr>
              <a:t>8552</a:t>
            </a:r>
            <a:r>
              <a:rPr lang="ru-RU" sz="1600" dirty="0">
                <a:solidFill>
                  <a:schemeClr val="accent1">
                    <a:lumMod val="40000"/>
                    <a:lumOff val="60000"/>
                  </a:schemeClr>
                </a:solidFill>
                <a:latin typeface="PT Sans" panose="020B0503020203020204" pitchFamily="34" charset="-52"/>
              </a:rPr>
              <a:t>) </a:t>
            </a:r>
            <a:r>
              <a:rPr lang="en-US" sz="1600" dirty="0">
                <a:solidFill>
                  <a:schemeClr val="accent1">
                    <a:lumMod val="40000"/>
                    <a:lumOff val="60000"/>
                  </a:schemeClr>
                </a:solidFill>
                <a:latin typeface="PT Sans" panose="020B0503020203020204" pitchFamily="34" charset="-52"/>
              </a:rPr>
              <a:t>39</a:t>
            </a:r>
            <a:r>
              <a:rPr lang="ru-RU" sz="1600" dirty="0">
                <a:solidFill>
                  <a:schemeClr val="accent1">
                    <a:lumMod val="40000"/>
                    <a:lumOff val="60000"/>
                  </a:schemeClr>
                </a:solidFill>
                <a:latin typeface="PT Sans" panose="020B0503020203020204" pitchFamily="34" charset="-52"/>
              </a:rPr>
              <a:t>-56-09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28AFAC4-B2D5-2DBB-D8EF-09E8A08D5593}"/>
              </a:ext>
            </a:extLst>
          </p:cNvPr>
          <p:cNvSpPr txBox="1"/>
          <p:nvPr/>
        </p:nvSpPr>
        <p:spPr>
          <a:xfrm>
            <a:off x="8488437" y="3815365"/>
            <a:ext cx="3175699" cy="7487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33" b="1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PT Sans" panose="020B0503020203020204" pitchFamily="34" charset="-52"/>
              </a:rPr>
              <a:t>Фазуллин</a:t>
            </a:r>
            <a:r>
              <a:rPr lang="ru-RU" sz="2133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PT Sans" panose="020B0503020203020204" pitchFamily="34" charset="-52"/>
              </a:rPr>
              <a:t> Динар </a:t>
            </a:r>
            <a:r>
              <a:rPr lang="ru-RU" sz="2133" b="1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PT Sans" panose="020B0503020203020204" pitchFamily="34" charset="-52"/>
              </a:rPr>
              <a:t>Дильшатович</a:t>
            </a:r>
            <a:endParaRPr lang="ru-RU" sz="2133" b="1" dirty="0">
              <a:solidFill>
                <a:schemeClr val="accent5">
                  <a:lumMod val="20000"/>
                  <a:lumOff val="80000"/>
                </a:schemeClr>
              </a:solidFill>
              <a:latin typeface="PT Sans" panose="020B0503020203020204" pitchFamily="34" charset="-52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6D5735D-12EC-448A-96FE-8344D61E48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6374" y="644691"/>
            <a:ext cx="2090565" cy="68214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1EC631F-D085-4550-8540-F7003C4CDA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2332" y="1966070"/>
            <a:ext cx="2952809" cy="1217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3597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9745"/>
            <a:ext cx="12192000" cy="857188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0946" y="397033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6467" y="77534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1086421" y="31795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7-15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129436" y="423740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450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6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9024" y="139219"/>
            <a:ext cx="941315" cy="427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1"/>
          <p:cNvSpPr txBox="1">
            <a:spLocks noChangeArrowheads="1"/>
          </p:cNvSpPr>
          <p:nvPr/>
        </p:nvSpPr>
        <p:spPr bwMode="auto">
          <a:xfrm>
            <a:off x="1910505" y="146455"/>
            <a:ext cx="8057072" cy="523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ru-RU" alt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1. Доходы от НИОКР</a:t>
            </a:r>
          </a:p>
        </p:txBody>
      </p:sp>
      <p:sp>
        <p:nvSpPr>
          <p:cNvPr id="18" name="Номер слайда 2">
            <a:extLst>
              <a:ext uri="{FF2B5EF4-FFF2-40B4-BE49-F238E27FC236}">
                <a16:creationId xmlns:a16="http://schemas.microsoft.com/office/drawing/2014/main" id="{9E59B50D-54B2-4493-AE05-C9A49B8EE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2</a:t>
            </a:fld>
            <a:endParaRPr lang="ru-RU" sz="1600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432B563-4FC6-4BD4-9BBA-F1A58EC0B8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3933" y="27635"/>
            <a:ext cx="1019608" cy="83929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5AC9A2C-FD8F-419E-ABDB-017F081502A6}"/>
              </a:ext>
            </a:extLst>
          </p:cNvPr>
          <p:cNvSpPr txBox="1"/>
          <p:nvPr/>
        </p:nvSpPr>
        <p:spPr>
          <a:xfrm>
            <a:off x="292137" y="6303544"/>
            <a:ext cx="11293809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Aft>
                <a:spcPts val="0"/>
              </a:spcAft>
            </a:pPr>
            <a:r>
              <a:rPr lang="ru-RU" sz="10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не выпускающие кафедры (коэффициент 0,7)</a:t>
            </a:r>
            <a:endParaRPr lang="ru-RU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Aft>
                <a:spcPts val="0"/>
              </a:spcAft>
            </a:pPr>
            <a:r>
              <a:rPr lang="ru-RU" sz="10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не выпускающая каф. </a:t>
            </a:r>
            <a:r>
              <a:rPr lang="ru-RU" sz="1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ФВиС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(коэффициент 0,5)</a:t>
            </a:r>
            <a:endParaRPr lang="ru-RU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Aft>
                <a:spcPts val="0"/>
              </a:spcAft>
            </a:pP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Количество публикаций и РИД указано с учетом доли соавторства (из числа сотрудников КФУ)</a:t>
            </a:r>
            <a:endParaRPr lang="ru-RU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6A20A961-A333-4EA2-A334-0EAFBA7F55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3927532"/>
              </p:ext>
            </p:extLst>
          </p:nvPr>
        </p:nvGraphicFramePr>
        <p:xfrm>
          <a:off x="132624" y="870224"/>
          <a:ext cx="11877345" cy="60236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46952">
                  <a:extLst>
                    <a:ext uri="{9D8B030D-6E8A-4147-A177-3AD203B41FA5}">
                      <a16:colId xmlns:a16="http://schemas.microsoft.com/office/drawing/2014/main" val="2171065732"/>
                    </a:ext>
                  </a:extLst>
                </a:gridCol>
                <a:gridCol w="3106970">
                  <a:extLst>
                    <a:ext uri="{9D8B030D-6E8A-4147-A177-3AD203B41FA5}">
                      <a16:colId xmlns:a16="http://schemas.microsoft.com/office/drawing/2014/main" val="1751302382"/>
                    </a:ext>
                  </a:extLst>
                </a:gridCol>
                <a:gridCol w="2115996">
                  <a:extLst>
                    <a:ext uri="{9D8B030D-6E8A-4147-A177-3AD203B41FA5}">
                      <a16:colId xmlns:a16="http://schemas.microsoft.com/office/drawing/2014/main" val="2462386262"/>
                    </a:ext>
                  </a:extLst>
                </a:gridCol>
                <a:gridCol w="2883165">
                  <a:extLst>
                    <a:ext uri="{9D8B030D-6E8A-4147-A177-3AD203B41FA5}">
                      <a16:colId xmlns:a16="http://schemas.microsoft.com/office/drawing/2014/main" val="2563122729"/>
                    </a:ext>
                  </a:extLst>
                </a:gridCol>
                <a:gridCol w="3224262">
                  <a:extLst>
                    <a:ext uri="{9D8B030D-6E8A-4147-A177-3AD203B41FA5}">
                      <a16:colId xmlns:a16="http://schemas.microsoft.com/office/drawing/2014/main" val="207484250"/>
                    </a:ext>
                  </a:extLst>
                </a:gridCol>
              </a:tblGrid>
              <a:tr h="1633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штатных единиц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НИОКР за 2025 г., млн. руб.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Плановый показатель на 2026 г. млн. руб.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/>
                </a:tc>
                <a:extLst>
                  <a:ext uri="{0D108BD9-81ED-4DB2-BD59-A6C34878D82A}">
                    <a16:rowId xmlns:a16="http://schemas.microsoft.com/office/drawing/2014/main" val="307426834"/>
                  </a:ext>
                </a:extLst>
              </a:tr>
              <a:tr h="162434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Инженерно-техническое направление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3674260"/>
                  </a:ext>
                </a:extLst>
              </a:tr>
              <a:tr h="1624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Механики и конструирования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13,25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24,6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39,8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ctr"/>
                </a:tc>
                <a:extLst>
                  <a:ext uri="{0D108BD9-81ED-4DB2-BD59-A6C34878D82A}">
                    <a16:rowId xmlns:a16="http://schemas.microsoft.com/office/drawing/2014/main" val="3077500579"/>
                  </a:ext>
                </a:extLst>
              </a:tr>
              <a:tr h="1624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Материалов, технологий и качества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5,05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9,42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15,2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ctr"/>
                </a:tc>
                <a:extLst>
                  <a:ext uri="{0D108BD9-81ED-4DB2-BD59-A6C34878D82A}">
                    <a16:rowId xmlns:a16="http://schemas.microsoft.com/office/drawing/2014/main" val="848716635"/>
                  </a:ext>
                </a:extLst>
              </a:tr>
              <a:tr h="1624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Машиностроения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6,50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25,86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19,5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ctr"/>
                </a:tc>
                <a:extLst>
                  <a:ext uri="{0D108BD9-81ED-4DB2-BD59-A6C34878D82A}">
                    <a16:rowId xmlns:a16="http://schemas.microsoft.com/office/drawing/2014/main" val="1469303259"/>
                  </a:ext>
                </a:extLst>
              </a:tr>
              <a:tr h="1624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Автомобилей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13,20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4,7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39,6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ctr"/>
                </a:tc>
                <a:extLst>
                  <a:ext uri="{0D108BD9-81ED-4DB2-BD59-A6C34878D82A}">
                    <a16:rowId xmlns:a16="http://schemas.microsoft.com/office/drawing/2014/main" val="3000076261"/>
                  </a:ext>
                </a:extLst>
              </a:tr>
              <a:tr h="1624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ТЦМП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8,55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12,71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25,7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ctr"/>
                </a:tc>
                <a:extLst>
                  <a:ext uri="{0D108BD9-81ED-4DB2-BD59-A6C34878D82A}">
                    <a16:rowId xmlns:a16="http://schemas.microsoft.com/office/drawing/2014/main" val="558575050"/>
                  </a:ext>
                </a:extLst>
              </a:tr>
              <a:tr h="1624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Сервиса транспортных систем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18,50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6,75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55,5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ctr"/>
                </a:tc>
                <a:extLst>
                  <a:ext uri="{0D108BD9-81ED-4DB2-BD59-A6C34878D82A}">
                    <a16:rowId xmlns:a16="http://schemas.microsoft.com/office/drawing/2014/main" val="1739958978"/>
                  </a:ext>
                </a:extLst>
              </a:tr>
              <a:tr h="1624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Высокоэнергетических процессов и агрегатов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9,15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13,55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27,5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ctr"/>
                </a:tc>
                <a:extLst>
                  <a:ext uri="{0D108BD9-81ED-4DB2-BD59-A6C34878D82A}">
                    <a16:rowId xmlns:a16="http://schemas.microsoft.com/office/drawing/2014/main" val="737646235"/>
                  </a:ext>
                </a:extLst>
              </a:tr>
              <a:tr h="1624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Электроэнергетики и электротехники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15,80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7,13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47,4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ctr"/>
                </a:tc>
                <a:extLst>
                  <a:ext uri="{0D108BD9-81ED-4DB2-BD59-A6C34878D82A}">
                    <a16:rowId xmlns:a16="http://schemas.microsoft.com/office/drawing/2014/main" val="3692916727"/>
                  </a:ext>
                </a:extLst>
              </a:tr>
              <a:tr h="1624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Автоматизации и управления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10,80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5,7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32,4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ctr"/>
                </a:tc>
                <a:extLst>
                  <a:ext uri="{0D108BD9-81ED-4DB2-BD59-A6C34878D82A}">
                    <a16:rowId xmlns:a16="http://schemas.microsoft.com/office/drawing/2014/main" val="2349789828"/>
                  </a:ext>
                </a:extLst>
              </a:tr>
              <a:tr h="1624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Информационных систем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25,65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1,39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77,0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ctr"/>
                </a:tc>
                <a:extLst>
                  <a:ext uri="{0D108BD9-81ED-4DB2-BD59-A6C34878D82A}">
                    <a16:rowId xmlns:a16="http://schemas.microsoft.com/office/drawing/2014/main" val="1754183640"/>
                  </a:ext>
                </a:extLst>
              </a:tr>
              <a:tr h="1624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Строительства</a:t>
                      </a:r>
                      <a:r>
                        <a:rPr lang="en-US" sz="1100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24,60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29,5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ctr"/>
                </a:tc>
                <a:extLst>
                  <a:ext uri="{0D108BD9-81ED-4DB2-BD59-A6C34878D82A}">
                    <a16:rowId xmlns:a16="http://schemas.microsoft.com/office/drawing/2014/main" val="2036503382"/>
                  </a:ext>
                </a:extLst>
              </a:tr>
              <a:tr h="162434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151,05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111,92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408,9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ctr"/>
                </a:tc>
                <a:extLst>
                  <a:ext uri="{0D108BD9-81ED-4DB2-BD59-A6C34878D82A}">
                    <a16:rowId xmlns:a16="http://schemas.microsoft.com/office/drawing/2014/main" val="3269762080"/>
                  </a:ext>
                </a:extLst>
              </a:tr>
              <a:tr h="162434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1 ставку НПР млн. руб.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0,741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ctr"/>
                </a:tc>
                <a:extLst>
                  <a:ext uri="{0D108BD9-81ED-4DB2-BD59-A6C34878D82A}">
                    <a16:rowId xmlns:a16="http://schemas.microsoft.com/office/drawing/2014/main" val="1003106780"/>
                  </a:ext>
                </a:extLst>
              </a:tr>
              <a:tr h="162434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Естественно-научное направление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7083677"/>
                  </a:ext>
                </a:extLst>
              </a:tr>
              <a:tr h="1624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Физики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4,90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2,7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12,3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ctr"/>
                </a:tc>
                <a:extLst>
                  <a:ext uri="{0D108BD9-81ED-4DB2-BD59-A6C34878D82A}">
                    <a16:rowId xmlns:a16="http://schemas.microsoft.com/office/drawing/2014/main" val="2606907669"/>
                  </a:ext>
                </a:extLst>
              </a:tr>
              <a:tr h="1624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Математики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12,65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ctr"/>
                </a:tc>
                <a:extLst>
                  <a:ext uri="{0D108BD9-81ED-4DB2-BD59-A6C34878D82A}">
                    <a16:rowId xmlns:a16="http://schemas.microsoft.com/office/drawing/2014/main" val="489034249"/>
                  </a:ext>
                </a:extLst>
              </a:tr>
              <a:tr h="1624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Химии и экологии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6,20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15,5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ctr"/>
                </a:tc>
                <a:extLst>
                  <a:ext uri="{0D108BD9-81ED-4DB2-BD59-A6C34878D82A}">
                    <a16:rowId xmlns:a16="http://schemas.microsoft.com/office/drawing/2014/main" val="428667372"/>
                  </a:ext>
                </a:extLst>
              </a:tr>
              <a:tr h="162434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23,75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25,7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27,8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ctr"/>
                </a:tc>
                <a:extLst>
                  <a:ext uri="{0D108BD9-81ED-4DB2-BD59-A6C34878D82A}">
                    <a16:rowId xmlns:a16="http://schemas.microsoft.com/office/drawing/2014/main" val="3772936253"/>
                  </a:ext>
                </a:extLst>
              </a:tr>
              <a:tr h="162434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1 ставку НПР млн. руб.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1,082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ctr"/>
                </a:tc>
                <a:extLst>
                  <a:ext uri="{0D108BD9-81ED-4DB2-BD59-A6C34878D82A}">
                    <a16:rowId xmlns:a16="http://schemas.microsoft.com/office/drawing/2014/main" val="1913125674"/>
                  </a:ext>
                </a:extLst>
              </a:tr>
              <a:tr h="162434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Социально-гуманитарное направление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8679170"/>
                  </a:ext>
                </a:extLst>
              </a:tr>
              <a:tr h="1624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Производственного менеджмента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15,95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ctr"/>
                </a:tc>
                <a:extLst>
                  <a:ext uri="{0D108BD9-81ED-4DB2-BD59-A6C34878D82A}">
                    <a16:rowId xmlns:a16="http://schemas.microsoft.com/office/drawing/2014/main" val="2171631022"/>
                  </a:ext>
                </a:extLst>
              </a:tr>
              <a:tr h="1624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ЭПиО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15,20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ctr"/>
                </a:tc>
                <a:extLst>
                  <a:ext uri="{0D108BD9-81ED-4DB2-BD59-A6C34878D82A}">
                    <a16:rowId xmlns:a16="http://schemas.microsoft.com/office/drawing/2014/main" val="3628647282"/>
                  </a:ext>
                </a:extLst>
              </a:tr>
              <a:tr h="1624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БИиММЭ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10,30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ctr"/>
                </a:tc>
                <a:extLst>
                  <a:ext uri="{0D108BD9-81ED-4DB2-BD59-A6C34878D82A}">
                    <a16:rowId xmlns:a16="http://schemas.microsoft.com/office/drawing/2014/main" val="148369286"/>
                  </a:ext>
                </a:extLst>
              </a:tr>
              <a:tr h="1624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Таможенного дела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13,70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ctr"/>
                </a:tc>
                <a:extLst>
                  <a:ext uri="{0D108BD9-81ED-4DB2-BD59-A6C34878D82A}">
                    <a16:rowId xmlns:a16="http://schemas.microsoft.com/office/drawing/2014/main" val="2867062640"/>
                  </a:ext>
                </a:extLst>
              </a:tr>
              <a:tr h="1624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Иностранных языков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15,20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ctr"/>
                </a:tc>
                <a:extLst>
                  <a:ext uri="{0D108BD9-81ED-4DB2-BD59-A6C34878D82A}">
                    <a16:rowId xmlns:a16="http://schemas.microsoft.com/office/drawing/2014/main" val="3679402227"/>
                  </a:ext>
                </a:extLst>
              </a:tr>
              <a:tr h="1624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Социально-гуманитарных наук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21,45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0,81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ctr"/>
                </a:tc>
                <a:extLst>
                  <a:ext uri="{0D108BD9-81ED-4DB2-BD59-A6C34878D82A}">
                    <a16:rowId xmlns:a16="http://schemas.microsoft.com/office/drawing/2014/main" val="613492424"/>
                  </a:ext>
                </a:extLst>
              </a:tr>
              <a:tr h="1624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Филологии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26,95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ctr"/>
                </a:tc>
                <a:extLst>
                  <a:ext uri="{0D108BD9-81ED-4DB2-BD59-A6C34878D82A}">
                    <a16:rowId xmlns:a16="http://schemas.microsoft.com/office/drawing/2014/main" val="598823567"/>
                  </a:ext>
                </a:extLst>
              </a:tr>
              <a:tr h="1624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Юридических дисциплин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15,10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ctr"/>
                </a:tc>
                <a:extLst>
                  <a:ext uri="{0D108BD9-81ED-4DB2-BD59-A6C34878D82A}">
                    <a16:rowId xmlns:a16="http://schemas.microsoft.com/office/drawing/2014/main" val="3418073111"/>
                  </a:ext>
                </a:extLst>
              </a:tr>
              <a:tr h="1624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Физического воспитания и спорта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13,35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ctr"/>
                </a:tc>
                <a:extLst>
                  <a:ext uri="{0D108BD9-81ED-4DB2-BD59-A6C34878D82A}">
                    <a16:rowId xmlns:a16="http://schemas.microsoft.com/office/drawing/2014/main" val="2921867147"/>
                  </a:ext>
                </a:extLst>
              </a:tr>
              <a:tr h="162434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133,75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3,81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ctr"/>
                </a:tc>
                <a:extLst>
                  <a:ext uri="{0D108BD9-81ED-4DB2-BD59-A6C34878D82A}">
                    <a16:rowId xmlns:a16="http://schemas.microsoft.com/office/drawing/2014/main" val="2905874390"/>
                  </a:ext>
                </a:extLst>
              </a:tr>
              <a:tr h="162434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1 ставку НПР млн. руб.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0,028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ctr"/>
                </a:tc>
                <a:extLst>
                  <a:ext uri="{0D108BD9-81ED-4DB2-BD59-A6C34878D82A}">
                    <a16:rowId xmlns:a16="http://schemas.microsoft.com/office/drawing/2014/main" val="2271929872"/>
                  </a:ext>
                </a:extLst>
              </a:tr>
              <a:tr h="162434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322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141,4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  <a:r>
                        <a:rPr lang="en-US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ctr"/>
                </a:tc>
                <a:extLst>
                  <a:ext uri="{0D108BD9-81ED-4DB2-BD59-A6C34878D82A}">
                    <a16:rowId xmlns:a16="http://schemas.microsoft.com/office/drawing/2014/main" val="4048588988"/>
                  </a:ext>
                </a:extLst>
              </a:tr>
              <a:tr h="162434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1 НПР млн. руб. (по институту)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0,439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1,3</a:t>
                      </a:r>
                      <a:r>
                        <a:rPr lang="en-US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ctr"/>
                </a:tc>
                <a:extLst>
                  <a:ext uri="{0D108BD9-81ED-4DB2-BD59-A6C34878D82A}">
                    <a16:rowId xmlns:a16="http://schemas.microsoft.com/office/drawing/2014/main" val="2817329846"/>
                  </a:ext>
                </a:extLst>
              </a:tr>
              <a:tr h="162434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Сред. доход за 2023-2025 гг, млн. руб.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334,6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23" marR="35223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076344"/>
                  </a:ext>
                </a:extLst>
              </a:tr>
            </a:tbl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4BCE40F-9535-422F-959E-BD6ECFFA938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165" y="18690"/>
            <a:ext cx="839298" cy="83929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488E2F8-EA6B-403F-AF60-CC88ECF9B864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6960"/>
          <a:stretch/>
        </p:blipFill>
        <p:spPr>
          <a:xfrm>
            <a:off x="295938" y="146455"/>
            <a:ext cx="645233" cy="74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4082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9745"/>
            <a:ext cx="12192000" cy="857188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0946" y="397033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6467" y="77534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1086421" y="31795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7-15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129436" y="423740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450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6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9024" y="139219"/>
            <a:ext cx="941315" cy="427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1"/>
          <p:cNvSpPr txBox="1">
            <a:spLocks noChangeArrowheads="1"/>
          </p:cNvSpPr>
          <p:nvPr/>
        </p:nvSpPr>
        <p:spPr bwMode="auto">
          <a:xfrm>
            <a:off x="1910505" y="146455"/>
            <a:ext cx="8057072" cy="523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ru-RU" alt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2.1 Научные труды</a:t>
            </a:r>
          </a:p>
        </p:txBody>
      </p:sp>
      <p:sp>
        <p:nvSpPr>
          <p:cNvPr id="18" name="Номер слайда 2">
            <a:extLst>
              <a:ext uri="{FF2B5EF4-FFF2-40B4-BE49-F238E27FC236}">
                <a16:creationId xmlns:a16="http://schemas.microsoft.com/office/drawing/2014/main" id="{9E59B50D-54B2-4493-AE05-C9A49B8EE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3</a:t>
            </a:fld>
            <a:endParaRPr lang="ru-RU" sz="1600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432B563-4FC6-4BD4-9BBA-F1A58EC0B8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3933" y="27635"/>
            <a:ext cx="1019608" cy="83929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5AC9A2C-FD8F-419E-ABDB-017F081502A6}"/>
              </a:ext>
            </a:extLst>
          </p:cNvPr>
          <p:cNvSpPr txBox="1"/>
          <p:nvPr/>
        </p:nvSpPr>
        <p:spPr>
          <a:xfrm>
            <a:off x="323273" y="5869652"/>
            <a:ext cx="11037160" cy="8731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2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не выпускающие кафедры 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2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не выпускающая каф. 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ФВиС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(0 – ядро РИНЦ и «белый список»)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Количество публикаций и РИД указано с учетом доли соавторства (из числа сотрудников КФУ)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Публикации в журналах ядро РИНЦ и «белый список» могут дублироваться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2AF069B1-BA4F-4237-B00F-E97B01C056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9323802"/>
              </p:ext>
            </p:extLst>
          </p:nvPr>
        </p:nvGraphicFramePr>
        <p:xfrm>
          <a:off x="182031" y="884823"/>
          <a:ext cx="11827938" cy="48737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42752">
                  <a:extLst>
                    <a:ext uri="{9D8B030D-6E8A-4147-A177-3AD203B41FA5}">
                      <a16:colId xmlns:a16="http://schemas.microsoft.com/office/drawing/2014/main" val="497388727"/>
                    </a:ext>
                  </a:extLst>
                </a:gridCol>
                <a:gridCol w="1777220">
                  <a:extLst>
                    <a:ext uri="{9D8B030D-6E8A-4147-A177-3AD203B41FA5}">
                      <a16:colId xmlns:a16="http://schemas.microsoft.com/office/drawing/2014/main" val="664516577"/>
                    </a:ext>
                  </a:extLst>
                </a:gridCol>
                <a:gridCol w="1035964">
                  <a:extLst>
                    <a:ext uri="{9D8B030D-6E8A-4147-A177-3AD203B41FA5}">
                      <a16:colId xmlns:a16="http://schemas.microsoft.com/office/drawing/2014/main" val="2734338935"/>
                    </a:ext>
                  </a:extLst>
                </a:gridCol>
                <a:gridCol w="742752">
                  <a:extLst>
                    <a:ext uri="{9D8B030D-6E8A-4147-A177-3AD203B41FA5}">
                      <a16:colId xmlns:a16="http://schemas.microsoft.com/office/drawing/2014/main" val="3698391093"/>
                    </a:ext>
                  </a:extLst>
                </a:gridCol>
                <a:gridCol w="742004">
                  <a:extLst>
                    <a:ext uri="{9D8B030D-6E8A-4147-A177-3AD203B41FA5}">
                      <a16:colId xmlns:a16="http://schemas.microsoft.com/office/drawing/2014/main" val="685824152"/>
                    </a:ext>
                  </a:extLst>
                </a:gridCol>
                <a:gridCol w="636537">
                  <a:extLst>
                    <a:ext uri="{9D8B030D-6E8A-4147-A177-3AD203B41FA5}">
                      <a16:colId xmlns:a16="http://schemas.microsoft.com/office/drawing/2014/main" val="355188311"/>
                    </a:ext>
                  </a:extLst>
                </a:gridCol>
                <a:gridCol w="742004">
                  <a:extLst>
                    <a:ext uri="{9D8B030D-6E8A-4147-A177-3AD203B41FA5}">
                      <a16:colId xmlns:a16="http://schemas.microsoft.com/office/drawing/2014/main" val="2976962221"/>
                    </a:ext>
                  </a:extLst>
                </a:gridCol>
                <a:gridCol w="743501">
                  <a:extLst>
                    <a:ext uri="{9D8B030D-6E8A-4147-A177-3AD203B41FA5}">
                      <a16:colId xmlns:a16="http://schemas.microsoft.com/office/drawing/2014/main" val="2473843558"/>
                    </a:ext>
                  </a:extLst>
                </a:gridCol>
                <a:gridCol w="743501">
                  <a:extLst>
                    <a:ext uri="{9D8B030D-6E8A-4147-A177-3AD203B41FA5}">
                      <a16:colId xmlns:a16="http://schemas.microsoft.com/office/drawing/2014/main" val="292259433"/>
                    </a:ext>
                  </a:extLst>
                </a:gridCol>
                <a:gridCol w="742752">
                  <a:extLst>
                    <a:ext uri="{9D8B030D-6E8A-4147-A177-3AD203B41FA5}">
                      <a16:colId xmlns:a16="http://schemas.microsoft.com/office/drawing/2014/main" val="1891836699"/>
                    </a:ext>
                  </a:extLst>
                </a:gridCol>
                <a:gridCol w="742004">
                  <a:extLst>
                    <a:ext uri="{9D8B030D-6E8A-4147-A177-3AD203B41FA5}">
                      <a16:colId xmlns:a16="http://schemas.microsoft.com/office/drawing/2014/main" val="1150882693"/>
                    </a:ext>
                  </a:extLst>
                </a:gridCol>
                <a:gridCol w="743501">
                  <a:extLst>
                    <a:ext uri="{9D8B030D-6E8A-4147-A177-3AD203B41FA5}">
                      <a16:colId xmlns:a16="http://schemas.microsoft.com/office/drawing/2014/main" val="4030203645"/>
                    </a:ext>
                  </a:extLst>
                </a:gridCol>
                <a:gridCol w="846723">
                  <a:extLst>
                    <a:ext uri="{9D8B030D-6E8A-4147-A177-3AD203B41FA5}">
                      <a16:colId xmlns:a16="http://schemas.microsoft.com/office/drawing/2014/main" val="1185610812"/>
                    </a:ext>
                  </a:extLst>
                </a:gridCol>
                <a:gridCol w="846723">
                  <a:extLst>
                    <a:ext uri="{9D8B030D-6E8A-4147-A177-3AD203B41FA5}">
                      <a16:colId xmlns:a16="http://schemas.microsoft.com/office/drawing/2014/main" val="3040176638"/>
                    </a:ext>
                  </a:extLst>
                </a:gridCol>
              </a:tblGrid>
              <a:tr h="800306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штатных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НПР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публ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в изд. «Белого списка», ед.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публикаций в ядре РИНЦ, ед.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публикаций в журналах ВАК,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созданных РИД (КФУ), ед.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3004740"/>
                  </a:ext>
                </a:extLst>
              </a:tr>
              <a:tr h="1933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43609430"/>
                  </a:ext>
                </a:extLst>
              </a:tr>
              <a:tr h="193340">
                <a:tc gridSpan="1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Инженерно-техническое направление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262764"/>
                  </a:ext>
                </a:extLst>
              </a:tr>
              <a:tr h="3956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Механики и конструирования</a:t>
                      </a:r>
                      <a:r>
                        <a:rPr lang="ru-RU" sz="1200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13,25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41383196"/>
                  </a:ext>
                </a:extLst>
              </a:tr>
              <a:tr h="1933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МТиК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5,05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76224806"/>
                  </a:ext>
                </a:extLst>
              </a:tr>
              <a:tr h="1933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Машиностроения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6,50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64446409"/>
                  </a:ext>
                </a:extLst>
              </a:tr>
              <a:tr h="1933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Автомобилей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13,20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5,85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26442531"/>
                  </a:ext>
                </a:extLst>
              </a:tr>
              <a:tr h="1933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ТЦМП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8,55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33534760"/>
                  </a:ext>
                </a:extLst>
              </a:tr>
              <a:tr h="1933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СТС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18,50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35576630"/>
                  </a:ext>
                </a:extLst>
              </a:tr>
              <a:tr h="1933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ВЭПиА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9,15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36709178"/>
                  </a:ext>
                </a:extLst>
              </a:tr>
              <a:tr h="1933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ЭЭиЭТ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15,80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70658511"/>
                  </a:ext>
                </a:extLst>
              </a:tr>
              <a:tr h="1933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АиУ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10,80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20545736"/>
                  </a:ext>
                </a:extLst>
              </a:tr>
              <a:tr h="1933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25,65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26,1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3,64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7646343"/>
                  </a:ext>
                </a:extLst>
              </a:tr>
              <a:tr h="1933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24,60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91719865"/>
                  </a:ext>
                </a:extLst>
              </a:tr>
              <a:tr h="193340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среднем на 1 ставку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151,05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95569197"/>
                  </a:ext>
                </a:extLst>
              </a:tr>
              <a:tr h="193340">
                <a:tc gridSpan="1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Естественно-научное направление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9585698"/>
                  </a:ext>
                </a:extLst>
              </a:tr>
              <a:tr h="1933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Физики</a:t>
                      </a:r>
                      <a:r>
                        <a:rPr lang="ru-RU" sz="1200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4,90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76407440"/>
                  </a:ext>
                </a:extLst>
              </a:tr>
              <a:tr h="1933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Математики</a:t>
                      </a:r>
                      <a:r>
                        <a:rPr lang="ru-RU" sz="1200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12,65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75043794"/>
                  </a:ext>
                </a:extLst>
              </a:tr>
              <a:tr h="1933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Химии и экологии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6,20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6,86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24676272"/>
                  </a:ext>
                </a:extLst>
              </a:tr>
              <a:tr h="193340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среднем на 1 ставку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23,75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11252568"/>
                  </a:ext>
                </a:extLst>
              </a:tr>
              <a:tr h="193340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по НЧИ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322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302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272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67183991"/>
                  </a:ext>
                </a:extLst>
              </a:tr>
            </a:tbl>
          </a:graphicData>
        </a:graphic>
      </p:graphicFrame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4C6168B-1EE5-48AA-BE12-3AF4234BD62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165" y="18690"/>
            <a:ext cx="839298" cy="839298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AEEE363F-6B9A-42CF-A173-59EE14941A13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6960"/>
          <a:stretch/>
        </p:blipFill>
        <p:spPr>
          <a:xfrm>
            <a:off x="385759" y="168549"/>
            <a:ext cx="640784" cy="738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8547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9745"/>
            <a:ext cx="12192000" cy="857188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0946" y="397033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6467" y="77534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1086421" y="31795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7-15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129436" y="423740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450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6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1041" y="139219"/>
            <a:ext cx="839298" cy="381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1"/>
          <p:cNvSpPr txBox="1">
            <a:spLocks noChangeArrowheads="1"/>
          </p:cNvSpPr>
          <p:nvPr/>
        </p:nvSpPr>
        <p:spPr bwMode="auto">
          <a:xfrm>
            <a:off x="1910505" y="146455"/>
            <a:ext cx="8057072" cy="523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ru-RU" alt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2.2 Научные труды</a:t>
            </a:r>
          </a:p>
        </p:txBody>
      </p:sp>
      <p:sp>
        <p:nvSpPr>
          <p:cNvPr id="18" name="Номер слайда 2">
            <a:extLst>
              <a:ext uri="{FF2B5EF4-FFF2-40B4-BE49-F238E27FC236}">
                <a16:creationId xmlns:a16="http://schemas.microsoft.com/office/drawing/2014/main" id="{9E59B50D-54B2-4493-AE05-C9A49B8EE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4</a:t>
            </a:fld>
            <a:endParaRPr lang="ru-RU" sz="1600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432B563-4FC6-4BD4-9BBA-F1A58EC0B8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3933" y="27635"/>
            <a:ext cx="1019608" cy="83929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5AC9A2C-FD8F-419E-ABDB-017F081502A6}"/>
              </a:ext>
            </a:extLst>
          </p:cNvPr>
          <p:cNvSpPr txBox="1"/>
          <p:nvPr/>
        </p:nvSpPr>
        <p:spPr>
          <a:xfrm>
            <a:off x="323273" y="5869652"/>
            <a:ext cx="11037160" cy="8731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2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не выпускающие кафедры 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2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не выпускающая каф. 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ФВиС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(0 – ядро РИНЦ и «белый список»)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Количество публикаций и РИД указано с учетом доли соавторства (из числа сотрудников КФУ)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Публикации в журналах ядро РИНЦ и «белый список» могут дублироваться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DD2D4C56-3491-4424-9402-EAC443C0D9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0585692"/>
              </p:ext>
            </p:extLst>
          </p:nvPr>
        </p:nvGraphicFramePr>
        <p:xfrm>
          <a:off x="183874" y="970887"/>
          <a:ext cx="11783080" cy="340335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39935">
                  <a:extLst>
                    <a:ext uri="{9D8B030D-6E8A-4147-A177-3AD203B41FA5}">
                      <a16:colId xmlns:a16="http://schemas.microsoft.com/office/drawing/2014/main" val="2996741791"/>
                    </a:ext>
                  </a:extLst>
                </a:gridCol>
                <a:gridCol w="1770480">
                  <a:extLst>
                    <a:ext uri="{9D8B030D-6E8A-4147-A177-3AD203B41FA5}">
                      <a16:colId xmlns:a16="http://schemas.microsoft.com/office/drawing/2014/main" val="2909446392"/>
                    </a:ext>
                  </a:extLst>
                </a:gridCol>
                <a:gridCol w="1032035">
                  <a:extLst>
                    <a:ext uri="{9D8B030D-6E8A-4147-A177-3AD203B41FA5}">
                      <a16:colId xmlns:a16="http://schemas.microsoft.com/office/drawing/2014/main" val="3388835710"/>
                    </a:ext>
                  </a:extLst>
                </a:gridCol>
                <a:gridCol w="739935">
                  <a:extLst>
                    <a:ext uri="{9D8B030D-6E8A-4147-A177-3AD203B41FA5}">
                      <a16:colId xmlns:a16="http://schemas.microsoft.com/office/drawing/2014/main" val="94776826"/>
                    </a:ext>
                  </a:extLst>
                </a:gridCol>
                <a:gridCol w="739190">
                  <a:extLst>
                    <a:ext uri="{9D8B030D-6E8A-4147-A177-3AD203B41FA5}">
                      <a16:colId xmlns:a16="http://schemas.microsoft.com/office/drawing/2014/main" val="462533288"/>
                    </a:ext>
                  </a:extLst>
                </a:gridCol>
                <a:gridCol w="634123">
                  <a:extLst>
                    <a:ext uri="{9D8B030D-6E8A-4147-A177-3AD203B41FA5}">
                      <a16:colId xmlns:a16="http://schemas.microsoft.com/office/drawing/2014/main" val="4244267111"/>
                    </a:ext>
                  </a:extLst>
                </a:gridCol>
                <a:gridCol w="739190">
                  <a:extLst>
                    <a:ext uri="{9D8B030D-6E8A-4147-A177-3AD203B41FA5}">
                      <a16:colId xmlns:a16="http://schemas.microsoft.com/office/drawing/2014/main" val="2582418208"/>
                    </a:ext>
                  </a:extLst>
                </a:gridCol>
                <a:gridCol w="740681">
                  <a:extLst>
                    <a:ext uri="{9D8B030D-6E8A-4147-A177-3AD203B41FA5}">
                      <a16:colId xmlns:a16="http://schemas.microsoft.com/office/drawing/2014/main" val="2679535840"/>
                    </a:ext>
                  </a:extLst>
                </a:gridCol>
                <a:gridCol w="740681">
                  <a:extLst>
                    <a:ext uri="{9D8B030D-6E8A-4147-A177-3AD203B41FA5}">
                      <a16:colId xmlns:a16="http://schemas.microsoft.com/office/drawing/2014/main" val="3093716517"/>
                    </a:ext>
                  </a:extLst>
                </a:gridCol>
                <a:gridCol w="739935">
                  <a:extLst>
                    <a:ext uri="{9D8B030D-6E8A-4147-A177-3AD203B41FA5}">
                      <a16:colId xmlns:a16="http://schemas.microsoft.com/office/drawing/2014/main" val="1209376173"/>
                    </a:ext>
                  </a:extLst>
                </a:gridCol>
                <a:gridCol w="739190">
                  <a:extLst>
                    <a:ext uri="{9D8B030D-6E8A-4147-A177-3AD203B41FA5}">
                      <a16:colId xmlns:a16="http://schemas.microsoft.com/office/drawing/2014/main" val="1341950778"/>
                    </a:ext>
                  </a:extLst>
                </a:gridCol>
                <a:gridCol w="740681">
                  <a:extLst>
                    <a:ext uri="{9D8B030D-6E8A-4147-A177-3AD203B41FA5}">
                      <a16:colId xmlns:a16="http://schemas.microsoft.com/office/drawing/2014/main" val="4067124644"/>
                    </a:ext>
                  </a:extLst>
                </a:gridCol>
                <a:gridCol w="843512">
                  <a:extLst>
                    <a:ext uri="{9D8B030D-6E8A-4147-A177-3AD203B41FA5}">
                      <a16:colId xmlns:a16="http://schemas.microsoft.com/office/drawing/2014/main" val="1570491413"/>
                    </a:ext>
                  </a:extLst>
                </a:gridCol>
                <a:gridCol w="843512">
                  <a:extLst>
                    <a:ext uri="{9D8B030D-6E8A-4147-A177-3AD203B41FA5}">
                      <a16:colId xmlns:a16="http://schemas.microsoft.com/office/drawing/2014/main" val="894755789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штатных ед, НПР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публ. в изд. «Белого списка», ед.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публикаций в ядре РИНЦ, ед.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публикаций в журналах ВАК, ед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созданных РИД (КФУ), ед.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090405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57576354"/>
                  </a:ext>
                </a:extLst>
              </a:tr>
              <a:tr h="0">
                <a:tc gridSpan="1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Социально-гуманитарное направление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3461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Производственного менеджмента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15,95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4,8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6,5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16,2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35030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ЭПиО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15,20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9,5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4,6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6,2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15,5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1,55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0,8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220005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БИиММЭ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10,30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7,5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3,1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4,2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10,5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082805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Таможенного дела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13,70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4,1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5,6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030176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Иностранных языков</a:t>
                      </a:r>
                      <a:r>
                        <a:rPr lang="ru-RU" sz="1300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15,20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3,2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4,3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10,8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882390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СГН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21,45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6,5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8,7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21,9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901084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Филологии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26,95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27,5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802428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ЮД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15,10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4,6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6,2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15,4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875927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ФВиС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13,35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9,5</a:t>
                      </a:r>
                      <a:r>
                        <a:rPr lang="ru-RU" sz="1300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45169509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среднем на 1 ставку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133,75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0,28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0,35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1,33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0,09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9408845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по НЧИ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322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302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272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06352345"/>
                  </a:ext>
                </a:extLst>
              </a:tr>
            </a:tbl>
          </a:graphicData>
        </a:graphic>
      </p:graphicFrame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EDA3C5A-5CBC-40CA-82D3-7C9AA2A5460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165" y="18690"/>
            <a:ext cx="839298" cy="839298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A18EC946-B3E2-47CE-B859-A2F3273D2714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6960"/>
          <a:stretch/>
        </p:blipFill>
        <p:spPr>
          <a:xfrm>
            <a:off x="295938" y="146455"/>
            <a:ext cx="645233" cy="74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1342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9745"/>
            <a:ext cx="12192000" cy="949325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9536" y="489170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7160" y="152619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1109326" y="85498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7-15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129436" y="489170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450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6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1812" y="209440"/>
            <a:ext cx="839298" cy="381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1"/>
          <p:cNvSpPr txBox="1">
            <a:spLocks noChangeArrowheads="1"/>
          </p:cNvSpPr>
          <p:nvPr/>
        </p:nvSpPr>
        <p:spPr bwMode="auto">
          <a:xfrm>
            <a:off x="2529439" y="149613"/>
            <a:ext cx="8057072" cy="523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ru-RU" alt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3. Участие в грантовых конкурсах</a:t>
            </a:r>
          </a:p>
        </p:txBody>
      </p:sp>
      <p:sp>
        <p:nvSpPr>
          <p:cNvPr id="18" name="Номер слайда 2">
            <a:extLst>
              <a:ext uri="{FF2B5EF4-FFF2-40B4-BE49-F238E27FC236}">
                <a16:creationId xmlns:a16="http://schemas.microsoft.com/office/drawing/2014/main" id="{9E59B50D-54B2-4493-AE05-C9A49B8EE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5</a:t>
            </a:fld>
            <a:endParaRPr lang="ru-RU" sz="1600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432B563-4FC6-4BD4-9BBA-F1A58EC0B8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75310" y="1"/>
            <a:ext cx="1123627" cy="95083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FE5B118-3AD4-451A-ABFF-7FB34ABE9410}"/>
              </a:ext>
            </a:extLst>
          </p:cNvPr>
          <p:cNvSpPr txBox="1"/>
          <p:nvPr/>
        </p:nvSpPr>
        <p:spPr>
          <a:xfrm>
            <a:off x="384170" y="6254706"/>
            <a:ext cx="11807829" cy="5752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0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не выпускающие кафедры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0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РНФ, </a:t>
            </a:r>
            <a:r>
              <a:rPr lang="ru-RU" sz="1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Госзадание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2.0, Гранты АН РТ и др. (с учетом доли участия сотрудников в заявке)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0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Студ. стартап, УМНИК, Наука будущего – наука молодых», конкурсы Фонда содействия инновациям, конкурс стипендий В. Потанина, конкурс стипендий «Альфа-Шанс», </a:t>
            </a:r>
            <a:r>
              <a:rPr lang="ru-RU" sz="1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Алгарыш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гранты АН РТ…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04ED0A93-3F4C-4CDE-A051-02D4D1CF7D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0626178"/>
              </p:ext>
            </p:extLst>
          </p:nvPr>
        </p:nvGraphicFramePr>
        <p:xfrm>
          <a:off x="182032" y="968815"/>
          <a:ext cx="11908368" cy="53035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48382">
                  <a:extLst>
                    <a:ext uri="{9D8B030D-6E8A-4147-A177-3AD203B41FA5}">
                      <a16:colId xmlns:a16="http://schemas.microsoft.com/office/drawing/2014/main" val="884667793"/>
                    </a:ext>
                  </a:extLst>
                </a:gridCol>
                <a:gridCol w="3115087">
                  <a:extLst>
                    <a:ext uri="{9D8B030D-6E8A-4147-A177-3AD203B41FA5}">
                      <a16:colId xmlns:a16="http://schemas.microsoft.com/office/drawing/2014/main" val="1038181668"/>
                    </a:ext>
                  </a:extLst>
                </a:gridCol>
                <a:gridCol w="1934331">
                  <a:extLst>
                    <a:ext uri="{9D8B030D-6E8A-4147-A177-3AD203B41FA5}">
                      <a16:colId xmlns:a16="http://schemas.microsoft.com/office/drawing/2014/main" val="323186074"/>
                    </a:ext>
                  </a:extLst>
                </a:gridCol>
                <a:gridCol w="2407112">
                  <a:extLst>
                    <a:ext uri="{9D8B030D-6E8A-4147-A177-3AD203B41FA5}">
                      <a16:colId xmlns:a16="http://schemas.microsoft.com/office/drawing/2014/main" val="2257097717"/>
                    </a:ext>
                  </a:extLst>
                </a:gridCol>
                <a:gridCol w="3903456">
                  <a:extLst>
                    <a:ext uri="{9D8B030D-6E8A-4147-A177-3AD203B41FA5}">
                      <a16:colId xmlns:a16="http://schemas.microsoft.com/office/drawing/2014/main" val="4116721284"/>
                    </a:ext>
                  </a:extLst>
                </a:gridCol>
              </a:tblGrid>
              <a:tr h="26885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штатных единиц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поданных заявок на гранты</a:t>
                      </a:r>
                      <a:r>
                        <a:rPr lang="ru-RU" sz="1200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ед.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поддержанных заявок на молодежные науч. конкурсы и конкурсы </a:t>
                      </a:r>
                      <a:r>
                        <a:rPr lang="ru-RU" sz="1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предпринимательства</a:t>
                      </a:r>
                      <a:r>
                        <a:rPr lang="ru-RU" sz="1100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/>
                </a:tc>
                <a:extLst>
                  <a:ext uri="{0D108BD9-81ED-4DB2-BD59-A6C34878D82A}">
                    <a16:rowId xmlns:a16="http://schemas.microsoft.com/office/drawing/2014/main" val="1719704277"/>
                  </a:ext>
                </a:extLst>
              </a:tr>
              <a:tr h="177890">
                <a:tc gridSpan="5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Инженерно-техническое направление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406461"/>
                  </a:ext>
                </a:extLst>
              </a:tr>
              <a:tr h="1778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Механики и конструирования</a:t>
                      </a:r>
                      <a:r>
                        <a:rPr lang="ru-RU" sz="1200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13,25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ctr"/>
                </a:tc>
                <a:extLst>
                  <a:ext uri="{0D108BD9-81ED-4DB2-BD59-A6C34878D82A}">
                    <a16:rowId xmlns:a16="http://schemas.microsoft.com/office/drawing/2014/main" val="3621176763"/>
                  </a:ext>
                </a:extLst>
              </a:tr>
              <a:tr h="1778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Материалов, технологий и качества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5,05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ctr"/>
                </a:tc>
                <a:extLst>
                  <a:ext uri="{0D108BD9-81ED-4DB2-BD59-A6C34878D82A}">
                    <a16:rowId xmlns:a16="http://schemas.microsoft.com/office/drawing/2014/main" val="3044195077"/>
                  </a:ext>
                </a:extLst>
              </a:tr>
              <a:tr h="1778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Машиностроения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6,50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ctr"/>
                </a:tc>
                <a:extLst>
                  <a:ext uri="{0D108BD9-81ED-4DB2-BD59-A6C34878D82A}">
                    <a16:rowId xmlns:a16="http://schemas.microsoft.com/office/drawing/2014/main" val="3417809209"/>
                  </a:ext>
                </a:extLst>
              </a:tr>
              <a:tr h="1778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Автомобилей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13,20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ctr"/>
                </a:tc>
                <a:extLst>
                  <a:ext uri="{0D108BD9-81ED-4DB2-BD59-A6C34878D82A}">
                    <a16:rowId xmlns:a16="http://schemas.microsoft.com/office/drawing/2014/main" val="1318078722"/>
                  </a:ext>
                </a:extLst>
              </a:tr>
              <a:tr h="1778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ТЦМП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8,55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ctr"/>
                </a:tc>
                <a:extLst>
                  <a:ext uri="{0D108BD9-81ED-4DB2-BD59-A6C34878D82A}">
                    <a16:rowId xmlns:a16="http://schemas.microsoft.com/office/drawing/2014/main" val="3498763144"/>
                  </a:ext>
                </a:extLst>
              </a:tr>
              <a:tr h="1778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Сервиса транспортных систем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18,50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ctr"/>
                </a:tc>
                <a:extLst>
                  <a:ext uri="{0D108BD9-81ED-4DB2-BD59-A6C34878D82A}">
                    <a16:rowId xmlns:a16="http://schemas.microsoft.com/office/drawing/2014/main" val="4095766706"/>
                  </a:ext>
                </a:extLst>
              </a:tr>
              <a:tr h="1778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Высокоэнергетических процессов и агрегатов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9,15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ctr"/>
                </a:tc>
                <a:extLst>
                  <a:ext uri="{0D108BD9-81ED-4DB2-BD59-A6C34878D82A}">
                    <a16:rowId xmlns:a16="http://schemas.microsoft.com/office/drawing/2014/main" val="2244421978"/>
                  </a:ext>
                </a:extLst>
              </a:tr>
              <a:tr h="1778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Электроэнергетики и электротехники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15,80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ctr"/>
                </a:tc>
                <a:extLst>
                  <a:ext uri="{0D108BD9-81ED-4DB2-BD59-A6C34878D82A}">
                    <a16:rowId xmlns:a16="http://schemas.microsoft.com/office/drawing/2014/main" val="3895211995"/>
                  </a:ext>
                </a:extLst>
              </a:tr>
              <a:tr h="1778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Автоматизации и управления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10,80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ctr"/>
                </a:tc>
                <a:extLst>
                  <a:ext uri="{0D108BD9-81ED-4DB2-BD59-A6C34878D82A}">
                    <a16:rowId xmlns:a16="http://schemas.microsoft.com/office/drawing/2014/main" val="41085183"/>
                  </a:ext>
                </a:extLst>
              </a:tr>
              <a:tr h="1778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Информационных систем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25,65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ctr"/>
                </a:tc>
                <a:extLst>
                  <a:ext uri="{0D108BD9-81ED-4DB2-BD59-A6C34878D82A}">
                    <a16:rowId xmlns:a16="http://schemas.microsoft.com/office/drawing/2014/main" val="1199584968"/>
                  </a:ext>
                </a:extLst>
              </a:tr>
              <a:tr h="1778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24,60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ctr"/>
                </a:tc>
                <a:extLst>
                  <a:ext uri="{0D108BD9-81ED-4DB2-BD59-A6C34878D82A}">
                    <a16:rowId xmlns:a16="http://schemas.microsoft.com/office/drawing/2014/main" val="3674892592"/>
                  </a:ext>
                </a:extLst>
              </a:tr>
              <a:tr h="177890">
                <a:tc gridSpan="5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Естественно-научное направление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98840"/>
                  </a:ext>
                </a:extLst>
              </a:tr>
              <a:tr h="1778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Физики</a:t>
                      </a:r>
                      <a:r>
                        <a:rPr lang="ru-RU" sz="1200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4,90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ctr"/>
                </a:tc>
                <a:extLst>
                  <a:ext uri="{0D108BD9-81ED-4DB2-BD59-A6C34878D82A}">
                    <a16:rowId xmlns:a16="http://schemas.microsoft.com/office/drawing/2014/main" val="2573169611"/>
                  </a:ext>
                </a:extLst>
              </a:tr>
              <a:tr h="1778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Математики</a:t>
                      </a:r>
                      <a:r>
                        <a:rPr lang="ru-RU" sz="1200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12,65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ctr"/>
                </a:tc>
                <a:extLst>
                  <a:ext uri="{0D108BD9-81ED-4DB2-BD59-A6C34878D82A}">
                    <a16:rowId xmlns:a16="http://schemas.microsoft.com/office/drawing/2014/main" val="2989678629"/>
                  </a:ext>
                </a:extLst>
              </a:tr>
              <a:tr h="1778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Химии и экологии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6,20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ctr"/>
                </a:tc>
                <a:extLst>
                  <a:ext uri="{0D108BD9-81ED-4DB2-BD59-A6C34878D82A}">
                    <a16:rowId xmlns:a16="http://schemas.microsoft.com/office/drawing/2014/main" val="3345837772"/>
                  </a:ext>
                </a:extLst>
              </a:tr>
              <a:tr h="177890">
                <a:tc gridSpan="5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Социально-гуманитарное направление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9394978"/>
                  </a:ext>
                </a:extLst>
              </a:tr>
              <a:tr h="1778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Производственного менеджмента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15,95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ctr"/>
                </a:tc>
                <a:extLst>
                  <a:ext uri="{0D108BD9-81ED-4DB2-BD59-A6C34878D82A}">
                    <a16:rowId xmlns:a16="http://schemas.microsoft.com/office/drawing/2014/main" val="412096097"/>
                  </a:ext>
                </a:extLst>
              </a:tr>
              <a:tr h="1778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ЭПиО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15,20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ctr"/>
                </a:tc>
                <a:extLst>
                  <a:ext uri="{0D108BD9-81ED-4DB2-BD59-A6C34878D82A}">
                    <a16:rowId xmlns:a16="http://schemas.microsoft.com/office/drawing/2014/main" val="4136447516"/>
                  </a:ext>
                </a:extLst>
              </a:tr>
              <a:tr h="1778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БИиММЭ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10,30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ctr"/>
                </a:tc>
                <a:extLst>
                  <a:ext uri="{0D108BD9-81ED-4DB2-BD59-A6C34878D82A}">
                    <a16:rowId xmlns:a16="http://schemas.microsoft.com/office/drawing/2014/main" val="1123903913"/>
                  </a:ext>
                </a:extLst>
              </a:tr>
              <a:tr h="1778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Таможенного дела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13,70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ctr"/>
                </a:tc>
                <a:extLst>
                  <a:ext uri="{0D108BD9-81ED-4DB2-BD59-A6C34878D82A}">
                    <a16:rowId xmlns:a16="http://schemas.microsoft.com/office/drawing/2014/main" val="333661969"/>
                  </a:ext>
                </a:extLst>
              </a:tr>
              <a:tr h="1778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Иностранных языков</a:t>
                      </a:r>
                      <a:r>
                        <a:rPr lang="ru-RU" sz="1200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15,20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ctr"/>
                </a:tc>
                <a:extLst>
                  <a:ext uri="{0D108BD9-81ED-4DB2-BD59-A6C34878D82A}">
                    <a16:rowId xmlns:a16="http://schemas.microsoft.com/office/drawing/2014/main" val="2026906901"/>
                  </a:ext>
                </a:extLst>
              </a:tr>
              <a:tr h="1778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Социально-гуманитарных наук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21,45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ctr"/>
                </a:tc>
                <a:extLst>
                  <a:ext uri="{0D108BD9-81ED-4DB2-BD59-A6C34878D82A}">
                    <a16:rowId xmlns:a16="http://schemas.microsoft.com/office/drawing/2014/main" val="703956338"/>
                  </a:ext>
                </a:extLst>
              </a:tr>
              <a:tr h="1778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Филологии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26,95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ctr"/>
                </a:tc>
                <a:extLst>
                  <a:ext uri="{0D108BD9-81ED-4DB2-BD59-A6C34878D82A}">
                    <a16:rowId xmlns:a16="http://schemas.microsoft.com/office/drawing/2014/main" val="3198375135"/>
                  </a:ext>
                </a:extLst>
              </a:tr>
              <a:tr h="1778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Юридических дисциплин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15,10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ctr"/>
                </a:tc>
                <a:extLst>
                  <a:ext uri="{0D108BD9-81ED-4DB2-BD59-A6C34878D82A}">
                    <a16:rowId xmlns:a16="http://schemas.microsoft.com/office/drawing/2014/main" val="3126342351"/>
                  </a:ext>
                </a:extLst>
              </a:tr>
              <a:tr h="1778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Физического воспитания и спорта</a:t>
                      </a:r>
                      <a:r>
                        <a:rPr lang="ru-RU" sz="1200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13,35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ctr"/>
                </a:tc>
                <a:extLst>
                  <a:ext uri="{0D108BD9-81ED-4DB2-BD59-A6C34878D82A}">
                    <a16:rowId xmlns:a16="http://schemas.microsoft.com/office/drawing/2014/main" val="1983933395"/>
                  </a:ext>
                </a:extLst>
              </a:tr>
              <a:tr h="17789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67" marR="39967" marT="0" marB="0" anchor="ctr"/>
                </a:tc>
                <a:extLst>
                  <a:ext uri="{0D108BD9-81ED-4DB2-BD59-A6C34878D82A}">
                    <a16:rowId xmlns:a16="http://schemas.microsoft.com/office/drawing/2014/main" val="536789227"/>
                  </a:ext>
                </a:extLst>
              </a:tr>
            </a:tbl>
          </a:graphicData>
        </a:graphic>
      </p:graphicFrame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9066629-3DEC-4B45-82AF-3AA53CA2285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63" y="9745"/>
            <a:ext cx="839298" cy="839298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B53AD0D-A187-4550-8D5E-162621A4358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6960"/>
          <a:stretch/>
        </p:blipFill>
        <p:spPr>
          <a:xfrm>
            <a:off x="295938" y="146455"/>
            <a:ext cx="645233" cy="74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0975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9745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9536" y="489170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7160" y="152619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1109326" y="85498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7-15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129436" y="489170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450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6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1812" y="209440"/>
            <a:ext cx="839298" cy="381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1"/>
          <p:cNvSpPr txBox="1">
            <a:spLocks noChangeArrowheads="1"/>
          </p:cNvSpPr>
          <p:nvPr/>
        </p:nvSpPr>
        <p:spPr bwMode="auto">
          <a:xfrm>
            <a:off x="2616222" y="199530"/>
            <a:ext cx="8057072" cy="523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ru-RU" alt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4. Аспирантура, защита диссертаций</a:t>
            </a:r>
          </a:p>
        </p:txBody>
      </p:sp>
      <p:sp>
        <p:nvSpPr>
          <p:cNvPr id="18" name="Номер слайда 2">
            <a:extLst>
              <a:ext uri="{FF2B5EF4-FFF2-40B4-BE49-F238E27FC236}">
                <a16:creationId xmlns:a16="http://schemas.microsoft.com/office/drawing/2014/main" id="{9E59B50D-54B2-4493-AE05-C9A49B8EE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6</a:t>
            </a:fld>
            <a:endParaRPr lang="ru-RU" sz="1600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432B563-4FC6-4BD4-9BBA-F1A58EC0B8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38671" y="-27731"/>
            <a:ext cx="1123627" cy="986801"/>
          </a:xfrm>
          <a:prstGeom prst="rect">
            <a:avLst/>
          </a:prstGeom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CEA8394C-00AF-4BEB-8BBB-2FD6B4C2FF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5683869"/>
              </p:ext>
            </p:extLst>
          </p:nvPr>
        </p:nvGraphicFramePr>
        <p:xfrm>
          <a:off x="257079" y="1015858"/>
          <a:ext cx="11677841" cy="530567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46646">
                  <a:extLst>
                    <a:ext uri="{9D8B030D-6E8A-4147-A177-3AD203B41FA5}">
                      <a16:colId xmlns:a16="http://schemas.microsoft.com/office/drawing/2014/main" val="403741614"/>
                    </a:ext>
                  </a:extLst>
                </a:gridCol>
                <a:gridCol w="3673291">
                  <a:extLst>
                    <a:ext uri="{9D8B030D-6E8A-4147-A177-3AD203B41FA5}">
                      <a16:colId xmlns:a16="http://schemas.microsoft.com/office/drawing/2014/main" val="3365290602"/>
                    </a:ext>
                  </a:extLst>
                </a:gridCol>
                <a:gridCol w="3503495">
                  <a:extLst>
                    <a:ext uri="{9D8B030D-6E8A-4147-A177-3AD203B41FA5}">
                      <a16:colId xmlns:a16="http://schemas.microsoft.com/office/drawing/2014/main" val="2737195518"/>
                    </a:ext>
                  </a:extLst>
                </a:gridCol>
                <a:gridCol w="3854409">
                  <a:extLst>
                    <a:ext uri="{9D8B030D-6E8A-4147-A177-3AD203B41FA5}">
                      <a16:colId xmlns:a16="http://schemas.microsoft.com/office/drawing/2014/main" val="2019466254"/>
                    </a:ext>
                  </a:extLst>
                </a:gridCol>
              </a:tblGrid>
              <a:tr h="28984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приема на 2026 г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бюджет/контракт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защит кандидатских диссертаций в срок</a:t>
                      </a:r>
                      <a:r>
                        <a:rPr lang="ru-RU" sz="1200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ru-RU" sz="12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(план на 2026г )</a:t>
                      </a:r>
                      <a:endParaRPr lang="ru-RU" sz="12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/>
                </a:tc>
                <a:extLst>
                  <a:ext uri="{0D108BD9-81ED-4DB2-BD59-A6C34878D82A}">
                    <a16:rowId xmlns:a16="http://schemas.microsoft.com/office/drawing/2014/main" val="3464298878"/>
                  </a:ext>
                </a:extLst>
              </a:tr>
              <a:tr h="139860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Инженерно-техническое направление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5445775"/>
                  </a:ext>
                </a:extLst>
              </a:tr>
              <a:tr h="1729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Механики и конструирования</a:t>
                      </a:r>
                      <a:r>
                        <a:rPr lang="ru-RU" sz="1200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 anchor="ctr"/>
                </a:tc>
                <a:extLst>
                  <a:ext uri="{0D108BD9-81ED-4DB2-BD59-A6C34878D82A}">
                    <a16:rowId xmlns:a16="http://schemas.microsoft.com/office/drawing/2014/main" val="3895115088"/>
                  </a:ext>
                </a:extLst>
              </a:tr>
              <a:tr h="1729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Материалов, технологий и качества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3/1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 anchor="ctr"/>
                </a:tc>
                <a:extLst>
                  <a:ext uri="{0D108BD9-81ED-4DB2-BD59-A6C34878D82A}">
                    <a16:rowId xmlns:a16="http://schemas.microsoft.com/office/drawing/2014/main" val="1791122449"/>
                  </a:ext>
                </a:extLst>
              </a:tr>
              <a:tr h="1398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Машиностроения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 anchor="ctr"/>
                </a:tc>
                <a:extLst>
                  <a:ext uri="{0D108BD9-81ED-4DB2-BD59-A6C34878D82A}">
                    <a16:rowId xmlns:a16="http://schemas.microsoft.com/office/drawing/2014/main" val="1919695631"/>
                  </a:ext>
                </a:extLst>
              </a:tr>
              <a:tr h="1398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Автомобилей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 anchor="ctr"/>
                </a:tc>
                <a:extLst>
                  <a:ext uri="{0D108BD9-81ED-4DB2-BD59-A6C34878D82A}">
                    <a16:rowId xmlns:a16="http://schemas.microsoft.com/office/drawing/2014/main" val="1759652069"/>
                  </a:ext>
                </a:extLst>
              </a:tr>
              <a:tr h="1398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ТЦМП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2/1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 anchor="ctr"/>
                </a:tc>
                <a:extLst>
                  <a:ext uri="{0D108BD9-81ED-4DB2-BD59-A6C34878D82A}">
                    <a16:rowId xmlns:a16="http://schemas.microsoft.com/office/drawing/2014/main" val="2641390421"/>
                  </a:ext>
                </a:extLst>
              </a:tr>
              <a:tr h="1729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Сервиса транспортных систем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3/2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 anchor="ctr"/>
                </a:tc>
                <a:extLst>
                  <a:ext uri="{0D108BD9-81ED-4DB2-BD59-A6C34878D82A}">
                    <a16:rowId xmlns:a16="http://schemas.microsoft.com/office/drawing/2014/main" val="2051115714"/>
                  </a:ext>
                </a:extLst>
              </a:tr>
              <a:tr h="1729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Высокоэнергетических процессов и агрегатов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 anchor="ctr"/>
                </a:tc>
                <a:extLst>
                  <a:ext uri="{0D108BD9-81ED-4DB2-BD59-A6C34878D82A}">
                    <a16:rowId xmlns:a16="http://schemas.microsoft.com/office/drawing/2014/main" val="3009522239"/>
                  </a:ext>
                </a:extLst>
              </a:tr>
              <a:tr h="1729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Электроэнергетики и электротехники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 anchor="ctr"/>
                </a:tc>
                <a:extLst>
                  <a:ext uri="{0D108BD9-81ED-4DB2-BD59-A6C34878D82A}">
                    <a16:rowId xmlns:a16="http://schemas.microsoft.com/office/drawing/2014/main" val="1505425376"/>
                  </a:ext>
                </a:extLst>
              </a:tr>
              <a:tr h="1729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Автоматизации и управления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3/1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 anchor="ctr"/>
                </a:tc>
                <a:extLst>
                  <a:ext uri="{0D108BD9-81ED-4DB2-BD59-A6C34878D82A}">
                    <a16:rowId xmlns:a16="http://schemas.microsoft.com/office/drawing/2014/main" val="3473845621"/>
                  </a:ext>
                </a:extLst>
              </a:tr>
              <a:tr h="1398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Информационных систем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3/1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 anchor="ctr"/>
                </a:tc>
                <a:extLst>
                  <a:ext uri="{0D108BD9-81ED-4DB2-BD59-A6C34878D82A}">
                    <a16:rowId xmlns:a16="http://schemas.microsoft.com/office/drawing/2014/main" val="2006042261"/>
                  </a:ext>
                </a:extLst>
              </a:tr>
              <a:tr h="1398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 anchor="ctr"/>
                </a:tc>
                <a:extLst>
                  <a:ext uri="{0D108BD9-81ED-4DB2-BD59-A6C34878D82A}">
                    <a16:rowId xmlns:a16="http://schemas.microsoft.com/office/drawing/2014/main" val="1191065201"/>
                  </a:ext>
                </a:extLst>
              </a:tr>
              <a:tr h="182219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Естественно-научное направление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6124944"/>
                  </a:ext>
                </a:extLst>
              </a:tr>
              <a:tr h="1398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Физики</a:t>
                      </a:r>
                      <a:r>
                        <a:rPr lang="ru-RU" sz="1200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 anchor="ctr"/>
                </a:tc>
                <a:extLst>
                  <a:ext uri="{0D108BD9-81ED-4DB2-BD59-A6C34878D82A}">
                    <a16:rowId xmlns:a16="http://schemas.microsoft.com/office/drawing/2014/main" val="388345080"/>
                  </a:ext>
                </a:extLst>
              </a:tr>
              <a:tr h="1398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Математики</a:t>
                      </a:r>
                      <a:r>
                        <a:rPr lang="ru-RU" sz="1200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 anchor="ctr"/>
                </a:tc>
                <a:extLst>
                  <a:ext uri="{0D108BD9-81ED-4DB2-BD59-A6C34878D82A}">
                    <a16:rowId xmlns:a16="http://schemas.microsoft.com/office/drawing/2014/main" val="1236922159"/>
                  </a:ext>
                </a:extLst>
              </a:tr>
              <a:tr h="1398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Химии и экологии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 anchor="ctr"/>
                </a:tc>
                <a:extLst>
                  <a:ext uri="{0D108BD9-81ED-4DB2-BD59-A6C34878D82A}">
                    <a16:rowId xmlns:a16="http://schemas.microsoft.com/office/drawing/2014/main" val="339141358"/>
                  </a:ext>
                </a:extLst>
              </a:tr>
              <a:tr h="139860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Социально-гуманитарное направление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522306"/>
                  </a:ext>
                </a:extLst>
              </a:tr>
              <a:tr h="1729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Производственного менеджмента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 anchor="ctr"/>
                </a:tc>
                <a:extLst>
                  <a:ext uri="{0D108BD9-81ED-4DB2-BD59-A6C34878D82A}">
                    <a16:rowId xmlns:a16="http://schemas.microsoft.com/office/drawing/2014/main" val="207005519"/>
                  </a:ext>
                </a:extLst>
              </a:tr>
              <a:tr h="1398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ЭПиО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 anchor="ctr"/>
                </a:tc>
                <a:extLst>
                  <a:ext uri="{0D108BD9-81ED-4DB2-BD59-A6C34878D82A}">
                    <a16:rowId xmlns:a16="http://schemas.microsoft.com/office/drawing/2014/main" val="1723270834"/>
                  </a:ext>
                </a:extLst>
              </a:tr>
              <a:tr h="1398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БИиММЭ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 anchor="ctr"/>
                </a:tc>
                <a:extLst>
                  <a:ext uri="{0D108BD9-81ED-4DB2-BD59-A6C34878D82A}">
                    <a16:rowId xmlns:a16="http://schemas.microsoft.com/office/drawing/2014/main" val="133072085"/>
                  </a:ext>
                </a:extLst>
              </a:tr>
              <a:tr h="1398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Таможенного дела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 anchor="ctr"/>
                </a:tc>
                <a:extLst>
                  <a:ext uri="{0D108BD9-81ED-4DB2-BD59-A6C34878D82A}">
                    <a16:rowId xmlns:a16="http://schemas.microsoft.com/office/drawing/2014/main" val="4194783790"/>
                  </a:ext>
                </a:extLst>
              </a:tr>
              <a:tr h="1398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Иностранных языков</a:t>
                      </a:r>
                      <a:r>
                        <a:rPr lang="ru-RU" sz="1200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 anchor="ctr"/>
                </a:tc>
                <a:extLst>
                  <a:ext uri="{0D108BD9-81ED-4DB2-BD59-A6C34878D82A}">
                    <a16:rowId xmlns:a16="http://schemas.microsoft.com/office/drawing/2014/main" val="4034748651"/>
                  </a:ext>
                </a:extLst>
              </a:tr>
              <a:tr h="1729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Социально-гуманитарных наук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 anchor="ctr"/>
                </a:tc>
                <a:extLst>
                  <a:ext uri="{0D108BD9-81ED-4DB2-BD59-A6C34878D82A}">
                    <a16:rowId xmlns:a16="http://schemas.microsoft.com/office/drawing/2014/main" val="358686291"/>
                  </a:ext>
                </a:extLst>
              </a:tr>
              <a:tr h="1398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Филологии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 anchor="ctr"/>
                </a:tc>
                <a:extLst>
                  <a:ext uri="{0D108BD9-81ED-4DB2-BD59-A6C34878D82A}">
                    <a16:rowId xmlns:a16="http://schemas.microsoft.com/office/drawing/2014/main" val="3460911144"/>
                  </a:ext>
                </a:extLst>
              </a:tr>
              <a:tr h="1398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Юридических дисциплин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 anchor="ctr"/>
                </a:tc>
                <a:extLst>
                  <a:ext uri="{0D108BD9-81ED-4DB2-BD59-A6C34878D82A}">
                    <a16:rowId xmlns:a16="http://schemas.microsoft.com/office/drawing/2014/main" val="1469473150"/>
                  </a:ext>
                </a:extLst>
              </a:tr>
              <a:tr h="1729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Физического воспитания и спорта</a:t>
                      </a:r>
                      <a:r>
                        <a:rPr lang="ru-RU" sz="1200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 anchor="ctr"/>
                </a:tc>
                <a:extLst>
                  <a:ext uri="{0D108BD9-81ED-4DB2-BD59-A6C34878D82A}">
                    <a16:rowId xmlns:a16="http://schemas.microsoft.com/office/drawing/2014/main" val="3067838321"/>
                  </a:ext>
                </a:extLst>
              </a:tr>
              <a:tr h="139860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45/9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16" marR="44216" marT="0" marB="0" anchor="ctr"/>
                </a:tc>
                <a:extLst>
                  <a:ext uri="{0D108BD9-81ED-4DB2-BD59-A6C34878D82A}">
                    <a16:rowId xmlns:a16="http://schemas.microsoft.com/office/drawing/2014/main" val="702723076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C81BC397-32EA-4C99-B5E3-E2704E7E9058}"/>
              </a:ext>
            </a:extLst>
          </p:cNvPr>
          <p:cNvSpPr txBox="1"/>
          <p:nvPr/>
        </p:nvSpPr>
        <p:spPr>
          <a:xfrm>
            <a:off x="473461" y="6294614"/>
            <a:ext cx="11096241" cy="477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2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не выпускающие кафедры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2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количество защит = (выпуск текущего года + выпуск предыдущего года)×0,5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094AEAA-383A-4E86-BF98-DEE8EF9733B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3931" y="9745"/>
            <a:ext cx="839298" cy="839298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A5AE52D-73C8-4C25-A570-76B0DFC802D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6960"/>
          <a:stretch/>
        </p:blipFill>
        <p:spPr>
          <a:xfrm>
            <a:off x="295938" y="146455"/>
            <a:ext cx="645233" cy="74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0655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SShafigullin\Desktop\Проекты\Брендбук\Гайдлайн\Презентация\презентация шаблон КФУ-0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72"/>
          <a:stretch/>
        </p:blipFill>
        <p:spPr bwMode="auto">
          <a:xfrm>
            <a:off x="0" y="0"/>
            <a:ext cx="12192000" cy="6855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Google Shape;898;g89d9307d70_13_164"/>
          <p:cNvSpPr txBox="1"/>
          <p:nvPr/>
        </p:nvSpPr>
        <p:spPr>
          <a:xfrm>
            <a:off x="2159561" y="2769037"/>
            <a:ext cx="7872875" cy="13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>
              <a:buClr>
                <a:srgbClr val="000000"/>
              </a:buClr>
              <a:buSzPts val="5867"/>
            </a:pPr>
            <a:endParaRPr sz="4800" b="1" dirty="0">
              <a:solidFill>
                <a:schemeClr val="bg1"/>
              </a:solidFill>
              <a:latin typeface="PT Sans" panose="020B0503020203020204" pitchFamily="34" charset="-52"/>
              <a:ea typeface="Arial"/>
              <a:cs typeface="Arial"/>
              <a:sym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77568" y="3105679"/>
            <a:ext cx="8736971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СПАСИБО ЗА ВНИМАНИЕ</a:t>
            </a:r>
          </a:p>
          <a:p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Фазуллин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Динар </a:t>
            </a:r>
            <a:r>
              <a:rPr lang="ru-RU" sz="1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Дильшатович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>
                <a:solidFill>
                  <a:schemeClr val="accent1">
                    <a:lumMod val="40000"/>
                    <a:lumOff val="60000"/>
                  </a:schemeClr>
                </a:solidFill>
                <a:latin typeface="PT Sans" panose="020B0503020203020204" pitchFamily="34" charset="-52"/>
              </a:rPr>
              <a:t>Заместитель директора по научной деятельности</a:t>
            </a:r>
          </a:p>
          <a:p>
            <a:endParaRPr lang="ru-RU" sz="1400" dirty="0">
              <a:solidFill>
                <a:schemeClr val="accent1">
                  <a:lumMod val="40000"/>
                  <a:lumOff val="60000"/>
                </a:schemeClr>
              </a:solidFill>
              <a:latin typeface="PT Sans" panose="020B0503020203020204" pitchFamily="34" charset="-52"/>
            </a:endParaRPr>
          </a:p>
          <a:p>
            <a:r>
              <a:rPr lang="en-US" sz="1400" dirty="0">
                <a:solidFill>
                  <a:schemeClr val="accent1">
                    <a:lumMod val="40000"/>
                    <a:lumOff val="60000"/>
                  </a:schemeClr>
                </a:solidFill>
                <a:latin typeface="PT Sans" panose="020B0503020203020204" pitchFamily="34" charset="-52"/>
              </a:rPr>
              <a:t>fazullindd@yandex.ru</a:t>
            </a:r>
            <a:endParaRPr lang="ru-RU" sz="1400" dirty="0">
              <a:solidFill>
                <a:schemeClr val="accent1">
                  <a:lumMod val="40000"/>
                  <a:lumOff val="60000"/>
                </a:schemeClr>
              </a:solidFill>
              <a:latin typeface="PT Sans" panose="020B0503020203020204" pitchFamily="34" charset="-52"/>
            </a:endParaRPr>
          </a:p>
          <a:p>
            <a:r>
              <a:rPr lang="ru-RU" sz="1400" dirty="0">
                <a:solidFill>
                  <a:schemeClr val="accent1">
                    <a:lumMod val="40000"/>
                    <a:lumOff val="60000"/>
                  </a:schemeClr>
                </a:solidFill>
                <a:latin typeface="PT Sans" panose="020B0503020203020204" pitchFamily="34" charset="-52"/>
              </a:rPr>
              <a:t>+7 (</a:t>
            </a:r>
            <a:r>
              <a:rPr lang="en-US" sz="1400" dirty="0">
                <a:solidFill>
                  <a:schemeClr val="accent1">
                    <a:lumMod val="40000"/>
                    <a:lumOff val="60000"/>
                  </a:schemeClr>
                </a:solidFill>
                <a:latin typeface="PT Sans" panose="020B0503020203020204" pitchFamily="34" charset="-52"/>
              </a:rPr>
              <a:t>8552</a:t>
            </a:r>
            <a:r>
              <a:rPr lang="ru-RU" sz="1400" dirty="0">
                <a:solidFill>
                  <a:schemeClr val="accent1">
                    <a:lumMod val="40000"/>
                    <a:lumOff val="60000"/>
                  </a:schemeClr>
                </a:solidFill>
                <a:latin typeface="PT Sans" panose="020B0503020203020204" pitchFamily="34" charset="-52"/>
              </a:rPr>
              <a:t>) </a:t>
            </a:r>
            <a:r>
              <a:rPr lang="en-US" sz="1400" dirty="0">
                <a:solidFill>
                  <a:schemeClr val="accent1">
                    <a:lumMod val="40000"/>
                    <a:lumOff val="60000"/>
                  </a:schemeClr>
                </a:solidFill>
                <a:latin typeface="PT Sans" panose="020B0503020203020204" pitchFamily="34" charset="-52"/>
              </a:rPr>
              <a:t>39</a:t>
            </a:r>
            <a:r>
              <a:rPr lang="ru-RU" sz="1400" dirty="0">
                <a:solidFill>
                  <a:schemeClr val="accent1">
                    <a:lumMod val="40000"/>
                    <a:lumOff val="60000"/>
                  </a:schemeClr>
                </a:solidFill>
                <a:latin typeface="PT Sans" panose="020B0503020203020204" pitchFamily="34" charset="-52"/>
              </a:rPr>
              <a:t>-56-09</a:t>
            </a:r>
          </a:p>
          <a:p>
            <a:pPr algn="ctr"/>
            <a:endParaRPr lang="ru-RU" sz="4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4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26CDF82-9400-4D40-8449-3D2D3A6325D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8947" y="751587"/>
            <a:ext cx="1563465" cy="156346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A14D0BF-9280-46D7-B491-2F40FAFB309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6960"/>
          <a:stretch/>
        </p:blipFill>
        <p:spPr>
          <a:xfrm>
            <a:off x="2565003" y="995371"/>
            <a:ext cx="1144356" cy="1319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62695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38579</TotalTime>
  <Words>1758</Words>
  <Application>Microsoft Office PowerPoint</Application>
  <PresentationFormat>Широкоэкранный</PresentationFormat>
  <Paragraphs>910</Paragraphs>
  <Slides>7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PT Sans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1353215</dc:creator>
  <cp:lastModifiedBy>Admin</cp:lastModifiedBy>
  <cp:revision>640</cp:revision>
  <cp:lastPrinted>2026-01-28T10:28:18Z</cp:lastPrinted>
  <dcterms:created xsi:type="dcterms:W3CDTF">2020-11-03T13:12:25Z</dcterms:created>
  <dcterms:modified xsi:type="dcterms:W3CDTF">2026-03-10T09:02:43Z</dcterms:modified>
</cp:coreProperties>
</file>