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49" r:id="rId2"/>
    <p:sldId id="442" r:id="rId3"/>
    <p:sldId id="417" r:id="rId4"/>
    <p:sldId id="435" r:id="rId5"/>
    <p:sldId id="415" r:id="rId6"/>
    <p:sldId id="41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0" autoAdjust="0"/>
    <p:restoredTop sz="94660"/>
  </p:normalViewPr>
  <p:slideViewPr>
    <p:cSldViewPr>
      <p:cViewPr varScale="1">
        <p:scale>
          <a:sx n="104" d="100"/>
          <a:sy n="104" d="100"/>
        </p:scale>
        <p:origin x="177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29B992-CD1C-4ED9-A58F-406350C8DA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1374C9-AE81-47EE-9CC3-54E6E649240E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  <a:latin typeface="PT Sans" panose="020B0503020203020204" pitchFamily="34" charset="-52"/>
            </a:rPr>
            <a:t>по версии Рейтингового агентства RAEX</a:t>
          </a:r>
        </a:p>
        <a:p>
          <a:r>
            <a:rPr lang="ru-RU" b="1" dirty="0">
              <a:solidFill>
                <a:schemeClr val="bg1"/>
              </a:solidFill>
              <a:latin typeface="PT Sans" panose="020B0503020203020204" pitchFamily="34" charset="-52"/>
            </a:rPr>
            <a:t> («Эксперт РА»), </a:t>
          </a:r>
        </a:p>
        <a:p>
          <a:r>
            <a:rPr lang="ru-RU" b="1" dirty="0">
              <a:solidFill>
                <a:schemeClr val="bg1"/>
              </a:solidFill>
              <a:latin typeface="PT Sans" panose="020B0503020203020204" pitchFamily="34" charset="-52"/>
            </a:rPr>
            <a:t>май 2018</a:t>
          </a:r>
          <a:endParaRPr lang="ru-RU" dirty="0">
            <a:solidFill>
              <a:schemeClr val="bg1"/>
            </a:solidFill>
          </a:endParaRPr>
        </a:p>
      </dgm:t>
    </dgm:pt>
    <dgm:pt modelId="{3E268F19-B853-4779-A2EC-F84C50743267}" type="parTrans" cxnId="{DA558F69-4929-4B5E-8AC2-BDC0093FD690}">
      <dgm:prSet/>
      <dgm:spPr/>
      <dgm:t>
        <a:bodyPr/>
        <a:lstStyle/>
        <a:p>
          <a:endParaRPr lang="ru-RU"/>
        </a:p>
      </dgm:t>
    </dgm:pt>
    <dgm:pt modelId="{3EA27627-FDF1-4DFA-95F7-0878698D1E24}" type="sibTrans" cxnId="{DA558F69-4929-4B5E-8AC2-BDC0093FD690}">
      <dgm:prSet/>
      <dgm:spPr/>
      <dgm:t>
        <a:bodyPr/>
        <a:lstStyle/>
        <a:p>
          <a:endParaRPr lang="ru-RU"/>
        </a:p>
      </dgm:t>
    </dgm:pt>
    <dgm:pt modelId="{3ED43D19-F75D-4868-88F4-3350BEF9C7E0}">
      <dgm:prSet phldrT="[Текст]" custT="1"/>
      <dgm:spPr/>
      <dgm:t>
        <a:bodyPr/>
        <a:lstStyle/>
        <a:p>
          <a:r>
            <a:rPr lang="ru-RU" sz="2000" b="1" dirty="0">
              <a:solidFill>
                <a:srgbClr val="C00000"/>
              </a:solidFill>
              <a:latin typeface="PT Sans" panose="020B0503020203020204" pitchFamily="34" charset="-52"/>
            </a:rPr>
            <a:t>ТОП-100 </a:t>
          </a:r>
          <a:r>
            <a:rPr lang="ru-RU" sz="2000" b="1" dirty="0">
              <a:solidFill>
                <a:srgbClr val="005292"/>
              </a:solidFill>
              <a:latin typeface="PT Sans" panose="020B0503020203020204" pitchFamily="34" charset="-52"/>
            </a:rPr>
            <a:t>лучших школ России по конкурентоспособности выпускников (32 место)</a:t>
          </a:r>
          <a:endParaRPr lang="ru-RU" sz="2000" dirty="0"/>
        </a:p>
      </dgm:t>
    </dgm:pt>
    <dgm:pt modelId="{E3CBE189-058D-41E2-B5F0-4BEA499DC801}" type="parTrans" cxnId="{E5ECF7D8-F97E-427F-BEB4-990A2B2642C0}">
      <dgm:prSet/>
      <dgm:spPr/>
      <dgm:t>
        <a:bodyPr/>
        <a:lstStyle/>
        <a:p>
          <a:endParaRPr lang="ru-RU"/>
        </a:p>
      </dgm:t>
    </dgm:pt>
    <dgm:pt modelId="{921144A6-7E89-464B-A850-05A031650264}" type="sibTrans" cxnId="{E5ECF7D8-F97E-427F-BEB4-990A2B2642C0}">
      <dgm:prSet/>
      <dgm:spPr/>
      <dgm:t>
        <a:bodyPr/>
        <a:lstStyle/>
        <a:p>
          <a:endParaRPr lang="ru-RU"/>
        </a:p>
      </dgm:t>
    </dgm:pt>
    <dgm:pt modelId="{C40C90CD-5F64-49E5-B733-6F3ADCC08ED9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  <a:latin typeface="PT Sans" panose="020B0503020203020204" pitchFamily="34" charset="-52"/>
            </a:rPr>
            <a:t>по версии Московского центра непрерывного математического образования при содействии Министерства образования и науки РФ, </a:t>
          </a:r>
        </a:p>
        <a:p>
          <a:r>
            <a:rPr lang="ru-RU" b="1" dirty="0">
              <a:solidFill>
                <a:schemeClr val="bg1"/>
              </a:solidFill>
              <a:latin typeface="PT Sans" panose="020B0503020203020204" pitchFamily="34" charset="-52"/>
            </a:rPr>
            <a:t>октябрь 2017</a:t>
          </a:r>
          <a:endParaRPr lang="ru-RU" dirty="0">
            <a:solidFill>
              <a:schemeClr val="bg1"/>
            </a:solidFill>
          </a:endParaRPr>
        </a:p>
      </dgm:t>
    </dgm:pt>
    <dgm:pt modelId="{583673EA-DFFF-42BB-B18F-FAA0281FD02B}" type="parTrans" cxnId="{A7124AD1-3EA1-4BA2-899C-72589C694588}">
      <dgm:prSet/>
      <dgm:spPr/>
      <dgm:t>
        <a:bodyPr/>
        <a:lstStyle/>
        <a:p>
          <a:endParaRPr lang="ru-RU"/>
        </a:p>
      </dgm:t>
    </dgm:pt>
    <dgm:pt modelId="{54DBCB35-C8D5-4C3B-B683-BAD7A71D0E22}" type="sibTrans" cxnId="{A7124AD1-3EA1-4BA2-899C-72589C694588}">
      <dgm:prSet/>
      <dgm:spPr/>
      <dgm:t>
        <a:bodyPr/>
        <a:lstStyle/>
        <a:p>
          <a:endParaRPr lang="ru-RU"/>
        </a:p>
      </dgm:t>
    </dgm:pt>
    <dgm:pt modelId="{851A0645-1E49-4BEC-B752-7F454B121D0F}">
      <dgm:prSet phldrT="[Текст]" custT="1"/>
      <dgm:spPr/>
      <dgm:t>
        <a:bodyPr/>
        <a:lstStyle/>
        <a:p>
          <a:r>
            <a:rPr lang="ru-RU" altLang="ru-RU" sz="1600" b="1" dirty="0">
              <a:solidFill>
                <a:srgbClr val="C00000"/>
              </a:solidFill>
              <a:latin typeface="PT Sans" panose="020B0503020203020204" pitchFamily="34" charset="-52"/>
            </a:rPr>
            <a:t>ТОП-500</a:t>
          </a:r>
          <a:r>
            <a: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rPr>
            <a:t> лучших общеобразовательных организаций России</a:t>
          </a:r>
          <a:endParaRPr lang="ru-RU" sz="1600" dirty="0"/>
        </a:p>
      </dgm:t>
    </dgm:pt>
    <dgm:pt modelId="{D209F864-89CA-4D83-AA45-09A925341C83}" type="parTrans" cxnId="{9C0A7855-8228-497E-B523-7FBE4B4F0C99}">
      <dgm:prSet/>
      <dgm:spPr/>
      <dgm:t>
        <a:bodyPr/>
        <a:lstStyle/>
        <a:p>
          <a:endParaRPr lang="ru-RU"/>
        </a:p>
      </dgm:t>
    </dgm:pt>
    <dgm:pt modelId="{94DE3AA7-6396-40FF-888C-DF4D05E157A6}" type="sibTrans" cxnId="{9C0A7855-8228-497E-B523-7FBE4B4F0C99}">
      <dgm:prSet/>
      <dgm:spPr/>
      <dgm:t>
        <a:bodyPr/>
        <a:lstStyle/>
        <a:p>
          <a:endParaRPr lang="ru-RU"/>
        </a:p>
      </dgm:t>
    </dgm:pt>
    <dgm:pt modelId="{FDB482CA-B455-45B4-A69F-CE605B7F2661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PT Sans" panose="020B0503020203020204" pitchFamily="34" charset="-52"/>
            </a:rPr>
            <a:t>ТОП-200</a:t>
          </a:r>
          <a:r>
            <a:rPr lang="ru-RU" sz="1600" b="1" dirty="0">
              <a:solidFill>
                <a:srgbClr val="005292"/>
              </a:solidFill>
              <a:latin typeface="PT Sans" panose="020B0503020203020204" pitchFamily="34" charset="-52"/>
            </a:rPr>
            <a:t> общеобразовательных организаций, обеспечивающих высокие возможности развития способностей учащихся</a:t>
          </a:r>
          <a:endParaRPr lang="ru-RU" sz="1600" dirty="0"/>
        </a:p>
      </dgm:t>
    </dgm:pt>
    <dgm:pt modelId="{C604E819-804A-48C4-BBC0-9E6832728713}" type="parTrans" cxnId="{70D79AF0-455B-4902-A1D1-4AB1141BE9BA}">
      <dgm:prSet/>
      <dgm:spPr/>
      <dgm:t>
        <a:bodyPr/>
        <a:lstStyle/>
        <a:p>
          <a:endParaRPr lang="ru-RU"/>
        </a:p>
      </dgm:t>
    </dgm:pt>
    <dgm:pt modelId="{B8E847F9-0AA2-4129-BFED-F4A4B4DD6F0C}" type="sibTrans" cxnId="{70D79AF0-455B-4902-A1D1-4AB1141BE9BA}">
      <dgm:prSet/>
      <dgm:spPr/>
      <dgm:t>
        <a:bodyPr/>
        <a:lstStyle/>
        <a:p>
          <a:endParaRPr lang="ru-RU"/>
        </a:p>
      </dgm:t>
    </dgm:pt>
    <dgm:pt modelId="{C0C54029-25FB-446F-80E5-424F28C8D77E}" type="pres">
      <dgm:prSet presAssocID="{2829B992-CD1C-4ED9-A58F-406350C8DADC}" presName="Name0" presStyleCnt="0">
        <dgm:presLayoutVars>
          <dgm:dir/>
          <dgm:animLvl val="lvl"/>
          <dgm:resizeHandles val="exact"/>
        </dgm:presLayoutVars>
      </dgm:prSet>
      <dgm:spPr/>
    </dgm:pt>
    <dgm:pt modelId="{942CC10F-522E-4329-91FA-3F419008FA27}" type="pres">
      <dgm:prSet presAssocID="{841374C9-AE81-47EE-9CC3-54E6E649240E}" presName="linNode" presStyleCnt="0"/>
      <dgm:spPr/>
    </dgm:pt>
    <dgm:pt modelId="{BAED5562-5DA6-41A0-B2B6-CDDDEAB04FB9}" type="pres">
      <dgm:prSet presAssocID="{841374C9-AE81-47EE-9CC3-54E6E649240E}" presName="parentText" presStyleLbl="node1" presStyleIdx="0" presStyleCnt="2" custScaleX="1998942">
        <dgm:presLayoutVars>
          <dgm:chMax val="1"/>
          <dgm:bulletEnabled val="1"/>
        </dgm:presLayoutVars>
      </dgm:prSet>
      <dgm:spPr/>
    </dgm:pt>
    <dgm:pt modelId="{E9668006-3ED8-4A64-B667-DB155DD05C48}" type="pres">
      <dgm:prSet presAssocID="{841374C9-AE81-47EE-9CC3-54E6E649240E}" presName="descendantText" presStyleLbl="alignAccFollowNode1" presStyleIdx="0" presStyleCnt="2" custScaleX="1644881">
        <dgm:presLayoutVars>
          <dgm:bulletEnabled val="1"/>
        </dgm:presLayoutVars>
      </dgm:prSet>
      <dgm:spPr/>
    </dgm:pt>
    <dgm:pt modelId="{0D495C10-5575-42A6-B966-48A03E7711E1}" type="pres">
      <dgm:prSet presAssocID="{3EA27627-FDF1-4DFA-95F7-0878698D1E24}" presName="sp" presStyleCnt="0"/>
      <dgm:spPr/>
    </dgm:pt>
    <dgm:pt modelId="{EBDA3264-5B08-40DE-B5D5-F48BED942A14}" type="pres">
      <dgm:prSet presAssocID="{C40C90CD-5F64-49E5-B733-6F3ADCC08ED9}" presName="linNode" presStyleCnt="0"/>
      <dgm:spPr/>
    </dgm:pt>
    <dgm:pt modelId="{F0B459BD-7AB0-47CA-8A67-3846AE1702F2}" type="pres">
      <dgm:prSet presAssocID="{C40C90CD-5F64-49E5-B733-6F3ADCC08ED9}" presName="parentText" presStyleLbl="node1" presStyleIdx="1" presStyleCnt="2" custScaleX="148256">
        <dgm:presLayoutVars>
          <dgm:chMax val="1"/>
          <dgm:bulletEnabled val="1"/>
        </dgm:presLayoutVars>
      </dgm:prSet>
      <dgm:spPr/>
    </dgm:pt>
    <dgm:pt modelId="{A3785132-A350-4DB3-85A0-57B9E9A7E0CD}" type="pres">
      <dgm:prSet presAssocID="{C40C90CD-5F64-49E5-B733-6F3ADCC08ED9}" presName="descendantText" presStyleLbl="alignAccFollowNode1" presStyleIdx="1" presStyleCnt="2" custScaleX="126483" custScaleY="125132">
        <dgm:presLayoutVars>
          <dgm:bulletEnabled val="1"/>
        </dgm:presLayoutVars>
      </dgm:prSet>
      <dgm:spPr/>
    </dgm:pt>
  </dgm:ptLst>
  <dgm:cxnLst>
    <dgm:cxn modelId="{22238F07-5C96-4B1F-B3D6-3F80A4739527}" type="presOf" srcId="{FDB482CA-B455-45B4-A69F-CE605B7F2661}" destId="{A3785132-A350-4DB3-85A0-57B9E9A7E0CD}" srcOrd="0" destOrd="1" presId="urn:microsoft.com/office/officeart/2005/8/layout/vList5"/>
    <dgm:cxn modelId="{B8D2EB20-9EE2-4ED9-8D81-75464E2D89A0}" type="presOf" srcId="{841374C9-AE81-47EE-9CC3-54E6E649240E}" destId="{BAED5562-5DA6-41A0-B2B6-CDDDEAB04FB9}" srcOrd="0" destOrd="0" presId="urn:microsoft.com/office/officeart/2005/8/layout/vList5"/>
    <dgm:cxn modelId="{DA558F69-4929-4B5E-8AC2-BDC0093FD690}" srcId="{2829B992-CD1C-4ED9-A58F-406350C8DADC}" destId="{841374C9-AE81-47EE-9CC3-54E6E649240E}" srcOrd="0" destOrd="0" parTransId="{3E268F19-B853-4779-A2EC-F84C50743267}" sibTransId="{3EA27627-FDF1-4DFA-95F7-0878698D1E24}"/>
    <dgm:cxn modelId="{9C0A7855-8228-497E-B523-7FBE4B4F0C99}" srcId="{C40C90CD-5F64-49E5-B733-6F3ADCC08ED9}" destId="{851A0645-1E49-4BEC-B752-7F454B121D0F}" srcOrd="0" destOrd="0" parTransId="{D209F864-89CA-4D83-AA45-09A925341C83}" sibTransId="{94DE3AA7-6396-40FF-888C-DF4D05E157A6}"/>
    <dgm:cxn modelId="{BB0C72C1-2EE1-45A5-B1CA-5FA440E6927A}" type="presOf" srcId="{3ED43D19-F75D-4868-88F4-3350BEF9C7E0}" destId="{E9668006-3ED8-4A64-B667-DB155DD05C48}" srcOrd="0" destOrd="0" presId="urn:microsoft.com/office/officeart/2005/8/layout/vList5"/>
    <dgm:cxn modelId="{B2F061C9-EA1A-4FD8-BFF4-2B64FAE3E920}" type="presOf" srcId="{2829B992-CD1C-4ED9-A58F-406350C8DADC}" destId="{C0C54029-25FB-446F-80E5-424F28C8D77E}" srcOrd="0" destOrd="0" presId="urn:microsoft.com/office/officeart/2005/8/layout/vList5"/>
    <dgm:cxn modelId="{A7124AD1-3EA1-4BA2-899C-72589C694588}" srcId="{2829B992-CD1C-4ED9-A58F-406350C8DADC}" destId="{C40C90CD-5F64-49E5-B733-6F3ADCC08ED9}" srcOrd="1" destOrd="0" parTransId="{583673EA-DFFF-42BB-B18F-FAA0281FD02B}" sibTransId="{54DBCB35-C8D5-4C3B-B683-BAD7A71D0E22}"/>
    <dgm:cxn modelId="{E5ECF7D8-F97E-427F-BEB4-990A2B2642C0}" srcId="{841374C9-AE81-47EE-9CC3-54E6E649240E}" destId="{3ED43D19-F75D-4868-88F4-3350BEF9C7E0}" srcOrd="0" destOrd="0" parTransId="{E3CBE189-058D-41E2-B5F0-4BEA499DC801}" sibTransId="{921144A6-7E89-464B-A850-05A031650264}"/>
    <dgm:cxn modelId="{D2A78EDE-02D5-4FBA-9646-AD3F1B3288C2}" type="presOf" srcId="{C40C90CD-5F64-49E5-B733-6F3ADCC08ED9}" destId="{F0B459BD-7AB0-47CA-8A67-3846AE1702F2}" srcOrd="0" destOrd="0" presId="urn:microsoft.com/office/officeart/2005/8/layout/vList5"/>
    <dgm:cxn modelId="{08F2AAE5-440E-4F2D-982F-8654A3FA5D8C}" type="presOf" srcId="{851A0645-1E49-4BEC-B752-7F454B121D0F}" destId="{A3785132-A350-4DB3-85A0-57B9E9A7E0CD}" srcOrd="0" destOrd="0" presId="urn:microsoft.com/office/officeart/2005/8/layout/vList5"/>
    <dgm:cxn modelId="{70D79AF0-455B-4902-A1D1-4AB1141BE9BA}" srcId="{C40C90CD-5F64-49E5-B733-6F3ADCC08ED9}" destId="{FDB482CA-B455-45B4-A69F-CE605B7F2661}" srcOrd="1" destOrd="0" parTransId="{C604E819-804A-48C4-BBC0-9E6832728713}" sibTransId="{B8E847F9-0AA2-4129-BFED-F4A4B4DD6F0C}"/>
    <dgm:cxn modelId="{E6C43A0F-7160-4BF6-9BCF-083B1E9CC38E}" type="presParOf" srcId="{C0C54029-25FB-446F-80E5-424F28C8D77E}" destId="{942CC10F-522E-4329-91FA-3F419008FA27}" srcOrd="0" destOrd="0" presId="urn:microsoft.com/office/officeart/2005/8/layout/vList5"/>
    <dgm:cxn modelId="{8093B8F8-F374-4C15-B8CC-0A4845F544D9}" type="presParOf" srcId="{942CC10F-522E-4329-91FA-3F419008FA27}" destId="{BAED5562-5DA6-41A0-B2B6-CDDDEAB04FB9}" srcOrd="0" destOrd="0" presId="urn:microsoft.com/office/officeart/2005/8/layout/vList5"/>
    <dgm:cxn modelId="{1E369E6B-614F-40DE-8ADD-578810ED6FF1}" type="presParOf" srcId="{942CC10F-522E-4329-91FA-3F419008FA27}" destId="{E9668006-3ED8-4A64-B667-DB155DD05C48}" srcOrd="1" destOrd="0" presId="urn:microsoft.com/office/officeart/2005/8/layout/vList5"/>
    <dgm:cxn modelId="{0B5A8C4B-DF4C-4E54-8C2F-29DE0EAA0081}" type="presParOf" srcId="{C0C54029-25FB-446F-80E5-424F28C8D77E}" destId="{0D495C10-5575-42A6-B966-48A03E7711E1}" srcOrd="1" destOrd="0" presId="urn:microsoft.com/office/officeart/2005/8/layout/vList5"/>
    <dgm:cxn modelId="{6AB96396-4B8A-4863-A7C7-8C036A6BDAAD}" type="presParOf" srcId="{C0C54029-25FB-446F-80E5-424F28C8D77E}" destId="{EBDA3264-5B08-40DE-B5D5-F48BED942A14}" srcOrd="2" destOrd="0" presId="urn:microsoft.com/office/officeart/2005/8/layout/vList5"/>
    <dgm:cxn modelId="{94D1CAF1-E474-4BA3-8A81-4CEC02429501}" type="presParOf" srcId="{EBDA3264-5B08-40DE-B5D5-F48BED942A14}" destId="{F0B459BD-7AB0-47CA-8A67-3846AE1702F2}" srcOrd="0" destOrd="0" presId="urn:microsoft.com/office/officeart/2005/8/layout/vList5"/>
    <dgm:cxn modelId="{DC7799EA-7227-43C0-8D07-FCE51707B6B5}" type="presParOf" srcId="{EBDA3264-5B08-40DE-B5D5-F48BED942A14}" destId="{A3785132-A350-4DB3-85A0-57B9E9A7E0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68006-3ED8-4A64-B667-DB155DD05C48}">
      <dsp:nvSpPr>
        <dsp:cNvPr id="0" name=""/>
        <dsp:cNvSpPr/>
      </dsp:nvSpPr>
      <dsp:spPr>
        <a:xfrm rot="5400000">
          <a:off x="4215376" y="-1036723"/>
          <a:ext cx="1793650" cy="43178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C00000"/>
              </a:solidFill>
              <a:latin typeface="PT Sans" panose="020B0503020203020204" pitchFamily="34" charset="-52"/>
            </a:rPr>
            <a:t>ТОП-100 </a:t>
          </a:r>
          <a:r>
            <a:rPr lang="ru-RU" sz="2000" b="1" kern="1200" dirty="0">
              <a:solidFill>
                <a:srgbClr val="005292"/>
              </a:solidFill>
              <a:latin typeface="PT Sans" panose="020B0503020203020204" pitchFamily="34" charset="-52"/>
            </a:rPr>
            <a:t>лучших школ России по конкурентоспособности выпускников (32 место)</a:t>
          </a:r>
          <a:endParaRPr lang="ru-RU" sz="2000" kern="1200" dirty="0"/>
        </a:p>
      </dsp:txBody>
      <dsp:txXfrm rot="-5400000">
        <a:off x="2953272" y="312940"/>
        <a:ext cx="4230301" cy="1618532"/>
      </dsp:txXfrm>
    </dsp:sp>
    <dsp:sp modelId="{BAED5562-5DA6-41A0-B2B6-CDDDEAB04FB9}">
      <dsp:nvSpPr>
        <dsp:cNvPr id="0" name=""/>
        <dsp:cNvSpPr/>
      </dsp:nvSpPr>
      <dsp:spPr>
        <a:xfrm>
          <a:off x="1675" y="1175"/>
          <a:ext cx="2951595" cy="224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  <a:latin typeface="PT Sans" panose="020B0503020203020204" pitchFamily="34" charset="-52"/>
            </a:rPr>
            <a:t>по версии Рейтингового агентства RAEX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  <a:latin typeface="PT Sans" panose="020B0503020203020204" pitchFamily="34" charset="-52"/>
            </a:rPr>
            <a:t> («Эксперт РА»),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  <a:latin typeface="PT Sans" panose="020B0503020203020204" pitchFamily="34" charset="-52"/>
            </a:rPr>
            <a:t>май 2018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111123" y="110623"/>
        <a:ext cx="2732699" cy="2023166"/>
      </dsp:txXfrm>
    </dsp:sp>
    <dsp:sp modelId="{A3785132-A350-4DB3-85A0-57B9E9A7E0CD}">
      <dsp:nvSpPr>
        <dsp:cNvPr id="0" name=""/>
        <dsp:cNvSpPr/>
      </dsp:nvSpPr>
      <dsp:spPr>
        <a:xfrm rot="5400000">
          <a:off x="3958437" y="1287075"/>
          <a:ext cx="2244430" cy="4380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600" b="1" kern="1200" dirty="0">
              <a:solidFill>
                <a:srgbClr val="C00000"/>
              </a:solidFill>
              <a:latin typeface="PT Sans" panose="020B0503020203020204" pitchFamily="34" charset="-52"/>
            </a:rPr>
            <a:t>ТОП-500</a:t>
          </a:r>
          <a:r>
            <a:rPr lang="ru-RU" altLang="ru-RU" sz="1600" b="1" kern="1200" dirty="0">
              <a:solidFill>
                <a:srgbClr val="005292"/>
              </a:solidFill>
              <a:latin typeface="PT Sans" panose="020B0503020203020204" pitchFamily="34" charset="-52"/>
            </a:rPr>
            <a:t> лучших общеобразовательных организаций России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C00000"/>
              </a:solidFill>
              <a:latin typeface="PT Sans" panose="020B0503020203020204" pitchFamily="34" charset="-52"/>
            </a:rPr>
            <a:t>ТОП-200</a:t>
          </a:r>
          <a:r>
            <a:rPr lang="ru-RU" sz="1600" b="1" kern="1200" dirty="0">
              <a:solidFill>
                <a:srgbClr val="005292"/>
              </a:solidFill>
              <a:latin typeface="PT Sans" panose="020B0503020203020204" pitchFamily="34" charset="-52"/>
            </a:rPr>
            <a:t> общеобразовательных организаций, обеспечивающих высокие возможности развития способностей учащихся</a:t>
          </a:r>
          <a:endParaRPr lang="ru-RU" sz="1600" kern="1200" dirty="0"/>
        </a:p>
      </dsp:txBody>
      <dsp:txXfrm rot="-5400000">
        <a:off x="2890173" y="2464903"/>
        <a:ext cx="4271395" cy="2025302"/>
      </dsp:txXfrm>
    </dsp:sp>
    <dsp:sp modelId="{F0B459BD-7AB0-47CA-8A67-3846AE1702F2}">
      <dsp:nvSpPr>
        <dsp:cNvPr id="0" name=""/>
        <dsp:cNvSpPr/>
      </dsp:nvSpPr>
      <dsp:spPr>
        <a:xfrm>
          <a:off x="1675" y="2356524"/>
          <a:ext cx="2888496" cy="224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  <a:latin typeface="PT Sans" panose="020B0503020203020204" pitchFamily="34" charset="-52"/>
            </a:rPr>
            <a:t>по версии Московского центра непрерывного математического образования при содействии Министерства образования и науки РФ,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  <a:latin typeface="PT Sans" panose="020B0503020203020204" pitchFamily="34" charset="-52"/>
            </a:rPr>
            <a:t>октябрь 2017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111123" y="2465972"/>
        <a:ext cx="2669600" cy="2023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F96AC-AA56-4C1E-9402-3E122B65450C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D7ABB-DEA5-4ACC-AEF6-EA1960EC4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75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D7ABB-DEA5-4ACC-AEF6-EA1960EC48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212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D7ABB-DEA5-4ACC-AEF6-EA1960EC480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235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D7ABB-DEA5-4ACC-AEF6-EA1960EC480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23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D7ABB-DEA5-4ACC-AEF6-EA1960EC480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105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MSShafigullin\Desktop\Проекты\IT-лицей\IT-лицей логотип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/>
          </p:nvPr>
        </p:nvGraphicFramePr>
        <p:xfrm>
          <a:off x="827584" y="1412776"/>
          <a:ext cx="7272808" cy="4600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FD2EB1-69DC-4E9C-9AF9-73110BC3C389}"/>
              </a:ext>
            </a:extLst>
          </p:cNvPr>
          <p:cNvSpPr txBox="1"/>
          <p:nvPr/>
        </p:nvSpPr>
        <p:spPr>
          <a:xfrm>
            <a:off x="3491880" y="45750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Результативность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8DE41-9CFF-43F2-BB05-9D2608545D35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427696026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1562801" y="3717032"/>
            <a:ext cx="2789370" cy="1694506"/>
          </a:xfrm>
          <a:prstGeom prst="roundRect">
            <a:avLst/>
          </a:prstGeom>
          <a:noFill/>
          <a:ln w="44450" cap="rnd"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ТОП общеобразовательных организаций России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химико-биологического</a:t>
            </a:r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 профиля</a:t>
            </a:r>
            <a:endPara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821302" y="3717032"/>
            <a:ext cx="2769796" cy="1669139"/>
          </a:xfrm>
          <a:prstGeom prst="roundRect">
            <a:avLst/>
          </a:prstGeom>
          <a:noFill/>
          <a:ln w="44450" cap="rnd"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ТОП общеобразовательных организаций России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биолого-географического</a:t>
            </a:r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 профиля</a:t>
            </a:r>
            <a:endPara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endParaRPr>
          </a:p>
        </p:txBody>
      </p:sp>
      <p:pic>
        <p:nvPicPr>
          <p:cNvPr id="29" name="Picture 2" descr="C:\Users\MSShafigullin\Desktop\Проекты\IT-лицей\IT-лицей логотип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кругленный прямоугольник 33"/>
          <p:cNvSpPr/>
          <p:nvPr/>
        </p:nvSpPr>
        <p:spPr>
          <a:xfrm>
            <a:off x="6225610" y="1844824"/>
            <a:ext cx="2769796" cy="1669139"/>
          </a:xfrm>
          <a:prstGeom prst="roundRect">
            <a:avLst/>
          </a:prstGeom>
          <a:noFill/>
          <a:ln w="44450" cap="rnd"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ТОП общеобразовательных организаций России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физико-математического </a:t>
            </a:r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профиля</a:t>
            </a:r>
            <a:endPara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197204" y="1318786"/>
            <a:ext cx="2789370" cy="1694506"/>
          </a:xfrm>
          <a:prstGeom prst="roundRect">
            <a:avLst/>
          </a:prstGeom>
          <a:noFill/>
          <a:ln w="44450" cap="rnd"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ТОП общеобразовательных организаций России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математического</a:t>
            </a:r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 </a:t>
            </a:r>
          </a:p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профиля</a:t>
            </a:r>
            <a:endPara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5868561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по версии Московского центра непрерывного математического образования при содействии Министерства образования и науки РФ (4 октября 2017)  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77581" y="1832140"/>
            <a:ext cx="2789370" cy="1694506"/>
          </a:xfrm>
          <a:prstGeom prst="roundRect">
            <a:avLst/>
          </a:prstGeom>
          <a:noFill/>
          <a:ln w="44450" cap="rnd"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ТОП общеобразовательных организаций России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T Sans" panose="020B0503020203020204" pitchFamily="34" charset="-52"/>
              </a:rPr>
              <a:t>физико-химического </a:t>
            </a:r>
            <a:r>
              <a:rPr lang="ru-RU" sz="1600" b="1" dirty="0">
                <a:solidFill>
                  <a:srgbClr val="005292"/>
                </a:solidFill>
                <a:latin typeface="PT Sans" panose="020B0503020203020204" pitchFamily="34" charset="-52"/>
              </a:rPr>
              <a:t>профиля</a:t>
            </a:r>
            <a:endParaRPr lang="ru-RU" altLang="ru-RU" sz="1600" b="1" dirty="0">
              <a:solidFill>
                <a:srgbClr val="005292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A0999E-7B8B-4B7F-8033-67A4607BC2D2}"/>
              </a:ext>
            </a:extLst>
          </p:cNvPr>
          <p:cNvSpPr txBox="1"/>
          <p:nvPr/>
        </p:nvSpPr>
        <p:spPr>
          <a:xfrm>
            <a:off x="3491880" y="45750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Результативность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2236C-0A87-4554-8EE0-963F1DF0E11A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193076255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7C5C19B-3546-4CA9-B1A2-7D9977A247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3526" y="1249596"/>
          <a:ext cx="8496935" cy="4525963"/>
        </p:xfrm>
        <a:graphic>
          <a:graphicData uri="http://schemas.openxmlformats.org/drawingml/2006/table">
            <a:tbl>
              <a:tblPr/>
              <a:tblGrid>
                <a:gridCol w="1452469">
                  <a:extLst>
                    <a:ext uri="{9D8B030D-6E8A-4147-A177-3AD203B41FA5}">
                      <a16:colId xmlns:a16="http://schemas.microsoft.com/office/drawing/2014/main" val="1026625666"/>
                    </a:ext>
                  </a:extLst>
                </a:gridCol>
                <a:gridCol w="944104">
                  <a:extLst>
                    <a:ext uri="{9D8B030D-6E8A-4147-A177-3AD203B41FA5}">
                      <a16:colId xmlns:a16="http://schemas.microsoft.com/office/drawing/2014/main" val="1777938207"/>
                    </a:ext>
                  </a:extLst>
                </a:gridCol>
                <a:gridCol w="756238">
                  <a:extLst>
                    <a:ext uri="{9D8B030D-6E8A-4147-A177-3AD203B41FA5}">
                      <a16:colId xmlns:a16="http://schemas.microsoft.com/office/drawing/2014/main" val="307508134"/>
                    </a:ext>
                  </a:extLst>
                </a:gridCol>
                <a:gridCol w="891623">
                  <a:extLst>
                    <a:ext uri="{9D8B030D-6E8A-4147-A177-3AD203B41FA5}">
                      <a16:colId xmlns:a16="http://schemas.microsoft.com/office/drawing/2014/main" val="2046282737"/>
                    </a:ext>
                  </a:extLst>
                </a:gridCol>
                <a:gridCol w="891623">
                  <a:extLst>
                    <a:ext uri="{9D8B030D-6E8A-4147-A177-3AD203B41FA5}">
                      <a16:colId xmlns:a16="http://schemas.microsoft.com/office/drawing/2014/main" val="1826116240"/>
                    </a:ext>
                  </a:extLst>
                </a:gridCol>
                <a:gridCol w="1019064">
                  <a:extLst>
                    <a:ext uri="{9D8B030D-6E8A-4147-A177-3AD203B41FA5}">
                      <a16:colId xmlns:a16="http://schemas.microsoft.com/office/drawing/2014/main" val="65493286"/>
                    </a:ext>
                  </a:extLst>
                </a:gridCol>
                <a:gridCol w="764182">
                  <a:extLst>
                    <a:ext uri="{9D8B030D-6E8A-4147-A177-3AD203B41FA5}">
                      <a16:colId xmlns:a16="http://schemas.microsoft.com/office/drawing/2014/main" val="13798154"/>
                    </a:ext>
                  </a:extLst>
                </a:gridCol>
                <a:gridCol w="891623">
                  <a:extLst>
                    <a:ext uri="{9D8B030D-6E8A-4147-A177-3AD203B41FA5}">
                      <a16:colId xmlns:a16="http://schemas.microsoft.com/office/drawing/2014/main" val="2021206858"/>
                    </a:ext>
                  </a:extLst>
                </a:gridCol>
                <a:gridCol w="886009">
                  <a:extLst>
                    <a:ext uri="{9D8B030D-6E8A-4147-A177-3AD203B41FA5}">
                      <a16:colId xmlns:a16="http://schemas.microsoft.com/office/drawing/2014/main" val="567293365"/>
                    </a:ext>
                  </a:extLst>
                </a:gridCol>
              </a:tblGrid>
              <a:tr h="38006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FFFF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Предмет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53060"/>
                  </a:ext>
                </a:extLst>
              </a:tr>
              <a:tr h="973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</a:t>
                      </a:r>
                      <a:r>
                        <a:rPr lang="en-US" sz="1200" b="1" kern="1200" dirty="0">
                          <a:solidFill>
                            <a:srgbClr val="365F9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 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баллов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оценка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</a:t>
                      </a:r>
                      <a:r>
                        <a:rPr lang="en-US" sz="1200" b="1" kern="1200">
                          <a:solidFill>
                            <a:srgbClr val="365F9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 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баллов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оценка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</a:t>
                      </a:r>
                      <a:r>
                        <a:rPr lang="en-US" sz="1200" b="1" kern="1200" dirty="0">
                          <a:solidFill>
                            <a:srgbClr val="365F9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 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баллов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оценка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</a:t>
                      </a:r>
                      <a:r>
                        <a:rPr lang="en-US" sz="1200" b="1" kern="1200">
                          <a:solidFill>
                            <a:srgbClr val="365F9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 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баллов</a:t>
                      </a:r>
                      <a:endParaRPr lang="ru-RU" sz="12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365F9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оценка</a:t>
                      </a:r>
                      <a:endParaRPr lang="ru-RU" sz="12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998044"/>
                  </a:ext>
                </a:extLst>
              </a:tr>
              <a:tr h="502191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Русский язык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4,76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4,76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4,76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252914"/>
                  </a:ext>
                </a:extLst>
              </a:tr>
              <a:tr h="502191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Математика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4,98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4,98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4,98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07200"/>
                  </a:ext>
                </a:extLst>
              </a:tr>
              <a:tr h="705368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Английский язык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4,59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4,59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4,59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232344"/>
                  </a:ext>
                </a:extLst>
              </a:tr>
              <a:tr h="502191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Информатика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4,85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4,85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4,85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63826"/>
                  </a:ext>
                </a:extLst>
              </a:tr>
              <a:tr h="502191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Химия 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4,86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4,86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4,86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94563"/>
                  </a:ext>
                </a:extLst>
              </a:tr>
              <a:tr h="45783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Физика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-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4,58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-</a:t>
                      </a:r>
                      <a:endParaRPr lang="ru-RU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4,58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-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4,58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-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62" marR="8762" marT="657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</a:rPr>
                        <a:t>4,85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37470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A8EF7B4-5ABE-4B0A-A60F-965A1FCEF7AE}"/>
              </a:ext>
            </a:extLst>
          </p:cNvPr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0BB5BF1-181D-4B92-88C9-1AD1DEA2C25C}"/>
              </a:ext>
            </a:extLst>
          </p:cNvPr>
          <p:cNvSpPr txBox="1"/>
          <p:nvPr/>
        </p:nvSpPr>
        <p:spPr>
          <a:xfrm>
            <a:off x="3491880" y="45750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ОГЭ</a:t>
            </a:r>
          </a:p>
        </p:txBody>
      </p:sp>
      <p:pic>
        <p:nvPicPr>
          <p:cNvPr id="10" name="Picture 2" descr="C:\Users\MSShafigullin\Desktop\Проекты\IT-лицей\IT-лицей логотип.png">
            <a:extLst>
              <a:ext uri="{FF2B5EF4-FFF2-40B4-BE49-F238E27FC236}">
                <a16:creationId xmlns:a16="http://schemas.microsoft.com/office/drawing/2014/main" id="{D7845812-E032-450A-9CAE-570E357F7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58F00C-A150-4230-97AF-BE4A7FDFF3F9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11459533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91880" y="45750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ЕГЭ-2018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51520" y="1196752"/>
          <a:ext cx="8640960" cy="48061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05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36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Предмет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Дата экзамена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</a:t>
                      </a:r>
                    </a:p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 участников</a:t>
                      </a: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Мин. Порог</a:t>
                      </a: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участников, не прошедших минимальный порог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участников, набравших 100 баллов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участников, набравших более 80 баллов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Средний балл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Информатика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28.05.18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84,18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56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Математика (профиль)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01.06.18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77,46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Обществознание 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14.06.18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86,4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5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Литература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20.06.18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4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Физика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20.06.18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33 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20 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80,45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Русский язык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06.06.18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86,38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5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Биология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18.06.18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79,6 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01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Английский язык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18.06.18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09.06. 18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78,5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5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Химия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04.06.18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85,75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2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История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04.06.18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76,67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Picture 2" descr="C:\Users\MSShafigullin\Desktop\Проекты\IT-лицей\IT-лицей логотип.png">
            <a:extLst>
              <a:ext uri="{FF2B5EF4-FFF2-40B4-BE49-F238E27FC236}">
                <a16:creationId xmlns:a16="http://schemas.microsoft.com/office/drawing/2014/main" id="{A85CF45E-59E9-4A12-9DC1-778E96973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7E18C0-C4AE-4888-9AAB-BABC8670DCFF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196049681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9B1D2D9-CDDD-49D6-AD48-8B11F00AAD1D}"/>
              </a:ext>
            </a:extLst>
          </p:cNvPr>
          <p:cNvSpPr txBox="1"/>
          <p:nvPr/>
        </p:nvSpPr>
        <p:spPr>
          <a:xfrm>
            <a:off x="3491879" y="457507"/>
            <a:ext cx="5652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Сравнительные результаты ЕГЭ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C:\Users\MSShafigullin\Desktop\Проекты\IT-лицей\IT-лицей логотип.png">
            <a:extLst>
              <a:ext uri="{FF2B5EF4-FFF2-40B4-BE49-F238E27FC236}">
                <a16:creationId xmlns:a16="http://schemas.microsoft.com/office/drawing/2014/main" id="{4192460E-0CA4-49DA-A096-DFC3BAFD0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929542"/>
              </p:ext>
            </p:extLst>
          </p:nvPr>
        </p:nvGraphicFramePr>
        <p:xfrm>
          <a:off x="287522" y="1506846"/>
          <a:ext cx="8568955" cy="4055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6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83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83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51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83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88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88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88031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Предметы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 ЕГЭ</a:t>
                      </a:r>
                    </a:p>
                  </a:txBody>
                  <a:tcPr marL="90535" marR="90535" marT="45267" marB="45267" vert="vert27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Средний балл 2016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 ЕГЭ</a:t>
                      </a:r>
                    </a:p>
                  </a:txBody>
                  <a:tcPr marL="90535" marR="90535" marT="45267" marB="45267" vert="vert27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Средний балл 2017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Кол-во участников ЕГЭ</a:t>
                      </a:r>
                    </a:p>
                  </a:txBody>
                  <a:tcPr marL="0" marR="0" marT="0" marB="0" vert="vert27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Средний балл 2018</a:t>
                      </a:r>
                    </a:p>
                  </a:txBody>
                  <a:tcPr marL="0" marR="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ОУ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Город</a:t>
                      </a:r>
                    </a:p>
                  </a:txBody>
                  <a:tcPr marL="90535" marR="90535" marT="45267" marB="45267" vert="vert27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РТ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ОУ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Город</a:t>
                      </a:r>
                    </a:p>
                  </a:txBody>
                  <a:tcPr marL="90535" marR="90535" marT="45267" marB="45267" vert="vert27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РТ</a:t>
                      </a:r>
                    </a:p>
                  </a:txBody>
                  <a:tcPr marL="90535" marR="90535" marT="45267" marB="4526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ОУ</a:t>
                      </a:r>
                    </a:p>
                  </a:txBody>
                  <a:tcPr marL="0" marR="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Город</a:t>
                      </a:r>
                    </a:p>
                  </a:txBody>
                  <a:tcPr marL="0" marR="0" marT="0" marB="0" vert="vert27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РТ</a:t>
                      </a:r>
                    </a:p>
                  </a:txBody>
                  <a:tcPr marL="0" marR="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864535"/>
                  </a:ext>
                </a:extLst>
              </a:tr>
              <a:tr h="30303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Русский язык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54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80,87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73,6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72,03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72,6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86,38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74,54 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74,53 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1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Математика (профильный)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74,47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54,4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54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75,3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55,78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55,7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77,46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67,5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57,59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Информатика и ИКТ 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77,10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65,9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63,9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87,3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70,23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67,7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84,18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67,23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66,9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Химия  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60,0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59,3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87,1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63,32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63,2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85,75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65,74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64,63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5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Физика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65,59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54,6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53,4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69,3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56,96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56,7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33 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80,45 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58,07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57,2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Биология 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73,17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59,1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58,8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83,5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58,40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59,2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79,6 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58,59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58,29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Обществознание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66,38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57,5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57,3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11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70,5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60,16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60,7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86,4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61,19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62,67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История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79,5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54,6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53,7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57,97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59,4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76,67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57,47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59,12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4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Литература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59,2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58,1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2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72,5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64,16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64,4</a:t>
                      </a: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72 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63,59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64,55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4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Английский язык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4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85,3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77,02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75,4</a:t>
                      </a:r>
                    </a:p>
                  </a:txBody>
                  <a:tcPr marL="90535" marR="90535" marT="45267" marB="45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4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78,5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78,91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+mn-cs"/>
                        </a:rPr>
                        <a:t> 77,4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495F445-DC18-448F-99B8-2742AEFAAD0F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342339346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BEE1120-67C1-4AE1-8A7D-39C3C83E658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3527" y="1735577"/>
          <a:ext cx="8496930" cy="3349607"/>
        </p:xfrm>
        <a:graphic>
          <a:graphicData uri="http://schemas.openxmlformats.org/drawingml/2006/table">
            <a:tbl>
              <a:tblPr/>
              <a:tblGrid>
                <a:gridCol w="1080121">
                  <a:extLst>
                    <a:ext uri="{9D8B030D-6E8A-4147-A177-3AD203B41FA5}">
                      <a16:colId xmlns:a16="http://schemas.microsoft.com/office/drawing/2014/main" val="2149925505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70746268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560628125"/>
                    </a:ext>
                  </a:extLst>
                </a:gridCol>
                <a:gridCol w="2376249">
                  <a:extLst>
                    <a:ext uri="{9D8B030D-6E8A-4147-A177-3AD203B41FA5}">
                      <a16:colId xmlns:a16="http://schemas.microsoft.com/office/drawing/2014/main" val="1625194887"/>
                    </a:ext>
                  </a:extLst>
                </a:gridCol>
              </a:tblGrid>
              <a:tr h="34642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Год</a:t>
                      </a:r>
                      <a:endParaRPr lang="ru-RU" sz="1600" dirty="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ФИО</a:t>
                      </a:r>
                      <a:endParaRPr lang="ru-RU" sz="16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Класс</a:t>
                      </a:r>
                      <a:endParaRPr lang="ru-RU" sz="16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Предмет</a:t>
                      </a:r>
                      <a:endParaRPr lang="ru-RU" sz="1600"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345485"/>
                  </a:ext>
                </a:extLst>
              </a:tr>
              <a:tr h="433125">
                <a:tc rowSpan="7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2018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Валиахметов</a:t>
                      </a: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Булат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11-1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информатика и ИКТ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340287"/>
                  </a:ext>
                </a:extLst>
              </a:tr>
              <a:tr h="444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Ибрагимов Герман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11-6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информатика и ИКТ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84354"/>
                  </a:ext>
                </a:extLst>
              </a:tr>
              <a:tr h="444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Камалиев</a:t>
                      </a: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Камиль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11-6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информатика и ИКТ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258522"/>
                  </a:ext>
                </a:extLst>
              </a:tr>
              <a:tr h="444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Мусин Алмаз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11-6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информатика и ИКТ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07600"/>
                  </a:ext>
                </a:extLst>
              </a:tr>
              <a:tr h="444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Алешин Роман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11-2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химия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392952"/>
                  </a:ext>
                </a:extLst>
              </a:tr>
              <a:tr h="444728"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Хусаенов</a:t>
                      </a: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Айнур</a:t>
                      </a:r>
                      <a:endParaRPr lang="ru-RU" sz="16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11-1</a:t>
                      </a: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русский язык</a:t>
                      </a: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421"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T Sans" panose="020B050302020302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Садритдинова</a:t>
                      </a: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Розалия</a:t>
                      </a: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11-2</a:t>
                      </a: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T Sans" panose="020B0503020203020204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русский язык</a:t>
                      </a:r>
                    </a:p>
                  </a:txBody>
                  <a:tcPr marL="56127" marR="56127" marT="28064" marB="2806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139CDBC-08C9-4F8C-BC7E-200D91491A19}"/>
              </a:ext>
            </a:extLst>
          </p:cNvPr>
          <p:cNvCxnSpPr/>
          <p:nvPr/>
        </p:nvCxnSpPr>
        <p:spPr>
          <a:xfrm>
            <a:off x="3275856" y="332656"/>
            <a:ext cx="0" cy="792088"/>
          </a:xfrm>
          <a:prstGeom prst="line">
            <a:avLst/>
          </a:prstGeom>
          <a:ln w="28575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1FA966E-9A93-4929-98BD-B0297960C7B0}"/>
              </a:ext>
            </a:extLst>
          </p:cNvPr>
          <p:cNvSpPr txBox="1"/>
          <p:nvPr/>
        </p:nvSpPr>
        <p:spPr>
          <a:xfrm>
            <a:off x="3491880" y="45750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49F"/>
                </a:solidFill>
                <a:latin typeface="PT Sans" panose="020B0503020203020204" pitchFamily="34" charset="-52"/>
              </a:rPr>
              <a:t>«100-балльники» на ЕГЭ</a:t>
            </a:r>
          </a:p>
        </p:txBody>
      </p:sp>
      <p:pic>
        <p:nvPicPr>
          <p:cNvPr id="11" name="Picture 2" descr="C:\Users\MSShafigullin\Desktop\Проекты\IT-лицей\IT-лицей логотип.png">
            <a:extLst>
              <a:ext uri="{FF2B5EF4-FFF2-40B4-BE49-F238E27FC236}">
                <a16:creationId xmlns:a16="http://schemas.microsoft.com/office/drawing/2014/main" id="{1CEB0E22-D160-44BA-8A7B-EB9E49CF1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3" y="6150433"/>
            <a:ext cx="1820995" cy="50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82029C-4CDF-41C8-8CC8-2E746571F8EB}"/>
              </a:ext>
            </a:extLst>
          </p:cNvPr>
          <p:cNvSpPr txBox="1"/>
          <p:nvPr/>
        </p:nvSpPr>
        <p:spPr>
          <a:xfrm>
            <a:off x="323528" y="4575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IT</a:t>
            </a:r>
            <a:r>
              <a:rPr lang="ru-RU" sz="2400" b="1" dirty="0">
                <a:solidFill>
                  <a:srgbClr val="AAA9A9"/>
                </a:solidFill>
                <a:latin typeface="PT Sans" panose="020B0503020203020204" pitchFamily="34" charset="-52"/>
              </a:rPr>
              <a:t>-лицей КФУ</a:t>
            </a:r>
          </a:p>
        </p:txBody>
      </p:sp>
    </p:spTree>
    <p:extLst>
      <p:ext uri="{BB962C8B-B14F-4D97-AF65-F5344CB8AC3E}">
        <p14:creationId xmlns:p14="http://schemas.microsoft.com/office/powerpoint/2010/main" val="13712196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542</Words>
  <Application>Microsoft Office PowerPoint</Application>
  <PresentationFormat>Экран (4:3)</PresentationFormat>
  <Paragraphs>372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 Сергеевич</dc:creator>
  <cp:lastModifiedBy>Вадим Гуськов</cp:lastModifiedBy>
  <cp:revision>117</cp:revision>
  <dcterms:created xsi:type="dcterms:W3CDTF">2017-04-18T05:08:16Z</dcterms:created>
  <dcterms:modified xsi:type="dcterms:W3CDTF">2019-02-05T17:04:55Z</dcterms:modified>
</cp:coreProperties>
</file>