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notesSlides/notesSlide5.xml" ContentType="application/vnd.openxmlformats-officedocument.presentationml.notesSlide+xml"/>
  <Override PartName="/ppt/charts/chart4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style1.xml" ContentType="application/vnd.ms-office.chartstyle+xml"/>
  <Override PartName="/ppt/charts/colors1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7" r:id="rId2"/>
    <p:sldId id="261" r:id="rId3"/>
    <p:sldId id="271" r:id="rId4"/>
    <p:sldId id="272" r:id="rId5"/>
    <p:sldId id="273" r:id="rId6"/>
    <p:sldId id="268" r:id="rId7"/>
    <p:sldId id="270" r:id="rId8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4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9429" autoAdjust="0"/>
  </p:normalViewPr>
  <p:slideViewPr>
    <p:cSldViewPr>
      <p:cViewPr varScale="1">
        <p:scale>
          <a:sx n="88" d="100"/>
          <a:sy n="88" d="100"/>
        </p:scale>
        <p:origin x="-1205" y="-67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_____Microsoft_Excel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Плановые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Лист1!$A$2:$A$6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9</c:v>
                </c:pt>
                <c:pt idx="1">
                  <c:v>10</c:v>
                </c:pt>
                <c:pt idx="2">
                  <c:v>10</c:v>
                </c:pt>
                <c:pt idx="3">
                  <c:v>11</c:v>
                </c:pt>
                <c:pt idx="4">
                  <c:v>10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228-42B3-A1FE-1941DB77672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Внеплановые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Лист1!$A$2:$A$6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4</c:v>
                </c:pt>
                <c:pt idx="1">
                  <c:v>3</c:v>
                </c:pt>
                <c:pt idx="2">
                  <c:v>6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228-42B3-A1FE-1941DB7767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18429184"/>
        <c:axId val="118430720"/>
      </c:barChart>
      <c:catAx>
        <c:axId val="118429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8430720"/>
        <c:crosses val="autoZero"/>
        <c:auto val="1"/>
        <c:lblAlgn val="ctr"/>
        <c:lblOffset val="100"/>
        <c:noMultiLvlLbl val="0"/>
      </c:catAx>
      <c:valAx>
        <c:axId val="118430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8429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ayout>
        <c:manualLayout>
          <c:xMode val="edge"/>
          <c:yMode val="edge"/>
          <c:x val="0.18876858267506141"/>
          <c:y val="0"/>
          <c:w val="0.59450057588537986"/>
          <c:h val="0.1391614918560799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ofPieChart>
        <c:ofPieType val="pie"/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Рассмотренные вопросы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06D-4DD0-8A0B-8A56A82B79A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06D-4DD0-8A0B-8A56A82B79A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E06D-4DD0-8A0B-8A56A82B79A9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E06D-4DD0-8A0B-8A56A82B79A9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E06D-4DD0-8A0B-8A56A82B79A9}"/>
              </c:ext>
            </c:extLst>
          </c:dPt>
          <c:cat>
            <c:strRef>
              <c:f>Лист1!$A$2:$A$5</c:f>
              <c:strCache>
                <c:ptCount val="4"/>
                <c:pt idx="1">
                  <c:v>Разное</c:v>
                </c:pt>
                <c:pt idx="2">
                  <c:v>Плановые вопросы</c:v>
                </c:pt>
                <c:pt idx="3">
                  <c:v>Введённые в основные вопросы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1">
                  <c:v>57</c:v>
                </c:pt>
                <c:pt idx="2">
                  <c:v>24</c:v>
                </c:pt>
                <c:pt idx="3">
                  <c:v>19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E06D-4DD0-8A0B-8A56A82B79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gapWidth val="100"/>
        <c:secondPieSize val="75"/>
        <c:serLines>
          <c:spPr>
            <a:ln w="9525" cap="flat" cmpd="sng" algn="ctr">
              <a:solidFill>
                <a:schemeClr val="tx1">
                  <a:lumMod val="35000"/>
                  <a:lumOff val="65000"/>
                </a:schemeClr>
              </a:solidFill>
              <a:round/>
            </a:ln>
            <a:effectLst/>
          </c:spPr>
        </c:serLines>
      </c:ofPieChart>
      <c:spPr>
        <a:noFill/>
        <a:ln>
          <a:noFill/>
        </a:ln>
        <a:effectLst/>
      </c:spPr>
    </c:plotArea>
    <c:legend>
      <c:legendPos val="b"/>
      <c:legendEntry>
        <c:idx val="0"/>
        <c:delete val="1"/>
      </c:legendEntry>
      <c:layout>
        <c:manualLayout>
          <c:xMode val="edge"/>
          <c:yMode val="edge"/>
          <c:x val="4.9999964391420897E-2"/>
          <c:y val="0.67588389606364307"/>
          <c:w val="0.89999989317426266"/>
          <c:h val="0.2898374304670379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1921486171503495E-2"/>
          <c:y val="3.2117204758740754E-2"/>
          <c:w val="0.9288699770432548"/>
          <c:h val="0.6963258011472456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 сведению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50000"/>
                    <a:satMod val="300000"/>
                  </a:schemeClr>
                </a:gs>
                <a:gs pos="35000">
                  <a:schemeClr val="accent1">
                    <a:tint val="37000"/>
                    <a:satMod val="300000"/>
                  </a:schemeClr>
                </a:gs>
                <a:gs pos="100000">
                  <a:schemeClr val="accent1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Лист1!$A$8:$A$12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Лист1!$B$8:$B$12</c:f>
              <c:numCache>
                <c:formatCode>General</c:formatCode>
                <c:ptCount val="5"/>
                <c:pt idx="0">
                  <c:v>13</c:v>
                </c:pt>
                <c:pt idx="1">
                  <c:v>7</c:v>
                </c:pt>
                <c:pt idx="2">
                  <c:v>9</c:v>
                </c:pt>
                <c:pt idx="3">
                  <c:v>7</c:v>
                </c:pt>
                <c:pt idx="4">
                  <c:v>14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82E-4530-83D8-6325876C5E1B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Утверждено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50000"/>
                    <a:satMod val="300000"/>
                  </a:schemeClr>
                </a:gs>
                <a:gs pos="35000">
                  <a:schemeClr val="accent2">
                    <a:tint val="37000"/>
                    <a:satMod val="300000"/>
                  </a:schemeClr>
                </a:gs>
                <a:gs pos="100000">
                  <a:schemeClr val="accent2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2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Лист1!$A$8:$A$12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Лист1!$C$8:$C$12</c:f>
              <c:numCache>
                <c:formatCode>General</c:formatCode>
                <c:ptCount val="5"/>
                <c:pt idx="0">
                  <c:v>94</c:v>
                </c:pt>
                <c:pt idx="1">
                  <c:v>124</c:v>
                </c:pt>
                <c:pt idx="2">
                  <c:v>135</c:v>
                </c:pt>
                <c:pt idx="3">
                  <c:v>112</c:v>
                </c:pt>
                <c:pt idx="4">
                  <c:v>103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082E-4530-83D8-6325876C5E1B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На рассмотрение УС КФУ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tint val="50000"/>
                    <a:satMod val="300000"/>
                  </a:schemeClr>
                </a:gs>
                <a:gs pos="35000">
                  <a:schemeClr val="accent3">
                    <a:tint val="37000"/>
                    <a:satMod val="300000"/>
                  </a:schemeClr>
                </a:gs>
                <a:gs pos="100000">
                  <a:schemeClr val="accent3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3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Лист1!$A$8:$A$12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Лист1!$D$8:$D$12</c:f>
              <c:numCache>
                <c:formatCode>General</c:formatCode>
                <c:ptCount val="5"/>
                <c:pt idx="0">
                  <c:v>13</c:v>
                </c:pt>
                <c:pt idx="1">
                  <c:v>9</c:v>
                </c:pt>
                <c:pt idx="2">
                  <c:v>19</c:v>
                </c:pt>
                <c:pt idx="3">
                  <c:v>17</c:v>
                </c:pt>
                <c:pt idx="4">
                  <c:v>20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082E-4530-83D8-6325876C5E1B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18922624"/>
        <c:axId val="118924416"/>
      </c:barChart>
      <c:catAx>
        <c:axId val="118922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8924416"/>
        <c:crosses val="autoZero"/>
        <c:auto val="1"/>
        <c:lblAlgn val="ctr"/>
        <c:lblOffset val="100"/>
        <c:noMultiLvlLbl val="0"/>
      </c:catAx>
      <c:valAx>
        <c:axId val="118924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8922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ayout>
        <c:manualLayout>
          <c:xMode val="edge"/>
          <c:yMode val="edge"/>
          <c:x val="0"/>
          <c:y val="0.79537798638770107"/>
          <c:w val="1"/>
          <c:h val="7.288433262076203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Посещаемость (%)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numRef>
              <c:f>Лист1!$A$2:$A$12</c:f>
              <c:numCache>
                <c:formatCode>General</c:formatCode>
                <c:ptCount val="11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</c:numCache>
            </c:numRef>
          </c:cat>
          <c:val>
            <c:numRef>
              <c:f>Лист1!$B$2:$B$12</c:f>
              <c:numCache>
                <c:formatCode>General</c:formatCode>
                <c:ptCount val="11"/>
                <c:pt idx="0">
                  <c:v>89.4</c:v>
                </c:pt>
                <c:pt idx="1">
                  <c:v>85.1</c:v>
                </c:pt>
                <c:pt idx="2">
                  <c:v>85.1</c:v>
                </c:pt>
                <c:pt idx="3">
                  <c:v>76.599999999999994</c:v>
                </c:pt>
                <c:pt idx="4">
                  <c:v>83</c:v>
                </c:pt>
                <c:pt idx="5">
                  <c:v>89.4</c:v>
                </c:pt>
                <c:pt idx="6">
                  <c:v>89.4</c:v>
                </c:pt>
                <c:pt idx="7">
                  <c:v>91.3</c:v>
                </c:pt>
                <c:pt idx="8">
                  <c:v>91.3</c:v>
                </c:pt>
                <c:pt idx="9">
                  <c:v>80.400000000000006</c:v>
                </c:pt>
                <c:pt idx="10">
                  <c:v>76.099999999999994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7334-46D8-A0DF-C06572F52D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3154048"/>
        <c:axId val="63164416"/>
      </c:lineChart>
      <c:catAx>
        <c:axId val="63154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3164416"/>
        <c:crosses val="autoZero"/>
        <c:auto val="1"/>
        <c:lblAlgn val="ctr"/>
        <c:lblOffset val="100"/>
        <c:noMultiLvlLbl val="0"/>
      </c:catAx>
      <c:valAx>
        <c:axId val="63164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3154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0.47342</cdr:x>
      <cdr:y>0.27435</cdr:y>
    </cdr:from>
    <cdr:to>
      <cdr:x>0.57605</cdr:x>
      <cdr:y>0.35737</cdr:y>
    </cdr:to>
    <cdr:sp macro="" textlink="">
      <cdr:nvSpPr>
        <cdr:cNvPr id="2" name="TextBox 18">
          <a:extLst xmlns:a="http://schemas.openxmlformats.org/drawingml/2006/main">
            <a:ext uri="{FF2B5EF4-FFF2-40B4-BE49-F238E27FC236}">
              <a16:creationId xmlns:a16="http://schemas.microsoft.com/office/drawing/2014/main" xmlns="" id="{3D943CB4-FDD9-4D17-9C22-797E758D2E5C}"/>
            </a:ext>
          </a:extLst>
        </cdr:cNvPr>
        <cdr:cNvSpPr txBox="1"/>
      </cdr:nvSpPr>
      <cdr:spPr>
        <a:xfrm xmlns:a="http://schemas.openxmlformats.org/drawingml/2006/main">
          <a:off x="2693112" y="1220438"/>
          <a:ext cx="583814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dirty="0"/>
            <a:t>37%</a:t>
          </a:r>
        </a:p>
      </cdr:txBody>
    </cdr:sp>
  </cdr:relSizeAnchor>
  <cdr:relSizeAnchor xmlns:cdr="http://schemas.openxmlformats.org/drawingml/2006/chartDrawing">
    <cdr:from>
      <cdr:x>0.46673</cdr:x>
      <cdr:y>0.5</cdr:y>
    </cdr:from>
    <cdr:to>
      <cdr:x>0.56936</cdr:x>
      <cdr:y>0.58302</cdr:y>
    </cdr:to>
    <cdr:sp macro="" textlink="">
      <cdr:nvSpPr>
        <cdr:cNvPr id="3" name="TextBox 18">
          <a:extLst xmlns:a="http://schemas.openxmlformats.org/drawingml/2006/main">
            <a:ext uri="{FF2B5EF4-FFF2-40B4-BE49-F238E27FC236}">
              <a16:creationId xmlns:a16="http://schemas.microsoft.com/office/drawing/2014/main" xmlns="" id="{3D943CB4-FDD9-4D17-9C22-797E758D2E5C}"/>
            </a:ext>
          </a:extLst>
        </cdr:cNvPr>
        <cdr:cNvSpPr txBox="1"/>
      </cdr:nvSpPr>
      <cdr:spPr>
        <a:xfrm xmlns:a="http://schemas.openxmlformats.org/drawingml/2006/main">
          <a:off x="2655055" y="2224236"/>
          <a:ext cx="583814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dirty="0"/>
            <a:t>63%</a:t>
          </a:r>
        </a:p>
      </cdr:txBody>
    </cdr:sp>
  </cdr:relSizeAnchor>
  <cdr:relSizeAnchor xmlns:cdr="http://schemas.openxmlformats.org/drawingml/2006/chartDrawing">
    <cdr:from>
      <cdr:x>0.65823</cdr:x>
      <cdr:y>0.5</cdr:y>
    </cdr:from>
    <cdr:to>
      <cdr:x>0.76086</cdr:x>
      <cdr:y>0.58302</cdr:y>
    </cdr:to>
    <cdr:sp macro="" textlink="">
      <cdr:nvSpPr>
        <cdr:cNvPr id="4" name="TextBox 18">
          <a:extLst xmlns:a="http://schemas.openxmlformats.org/drawingml/2006/main">
            <a:ext uri="{FF2B5EF4-FFF2-40B4-BE49-F238E27FC236}">
              <a16:creationId xmlns:a16="http://schemas.microsoft.com/office/drawing/2014/main" xmlns="" id="{0A61B9B7-36A5-4614-8346-B0455102BCED}"/>
            </a:ext>
          </a:extLst>
        </cdr:cNvPr>
        <cdr:cNvSpPr txBox="1"/>
      </cdr:nvSpPr>
      <cdr:spPr>
        <a:xfrm xmlns:a="http://schemas.openxmlformats.org/drawingml/2006/main">
          <a:off x="3744428" y="2224236"/>
          <a:ext cx="583814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800" dirty="0"/>
            <a:t>92%</a:t>
          </a:r>
        </a:p>
      </cdr:txBody>
    </cdr:sp>
  </cdr:relSizeAnchor>
  <cdr:relSizeAnchor xmlns:cdr="http://schemas.openxmlformats.org/drawingml/2006/chartDrawing">
    <cdr:from>
      <cdr:x>0.65823</cdr:x>
      <cdr:y>0.21281</cdr:y>
    </cdr:from>
    <cdr:to>
      <cdr:x>0.74029</cdr:x>
      <cdr:y>0.29583</cdr:y>
    </cdr:to>
    <cdr:sp macro="" textlink="">
      <cdr:nvSpPr>
        <cdr:cNvPr id="5" name="TextBox 18">
          <a:extLst xmlns:a="http://schemas.openxmlformats.org/drawingml/2006/main">
            <a:ext uri="{FF2B5EF4-FFF2-40B4-BE49-F238E27FC236}">
              <a16:creationId xmlns:a16="http://schemas.microsoft.com/office/drawing/2014/main" xmlns="" id="{09CDC647-B0EF-40E5-9386-FE4CE10DE59E}"/>
            </a:ext>
          </a:extLst>
        </cdr:cNvPr>
        <cdr:cNvSpPr txBox="1"/>
      </cdr:nvSpPr>
      <cdr:spPr>
        <a:xfrm xmlns:a="http://schemas.openxmlformats.org/drawingml/2006/main">
          <a:off x="3744428" y="946679"/>
          <a:ext cx="466794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800" dirty="0"/>
            <a:t>8%</a:t>
          </a:r>
        </a:p>
      </cdr:txBody>
    </cdr:sp>
  </cdr:relSizeAnchor>
  <cdr:relSizeAnchor xmlns:cdr="http://schemas.openxmlformats.org/drawingml/2006/chartDrawing">
    <cdr:from>
      <cdr:x>0.83544</cdr:x>
      <cdr:y>0.49965</cdr:y>
    </cdr:from>
    <cdr:to>
      <cdr:x>0.93807</cdr:x>
      <cdr:y>0.58267</cdr:y>
    </cdr:to>
    <cdr:sp macro="" textlink="">
      <cdr:nvSpPr>
        <cdr:cNvPr id="6" name="TextBox 18">
          <a:extLst xmlns:a="http://schemas.openxmlformats.org/drawingml/2006/main">
            <a:ext uri="{FF2B5EF4-FFF2-40B4-BE49-F238E27FC236}">
              <a16:creationId xmlns:a16="http://schemas.microsoft.com/office/drawing/2014/main" xmlns="" id="{48E16C8A-B2CD-B153-10BB-099814D5E655}"/>
            </a:ext>
          </a:extLst>
        </cdr:cNvPr>
        <cdr:cNvSpPr txBox="1"/>
      </cdr:nvSpPr>
      <cdr:spPr>
        <a:xfrm xmlns:a="http://schemas.openxmlformats.org/drawingml/2006/main">
          <a:off x="4752511" y="2222679"/>
          <a:ext cx="583814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800" dirty="0"/>
            <a:t>91%</a:t>
          </a:r>
        </a:p>
      </cdr:txBody>
    </cdr:sp>
  </cdr:relSizeAnchor>
  <cdr:relSizeAnchor xmlns:cdr="http://schemas.openxmlformats.org/drawingml/2006/chartDrawing">
    <cdr:from>
      <cdr:x>0.84386</cdr:x>
      <cdr:y>0.27435</cdr:y>
    </cdr:from>
    <cdr:to>
      <cdr:x>0.92592</cdr:x>
      <cdr:y>0.35737</cdr:y>
    </cdr:to>
    <cdr:sp macro="" textlink="">
      <cdr:nvSpPr>
        <cdr:cNvPr id="7" name="TextBox 18">
          <a:extLst xmlns:a="http://schemas.openxmlformats.org/drawingml/2006/main">
            <a:ext uri="{FF2B5EF4-FFF2-40B4-BE49-F238E27FC236}">
              <a16:creationId xmlns:a16="http://schemas.microsoft.com/office/drawing/2014/main" xmlns="" id="{48E16C8A-B2CD-B153-10BB-099814D5E655}"/>
            </a:ext>
          </a:extLst>
        </cdr:cNvPr>
        <cdr:cNvSpPr txBox="1"/>
      </cdr:nvSpPr>
      <cdr:spPr>
        <a:xfrm xmlns:a="http://schemas.openxmlformats.org/drawingml/2006/main">
          <a:off x="4800409" y="1220438"/>
          <a:ext cx="466794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800" dirty="0"/>
            <a:t>9%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71BDCD-EBE6-4678-8413-13BFAA387E1D}" type="datetimeFigureOut">
              <a:rPr lang="ru-RU" smtClean="0"/>
              <a:t>17.01.2024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A570D4-9143-4E91-8959-8D963457B7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36375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Добрый день, уважаемый Дмитри</a:t>
            </a:r>
            <a:r>
              <a:rPr lang="ru-RU" baseline="0" dirty="0"/>
              <a:t>й Альбертович</a:t>
            </a:r>
            <a:r>
              <a:rPr lang="ru-RU" dirty="0"/>
              <a:t>! Добрый день, коллеги.</a:t>
            </a:r>
          </a:p>
          <a:p>
            <a:r>
              <a:rPr lang="ru-RU" dirty="0"/>
              <a:t>Согласно поручению</a:t>
            </a:r>
            <a:r>
              <a:rPr lang="ru-RU" baseline="0" dirty="0"/>
              <a:t> ректора по рекомендациям по использованию фирменного стиля, мы разослали всем руководителям подразделений письмо с просьбой предоставить нам обратную связь в виде предложений по изменению и корректировкам связанными с использованием фирменного стиля в презентациях.</a:t>
            </a:r>
          </a:p>
          <a:p>
            <a:r>
              <a:rPr lang="ru-RU" baseline="0" dirty="0"/>
              <a:t>Все полученные рекомендации мы разбили на три категории:</a:t>
            </a:r>
          </a:p>
          <a:p>
            <a:pPr marL="228600" indent="-228600">
              <a:buAutoNum type="arabicParenR"/>
            </a:pPr>
            <a:r>
              <a:rPr lang="ru-RU" baseline="0" dirty="0"/>
              <a:t>Предложения по оформлению презентации;</a:t>
            </a:r>
          </a:p>
          <a:p>
            <a:pPr marL="228600" indent="-228600">
              <a:buAutoNum type="arabicParenR"/>
            </a:pPr>
            <a:r>
              <a:rPr lang="ru-RU" baseline="0" dirty="0"/>
              <a:t>Предложения по внедрению новых единых стилеобразующих элементов;</a:t>
            </a:r>
          </a:p>
          <a:p>
            <a:pPr marL="228600" indent="-228600">
              <a:buAutoNum type="arabicParenR"/>
            </a:pPr>
            <a:r>
              <a:rPr lang="ru-RU" baseline="0" dirty="0"/>
              <a:t>Предложения по структуре презентаций.</a:t>
            </a:r>
          </a:p>
          <a:p>
            <a:pPr marL="228600" indent="-228600">
              <a:buAutoNum type="arabicParenR"/>
            </a:pPr>
            <a:endParaRPr lang="ru-RU" baseline="0" dirty="0"/>
          </a:p>
          <a:p>
            <a:pPr marL="0" indent="0">
              <a:buNone/>
            </a:pPr>
            <a:r>
              <a:rPr lang="ru-RU" baseline="0" dirty="0"/>
              <a:t>Итак, перейдем к первому пункту – оформление.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01676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aseline="0" dirty="0"/>
              <a:t>Итак, перейдем к первому пункту – оформление.</a:t>
            </a:r>
          </a:p>
          <a:p>
            <a:pPr marL="0" indent="0">
              <a:buNone/>
            </a:pPr>
            <a:r>
              <a:rPr lang="ru-RU" baseline="0" dirty="0"/>
              <a:t>Основной просьбой со стороны подразделений было увеличить пространство презентации. Нам тоже показалось логичным и правильным, за счет уменьшения ширины корешка увеличить пространство для контента.</a:t>
            </a:r>
          </a:p>
          <a:p>
            <a:pPr marL="228600" indent="-228600">
              <a:buAutoNum type="arabicParenR"/>
            </a:pPr>
            <a:endParaRPr lang="ru-RU" dirty="0"/>
          </a:p>
          <a:p>
            <a:pPr marL="0" indent="0">
              <a:buNone/>
            </a:pPr>
            <a:r>
              <a:rPr lang="ru-RU" dirty="0"/>
              <a:t>След. слайд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aseline="0" dirty="0"/>
              <a:t>Итак, перейдем к первому пункту – оформление.</a:t>
            </a:r>
          </a:p>
          <a:p>
            <a:pPr marL="0" indent="0">
              <a:buNone/>
            </a:pPr>
            <a:r>
              <a:rPr lang="ru-RU" baseline="0" dirty="0"/>
              <a:t>Основной просьбой со стороны подразделений было увеличить пространство презентации. Нам тоже показалось логичным и правильным, за счет уменьшения ширины корешка увеличить пространство для контента.</a:t>
            </a:r>
          </a:p>
          <a:p>
            <a:pPr marL="228600" indent="-228600">
              <a:buAutoNum type="arabicParenR"/>
            </a:pPr>
            <a:endParaRPr lang="ru-RU" dirty="0"/>
          </a:p>
          <a:p>
            <a:pPr marL="0" indent="0">
              <a:buNone/>
            </a:pPr>
            <a:r>
              <a:rPr lang="ru-RU" dirty="0"/>
              <a:t>След. слайд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7411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aseline="0" dirty="0"/>
              <a:t>Итак, перейдем к первому пункту – оформление.</a:t>
            </a:r>
          </a:p>
          <a:p>
            <a:pPr marL="0" indent="0">
              <a:buNone/>
            </a:pPr>
            <a:r>
              <a:rPr lang="ru-RU" baseline="0" dirty="0"/>
              <a:t>Основной просьбой со стороны подразделений было увеличить пространство презентации. Нам тоже показалось логичным и правильным, за счет уменьшения ширины корешка увеличить пространство для контента.</a:t>
            </a:r>
          </a:p>
          <a:p>
            <a:pPr marL="228600" indent="-228600">
              <a:buAutoNum type="arabicParenR"/>
            </a:pPr>
            <a:endParaRPr lang="ru-RU" dirty="0"/>
          </a:p>
          <a:p>
            <a:pPr marL="0" indent="0">
              <a:buNone/>
            </a:pPr>
            <a:r>
              <a:rPr lang="ru-RU" dirty="0"/>
              <a:t>След. слайд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53855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aseline="0" dirty="0"/>
              <a:t>Итак, перейдем к первому пункту – оформление.</a:t>
            </a:r>
          </a:p>
          <a:p>
            <a:pPr marL="0" indent="0">
              <a:buNone/>
            </a:pPr>
            <a:r>
              <a:rPr lang="ru-RU" baseline="0" dirty="0"/>
              <a:t>Основной просьбой со стороны подразделений было увеличить пространство презентации. Нам тоже показалось логичным и правильным, за счет уменьшения ширины корешка увеличить пространство для контента.</a:t>
            </a:r>
          </a:p>
          <a:p>
            <a:pPr marL="228600" indent="-228600">
              <a:buAutoNum type="arabicParenR"/>
            </a:pPr>
            <a:endParaRPr lang="ru-RU" dirty="0"/>
          </a:p>
          <a:p>
            <a:pPr marL="0" indent="0">
              <a:buNone/>
            </a:pPr>
            <a:r>
              <a:rPr lang="ru-RU" dirty="0"/>
              <a:t>След. слайд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67688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Также такие пиктограммы</a:t>
            </a:r>
            <a:r>
              <a:rPr lang="ru-RU" baseline="0" dirty="0"/>
              <a:t> могут быть использованы, как тематический паттерн, при создании текстового слайда. </a:t>
            </a:r>
            <a:r>
              <a:rPr lang="ru-RU" i="1" baseline="0" dirty="0"/>
              <a:t>(</a:t>
            </a:r>
            <a:r>
              <a:rPr lang="ru-RU" b="1" i="1" baseline="0" dirty="0"/>
              <a:t>пока не уверен нужен ли этот слайд</a:t>
            </a:r>
            <a:r>
              <a:rPr lang="ru-RU" i="1" baseline="0" dirty="0"/>
              <a:t>)</a:t>
            </a:r>
          </a:p>
          <a:p>
            <a:endParaRPr lang="ru-RU" i="1" baseline="0" dirty="0"/>
          </a:p>
          <a:p>
            <a:r>
              <a:rPr lang="ru-RU" i="0" baseline="0" dirty="0"/>
              <a:t>След слайд</a:t>
            </a:r>
            <a:endParaRPr lang="ru-RU" i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40967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06714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17.01.2024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chart" Target="../charts/chart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chart" Target="../charts/chart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2" y="824927"/>
            <a:ext cx="3347865" cy="76925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3486007" y="732498"/>
            <a:ext cx="5190450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АНАЛИЗ РАБОТЫ УЧЁНОГО СОВЕТА </a:t>
            </a:r>
          </a:p>
          <a:p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НАБЕРЕЖНОЧЕЛНИНСКОГО ИНСТИТУТА (ФИЛИАЛА) КФУ</a:t>
            </a:r>
          </a:p>
          <a:p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ЗА 2023 ГОД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486008" y="3212852"/>
            <a:ext cx="533446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549F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+mn-cs"/>
              </a:rPr>
              <a:t>Председатель временной комиссии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549F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+mn-cs"/>
              </a:rPr>
              <a:t>по анализу исполнения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549F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+mn-cs"/>
              </a:rPr>
              <a:t>решений УС НЧИ КФУ за 2023 год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b="1" dirty="0" smtClean="0">
                <a:solidFill>
                  <a:srgbClr val="00549F"/>
                </a:solidFill>
                <a:latin typeface="PT Sans" panose="020B0503020203020204" pitchFamily="34" charset="-52"/>
              </a:rPr>
              <a:t>Курочкин Анатолий Васильевич</a:t>
            </a:r>
            <a:endParaRPr lang="ru-RU" sz="1400" b="1" dirty="0">
              <a:solidFill>
                <a:srgbClr val="00549F"/>
              </a:solidFill>
              <a:latin typeface="PT Sans" panose="020B0503020203020204" pitchFamily="34" charset="-52"/>
            </a:endParaRPr>
          </a:p>
          <a:p>
            <a:r>
              <a:rPr lang="ru-RU" sz="1200" b="1" dirty="0" smtClean="0">
                <a:solidFill>
                  <a:schemeClr val="accent1">
                    <a:lumMod val="75000"/>
                  </a:schemeClr>
                </a:solidFill>
                <a:latin typeface="PT Sans" panose="020B0503020203020204" pitchFamily="34" charset="-52"/>
              </a:rPr>
              <a:t>Заведующий кафедрой </a:t>
            </a:r>
            <a:r>
              <a:rPr lang="ru-RU" sz="1200" b="1" dirty="0" err="1" smtClean="0">
                <a:solidFill>
                  <a:schemeClr val="accent1">
                    <a:lumMod val="75000"/>
                  </a:schemeClr>
                </a:solidFill>
                <a:latin typeface="PT Sans" panose="020B0503020203020204" pitchFamily="34" charset="-52"/>
              </a:rPr>
              <a:t>КАиМП</a:t>
            </a:r>
            <a:endParaRPr lang="ru-RU" sz="1200" b="1" dirty="0">
              <a:solidFill>
                <a:schemeClr val="accent1">
                  <a:lumMod val="75000"/>
                </a:schemeClr>
              </a:solidFill>
              <a:latin typeface="PT Sans" panose="020B0503020203020204" pitchFamily="34" charset="-52"/>
            </a:endParaRPr>
          </a:p>
        </p:txBody>
      </p:sp>
      <p:pic>
        <p:nvPicPr>
          <p:cNvPr id="7" name="Picture 2" descr="C:\Users\MSShafigullin\Desktop\Проекты\Брендбук\Готовый ББ\Логотипы в png\2_Logo_whit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526" y="1061618"/>
            <a:ext cx="2198807" cy="295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74244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322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13-18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32ACA0BD-1148-ABB6-9750-C2475140024A}"/>
              </a:ext>
            </a:extLst>
          </p:cNvPr>
          <p:cNvSpPr txBox="1"/>
          <p:nvPr/>
        </p:nvSpPr>
        <p:spPr>
          <a:xfrm>
            <a:off x="964851" y="81074"/>
            <a:ext cx="73448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Количество проведённых заседаний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49F56C91-9FF7-30DE-2BA5-2419AD0D8630}"/>
              </a:ext>
            </a:extLst>
          </p:cNvPr>
          <p:cNvSpPr/>
          <p:nvPr/>
        </p:nvSpPr>
        <p:spPr>
          <a:xfrm>
            <a:off x="899592" y="1140589"/>
            <a:ext cx="237626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Общее количество:</a:t>
            </a:r>
          </a:p>
          <a:p>
            <a:r>
              <a:rPr lang="ru-RU" dirty="0"/>
              <a:t>-    Заседаний 11;</a:t>
            </a:r>
          </a:p>
          <a:p>
            <a:pPr marL="285750" indent="-285750">
              <a:buFontTx/>
              <a:buChar char="-"/>
            </a:pPr>
            <a:r>
              <a:rPr lang="ru-RU" dirty="0"/>
              <a:t>Рассмотренных вопросов </a:t>
            </a:r>
          </a:p>
          <a:p>
            <a:r>
              <a:rPr lang="ru-RU" dirty="0"/>
              <a:t>2019 – 100; 2020 – 107, 2021 – 108; 2022 – 109; 2023 - 100</a:t>
            </a:r>
          </a:p>
          <a:p>
            <a:pPr marL="285750" indent="-285750">
              <a:buFontTx/>
              <a:buChar char="-"/>
            </a:pPr>
            <a:r>
              <a:rPr lang="ru-RU" dirty="0"/>
              <a:t>не рассмотренных вопросов</a:t>
            </a:r>
          </a:p>
          <a:p>
            <a:r>
              <a:rPr lang="ru-RU" dirty="0"/>
              <a:t>2019 – 0, 2020 – 0, 2021 – 0, 2022 – 0, 2023 – 0.</a:t>
            </a:r>
          </a:p>
        </p:txBody>
      </p:sp>
      <p:graphicFrame>
        <p:nvGraphicFramePr>
          <p:cNvPr id="11" name="Диаграмма 10">
            <a:extLst>
              <a:ext uri="{FF2B5EF4-FFF2-40B4-BE49-F238E27FC236}">
                <a16:creationId xmlns:a16="http://schemas.microsoft.com/office/drawing/2014/main" xmlns="" id="{087C4648-5B70-A2F7-10D5-8DF09361255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51627591"/>
              </p:ext>
            </p:extLst>
          </p:nvPr>
        </p:nvGraphicFramePr>
        <p:xfrm>
          <a:off x="3275856" y="580621"/>
          <a:ext cx="5688632" cy="4448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299F36B5-65D5-5D85-746D-9F4D753A1E12}"/>
              </a:ext>
            </a:extLst>
          </p:cNvPr>
          <p:cNvSpPr txBox="1"/>
          <p:nvPr/>
        </p:nvSpPr>
        <p:spPr>
          <a:xfrm>
            <a:off x="3883582" y="1801061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30%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D596AEC9-11A1-DCE3-CE7D-14B574F98472}"/>
              </a:ext>
            </a:extLst>
          </p:cNvPr>
          <p:cNvSpPr/>
          <p:nvPr/>
        </p:nvSpPr>
        <p:spPr>
          <a:xfrm>
            <a:off x="3883582" y="2804857"/>
            <a:ext cx="5838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70%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0FFC8ECB-906A-F830-0721-A5609329A8EF}"/>
              </a:ext>
            </a:extLst>
          </p:cNvPr>
          <p:cNvSpPr txBox="1"/>
          <p:nvPr/>
        </p:nvSpPr>
        <p:spPr>
          <a:xfrm>
            <a:off x="4940588" y="1806273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23%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910F10AA-55E4-DEA8-2E6D-43D770BFD5D3}"/>
              </a:ext>
            </a:extLst>
          </p:cNvPr>
          <p:cNvSpPr/>
          <p:nvPr/>
        </p:nvSpPr>
        <p:spPr>
          <a:xfrm>
            <a:off x="4917130" y="2804857"/>
            <a:ext cx="5838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77%</a:t>
            </a:r>
          </a:p>
        </p:txBody>
      </p:sp>
    </p:spTree>
    <p:extLst>
      <p:ext uri="{BB962C8B-B14F-4D97-AF65-F5344CB8AC3E}">
        <p14:creationId xmlns:p14="http://schemas.microsoft.com/office/powerpoint/2010/main" val="36843441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322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13-18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B0FACB79-5660-E909-7C0E-D61FDBD1E9BD}"/>
              </a:ext>
            </a:extLst>
          </p:cNvPr>
          <p:cNvSpPr txBox="1"/>
          <p:nvPr/>
        </p:nvSpPr>
        <p:spPr>
          <a:xfrm>
            <a:off x="1043608" y="87534"/>
            <a:ext cx="73448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Объём рассмотренных вопросов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AF84C811-53E8-2769-4346-585B09149B53}"/>
              </a:ext>
            </a:extLst>
          </p:cNvPr>
          <p:cNvSpPr/>
          <p:nvPr/>
        </p:nvSpPr>
        <p:spPr>
          <a:xfrm>
            <a:off x="860280" y="503654"/>
            <a:ext cx="250904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Общее количество рассмотренных вопросов 100.</a:t>
            </a:r>
          </a:p>
          <a:p>
            <a:pPr marL="285750" indent="-285750">
              <a:buFontTx/>
              <a:buChar char="-"/>
            </a:pPr>
            <a:r>
              <a:rPr lang="ru-RU" dirty="0"/>
              <a:t>Запланированных вопросов: 24;</a:t>
            </a:r>
          </a:p>
          <a:p>
            <a:pPr marL="285750" indent="-285750">
              <a:buFontTx/>
              <a:buChar char="-"/>
            </a:pPr>
            <a:r>
              <a:rPr lang="ru-RU" dirty="0"/>
              <a:t>Дополнительно введённых в основную часть вопросов: 19;</a:t>
            </a:r>
          </a:p>
          <a:p>
            <a:pPr marL="285750" indent="-285750">
              <a:buFontTx/>
              <a:buChar char="-"/>
            </a:pPr>
            <a:r>
              <a:rPr lang="ru-RU" dirty="0"/>
              <a:t>Рассмотренные в разном вопросы: 57.</a:t>
            </a:r>
          </a:p>
          <a:p>
            <a:r>
              <a:rPr lang="ru-RU" dirty="0"/>
              <a:t>Вопросы связанные с образовательной деятельностью:</a:t>
            </a:r>
          </a:p>
          <a:p>
            <a:r>
              <a:rPr lang="ru-RU" dirty="0"/>
              <a:t>30 – 30% от общего количества.</a:t>
            </a:r>
          </a:p>
        </p:txBody>
      </p:sp>
      <p:graphicFrame>
        <p:nvGraphicFramePr>
          <p:cNvPr id="17" name="Диаграмма 16">
            <a:extLst>
              <a:ext uri="{FF2B5EF4-FFF2-40B4-BE49-F238E27FC236}">
                <a16:creationId xmlns:a16="http://schemas.microsoft.com/office/drawing/2014/main" xmlns="" id="{CAF42FDA-130F-1461-C1A7-DF33187F329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34951711"/>
              </p:ext>
            </p:extLst>
          </p:nvPr>
        </p:nvGraphicFramePr>
        <p:xfrm>
          <a:off x="3269332" y="680457"/>
          <a:ext cx="5616624" cy="44459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E3F06DB0-2EA2-8660-3D08-09BC44A930F0}"/>
              </a:ext>
            </a:extLst>
          </p:cNvPr>
          <p:cNvSpPr txBox="1"/>
          <p:nvPr/>
        </p:nvSpPr>
        <p:spPr>
          <a:xfrm>
            <a:off x="3770831" y="2195917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57%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7FA63E04-5A26-042F-8F2A-B7BD4F5701B4}"/>
              </a:ext>
            </a:extLst>
          </p:cNvPr>
          <p:cNvSpPr/>
          <p:nvPr/>
        </p:nvSpPr>
        <p:spPr>
          <a:xfrm>
            <a:off x="4856144" y="2194638"/>
            <a:ext cx="5838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63%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xmlns="" id="{8869D8E2-0996-05CF-E2C2-D86DCA74B9B0}"/>
              </a:ext>
            </a:extLst>
          </p:cNvPr>
          <p:cNvSpPr/>
          <p:nvPr/>
        </p:nvSpPr>
        <p:spPr>
          <a:xfrm>
            <a:off x="7164288" y="2176687"/>
            <a:ext cx="5838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24%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xmlns="" id="{0F6824ED-C77B-17DC-75A8-5C91030A3F83}"/>
              </a:ext>
            </a:extLst>
          </p:cNvPr>
          <p:cNvSpPr/>
          <p:nvPr/>
        </p:nvSpPr>
        <p:spPr>
          <a:xfrm>
            <a:off x="8083019" y="2146289"/>
            <a:ext cx="5838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19%</a:t>
            </a:r>
          </a:p>
        </p:txBody>
      </p:sp>
    </p:spTree>
    <p:extLst>
      <p:ext uri="{BB962C8B-B14F-4D97-AF65-F5344CB8AC3E}">
        <p14:creationId xmlns:p14="http://schemas.microsoft.com/office/powerpoint/2010/main" val="15581856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322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13-18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2DB70197-A00C-DBDA-BB54-61D73C7CDD0A}"/>
              </a:ext>
            </a:extLst>
          </p:cNvPr>
          <p:cNvSpPr txBox="1"/>
          <p:nvPr/>
        </p:nvSpPr>
        <p:spPr>
          <a:xfrm>
            <a:off x="1043608" y="87534"/>
            <a:ext cx="73448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Структура принятых решений</a:t>
            </a:r>
          </a:p>
          <a:p>
            <a:endParaRPr lang="ru-RU" sz="1400" b="1" dirty="0">
              <a:solidFill>
                <a:schemeClr val="bg1">
                  <a:lumMod val="50000"/>
                </a:schemeClr>
              </a:solidFill>
              <a:latin typeface="PT Sans" panose="020B0503020203020204" pitchFamily="34" charset="-52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F4C9EB13-B669-21D3-BB5C-8FE1DBEB76C4}"/>
              </a:ext>
            </a:extLst>
          </p:cNvPr>
          <p:cNvSpPr/>
          <p:nvPr/>
        </p:nvSpPr>
        <p:spPr>
          <a:xfrm>
            <a:off x="899592" y="1113874"/>
            <a:ext cx="2161311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Общее количество принятых решений 137.</a:t>
            </a:r>
          </a:p>
          <a:p>
            <a:pPr marL="285750" indent="-285750">
              <a:buFontTx/>
              <a:buChar char="-"/>
            </a:pPr>
            <a:r>
              <a:rPr lang="ru-RU" dirty="0"/>
              <a:t>Принятых к сведению 14;</a:t>
            </a:r>
          </a:p>
          <a:p>
            <a:pPr marL="285750" indent="-285750">
              <a:buFontTx/>
              <a:buChar char="-"/>
            </a:pPr>
            <a:r>
              <a:rPr lang="ru-RU" dirty="0"/>
              <a:t>Утверждённых 103;</a:t>
            </a:r>
          </a:p>
          <a:p>
            <a:pPr marL="285750" indent="-285750">
              <a:buFontTx/>
              <a:buChar char="-"/>
            </a:pPr>
            <a:r>
              <a:rPr lang="ru-RU" dirty="0"/>
              <a:t>Вынесенных на рассмотрение Ученого совета КФУ 20.</a:t>
            </a:r>
          </a:p>
        </p:txBody>
      </p:sp>
      <p:graphicFrame>
        <p:nvGraphicFramePr>
          <p:cNvPr id="11" name="Диаграмма 10">
            <a:extLst>
              <a:ext uri="{FF2B5EF4-FFF2-40B4-BE49-F238E27FC236}">
                <a16:creationId xmlns:a16="http://schemas.microsoft.com/office/drawing/2014/main" xmlns="" id="{0C03F9A9-4D90-0D87-BB8B-41D967477AD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29288037"/>
              </p:ext>
            </p:extLst>
          </p:nvPr>
        </p:nvGraphicFramePr>
        <p:xfrm>
          <a:off x="3284121" y="357534"/>
          <a:ext cx="5891192" cy="47859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10237212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322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13-18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2DB70197-A00C-DBDA-BB54-61D73C7CDD0A}"/>
              </a:ext>
            </a:extLst>
          </p:cNvPr>
          <p:cNvSpPr txBox="1"/>
          <p:nvPr/>
        </p:nvSpPr>
        <p:spPr>
          <a:xfrm>
            <a:off x="1043608" y="87534"/>
            <a:ext cx="73448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Посещаемость заседаний учёного совета</a:t>
            </a:r>
          </a:p>
          <a:p>
            <a:endParaRPr lang="ru-RU" sz="1400" b="1" dirty="0">
              <a:solidFill>
                <a:schemeClr val="bg1">
                  <a:lumMod val="50000"/>
                </a:schemeClr>
              </a:solidFill>
              <a:latin typeface="PT Sans" panose="020B0503020203020204" pitchFamily="34" charset="-52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F4C9EB13-B669-21D3-BB5C-8FE1DBEB76C4}"/>
              </a:ext>
            </a:extLst>
          </p:cNvPr>
          <p:cNvSpPr/>
          <p:nvPr/>
        </p:nvSpPr>
        <p:spPr>
          <a:xfrm>
            <a:off x="887939" y="565269"/>
            <a:ext cx="2161311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Средняя посещаемость за год составила 85,2%.</a:t>
            </a:r>
          </a:p>
          <a:p>
            <a:r>
              <a:rPr lang="ru-RU" dirty="0"/>
              <a:t>Пропустили заседаний УС</a:t>
            </a:r>
          </a:p>
          <a:p>
            <a:r>
              <a:rPr lang="ru-RU" dirty="0"/>
              <a:t>Кол. 	     Кол.</a:t>
            </a:r>
          </a:p>
          <a:p>
            <a:r>
              <a:rPr lang="ru-RU" dirty="0" err="1"/>
              <a:t>засед</a:t>
            </a:r>
            <a:r>
              <a:rPr lang="ru-RU" dirty="0"/>
              <a:t>.          членов</a:t>
            </a:r>
          </a:p>
          <a:p>
            <a:pPr marL="342900" indent="-342900">
              <a:buAutoNum type="arabicPlain"/>
            </a:pPr>
            <a:r>
              <a:rPr lang="ru-RU" dirty="0"/>
              <a:t>(9,1%)        11</a:t>
            </a:r>
          </a:p>
          <a:p>
            <a:pPr marL="342900" indent="-342900">
              <a:buAutoNum type="arabicPlain"/>
            </a:pPr>
            <a:r>
              <a:rPr lang="ru-RU" dirty="0"/>
              <a:t>(18,2%)       6</a:t>
            </a:r>
          </a:p>
          <a:p>
            <a:pPr marL="342900" indent="-342900">
              <a:buAutoNum type="arabicPlain"/>
            </a:pPr>
            <a:r>
              <a:rPr lang="ru-RU" dirty="0"/>
              <a:t>(27,3%)       3</a:t>
            </a:r>
          </a:p>
          <a:p>
            <a:pPr marL="342900" indent="-342900">
              <a:buAutoNum type="arabicPlain"/>
            </a:pPr>
            <a:r>
              <a:rPr lang="ru-RU" dirty="0"/>
              <a:t>(36,4%)       3</a:t>
            </a:r>
          </a:p>
          <a:p>
            <a:pPr marL="342900" indent="-342900">
              <a:buAutoNum type="arabicPlain"/>
            </a:pPr>
            <a:r>
              <a:rPr lang="ru-RU" dirty="0"/>
              <a:t>(45,5%)       2</a:t>
            </a:r>
          </a:p>
          <a:p>
            <a:pPr marL="342900" indent="-342900">
              <a:buAutoNum type="arabicPlain"/>
            </a:pPr>
            <a:r>
              <a:rPr lang="ru-RU" dirty="0"/>
              <a:t>(54,5%)       1</a:t>
            </a:r>
          </a:p>
          <a:p>
            <a:r>
              <a:rPr lang="ru-RU" dirty="0"/>
              <a:t>9    (81,8%)       1</a:t>
            </a:r>
          </a:p>
        </p:txBody>
      </p:sp>
      <p:graphicFrame>
        <p:nvGraphicFramePr>
          <p:cNvPr id="13" name="Диаграмма 12">
            <a:extLst>
              <a:ext uri="{FF2B5EF4-FFF2-40B4-BE49-F238E27FC236}">
                <a16:creationId xmlns:a16="http://schemas.microsoft.com/office/drawing/2014/main" xmlns="" id="{832D06A8-DCA2-9CD2-9CF8-B205E74FE19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55341644"/>
              </p:ext>
            </p:extLst>
          </p:nvPr>
        </p:nvGraphicFramePr>
        <p:xfrm>
          <a:off x="3049250" y="535165"/>
          <a:ext cx="5979771" cy="42774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36630201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 algn="ctr"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322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13-18</a:t>
            </a:r>
          </a:p>
        </p:txBody>
      </p:sp>
      <p:pic>
        <p:nvPicPr>
          <p:cNvPr id="3076" name="Picture 4" descr="C:\Users\MSShafigullin\Desktop\2020\Презентация КФУ\Пиктограммы и иконки\1772916-school-and-education\1772916-school-and-education\png\036-astronomy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6705600" y="133350"/>
            <a:ext cx="24384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0A16ECDD-AF50-94EF-BE65-ABE082040156}"/>
              </a:ext>
            </a:extLst>
          </p:cNvPr>
          <p:cNvSpPr txBox="1"/>
          <p:nvPr/>
        </p:nvSpPr>
        <p:spPr>
          <a:xfrm>
            <a:off x="1043608" y="95924"/>
            <a:ext cx="73448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Проект решения комиссии по анализу работу Учёного совета НЧИ КФУ за 2023 г.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4548C53F-C8D3-B9CF-E3E9-78C748B5ADD2}"/>
              </a:ext>
            </a:extLst>
          </p:cNvPr>
          <p:cNvSpPr/>
          <p:nvPr/>
        </p:nvSpPr>
        <p:spPr>
          <a:xfrm>
            <a:off x="997330" y="897598"/>
            <a:ext cx="5590894" cy="412728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buFont typeface="+mj-lt"/>
              <a:buAutoNum type="arabicPeriod"/>
            </a:pP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Признать работу УС НЧИ КФУ за 2023 год удовлетворительной.</a:t>
            </a:r>
          </a:p>
          <a:p>
            <a:pPr marL="342900" lvl="0" indent="-342900" algn="just">
              <a:lnSpc>
                <a:spcPct val="115000"/>
              </a:lnSpc>
              <a:buFont typeface="+mj-lt"/>
              <a:buAutoNum type="arabicPeriod"/>
            </a:pP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Все решения УС НЧИ КФУ исполнены</a:t>
            </a:r>
            <a:r>
              <a:rPr lang="ru-RU" sz="11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342900" lvl="0" indent="-342900" algn="just">
              <a:lnSpc>
                <a:spcPct val="115000"/>
              </a:lnSpc>
              <a:buFont typeface="+mj-lt"/>
              <a:buAutoNum type="arabicPeriod"/>
            </a:pPr>
            <a:r>
              <a:rPr lang="ru-RU" sz="1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Усилить контроль постоянной комиссии по культурно-воспитательной деятельности, социальной и молодежной политике за организацией и проведением воспитательной и культурно-массовой работы в институте, особенно среди иностранных студентов.</a:t>
            </a:r>
            <a:endParaRPr lang="ru-RU" sz="1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+mj-lt"/>
              <a:buAutoNum type="arabicPeriod"/>
            </a:pP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выравнивания продолжительности очных заседаний Ученого совета. Временная комиссия предлагает к плану работ Ученого совета на 2024 год добавить графу "продолжительность" для каждого вопроса. При формировании повестки в служебной записке прикладывать так же планируемое время выступления в разном, либо, чтобы секретарь назначал норму времени. При превышении планируемой продолжительности свыше 1:30 часть вопросов перенести на следующее заседание. При превышении планового времени в 2:15 оставить только на 1:30 остальное перенести на учёный совет в середине следующего месяца. Таким образом, можно разгрузить работу по продолжительности. Время работы взято условно и обсуждаемо. Имеем в виду цикличность многих вопросов, нормы времени предлагаем взять по фактическим данным за прошлый год на основе анализа видеозаписей и/или стенограмм, если таковые имеются у секретаря.</a:t>
            </a:r>
            <a:endParaRPr lang="ru-RU" sz="1100" dirty="0" smtClean="0">
              <a:effectLst/>
              <a:highlight>
                <a:srgbClr val="FFFF00"/>
              </a:highlight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+mj-lt"/>
              <a:buAutoNum type="arabicPeriod"/>
            </a:pPr>
            <a:endParaRPr lang="ru-RU" sz="1600" dirty="0" smtClean="0">
              <a:effectLst/>
              <a:highlight>
                <a:srgbClr val="FFFF00"/>
              </a:highlight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+mj-lt"/>
              <a:buAutoNum type="arabicPeriod"/>
            </a:pPr>
            <a:endParaRPr lang="ru-RU" sz="1400" dirty="0">
              <a:effectLst/>
              <a:highlight>
                <a:srgbClr val="FFFF00"/>
              </a:highligh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72079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MSShafigullin\Desktop\Проекты\Брендбук\Гайдлайн\Презентация\презентация шаблон КФУ-0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472"/>
          <a:stretch/>
        </p:blipFill>
        <p:spPr bwMode="auto">
          <a:xfrm>
            <a:off x="0" y="1786"/>
            <a:ext cx="9144000" cy="5141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11510"/>
            <a:ext cx="1152128" cy="1124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Google Shape;898;g89d9307d70_13_164"/>
          <p:cNvSpPr txBox="1"/>
          <p:nvPr/>
        </p:nvSpPr>
        <p:spPr>
          <a:xfrm>
            <a:off x="2267744" y="2355726"/>
            <a:ext cx="5904656" cy="9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867"/>
              <a:buFont typeface="Arial"/>
              <a:buNone/>
            </a:pPr>
            <a:r>
              <a:rPr lang="en-US" sz="3600" b="1" i="0" u="none" strike="noStrike" cap="none" dirty="0" err="1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Спасибо</a:t>
            </a:r>
            <a:r>
              <a:rPr lang="en-US" sz="3600" b="1" i="0" u="none" strike="noStrike" cap="none" dirty="0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 </a:t>
            </a:r>
            <a:r>
              <a:rPr lang="en-US" sz="3600" b="1" i="0" u="none" strike="noStrike" cap="none" dirty="0" err="1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за</a:t>
            </a:r>
            <a:r>
              <a:rPr lang="en-US" sz="3600" b="1" i="0" u="none" strike="noStrike" cap="none" dirty="0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 </a:t>
            </a:r>
            <a:r>
              <a:rPr lang="en-US" sz="3600" b="1" i="0" u="none" strike="noStrike" cap="none" dirty="0" err="1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внимание</a:t>
            </a:r>
            <a:r>
              <a:rPr lang="en-US" sz="3600" b="1" i="0" u="none" strike="noStrike" cap="none" dirty="0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!</a:t>
            </a:r>
            <a:endParaRPr sz="3600" b="1" i="0" u="none" strike="noStrike" cap="none" dirty="0">
              <a:solidFill>
                <a:schemeClr val="bg1"/>
              </a:solidFill>
              <a:latin typeface="PT Sans" panose="020B0503020203020204" pitchFamily="34" charset="-52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4899014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1395</TotalTime>
  <Words>702</Words>
  <Application>Microsoft Office PowerPoint</Application>
  <PresentationFormat>Экран (16:9)</PresentationFormat>
  <Paragraphs>112</Paragraphs>
  <Slides>7</Slides>
  <Notes>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Шафигуллин Марат Шарифуллович</dc:creator>
  <cp:lastModifiedBy>NCH-01-335-02</cp:lastModifiedBy>
  <cp:revision>74</cp:revision>
  <dcterms:created xsi:type="dcterms:W3CDTF">2020-07-15T10:53:07Z</dcterms:created>
  <dcterms:modified xsi:type="dcterms:W3CDTF">2024-01-17T05:24:27Z</dcterms:modified>
</cp:coreProperties>
</file>