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9"/>
  </p:notesMasterIdLst>
  <p:sldIdLst>
    <p:sldId id="256" r:id="rId2"/>
    <p:sldId id="261" r:id="rId3"/>
    <p:sldId id="262" r:id="rId4"/>
    <p:sldId id="263" r:id="rId5"/>
    <p:sldId id="281" r:id="rId6"/>
    <p:sldId id="284" r:id="rId7"/>
    <p:sldId id="291" r:id="rId8"/>
    <p:sldId id="276" r:id="rId9"/>
    <p:sldId id="280" r:id="rId10"/>
    <p:sldId id="264" r:id="rId11"/>
    <p:sldId id="292" r:id="rId12"/>
    <p:sldId id="285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7567" autoAdjust="0"/>
  </p:normalViewPr>
  <p:slideViewPr>
    <p:cSldViewPr snapToGrid="0">
      <p:cViewPr>
        <p:scale>
          <a:sx n="92" d="100"/>
          <a:sy n="92" d="100"/>
        </p:scale>
        <p:origin x="-341" y="5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0.wmf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3.jpeg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19.jpe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21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0.bin"/><Relationship Id="rId20" Type="http://schemas.openxmlformats.org/officeDocument/2006/relationships/image" Target="../media/image28.jpeg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0.jpeg"/><Relationship Id="rId4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4.jpe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42.wmf"/><Relationship Id="rId3" Type="http://schemas.openxmlformats.org/officeDocument/2006/relationships/notesSlide" Target="../notesSlides/notesSlide5.xml"/><Relationship Id="rId21" Type="http://schemas.openxmlformats.org/officeDocument/2006/relationships/oleObject" Target="../embeddings/oleObject33.bin"/><Relationship Id="rId7" Type="http://schemas.openxmlformats.org/officeDocument/2006/relationships/image" Target="../media/image37.wmf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28.bin"/><Relationship Id="rId5" Type="http://schemas.openxmlformats.org/officeDocument/2006/relationships/image" Target="../media/image36.wmf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32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40.wmf"/><Relationship Id="rId22" Type="http://schemas.openxmlformats.org/officeDocument/2006/relationships/image" Target="../media/image4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9.jpeg"/><Relationship Id="rId5" Type="http://schemas.openxmlformats.org/officeDocument/2006/relationships/image" Target="../media/image46.wmf"/><Relationship Id="rId10" Type="http://schemas.openxmlformats.org/officeDocument/2006/relationships/image" Target="../media/image48.wmf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4.jpeg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50.wmf"/><Relationship Id="rId10" Type="http://schemas.openxmlformats.org/officeDocument/2006/relationships/image" Target="../media/image52.wmf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3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1911" y="865699"/>
            <a:ext cx="8640960" cy="388843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latin typeface="Arial Black" pitchFamily="34" charset="0"/>
              </a:rPr>
              <a:t>Лекция 2</a:t>
            </a:r>
            <a:r>
              <a:rPr lang="en-US" altLang="ru-RU" sz="3200" dirty="0" smtClean="0">
                <a:latin typeface="Arial Black" pitchFamily="34" charset="0"/>
              </a:rPr>
              <a:t> </a:t>
            </a: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cap="all" dirty="0" smtClean="0">
                <a:solidFill>
                  <a:srgbClr val="C00000"/>
                </a:solidFill>
                <a:latin typeface="Arial Black" pitchFamily="34" charset="0"/>
              </a:rPr>
              <a:t>Динамика материальной точки</a:t>
            </a:r>
            <a:endParaRPr lang="ru-RU" altLang="ru-RU" sz="3600" cap="all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31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ДИНАМИКА, </a:t>
            </a:r>
            <a:r>
              <a:rPr lang="ru-RU" altLang="ru-RU" sz="3200" cap="all" dirty="0" smtClean="0">
                <a:solidFill>
                  <a:srgbClr val="C00000"/>
                </a:solidFill>
                <a:latin typeface="Arial Black" pitchFamily="34" charset="0"/>
              </a:rPr>
              <a:t>статика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19456" y="1816224"/>
            <a:ext cx="8924544" cy="35569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материальной точки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системы материальных точек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абсолютно твердого тела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60772" y="6492875"/>
            <a:ext cx="633845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50380" y="6492875"/>
            <a:ext cx="623455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ED3CADDA-2975-47EB-8A75-D018E5A65084}" type="slidenum">
              <a:rPr lang="ru-RU" altLang="ru-RU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250063" y="4190644"/>
            <a:ext cx="532859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Пример статики :</a:t>
            </a: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Условия равновесия в системе</a:t>
            </a:r>
            <a:r>
              <a:rPr kumimoji="0" lang="ru-RU" altLang="ru-RU" sz="240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взаимодействующих тел</a:t>
            </a: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2-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60618" y="3609801"/>
            <a:ext cx="2754275" cy="2947151"/>
          </a:xfrm>
          <a:prstGeom prst="rect">
            <a:avLst/>
          </a:prstGeom>
        </p:spPr>
      </p:pic>
      <p:sp>
        <p:nvSpPr>
          <p:cNvPr id="9" name="Rectangle 3"/>
          <p:cNvSpPr txBox="1">
            <a:spLocks noRot="1" noChangeArrowheads="1"/>
          </p:cNvSpPr>
          <p:nvPr/>
        </p:nvSpPr>
        <p:spPr bwMode="auto">
          <a:xfrm>
            <a:off x="218890" y="1353927"/>
            <a:ext cx="8654946" cy="229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30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altLang="ru-RU" sz="3000" b="1" kern="0" dirty="0" smtClean="0">
                <a:latin typeface="Arial" pitchFamily="34" charset="0"/>
                <a:cs typeface="Arial" pitchFamily="34" charset="0"/>
              </a:rPr>
              <a:t> – установление связи между движением тела и причиной, его </a:t>
            </a:r>
            <a:r>
              <a:rPr lang="ru-RU" altLang="ru-RU" sz="3000" b="1" kern="0" dirty="0" err="1" smtClean="0">
                <a:latin typeface="Arial" pitchFamily="34" charset="0"/>
                <a:cs typeface="Arial" pitchFamily="34" charset="0"/>
              </a:rPr>
              <a:t>вызы-вающей</a:t>
            </a:r>
            <a:r>
              <a:rPr lang="ru-RU" altLang="ru-RU" sz="3000" b="1" kern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lang="ru-RU" altLang="ru-RU" sz="3000" b="1" kern="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30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Статика</a:t>
            </a:r>
            <a:r>
              <a:rPr lang="ru-RU" altLang="ru-RU" sz="3000" b="1" kern="0" dirty="0" smtClean="0">
                <a:latin typeface="Arial" pitchFamily="34" charset="0"/>
                <a:cs typeface="Arial" pitchFamily="34" charset="0"/>
              </a:rPr>
              <a:t> – условия равновесия.</a:t>
            </a: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 noRot="1" noChangeArrowheads="1"/>
          </p:cNvSpPr>
          <p:nvPr/>
        </p:nvSpPr>
        <p:spPr>
          <a:xfrm>
            <a:off x="0" y="0"/>
            <a:ext cx="9144000" cy="1431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ДИНАМИКА, </a:t>
            </a:r>
            <a:r>
              <a:rPr kumimoji="0" lang="ru-RU" alt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статика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34042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Законы динамики</a:t>
            </a:r>
            <a:r>
              <a:rPr lang="en-US" alt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(законы Ньютона)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1553" y="6492875"/>
            <a:ext cx="602673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983AFF6-06AB-4849-BE38-6F5DF0F1EDE6}" type="slidenum">
              <a:rPr lang="ru-RU" altLang="ru-RU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169122" y="1360093"/>
            <a:ext cx="8712968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en-US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 закон: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Всякое тело находится в состоянии покоя и равномерного прямолинейного движения пока воздействие со стороны других тел не заставит изменить это состояние.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ru-RU" altLang="ru-RU" sz="20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«Покой» и «равномерное  прямолинейное движение» суть одно и то же  состояние! </a:t>
            </a:r>
            <a:r>
              <a:rPr lang="ru-RU" altLang="ru-RU" sz="2000" b="1" kern="0" noProof="0" dirty="0">
                <a:latin typeface="Arial" pitchFamily="34" charset="0"/>
                <a:cs typeface="Arial" pitchFamily="34" charset="0"/>
              </a:rPr>
              <a:t>Э</a:t>
            </a:r>
            <a:r>
              <a:rPr lang="ru-RU" altLang="ru-RU" sz="2000" b="1" kern="0" baseline="0" dirty="0" smtClean="0">
                <a:latin typeface="Arial" pitchFamily="34" charset="0"/>
                <a:cs typeface="Arial" pitchFamily="34" charset="0"/>
              </a:rPr>
              <a:t>то – </a:t>
            </a:r>
            <a:r>
              <a:rPr lang="ru-RU" altLang="ru-RU" sz="2000" b="1" kern="0" baseline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естественное состояние тела</a:t>
            </a:r>
            <a:r>
              <a:rPr lang="ru-RU" altLang="ru-RU" sz="2000" b="1" kern="0" baseline="0" dirty="0" smtClean="0">
                <a:latin typeface="Arial" pitchFamily="34" charset="0"/>
                <a:cs typeface="Arial" pitchFamily="34" charset="0"/>
              </a:rPr>
              <a:t>, поскольку для этого ничего не надо делать.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Свойство</a:t>
            </a:r>
            <a:r>
              <a:rPr kumimoji="0" lang="ru-RU" altLang="ru-RU" sz="20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тела сохранять состояние покоя или скорость при отсутствии воздействия каких-либо других тел называется инерцией. Системы, где эти свойства сохраняются – называются инерциальными системами отсчета.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baseline="0" dirty="0" smtClean="0">
                <a:latin typeface="Arial" pitchFamily="34" charset="0"/>
                <a:cs typeface="Arial" pitchFamily="34" charset="0"/>
              </a:rPr>
              <a:t>Поэтому первый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 закон Ньютона именуют </a:t>
            </a:r>
            <a:r>
              <a:rPr lang="ru-RU" altLang="ru-RU" sz="20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altLang="ru-RU" sz="20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аконом инерции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36120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Законы динамики</a:t>
            </a:r>
            <a:r>
              <a:rPr lang="en-US" alt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(законы Ньютона)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37417" y="6381750"/>
            <a:ext cx="432955" cy="476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983AFF6-06AB-4849-BE38-6F5DF0F1EDE6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261911" y="1240701"/>
            <a:ext cx="849694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en-US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II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 закон: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				 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гравитационная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Мера воздействия – сила:    		 трения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					 упругая </a:t>
            </a:r>
          </a:p>
          <a:p>
            <a:pPr marR="0" lvl="0" indent="1793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Если много</a:t>
            </a:r>
            <a:r>
              <a:rPr kumimoji="0" lang="ru-RU" altLang="ru-RU" sz="20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сил – то равнодействующая сила</a:t>
            </a:r>
          </a:p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3200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</a:rPr>
              <a:t>Ускорение, приобретаемое телом в инерциальной системе отсчета прямо пропорционально равнодействующей сил, приложенных к телу, и обратно пропорционально массе тела.</a:t>
            </a:r>
            <a:endParaRPr lang="ru-RU" altLang="ru-RU" sz="3200" b="1" kern="0" baseline="0" dirty="0" smtClean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779912" y="1890539"/>
            <a:ext cx="1152128" cy="28803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779912" y="2178571"/>
            <a:ext cx="1152128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779912" y="2178571"/>
            <a:ext cx="1152128" cy="36004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2-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5825" y="2512506"/>
            <a:ext cx="1921202" cy="1392715"/>
          </a:xfrm>
          <a:prstGeom prst="rect">
            <a:avLst/>
          </a:prstGeom>
        </p:spPr>
      </p:pic>
      <p:graphicFrame>
        <p:nvGraphicFramePr>
          <p:cNvPr id="2560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77712"/>
              </p:ext>
            </p:extLst>
          </p:nvPr>
        </p:nvGraphicFramePr>
        <p:xfrm>
          <a:off x="471488" y="5993245"/>
          <a:ext cx="135413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5" name="Equation" r:id="rId5" imgW="571252" imgH="241195" progId="Equation.DSMT4">
                  <p:embed/>
                </p:oleObj>
              </mc:Choice>
              <mc:Fallback>
                <p:oleObj name="Equation" r:id="rId5" imgW="571252" imgH="241195" progId="Equation.DSMT4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5993245"/>
                        <a:ext cx="135413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649204" y="5990115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kern="0" dirty="0" smtClean="0"/>
              <a:t>Мера инертности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00932" y="6134131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kern="0" dirty="0" smtClean="0"/>
              <a:t>Масса тела –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649204" y="635015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0" dirty="0" smtClean="0"/>
              <a:t>Количество вещества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>
            <a:endCxn id="16" idx="1"/>
          </p:cNvCxnSpPr>
          <p:nvPr/>
        </p:nvCxnSpPr>
        <p:spPr>
          <a:xfrm flipV="1">
            <a:off x="4857116" y="6174781"/>
            <a:ext cx="792088" cy="175374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857116" y="6350155"/>
            <a:ext cx="792088" cy="14799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958954" y="6114949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95853" y="6492875"/>
            <a:ext cx="488373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10390" y="-174567"/>
            <a:ext cx="9144000" cy="126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Принцип независимости действия  сил (движения)</a:t>
            </a:r>
            <a:endParaRPr kumimoji="0" lang="ru-RU" alt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145473" y="1466188"/>
            <a:ext cx="8842664" cy="212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Если на материальную точку одновременно действуют несколько сил, то каждая сообщает ей ускорение согласно второму закону Ньютона, как если бы других сил не было:</a:t>
            </a:r>
            <a:r>
              <a:rPr kumimoji="0" lang="en-US" altLang="ru-RU" sz="24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если тело участвует в сложном</a:t>
            </a:r>
            <a:r>
              <a:rPr kumimoji="0" lang="ru-RU" alt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движении,</a:t>
            </a:r>
            <a:r>
              <a:rPr kumimoji="0" lang="ru-RU" alt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то результирующее перемещение будет определяться векторной  суммой  перемещений</a:t>
            </a:r>
            <a:r>
              <a:rPr kumimoji="0" lang="ru-RU" altLang="ru-RU" sz="24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24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549942" y="3416424"/>
            <a:ext cx="806489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Движение лодки поперек течения реки</a:t>
            </a: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2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900425"/>
            <a:ext cx="2671700" cy="2592288"/>
          </a:xfrm>
          <a:prstGeom prst="rect">
            <a:avLst/>
          </a:prstGeom>
        </p:spPr>
      </p:pic>
      <p:pic>
        <p:nvPicPr>
          <p:cNvPr id="12" name="Рисунок 11" descr="2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9365" y="3900425"/>
            <a:ext cx="280500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6378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800" dirty="0">
                <a:solidFill>
                  <a:srgbClr val="C00000"/>
                </a:solidFill>
                <a:latin typeface="Arial Black" pitchFamily="34" charset="0"/>
              </a:rPr>
              <a:t>Система </a:t>
            </a:r>
            <a: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  <a:t>единиц</a:t>
            </a:r>
            <a:r>
              <a:rPr lang="en-US" altLang="ru-RU" sz="2800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  <a: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  <a:t>Формула</a:t>
            </a:r>
            <a:r>
              <a:rPr lang="en-US" altLang="ru-RU" sz="28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  <a:t>размерности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8990" y="1729048"/>
            <a:ext cx="8676409" cy="4995948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Единица измерения величины</a:t>
            </a:r>
            <a:r>
              <a:rPr lang="en-US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условно выбранная величина, имеющая тот же смысл, что и величина 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Система единиц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совокупность единиц  измерения,  определенных установленным образом для всех величин конкретной области знания.</a:t>
            </a:r>
          </a:p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Основные единицы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независимо установленные  единицы измерения  произвольно выбранных величин. </a:t>
            </a:r>
          </a:p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Размерность, формула размерности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соотношение, определяющее связь между ед. измерения величины 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основными единицами  измерения   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</a:t>
            </a:r>
            <a:r>
              <a:rPr lang="ru-RU" sz="22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</a:t>
            </a:r>
            <a:r>
              <a:rPr lang="ru-RU" sz="22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….. , А</a:t>
            </a:r>
            <a:r>
              <a:rPr lang="en-US" sz="2200" b="1" i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называется </a:t>
            </a:r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формулой размерности: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l-GR" sz="22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l-GR" sz="22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l-GR" sz="22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……..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200" b="1" i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l-GR" sz="22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endParaRPr lang="ru-RU" sz="2200" b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95853" y="6492875"/>
            <a:ext cx="488373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1440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-99392"/>
            <a:ext cx="8964612" cy="116830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Система единиц: СИ, (СГС)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8590" y="6492875"/>
            <a:ext cx="405245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D5F4F578-0DF7-4FE0-AD90-8E5DF73F621A}" type="slidenum">
              <a:rPr lang="ru-RU" altLang="ru-RU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10" name="Rectangle 3"/>
          <p:cNvSpPr txBox="1">
            <a:spLocks noRot="1" noChangeArrowheads="1"/>
          </p:cNvSpPr>
          <p:nvPr/>
        </p:nvSpPr>
        <p:spPr bwMode="auto">
          <a:xfrm>
            <a:off x="207818" y="908720"/>
            <a:ext cx="870758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Основные  единицы :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kumimoji="0" lang="ru-RU" altLang="ru-RU" sz="32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             длины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kumimoji="0" lang="en-US" altLang="ru-RU" sz="32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  </a:t>
            </a:r>
            <a:r>
              <a:rPr kumimoji="0" lang="ru-RU" altLang="ru-RU" sz="32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320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м </a:t>
            </a:r>
            <a:r>
              <a:rPr kumimoji="0" lang="en-US" altLang="ru-RU" sz="320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</a:t>
            </a:r>
            <a:r>
              <a:rPr kumimoji="0" lang="ru-RU" altLang="ru-RU" sz="320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см</a:t>
            </a:r>
            <a:r>
              <a:rPr kumimoji="0" lang="ru-RU" altLang="ru-RU" sz="3200" b="1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altLang="ru-RU" sz="3200" b="1" i="0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времени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с             с</a:t>
            </a:r>
            <a:endParaRPr lang="ru-RU" altLang="ru-RU" sz="3200" b="1" kern="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массы 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кг     </a:t>
            </a:r>
            <a:r>
              <a:rPr lang="en-US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г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Производные единицы: 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скорости </a:t>
            </a:r>
            <a:r>
              <a:rPr lang="en-US" altLang="ru-RU" sz="32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latin typeface="Symbol" pitchFamily="18" charset="2"/>
                <a:cs typeface="Arial" pitchFamily="34" charset="0"/>
              </a:rPr>
              <a:t>u</a:t>
            </a:r>
            <a:r>
              <a:rPr lang="en-US" altLang="ru-RU" sz="3200" b="1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:                       м/с        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(см/с)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ускорения</a:t>
            </a:r>
            <a:r>
              <a:rPr lang="en-US" altLang="ru-RU" sz="32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3200" b="1" i="1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                       м/с</a:t>
            </a:r>
            <a:r>
              <a:rPr lang="ru-RU" altLang="ru-RU" sz="3200" b="1" kern="0" baseline="30000" dirty="0" smtClean="0">
                <a:latin typeface="Arial" pitchFamily="34" charset="0"/>
                <a:cs typeface="Arial" pitchFamily="34" charset="0"/>
              </a:rPr>
              <a:t>2     </a:t>
            </a:r>
            <a:r>
              <a:rPr lang="en-US" altLang="ru-RU" sz="3200" b="1" kern="0" baseline="30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см/с</a:t>
            </a:r>
            <a:r>
              <a:rPr lang="ru-RU" altLang="ru-RU" sz="320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altLang="ru-RU" sz="3200" b="1" kern="0" baseline="30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силы</a:t>
            </a:r>
            <a:r>
              <a:rPr lang="en-US" altLang="ru-RU" sz="32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ru-RU" sz="3200" b="1" kern="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i="1" kern="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sz="3200" b="1" kern="0" dirty="0" smtClean="0">
                <a:latin typeface="Arial" pitchFamily="34" charset="0"/>
                <a:cs typeface="Arial" pitchFamily="34" charset="0"/>
                <a:sym typeface="Symbol"/>
              </a:rPr>
              <a:t> 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1Н</a:t>
            </a:r>
            <a:r>
              <a:rPr lang="ru-RU" altLang="ru-RU" sz="320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1 </a:t>
            </a:r>
            <a:r>
              <a:rPr lang="ru-RU" altLang="ru-RU" sz="3200" b="1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кгм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/с</a:t>
            </a:r>
            <a:r>
              <a:rPr lang="ru-RU" altLang="ru-RU" sz="3200" b="1" kern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 дин</a:t>
            </a:r>
            <a:r>
              <a:rPr lang="ru-RU" altLang="ru-RU" sz="3200" b="1" i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altLang="ru-RU" sz="320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altLang="ru-RU" sz="320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altLang="ru-RU" sz="320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ru-RU" altLang="ru-RU" sz="32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/с</a:t>
            </a:r>
            <a:r>
              <a:rPr lang="ru-RU" altLang="ru-RU" sz="320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3200" b="1" kern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		   1Н</a:t>
            </a:r>
            <a:r>
              <a:rPr lang="ru-RU" altLang="ru-RU" sz="320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10</a:t>
            </a:r>
            <a:r>
              <a:rPr lang="ru-RU" altLang="ru-RU" sz="3200" b="1" kern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дин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Техническая единица силы (МКГСС):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320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кгс</a:t>
            </a:r>
            <a:r>
              <a:rPr lang="ru-RU" altLang="ru-RU" sz="320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sz="32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9.81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en-US" altLang="ru-RU" sz="32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sz="3200" b="1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27384"/>
            <a:ext cx="9144000" cy="8170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Импульс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6635" y="6492875"/>
            <a:ext cx="467591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CC672FB0-1DCE-49B3-B0C4-595D12DD661A}" type="slidenum">
              <a:rPr lang="ru-RU" altLang="ru-RU"/>
              <a:pPr>
                <a:defRPr/>
              </a:pPr>
              <a:t>9</a:t>
            </a:fld>
            <a:endParaRPr lang="ru-RU" altLang="ru-RU" dirty="0"/>
          </a:p>
        </p:txBody>
      </p:sp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852488" y="858520"/>
          <a:ext cx="10620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4" name="Equation" r:id="rId3" imgW="482391" imgH="418918" progId="Equation.DSMT4">
                  <p:embed/>
                </p:oleObj>
              </mc:Choice>
              <mc:Fallback>
                <p:oleObj name="Equation" r:id="rId3" imgW="482391" imgH="418918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858520"/>
                        <a:ext cx="106203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699553"/>
              </p:ext>
            </p:extLst>
          </p:nvPr>
        </p:nvGraphicFramePr>
        <p:xfrm>
          <a:off x="2068513" y="809625"/>
          <a:ext cx="46482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5" name="Equation" r:id="rId5" imgW="2108160" imgH="469800" progId="Equation.DSMT4">
                  <p:embed/>
                </p:oleObj>
              </mc:Choice>
              <mc:Fallback>
                <p:oleObj name="Equation" r:id="rId5" imgW="2108160" imgH="469800" progId="Equation.DSMT4">
                  <p:embed/>
                  <p:pic>
                    <p:nvPicPr>
                      <p:cNvPr id="0" name="Picture 3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513" y="809625"/>
                        <a:ext cx="4648200" cy="1025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8"/>
          <p:cNvGraphicFramePr>
            <a:graphicFrameLocks noChangeAspect="1"/>
          </p:cNvGraphicFramePr>
          <p:nvPr/>
        </p:nvGraphicFramePr>
        <p:xfrm>
          <a:off x="241300" y="1847533"/>
          <a:ext cx="109220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6" name="Equation" r:id="rId7" imgW="495085" imgH="241195" progId="Equation.DSMT4">
                  <p:embed/>
                </p:oleObj>
              </mc:Choice>
              <mc:Fallback>
                <p:oleObj name="Equation" r:id="rId7" imgW="495085" imgH="241195" progId="Equation.DSMT4">
                  <p:embed/>
                  <p:pic>
                    <p:nvPicPr>
                      <p:cNvPr id="0" name="Picture 3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1847533"/>
                        <a:ext cx="1092200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89274" y="1817303"/>
            <a:ext cx="5868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kern="0" dirty="0" smtClean="0">
                <a:solidFill>
                  <a:srgbClr val="C00000"/>
                </a:solidFill>
              </a:rPr>
              <a:t>Импульс материальной точки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2" name="Object 18"/>
          <p:cNvGraphicFramePr>
            <a:graphicFrameLocks noChangeAspect="1"/>
          </p:cNvGraphicFramePr>
          <p:nvPr/>
        </p:nvGraphicFramePr>
        <p:xfrm>
          <a:off x="192088" y="2380933"/>
          <a:ext cx="1368425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7" name="Equation" r:id="rId9" imgW="622030" imgH="241195" progId="Equation.DSMT4">
                  <p:embed/>
                </p:oleObj>
              </mc:Choice>
              <mc:Fallback>
                <p:oleObj name="Equation" r:id="rId9" imgW="622030" imgH="241195" progId="Equation.DSMT4">
                  <p:embed/>
                  <p:pic>
                    <p:nvPicPr>
                      <p:cNvPr id="0" name="Picture 3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8" y="2380933"/>
                        <a:ext cx="1368425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3010862"/>
            <a:ext cx="8640960" cy="282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400" b="1" kern="0" dirty="0" smtClean="0">
                <a:solidFill>
                  <a:srgbClr val="C00000"/>
                </a:solidFill>
              </a:rPr>
              <a:t>Закон сохранения импульса  материальной точки:  </a:t>
            </a:r>
            <a:endParaRPr lang="en-US" altLang="ru-RU" sz="2400" b="1" kern="0" dirty="0" smtClean="0">
              <a:solidFill>
                <a:srgbClr val="C00000"/>
              </a:solidFill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ru-RU" sz="3200" b="1" kern="0" dirty="0" smtClean="0">
                <a:solidFill>
                  <a:schemeClr val="accent1">
                    <a:lumMod val="50000"/>
                  </a:schemeClr>
                </a:solidFill>
              </a:rPr>
              <a:t>III</a:t>
            </a:r>
            <a:r>
              <a:rPr lang="ru-RU" altLang="ru-RU" sz="3200" b="1" kern="0" dirty="0" smtClean="0">
                <a:solidFill>
                  <a:schemeClr val="accent1">
                    <a:lumMod val="50000"/>
                  </a:schemeClr>
                </a:solidFill>
              </a:rPr>
              <a:t> закон Ньютона:</a:t>
            </a:r>
            <a:endParaRPr lang="en-US" altLang="ru-RU" sz="3200" b="1" kern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800" b="1" kern="0" dirty="0" smtClean="0">
                <a:solidFill>
                  <a:srgbClr val="C00000"/>
                </a:solidFill>
              </a:rPr>
              <a:t>Сила действия равна силе противодейств</a:t>
            </a:r>
            <a:r>
              <a:rPr lang="ru-RU" altLang="ru-RU" sz="2800" kern="0" dirty="0" smtClean="0">
                <a:solidFill>
                  <a:srgbClr val="C00000"/>
                </a:solidFill>
              </a:rPr>
              <a:t>ия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32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913966" y="2352531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kern="0" dirty="0" smtClean="0">
                <a:solidFill>
                  <a:srgbClr val="C00000"/>
                </a:solidFill>
              </a:rPr>
              <a:t>Импульс силы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329593"/>
              </p:ext>
            </p:extLst>
          </p:nvPr>
        </p:nvGraphicFramePr>
        <p:xfrm>
          <a:off x="2267744" y="3409184"/>
          <a:ext cx="864096" cy="472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8" name="Equation" r:id="rId11" imgW="393529" imgH="215806" progId="Equation.DSMT4">
                  <p:embed/>
                </p:oleObj>
              </mc:Choice>
              <mc:Fallback>
                <p:oleObj name="Equation" r:id="rId11" imgW="393529" imgH="215806" progId="Equation.DSMT4">
                  <p:embed/>
                  <p:pic>
                    <p:nvPicPr>
                      <p:cNvPr id="0" name="Picture 3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409184"/>
                        <a:ext cx="864096" cy="4723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9980"/>
              </p:ext>
            </p:extLst>
          </p:nvPr>
        </p:nvGraphicFramePr>
        <p:xfrm>
          <a:off x="3519140" y="3454556"/>
          <a:ext cx="9271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9" name="Equation" r:id="rId13" imgW="469696" imgH="241195" progId="Equation.DSMT4">
                  <p:embed/>
                </p:oleObj>
              </mc:Choice>
              <mc:Fallback>
                <p:oleObj name="Equation" r:id="rId13" imgW="469696" imgH="241195" progId="Equation.DSMT4">
                  <p:embed/>
                  <p:pic>
                    <p:nvPicPr>
                      <p:cNvPr id="0" name="Picture 3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9140" y="3454556"/>
                        <a:ext cx="927100" cy="46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 descr="2-10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94759" y="5238529"/>
            <a:ext cx="3600400" cy="1015297"/>
          </a:xfrm>
          <a:prstGeom prst="rect">
            <a:avLst/>
          </a:prstGeom>
        </p:spPr>
      </p:pic>
      <p:graphicFrame>
        <p:nvGraphicFramePr>
          <p:cNvPr id="27762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033319"/>
              </p:ext>
            </p:extLst>
          </p:nvPr>
        </p:nvGraphicFramePr>
        <p:xfrm>
          <a:off x="4718492" y="5417203"/>
          <a:ext cx="142875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0" name="Equation" r:id="rId16" imgW="647419" imgH="253890" progId="Equation.DSMT4">
                  <p:embed/>
                </p:oleObj>
              </mc:Choice>
              <mc:Fallback>
                <p:oleObj name="Equation" r:id="rId16" imgW="647419" imgH="253890" progId="Equation.DSMT4">
                  <p:embed/>
                  <p:pic>
                    <p:nvPicPr>
                      <p:cNvPr id="0" name="Picture 3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492" y="5417203"/>
                        <a:ext cx="1428750" cy="554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7840207" y="1195561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(2.2)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802801" y="1851850"/>
            <a:ext cx="975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(2.2а)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02802" y="2412959"/>
            <a:ext cx="975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(2.2б)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24354" y="3441469"/>
            <a:ext cx="1203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(2.3)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813964" y="5438603"/>
            <a:ext cx="114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(2.4)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0782"/>
            <a:ext cx="9144000" cy="136120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Динамика системы материальных точек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3510" y="6481042"/>
            <a:ext cx="540327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C755B08-2D1B-49EF-810B-9A5D0B34E7CB}" type="slidenum">
              <a:rPr lang="ru-RU" altLang="ru-RU"/>
              <a:pPr>
                <a:defRPr/>
              </a:pPr>
              <a:t>10</a:t>
            </a:fld>
            <a:endParaRPr lang="ru-RU" altLang="ru-RU" dirty="0"/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208854"/>
              </p:ext>
            </p:extLst>
          </p:nvPr>
        </p:nvGraphicFramePr>
        <p:xfrm>
          <a:off x="3824288" y="1514475"/>
          <a:ext cx="135255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3" name="Equation" r:id="rId3" imgW="609480" imgH="253800" progId="Equation.DSMT4">
                  <p:embed/>
                </p:oleObj>
              </mc:Choice>
              <mc:Fallback>
                <p:oleObj name="Equation" r:id="rId3" imgW="609480" imgH="253800" progId="Equation.DSMT4">
                  <p:embed/>
                  <p:pic>
                    <p:nvPicPr>
                      <p:cNvPr id="0" name="Picture 2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4288" y="1514475"/>
                        <a:ext cx="135255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398077"/>
              </p:ext>
            </p:extLst>
          </p:nvPr>
        </p:nvGraphicFramePr>
        <p:xfrm>
          <a:off x="5860214" y="1539544"/>
          <a:ext cx="13684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4" name="Equation" r:id="rId5" imgW="622030" imgH="266584" progId="Equation.DSMT4">
                  <p:embed/>
                </p:oleObj>
              </mc:Choice>
              <mc:Fallback>
                <p:oleObj name="Equation" r:id="rId5" imgW="622030" imgH="266584" progId="Equation.DSMT4">
                  <p:embed/>
                  <p:pic>
                    <p:nvPicPr>
                      <p:cNvPr id="0" name="Picture 2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0214" y="1539544"/>
                        <a:ext cx="1368425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104666"/>
              </p:ext>
            </p:extLst>
          </p:nvPr>
        </p:nvGraphicFramePr>
        <p:xfrm>
          <a:off x="3028950" y="2695575"/>
          <a:ext cx="51625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5" name="Equation" r:id="rId7" imgW="2222280" imgH="495000" progId="Equation.DSMT4">
                  <p:embed/>
                </p:oleObj>
              </mc:Choice>
              <mc:Fallback>
                <p:oleObj name="Equation" r:id="rId7" imgW="2222280" imgH="495000" progId="Equation.DSMT4">
                  <p:embed/>
                  <p:pic>
                    <p:nvPicPr>
                      <p:cNvPr id="0" name="Picture 2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2695575"/>
                        <a:ext cx="5162550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5345" y="604352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kern="0" dirty="0" smtClean="0"/>
              <a:t>или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23748" y="5146074"/>
            <a:ext cx="7270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kern="0" dirty="0" smtClean="0">
                <a:solidFill>
                  <a:srgbClr val="C00000"/>
                </a:solidFill>
              </a:rPr>
              <a:t>скорость перемещения центра масс (инерции</a:t>
            </a:r>
            <a:r>
              <a:rPr lang="ru-RU" sz="2400" kern="0" dirty="0" smtClean="0">
                <a:solidFill>
                  <a:srgbClr val="C00000"/>
                </a:solidFill>
              </a:rPr>
              <a:t>)</a:t>
            </a:r>
            <a:r>
              <a:rPr lang="ru-RU" sz="2400" kern="0" dirty="0" smtClean="0"/>
              <a:t> </a:t>
            </a:r>
            <a:endParaRPr lang="ru-RU" sz="2400" dirty="0"/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569134" y="5934872"/>
          <a:ext cx="1620837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6" name="Equation" r:id="rId9" imgW="736280" imgH="253890" progId="Equation.DSMT4">
                  <p:embed/>
                </p:oleObj>
              </mc:Choice>
              <mc:Fallback>
                <p:oleObj name="Equation" r:id="rId9" imgW="736280" imgH="253890" progId="Equation.DSMT4">
                  <p:embed/>
                  <p:pic>
                    <p:nvPicPr>
                      <p:cNvPr id="0" name="Picture 2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9134" y="5934872"/>
                        <a:ext cx="1620837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318689"/>
              </p:ext>
            </p:extLst>
          </p:nvPr>
        </p:nvGraphicFramePr>
        <p:xfrm>
          <a:off x="1370013" y="3921990"/>
          <a:ext cx="60610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7" name="Equation" r:id="rId11" imgW="2768600" imgH="584200" progId="Equation.DSMT4">
                  <p:embed/>
                </p:oleObj>
              </mc:Choice>
              <mc:Fallback>
                <p:oleObj name="Equation" r:id="rId11" imgW="2768600" imgH="584200" progId="Equation.DSMT4">
                  <p:embed/>
                  <p:pic>
                    <p:nvPicPr>
                      <p:cNvPr id="0" name="Picture 2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921990"/>
                        <a:ext cx="606107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 descr="2-1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8109" y="1464731"/>
            <a:ext cx="2736304" cy="258102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8333569" y="2996926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(2.5)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96072" y="4519403"/>
            <a:ext cx="938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(2.6)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004385" y="5989095"/>
            <a:ext cx="1139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(2.6а)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713" y="2233462"/>
            <a:ext cx="586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координата  центра инерции (масс</a:t>
            </a:r>
            <a:r>
              <a:rPr lang="ru-RU" altLang="ru-RU" sz="2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) –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7375" y="6265118"/>
            <a:ext cx="1901825" cy="476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8A180125-6BAA-45BE-83F1-8D79AA5AB757}" type="slidenum">
              <a:rPr lang="ru-RU" altLang="ru-RU"/>
              <a:pPr>
                <a:defRPr/>
              </a:pPr>
              <a:t>11</a:t>
            </a:fld>
            <a:endParaRPr lang="ru-RU" altLang="ru-RU"/>
          </a:p>
        </p:txBody>
      </p:sp>
      <p:sp>
        <p:nvSpPr>
          <p:cNvPr id="8" name="TextBox 7"/>
          <p:cNvSpPr txBox="1"/>
          <p:nvPr/>
        </p:nvSpPr>
        <p:spPr>
          <a:xfrm>
            <a:off x="-124691" y="-33987"/>
            <a:ext cx="9403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0" dirty="0" smtClean="0">
                <a:solidFill>
                  <a:srgbClr val="C00000"/>
                </a:solidFill>
                <a:latin typeface="Arial Black" pitchFamily="34" charset="0"/>
              </a:rPr>
              <a:t>Уравнение  движения системы материальных точек или</a:t>
            </a: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3200" kern="0" dirty="0" smtClean="0">
                <a:solidFill>
                  <a:srgbClr val="C00000"/>
                </a:solidFill>
                <a:latin typeface="Arial Black" pitchFamily="34" charset="0"/>
              </a:rPr>
              <a:t>твердого тела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296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076313"/>
              </p:ext>
            </p:extLst>
          </p:nvPr>
        </p:nvGraphicFramePr>
        <p:xfrm>
          <a:off x="3630613" y="1041400"/>
          <a:ext cx="23415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8" name="Equation" r:id="rId4" imgW="1066680" imgH="279360" progId="Equation.DSMT4">
                  <p:embed/>
                </p:oleObj>
              </mc:Choice>
              <mc:Fallback>
                <p:oleObj name="Equation" r:id="rId4" imgW="1066680" imgH="27936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0613" y="1041400"/>
                        <a:ext cx="2341562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171864"/>
              </p:ext>
            </p:extLst>
          </p:nvPr>
        </p:nvGraphicFramePr>
        <p:xfrm>
          <a:off x="2970213" y="1689100"/>
          <a:ext cx="35464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9" name="Equation" r:id="rId6" imgW="1612800" imgH="304560" progId="Equation.DSMT4">
                  <p:embed/>
                </p:oleObj>
              </mc:Choice>
              <mc:Fallback>
                <p:oleObj name="Equation" r:id="rId6" imgW="1612800" imgH="30456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213" y="1689100"/>
                        <a:ext cx="3546475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696638"/>
              </p:ext>
            </p:extLst>
          </p:nvPr>
        </p:nvGraphicFramePr>
        <p:xfrm>
          <a:off x="7046913" y="1700213"/>
          <a:ext cx="15144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0" name="Equation" r:id="rId8" imgW="685800" imgH="291960" progId="Equation.DSMT4">
                  <p:embed/>
                </p:oleObj>
              </mc:Choice>
              <mc:Fallback>
                <p:oleObj name="Equation" r:id="rId8" imgW="685800" imgH="29196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913" y="1700213"/>
                        <a:ext cx="151447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8"/>
          <p:cNvGraphicFramePr>
            <a:graphicFrameLocks noChangeAspect="1"/>
          </p:cNvGraphicFramePr>
          <p:nvPr/>
        </p:nvGraphicFramePr>
        <p:xfrm>
          <a:off x="4483100" y="2387600"/>
          <a:ext cx="2373313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1" name="Equation" r:id="rId10" imgW="1079032" imgH="304668" progId="Equation.DSMT4">
                  <p:embed/>
                </p:oleObj>
              </mc:Choice>
              <mc:Fallback>
                <p:oleObj name="Equation" r:id="rId10" imgW="1079032" imgH="304668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2387600"/>
                        <a:ext cx="2373313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98440"/>
              </p:ext>
            </p:extLst>
          </p:nvPr>
        </p:nvGraphicFramePr>
        <p:xfrm>
          <a:off x="438551" y="3087248"/>
          <a:ext cx="17319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2" name="Equation" r:id="rId12" imgW="787320" imgH="495000" progId="Equation.DSMT4">
                  <p:embed/>
                </p:oleObj>
              </mc:Choice>
              <mc:Fallback>
                <p:oleObj name="Equation" r:id="rId12" imgW="787320" imgH="49500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551" y="3087248"/>
                        <a:ext cx="1731962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348999"/>
              </p:ext>
            </p:extLst>
          </p:nvPr>
        </p:nvGraphicFramePr>
        <p:xfrm>
          <a:off x="3768427" y="2973889"/>
          <a:ext cx="5143500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3" name="Equation" r:id="rId14" imgW="2336800" imgH="660400" progId="Equation.DSMT4">
                  <p:embed/>
                </p:oleObj>
              </mc:Choice>
              <mc:Fallback>
                <p:oleObj name="Equation" r:id="rId14" imgW="2336800" imgH="660400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8427" y="2973889"/>
                        <a:ext cx="5143500" cy="1436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460116"/>
              </p:ext>
            </p:extLst>
          </p:nvPr>
        </p:nvGraphicFramePr>
        <p:xfrm>
          <a:off x="366713" y="3873500"/>
          <a:ext cx="653097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4" name="Equation" r:id="rId16" imgW="2971800" imgH="647640" progId="Equation.DSMT4">
                  <p:embed/>
                </p:oleObj>
              </mc:Choice>
              <mc:Fallback>
                <p:oleObj name="Equation" r:id="rId16" imgW="2971800" imgH="64764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3" y="3873500"/>
                        <a:ext cx="6530975" cy="142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2008" y="5589240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Центр инерции (масс, тяжести) движется так, как двигалась бы материальная точка с суммарной массой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 smtClean="0"/>
              <a:t> под действием всех приложенных сил (равнодействующей).</a:t>
            </a:r>
            <a:endParaRPr lang="ru-RU" sz="2400" dirty="0"/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/>
        </p:nvGraphicFramePr>
        <p:xfrm>
          <a:off x="4471988" y="5080000"/>
          <a:ext cx="2397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5" name="Equation" r:id="rId18" imgW="1091726" imgH="291973" progId="Equation.DSMT4">
                  <p:embed/>
                </p:oleObj>
              </mc:Choice>
              <mc:Fallback>
                <p:oleObj name="Equation" r:id="rId18" imgW="1091726" imgH="291973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1988" y="5080000"/>
                        <a:ext cx="2397125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Рисунок 21" descr="2-12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39552" y="1002458"/>
            <a:ext cx="2232248" cy="210557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340177" y="1177272"/>
            <a:ext cx="1048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88817" y="2530584"/>
            <a:ext cx="1048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70513" y="3316968"/>
            <a:ext cx="1212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43681" y="5182344"/>
            <a:ext cx="1212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74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5463" y="6492875"/>
            <a:ext cx="488373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64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2056780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 smtClean="0"/>
              <a:t>На рисунке изображена система тел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kern="0" dirty="0" smtClean="0"/>
              <a:t> </a:t>
            </a:r>
            <a:r>
              <a:rPr lang="ru-RU" altLang="ru-RU" sz="2400" kern="0" dirty="0" smtClean="0"/>
              <a:t>и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dirty="0" smtClean="0"/>
              <a:t> связанных нерастяжимой нитью. Сила трения между телом </a:t>
            </a:r>
            <a:r>
              <a:rPr lang="en-US" altLang="ru-RU" sz="2400" kern="0" dirty="0" smtClean="0"/>
              <a:t>m</a:t>
            </a:r>
            <a:r>
              <a:rPr lang="ru-RU" altLang="ru-RU" sz="2400" kern="0" baseline="-25000" dirty="0" smtClean="0"/>
              <a:t>1 </a:t>
            </a:r>
            <a:r>
              <a:rPr lang="ru-RU" altLang="ru-RU" sz="2400" kern="0" dirty="0" smtClean="0"/>
              <a:t>и столом отсутствует. С каким ускорением движется груз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r>
              <a:rPr lang="en-US" altLang="ru-RU" sz="2400" kern="0" dirty="0" smtClean="0"/>
              <a:t>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endParaRPr lang="ru-RU" sz="2400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403475" y="4724400"/>
          <a:ext cx="452755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8" name="Equation" r:id="rId3" imgW="1409088" imgH="431613" progId="Equation.DSMT4">
                  <p:embed/>
                </p:oleObj>
              </mc:Choice>
              <mc:Fallback>
                <p:oleObj name="Equation" r:id="rId3" imgW="1409088" imgH="431613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4724400"/>
                        <a:ext cx="4527550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 descr="2-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3" y="2060848"/>
            <a:ext cx="3816425" cy="2304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95854" y="6492875"/>
            <a:ext cx="498764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200544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Разложение сил на составляющие </a:t>
            </a:r>
          </a:p>
        </p:txBody>
      </p:sp>
      <p:pic>
        <p:nvPicPr>
          <p:cNvPr id="9" name="Рисунок 8" descr="2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705" y="2852014"/>
            <a:ext cx="8637740" cy="2222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5463" y="6492875"/>
            <a:ext cx="498764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2-18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789040"/>
            <a:ext cx="4357321" cy="1728192"/>
          </a:xfrm>
          <a:prstGeom prst="rect">
            <a:avLst/>
          </a:prstGeom>
        </p:spPr>
      </p:pic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20700" y="4076700"/>
          <a:ext cx="151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7" name="Equation" r:id="rId4" imgW="761669" imgH="253890" progId="Equation.DSMT4">
                  <p:embed/>
                </p:oleObj>
              </mc:Choice>
              <mc:Fallback>
                <p:oleObj name="Equation" r:id="rId4" imgW="761669" imgH="25389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4076700"/>
                        <a:ext cx="15113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3544888" y="4127500"/>
          <a:ext cx="5699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8" name="Equation" r:id="rId6" imgW="291973" imgH="228501" progId="Equation.DSMT4">
                  <p:embed/>
                </p:oleObj>
              </mc:Choice>
              <mc:Fallback>
                <p:oleObj name="Equation" r:id="rId6" imgW="291973" imgH="228501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4127500"/>
                        <a:ext cx="56991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92080" y="400506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 smtClean="0"/>
              <a:t>Идеально гладкая поверхность, как по ней перемещаться?</a:t>
            </a:r>
            <a:endParaRPr lang="ru-RU" sz="2400" dirty="0"/>
          </a:p>
        </p:txBody>
      </p:sp>
      <p:pic>
        <p:nvPicPr>
          <p:cNvPr id="11" name="Рисунок 10" descr="2-1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5585" y="1340768"/>
            <a:ext cx="8696895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75073" y="6492875"/>
            <a:ext cx="498764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4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46100" y="3644900"/>
          <a:ext cx="43068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3" name="Equation" r:id="rId4" imgW="1701800" imgH="254000" progId="Equation.DSMT4">
                  <p:embed/>
                </p:oleObj>
              </mc:Choice>
              <mc:Fallback>
                <p:oleObj name="Equation" r:id="rId4" imgW="1701800" imgH="254000" progId="Equation.DSMT4">
                  <p:embed/>
                  <p:pic>
                    <p:nvPicPr>
                      <p:cNvPr id="0" name="Picture 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3644900"/>
                        <a:ext cx="4306888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43611" y="371703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тогда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051720" y="3284984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Пушка откатная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805468" y="3345873"/>
          <a:ext cx="17033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4" name="Equation" r:id="rId6" imgW="672808" imgH="393529" progId="Equation.DSMT4">
                  <p:embed/>
                </p:oleObj>
              </mc:Choice>
              <mc:Fallback>
                <p:oleObj name="Equation" r:id="rId6" imgW="672808" imgH="393529" progId="Equation.DSMT4">
                  <p:embed/>
                  <p:pic>
                    <p:nvPicPr>
                      <p:cNvPr id="0" name="Picture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5468" y="3345873"/>
                        <a:ext cx="170338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 descr="2-1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601" y="908720"/>
            <a:ext cx="6840760" cy="2379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4221088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кг</a:t>
            </a:r>
          </a:p>
          <a:p>
            <a:r>
              <a:rPr lang="en-US" sz="2400" i="1" dirty="0" err="1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/c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525837"/>
              </p:ext>
            </p:extLst>
          </p:nvPr>
        </p:nvGraphicFramePr>
        <p:xfrm>
          <a:off x="3127375" y="4140200"/>
          <a:ext cx="3117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5" name="Equation" r:id="rId9" imgW="1511300" imgH="393700" progId="Equation.DSMT4">
                  <p:embed/>
                </p:oleObj>
              </mc:Choice>
              <mc:Fallback>
                <p:oleObj name="Equation" r:id="rId9" imgW="1511300" imgH="393700" progId="Equation.DSMT4">
                  <p:embed/>
                  <p:pic>
                    <p:nvPicPr>
                      <p:cNvPr id="0" name="Picture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4140200"/>
                        <a:ext cx="3117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935479"/>
              </p:ext>
            </p:extLst>
          </p:nvPr>
        </p:nvGraphicFramePr>
        <p:xfrm>
          <a:off x="2847975" y="4940300"/>
          <a:ext cx="38560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6" name="Equation" r:id="rId11" imgW="1866900" imgH="228600" progId="Equation.DSMT4">
                  <p:embed/>
                </p:oleObj>
              </mc:Choice>
              <mc:Fallback>
                <p:oleObj name="Equation" r:id="rId11" imgW="1866900" imgH="228600" progId="Equation.DSMT4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4940300"/>
                        <a:ext cx="385603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242048"/>
              </p:ext>
            </p:extLst>
          </p:nvPr>
        </p:nvGraphicFramePr>
        <p:xfrm>
          <a:off x="759836" y="5498090"/>
          <a:ext cx="7535862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7" name="Equation" r:id="rId13" imgW="3644900" imgH="393700" progId="Equation.DSMT4">
                  <p:embed/>
                </p:oleObj>
              </mc:Choice>
              <mc:Fallback>
                <p:oleObj name="Equation" r:id="rId13" imgW="3644900" imgH="393700" progId="Equation.DSMT4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836" y="5498090"/>
                        <a:ext cx="7535862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822575" y="6235700"/>
          <a:ext cx="18970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8" name="Equation" r:id="rId15" imgW="889000" imgH="228600" progId="Equation.DSMT4">
                  <p:embed/>
                </p:oleObj>
              </mc:Choice>
              <mc:Fallback>
                <p:oleObj name="Equation" r:id="rId15" imgW="889000" imgH="228600" progId="Equation.DSMT4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575" y="6235700"/>
                        <a:ext cx="189706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1283422" y="1740334"/>
          <a:ext cx="41751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9" name="Equation" r:id="rId17" imgW="165028" imgH="228501" progId="Equation.DSMT4">
                  <p:embed/>
                </p:oleObj>
              </mc:Choice>
              <mc:Fallback>
                <p:oleObj name="Equation" r:id="rId17" imgW="165028" imgH="228501" progId="Equation.DSMT4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3422" y="1740334"/>
                        <a:ext cx="417512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58" name="Object 122"/>
          <p:cNvGraphicFramePr>
            <a:graphicFrameLocks noChangeAspect="1"/>
          </p:cNvGraphicFramePr>
          <p:nvPr/>
        </p:nvGraphicFramePr>
        <p:xfrm>
          <a:off x="4489450" y="3314700"/>
          <a:ext cx="1651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0" name="Equation" r:id="rId19" imgW="165028" imgH="228501" progId="Equation.DSMT4">
                  <p:embed/>
                </p:oleObj>
              </mc:Choice>
              <mc:Fallback>
                <p:oleObj name="Equation" r:id="rId19" imgW="165028" imgH="228501" progId="Equation.DSMT4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9450" y="3314700"/>
                        <a:ext cx="1651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59" name="Object 123"/>
          <p:cNvGraphicFramePr>
            <a:graphicFrameLocks noChangeAspect="1"/>
          </p:cNvGraphicFramePr>
          <p:nvPr/>
        </p:nvGraphicFramePr>
        <p:xfrm>
          <a:off x="6708920" y="975880"/>
          <a:ext cx="41751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1" name="Equation" r:id="rId21" imgW="165028" imgH="228501" progId="Equation.DSMT4">
                  <p:embed/>
                </p:oleObj>
              </mc:Choice>
              <mc:Fallback>
                <p:oleObj name="Equation" r:id="rId21" imgW="165028" imgH="228501" progId="Equation.DSMT4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8920" y="975880"/>
                        <a:ext cx="417512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5462" y="6492875"/>
            <a:ext cx="509155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0964" name="Object 2"/>
          <p:cNvGraphicFramePr>
            <a:graphicFrameLocks noChangeAspect="1"/>
          </p:cNvGraphicFramePr>
          <p:nvPr/>
        </p:nvGraphicFramePr>
        <p:xfrm>
          <a:off x="4325938" y="3895725"/>
          <a:ext cx="46132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2" name="Equation" r:id="rId4" imgW="2362200" imgH="444500" progId="Equation.DSMT4">
                  <p:embed/>
                </p:oleObj>
              </mc:Choice>
              <mc:Fallback>
                <p:oleObj name="Equation" r:id="rId4" imgW="2362200" imgH="444500" progId="Equation.DSMT4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3895725"/>
                        <a:ext cx="461327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52943" y="1912269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kern="0" dirty="0" smtClean="0"/>
              <a:t>Скорость пули – 300 м/с</a:t>
            </a:r>
          </a:p>
          <a:p>
            <a:r>
              <a:rPr lang="ru-RU" sz="2400" dirty="0" smtClean="0"/>
              <a:t>Масса пули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/>
              <a:t> </a:t>
            </a:r>
            <a:r>
              <a:rPr lang="ru-RU" sz="2400" dirty="0" smtClean="0"/>
              <a:t>=</a:t>
            </a:r>
            <a:r>
              <a:rPr lang="en-US" sz="2400" dirty="0" smtClean="0"/>
              <a:t>0</a:t>
            </a:r>
            <a:r>
              <a:rPr lang="ru-RU" sz="2400" dirty="0" smtClean="0"/>
              <a:t>,03</a:t>
            </a:r>
            <a:r>
              <a:rPr lang="en-US" sz="2400" dirty="0" smtClean="0"/>
              <a:t> </a:t>
            </a:r>
            <a:r>
              <a:rPr lang="ru-RU" sz="2400" dirty="0" smtClean="0"/>
              <a:t>кг</a:t>
            </a: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dirty="0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ru-RU" sz="2400" i="1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кгм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/с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Масса ружья – 3 кг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2-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0347" y="1474394"/>
            <a:ext cx="3820100" cy="3888432"/>
          </a:xfrm>
          <a:prstGeom prst="rect">
            <a:avLst/>
          </a:prstGeom>
        </p:spPr>
      </p:pic>
      <p:graphicFrame>
        <p:nvGraphicFramePr>
          <p:cNvPr id="40989" name="Object 29"/>
          <p:cNvGraphicFramePr>
            <a:graphicFrameLocks noChangeAspect="1"/>
          </p:cNvGraphicFramePr>
          <p:nvPr/>
        </p:nvGraphicFramePr>
        <p:xfrm>
          <a:off x="3392488" y="1574800"/>
          <a:ext cx="3413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3" name="Equation" r:id="rId7" imgW="177646" imgH="228402" progId="Equation.DSMT4">
                  <p:embed/>
                </p:oleObj>
              </mc:Choice>
              <mc:Fallback>
                <p:oleObj name="Equation" r:id="rId7" imgW="177646" imgH="228402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1574800"/>
                        <a:ext cx="34131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0" name="Object 30"/>
          <p:cNvGraphicFramePr>
            <a:graphicFrameLocks noChangeAspect="1"/>
          </p:cNvGraphicFramePr>
          <p:nvPr/>
        </p:nvGraphicFramePr>
        <p:xfrm>
          <a:off x="1319213" y="3225800"/>
          <a:ext cx="3190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4" name="Equation" r:id="rId9" imgW="164957" imgH="241091" progId="Equation.DSMT4">
                  <p:embed/>
                </p:oleObj>
              </mc:Choice>
              <mc:Fallback>
                <p:oleObj name="Equation" r:id="rId9" imgW="164957" imgH="241091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3225800"/>
                        <a:ext cx="31908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75071" y="6492875"/>
            <a:ext cx="509155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 (продолжение)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4797152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тело немного шелохнется, но если не прижимать плотно: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27089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Контакт с телом (половиной) 80 кг/2 = 40 кг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934200" y="2705100"/>
          <a:ext cx="1676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4" name="Equation" r:id="rId4" imgW="838200" imgH="241300" progId="Equation.DSMT4">
                  <p:embed/>
                </p:oleObj>
              </mc:Choice>
              <mc:Fallback>
                <p:oleObj name="Equation" r:id="rId4" imgW="838200" imgH="241300" progId="Equation.DSMT4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705100"/>
                        <a:ext cx="16764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 descr="2-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3998" y="966355"/>
            <a:ext cx="3893698" cy="1693718"/>
          </a:xfrm>
          <a:prstGeom prst="rect">
            <a:avLst/>
          </a:prstGeom>
        </p:spPr>
      </p:pic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1803400" y="3784600"/>
          <a:ext cx="584358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5" name="Equation" r:id="rId7" imgW="2781300" imgH="444500" progId="Equation.DSMT4">
                  <p:embed/>
                </p:oleObj>
              </mc:Choice>
              <mc:Fallback>
                <p:oleObj name="Equation" r:id="rId7" imgW="2781300" imgH="444500" progId="Equation.DSMT4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3784600"/>
                        <a:ext cx="5843588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9512" y="3356992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Если ружье прижать плотно: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54000" y="5219700"/>
          <a:ext cx="10398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6" name="Equation" r:id="rId9" imgW="495085" imgH="393529" progId="Equation.DSMT4">
                  <p:embed/>
                </p:oleObj>
              </mc:Choice>
              <mc:Fallback>
                <p:oleObj name="Equation" r:id="rId9" imgW="495085" imgH="393529" progId="Equation.DSMT4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5219700"/>
                        <a:ext cx="1039813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148723"/>
              </p:ext>
            </p:extLst>
          </p:nvPr>
        </p:nvGraphicFramePr>
        <p:xfrm>
          <a:off x="1851025" y="5372100"/>
          <a:ext cx="4857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7" name="Equation" r:id="rId11" imgW="2311400" imgH="241300" progId="Equation.DSMT4">
                  <p:embed/>
                </p:oleObj>
              </mc:Choice>
              <mc:Fallback>
                <p:oleObj name="Equation" r:id="rId11" imgW="2311400" imgH="241300" progId="Equation.DSMT4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372100"/>
                        <a:ext cx="48577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79512" y="5830095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Все зависит от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и на какую площадь приходится удар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если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 0,1, то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= 90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sz="2400" dirty="0" err="1" smtClean="0">
                <a:latin typeface="Arial" pitchFamily="34" charset="0"/>
                <a:cs typeface="Arial" pitchFamily="34" charset="0"/>
                <a:sym typeface="Symbol"/>
              </a:rPr>
              <a:t>м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/с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 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кг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далее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см.«Давление</a:t>
            </a:r>
            <a:r>
              <a:rPr lang="ru-RU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3288</TotalTime>
  <Words>691</Words>
  <Application>Microsoft Office PowerPoint</Application>
  <PresentationFormat>Экран (4:3)</PresentationFormat>
  <Paragraphs>122</Paragraphs>
  <Slides>17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Тема Office</vt:lpstr>
      <vt:lpstr>Equation</vt:lpstr>
      <vt:lpstr>MathType 6.0 Equation</vt:lpstr>
      <vt:lpstr>Лекция 2     Динамика материальной точки</vt:lpstr>
      <vt:lpstr>ДИНАМИКА, статика</vt:lpstr>
      <vt:lpstr>Презентация PowerPoint</vt:lpstr>
      <vt:lpstr>Законы динамики (законы Ньютона)</vt:lpstr>
      <vt:lpstr>Законы динамики (законы Ньютона)</vt:lpstr>
      <vt:lpstr>Презентация PowerPoint</vt:lpstr>
      <vt:lpstr>Система единиц.Формула размерности </vt:lpstr>
      <vt:lpstr>Система единиц: СИ, (СГС)</vt:lpstr>
      <vt:lpstr>Импульс</vt:lpstr>
      <vt:lpstr>Динамика системы материальных точек</vt:lpstr>
      <vt:lpstr>Презентация PowerPoint</vt:lpstr>
      <vt:lpstr>Пример 1</vt:lpstr>
      <vt:lpstr>Пример 2 Разложение сил на составляющие </vt:lpstr>
      <vt:lpstr>Пример 3</vt:lpstr>
      <vt:lpstr>Пример 4</vt:lpstr>
      <vt:lpstr>Пример 5</vt:lpstr>
      <vt:lpstr>Пример 5 (продолжение)</vt:lpstr>
    </vt:vector>
  </TitlesOfParts>
  <Company>Andrey Filippov &amp;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Альберт</cp:lastModifiedBy>
  <cp:revision>311</cp:revision>
  <dcterms:created xsi:type="dcterms:W3CDTF">2004-09-01T16:22:32Z</dcterms:created>
  <dcterms:modified xsi:type="dcterms:W3CDTF">2018-02-13T09:53:41Z</dcterms:modified>
</cp:coreProperties>
</file>