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75" r:id="rId5"/>
    <p:sldId id="276" r:id="rId6"/>
    <p:sldId id="277" r:id="rId7"/>
    <p:sldId id="289" r:id="rId8"/>
    <p:sldId id="280" r:id="rId9"/>
    <p:sldId id="291" r:id="rId10"/>
    <p:sldId id="279" r:id="rId11"/>
    <p:sldId id="292" r:id="rId12"/>
    <p:sldId id="293" r:id="rId13"/>
    <p:sldId id="294" r:id="rId14"/>
    <p:sldId id="278" r:id="rId15"/>
    <p:sldId id="300" r:id="rId16"/>
    <p:sldId id="301" r:id="rId17"/>
    <p:sldId id="299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70" r:id="rId27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-108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Остепененноть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93-E84F-96B8-0E2DDBC1AD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93-E84F-96B8-0E2DDBC1AD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D93-E84F-96B8-0E2DDBC1AD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D93-E84F-96B8-0E2DDBC1ADE5}"/>
              </c:ext>
            </c:extLst>
          </c:dPt>
          <c:cat>
            <c:strRef>
              <c:f>Лист1!$A$2:$A$5</c:f>
              <c:strCache>
                <c:ptCount val="3"/>
                <c:pt idx="0">
                  <c:v>Доктора наук</c:v>
                </c:pt>
                <c:pt idx="1">
                  <c:v>Кандидаты наук</c:v>
                </c:pt>
                <c:pt idx="2">
                  <c:v>без степени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14-AF4E-85C4-E775BC84D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основных работников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Дола основных работников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15-8843-B5EF-7050548CBA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15-8843-B5EF-7050548CBA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E15-8843-B5EF-7050548CBA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E15-8843-B5EF-7050548CBA16}"/>
              </c:ext>
            </c:extLst>
          </c:dPt>
          <c:cat>
            <c:strRef>
              <c:f>Лист1!$A$2:$A$5</c:f>
              <c:strCache>
                <c:ptCount val="3"/>
                <c:pt idx="0">
                  <c:v>Основные работники на полную ставку</c:v>
                </c:pt>
                <c:pt idx="1">
                  <c:v>Основные работники на доли ставки</c:v>
                </c:pt>
                <c:pt idx="2">
                  <c:v>Внешние совместители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72-CA47-8282-90CA49A6F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Доля работников до 39 лет</a:t>
            </a:r>
            <a:r>
              <a:rPr lang="en-US" dirty="0"/>
              <a:t> – 42%</a:t>
            </a:r>
            <a:endParaRPr lang="ru-RU" dirty="0"/>
          </a:p>
        </c:rich>
      </c:tx>
      <c:layout>
        <c:manualLayout>
          <c:xMode val="edge"/>
          <c:yMode val="edge"/>
          <c:x val="0.19516001474939071"/>
          <c:y val="2.7402462337796842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аботников до 39 лет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61-C049-9C48-8258A4857C32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4C-AB48-912E-9A805BE3E1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A61-C049-9C48-8258A4857C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A61-C049-9C48-8258A4857C32}"/>
              </c:ext>
            </c:extLst>
          </c:dPt>
          <c:cat>
            <c:strRef>
              <c:f>Лист1!$A$2:$A$5</c:f>
              <c:strCache>
                <c:ptCount val="2"/>
                <c:pt idx="0">
                  <c:v>старше 39 лет</c:v>
                </c:pt>
                <c:pt idx="1">
                  <c:v>младше 39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</c:v>
                </c:pt>
                <c:pt idx="1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4C-AB48-912E-9A805BE3E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BDB68F-0A02-4E79-A7E8-A0DD76E0B648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C13294E-FD67-49ED-87CB-339223F3368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600" b="1" dirty="0" err="1">
              <a:latin typeface="PT Sans" panose="020B0503020203020204" pitchFamily="34" charset="-52"/>
            </a:rPr>
            <a:t>Бакалавриат</a:t>
          </a:r>
          <a:r>
            <a:rPr lang="ru-RU" sz="1600" b="1" dirty="0">
              <a:latin typeface="PT Sans" panose="020B0503020203020204" pitchFamily="34" charset="-52"/>
            </a:rPr>
            <a:t> 40.03.01 «Юриспруденция»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600" dirty="0">
              <a:latin typeface="PT Sans" panose="020B0503020203020204" pitchFamily="34" charset="-52"/>
            </a:rPr>
            <a:t>Предпринимательское право, Коммерческое право,  Корпоративное право,  Информационное право,  Право интеллектуальной собственности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600" i="1" dirty="0">
              <a:latin typeface="PT Sans" panose="020B0503020203020204" pitchFamily="34" charset="-52"/>
            </a:rPr>
            <a:t>Лекции по 3 дисциплинам в рамках проекта «Открытое образование» КФУ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600" i="1" dirty="0">
              <a:latin typeface="PT Sans" panose="020B0503020203020204" pitchFamily="34" charset="-52"/>
            </a:rPr>
            <a:t>Совместный с ИЭУФ </a:t>
          </a:r>
          <a:r>
            <a:rPr lang="ru-RU" sz="1600" i="1" dirty="0" err="1">
              <a:latin typeface="PT Sans" panose="020B0503020203020204" pitchFamily="34" charset="-52"/>
            </a:rPr>
            <a:t>бакалавриат</a:t>
          </a:r>
          <a:r>
            <a:rPr lang="ru-RU" sz="1600" i="1" dirty="0">
              <a:latin typeface="PT Sans" panose="020B0503020203020204" pitchFamily="34" charset="-52"/>
            </a:rPr>
            <a:t> «Менеджер – Юрист»</a:t>
          </a:r>
        </a:p>
      </dgm:t>
    </dgm:pt>
    <dgm:pt modelId="{55535338-1DF6-42A7-81AA-BEDA29DDD7D4}" type="parTrans" cxnId="{9584F964-606F-47FE-ADD3-16F27C5AF87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B7EA117B-7AD2-4DE6-A3E2-686AE4894B2B}" type="sibTrans" cxnId="{9584F964-606F-47FE-ADD3-16F27C5AF87C}">
      <dgm:prSet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FE0B3A3B-5D87-41CB-BF93-71D41AD89FA2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600" b="1" dirty="0">
              <a:latin typeface="PT Sans" panose="020B0503020203020204" pitchFamily="34" charset="-52"/>
            </a:rPr>
            <a:t>Магистратура 40.04.01 «Юриспруденция»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600" dirty="0">
              <a:latin typeface="PT Sans" panose="020B0503020203020204" pitchFamily="34" charset="-52"/>
            </a:rPr>
            <a:t>Магистерская программа «Правовое сопровождение бизнеса»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600" dirty="0">
              <a:latin typeface="PT Sans" panose="020B0503020203020204" pitchFamily="34" charset="-52"/>
            </a:rPr>
            <a:t>Магистерская программа «Юрист в сфере цифровой экономики»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600" dirty="0">
              <a:latin typeface="PT Sans" panose="020B0503020203020204" pitchFamily="34" charset="-52"/>
            </a:rPr>
            <a:t>Магистерская программа «Антикоррупционная деятельность и </a:t>
          </a:r>
          <a:r>
            <a:rPr lang="ru-RU" sz="1600" dirty="0" err="1">
              <a:latin typeface="PT Sans" panose="020B0503020203020204" pitchFamily="34" charset="-52"/>
            </a:rPr>
            <a:t>комплаенс</a:t>
          </a:r>
          <a:r>
            <a:rPr lang="ru-RU" sz="1600" dirty="0">
              <a:latin typeface="PT Sans" panose="020B0503020203020204" pitchFamily="34" charset="-52"/>
            </a:rPr>
            <a:t>»</a:t>
          </a:r>
        </a:p>
      </dgm:t>
    </dgm:pt>
    <dgm:pt modelId="{4477B828-58C0-4D8D-A544-1AD4B90E0DC3}" type="parTrans" cxnId="{0568F325-18F4-4C8B-A9CC-689E36B14CD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13C0587E-C6F9-464D-99A6-C1FD4B69A81C}" type="sibTrans" cxnId="{0568F325-18F4-4C8B-A9CC-689E36B14CD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A3D21086-54B5-4B19-8915-3E3A6B18DBE6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600" b="1" dirty="0">
              <a:latin typeface="PT Sans" panose="020B0503020203020204" pitchFamily="34" charset="-52"/>
            </a:rPr>
            <a:t>Аспирантура </a:t>
          </a:r>
          <a:r>
            <a:rPr lang="ru-RU" sz="1600" b="1" i="0" u="none" dirty="0"/>
            <a:t>5.1.3. «Частно-правовые (цивилистические) науки»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600" b="0" i="0" u="none" dirty="0"/>
            <a:t>                                                  План приема 2024 год – 8 аспирантов (контракт)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600" b="0" i="0" u="none" dirty="0">
              <a:latin typeface="PT Sans" panose="020B0503020203020204" pitchFamily="34" charset="-52"/>
            </a:rPr>
            <a:t>                </a:t>
          </a:r>
          <a:r>
            <a:rPr lang="ru-RU" sz="1600" b="1" i="0" u="none" dirty="0">
              <a:latin typeface="PT Sans" panose="020B0503020203020204" pitchFamily="34" charset="-52"/>
            </a:rPr>
            <a:t>Докторантура</a:t>
          </a:r>
          <a:r>
            <a:rPr lang="ru-RU" sz="1600" b="0" i="0" u="none" dirty="0">
              <a:latin typeface="PT Sans" panose="020B0503020203020204" pitchFamily="34" charset="-52"/>
            </a:rPr>
            <a:t> – 1 докторант (2021-2023, защита 25 апреля 2024 г.)</a:t>
          </a:r>
          <a:endParaRPr lang="ru-RU" sz="1600" b="1" dirty="0">
            <a:latin typeface="PT Sans" panose="020B0503020203020204" pitchFamily="34" charset="-52"/>
          </a:endParaRPr>
        </a:p>
      </dgm:t>
    </dgm:pt>
    <dgm:pt modelId="{2BA2320D-036C-4103-89D5-834AFA31C5E2}" type="parTrans" cxnId="{6BFBD52A-A7AE-4D63-9B1D-94968A3EE9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A60C26A9-19EC-4989-BF22-502F05A36172}" type="sibTrans" cxnId="{6BFBD52A-A7AE-4D63-9B1D-94968A3EE9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E7012C52-50AD-4CB4-AB27-10328AF10E96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 lIns="36000" tIns="36000" rIns="36000" bIns="36000"/>
        <a:lstStyle/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600" b="1" dirty="0" err="1">
              <a:latin typeface="PT Sans" panose="020B0503020203020204" pitchFamily="34" charset="-52"/>
            </a:rPr>
            <a:t>Специалитет</a:t>
          </a:r>
          <a:r>
            <a:rPr lang="ru-RU" sz="1600" b="1" dirty="0">
              <a:latin typeface="PT Sans" panose="020B0503020203020204" pitchFamily="34" charset="-52"/>
            </a:rPr>
            <a:t>  40.05.01 «</a:t>
          </a:r>
          <a:r>
            <a:rPr lang="ru-RU" sz="1600" b="1" i="0" u="none" dirty="0"/>
            <a:t>Правовое обеспечение национальной безопасности</a:t>
          </a:r>
          <a:r>
            <a:rPr lang="ru-RU" sz="1600" b="1" dirty="0">
              <a:latin typeface="PT Sans" panose="020B0503020203020204" pitchFamily="34" charset="-52"/>
            </a:rPr>
            <a:t>» </a:t>
          </a:r>
        </a:p>
        <a:p>
          <a:pPr algn="l">
            <a:spcBef>
              <a:spcPts val="0"/>
            </a:spcBef>
            <a:spcAft>
              <a:spcPts val="0"/>
            </a:spcAft>
          </a:pPr>
          <a:endParaRPr lang="ru-RU" sz="1600" b="1" dirty="0">
            <a:latin typeface="PT Sans" panose="020B0503020203020204" pitchFamily="34" charset="-52"/>
          </a:endParaRPr>
        </a:p>
        <a:p>
          <a:pPr algn="l">
            <a:spcBef>
              <a:spcPts val="0"/>
            </a:spcBef>
            <a:spcAft>
              <a:spcPts val="0"/>
            </a:spcAft>
          </a:pPr>
          <a:r>
            <a:rPr lang="ru-RU" sz="1600" b="1" dirty="0" err="1">
              <a:latin typeface="PT Sans" panose="020B0503020203020204" pitchFamily="34" charset="-52"/>
            </a:rPr>
            <a:t>Специалитет</a:t>
          </a:r>
          <a:r>
            <a:rPr lang="ru-RU" sz="1600" b="1" dirty="0">
              <a:latin typeface="PT Sans" panose="020B0503020203020204" pitchFamily="34" charset="-52"/>
            </a:rPr>
            <a:t>  40.05.04 «</a:t>
          </a:r>
          <a:r>
            <a:rPr lang="ru-RU" sz="1600" b="1" i="0" u="none" dirty="0"/>
            <a:t>Судебная и прокурорская деятельность»</a:t>
          </a:r>
          <a:endParaRPr lang="ru-RU" sz="1600" b="0" dirty="0">
            <a:latin typeface="PT Sans" panose="020B0503020203020204" pitchFamily="34" charset="-52"/>
          </a:endParaRPr>
        </a:p>
      </dgm:t>
    </dgm:pt>
    <dgm:pt modelId="{B4D2F0C1-BA34-4BD2-B14E-81FDC2F3FC39}" type="sibTrans" cxnId="{B7BA8EC6-3BD0-43F6-939C-0518FE0D44A4}">
      <dgm:prSet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0DA3837B-6489-43E9-869F-7AAEFE953FEB}" type="parTrans" cxnId="{B7BA8EC6-3BD0-43F6-939C-0518FE0D44A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>
            <a:latin typeface="PT Sans" panose="020B0503020203020204" pitchFamily="34" charset="-52"/>
          </a:endParaRPr>
        </a:p>
      </dgm:t>
    </dgm:pt>
    <dgm:pt modelId="{54BAD05A-C0D0-4E74-B92F-71B95C619D26}" type="pres">
      <dgm:prSet presAssocID="{FDBDB68F-0A02-4E79-A7E8-A0DD76E0B64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C1186A-E7CC-40AE-A283-190D075A9D3C}" type="pres">
      <dgm:prSet presAssocID="{FDBDB68F-0A02-4E79-A7E8-A0DD76E0B648}" presName="dummyMaxCanvas" presStyleCnt="0">
        <dgm:presLayoutVars/>
      </dgm:prSet>
      <dgm:spPr/>
    </dgm:pt>
    <dgm:pt modelId="{F2608F65-5CCE-4341-8AA4-875A4EB8900A}" type="pres">
      <dgm:prSet presAssocID="{FDBDB68F-0A02-4E79-A7E8-A0DD76E0B648}" presName="FourNodes_1" presStyleLbl="node1" presStyleIdx="0" presStyleCnt="4" custScaleX="99227" custScaleY="117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40D46-3105-406A-9F43-E531B82139EC}" type="pres">
      <dgm:prSet presAssocID="{FDBDB68F-0A02-4E79-A7E8-A0DD76E0B648}" presName="FourNodes_2" presStyleLbl="node1" presStyleIdx="1" presStyleCnt="4" custScaleY="88860" custLinFactNeighborX="-517" custLinFactNeighborY="4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F10B3-FD2F-40B3-844B-060CC1D4C981}" type="pres">
      <dgm:prSet presAssocID="{FDBDB68F-0A02-4E79-A7E8-A0DD76E0B64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D43FD-D7D2-48B8-800F-A9A82030BAD0}" type="pres">
      <dgm:prSet presAssocID="{FDBDB68F-0A02-4E79-A7E8-A0DD76E0B648}" presName="FourNodes_4" presStyleLbl="node1" presStyleIdx="3" presStyleCnt="4" custLinFactNeighborX="-10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BA576-CF18-4054-8AE7-32E8C67A9C48}" type="pres">
      <dgm:prSet presAssocID="{FDBDB68F-0A02-4E79-A7E8-A0DD76E0B648}" presName="FourConn_1-2" presStyleLbl="fgAccFollowNode1" presStyleIdx="0" presStyleCnt="3" custLinFactX="100000" custLinFactNeighborX="116296" custLinFactNeighborY="-85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8CF67-8F04-457C-A28D-7B911A6F5641}" type="pres">
      <dgm:prSet presAssocID="{FDBDB68F-0A02-4E79-A7E8-A0DD76E0B648}" presName="FourConn_2-3" presStyleLbl="fgAccFollowNode1" presStyleIdx="1" presStyleCnt="3" custLinFactX="-485722" custLinFactY="100000" custLinFactNeighborX="-500000" custLinFactNeighborY="169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F0562-90F6-454F-AE40-F296AA01B45E}" type="pres">
      <dgm:prSet presAssocID="{FDBDB68F-0A02-4E79-A7E8-A0DD76E0B648}" presName="FourConn_3-4" presStyleLbl="fgAccFollowNode1" presStyleIdx="2" presStyleCnt="3" custLinFactY="-100000" custLinFactNeighborX="38642" custLinFactNeighborY="-161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756B2-D346-459A-BBB3-D106F26037B6}" type="pres">
      <dgm:prSet presAssocID="{FDBDB68F-0A02-4E79-A7E8-A0DD76E0B64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BC8B7-7694-4E68-93F3-01DB34246FBA}" type="pres">
      <dgm:prSet presAssocID="{FDBDB68F-0A02-4E79-A7E8-A0DD76E0B64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F69256-4EE1-42F4-AC48-EE266022EF0D}" type="pres">
      <dgm:prSet presAssocID="{FDBDB68F-0A02-4E79-A7E8-A0DD76E0B64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C793A-53DD-4139-92C0-4A5F2527E07B}" type="pres">
      <dgm:prSet presAssocID="{FDBDB68F-0A02-4E79-A7E8-A0DD76E0B64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F92F21-D08F-49B7-ACCB-41CF4FC37E2A}" type="presOf" srcId="{E7012C52-50AD-4CB4-AB27-10328AF10E96}" destId="{B89BC8B7-7694-4E68-93F3-01DB34246FBA}" srcOrd="1" destOrd="0" presId="urn:microsoft.com/office/officeart/2005/8/layout/vProcess5"/>
    <dgm:cxn modelId="{F823FE25-78D4-4B90-9069-95F69731771F}" type="presOf" srcId="{B7EA117B-7AD2-4DE6-A3E2-686AE4894B2B}" destId="{B0EBA576-CF18-4054-8AE7-32E8C67A9C48}" srcOrd="0" destOrd="0" presId="urn:microsoft.com/office/officeart/2005/8/layout/vProcess5"/>
    <dgm:cxn modelId="{B7BA8EC6-3BD0-43F6-939C-0518FE0D44A4}" srcId="{FDBDB68F-0A02-4E79-A7E8-A0DD76E0B648}" destId="{E7012C52-50AD-4CB4-AB27-10328AF10E96}" srcOrd="1" destOrd="0" parTransId="{0DA3837B-6489-43E9-869F-7AAEFE953FEB}" sibTransId="{B4D2F0C1-BA34-4BD2-B14E-81FDC2F3FC39}"/>
    <dgm:cxn modelId="{9584F964-606F-47FE-ADD3-16F27C5AF87C}" srcId="{FDBDB68F-0A02-4E79-A7E8-A0DD76E0B648}" destId="{FC13294E-FD67-49ED-87CB-339223F33687}" srcOrd="0" destOrd="0" parTransId="{55535338-1DF6-42A7-81AA-BEDA29DDD7D4}" sibTransId="{B7EA117B-7AD2-4DE6-A3E2-686AE4894B2B}"/>
    <dgm:cxn modelId="{0568F325-18F4-4C8B-A9CC-689E36B14CDA}" srcId="{FDBDB68F-0A02-4E79-A7E8-A0DD76E0B648}" destId="{FE0B3A3B-5D87-41CB-BF93-71D41AD89FA2}" srcOrd="2" destOrd="0" parTransId="{4477B828-58C0-4D8D-A544-1AD4B90E0DC3}" sibTransId="{13C0587E-C6F9-464D-99A6-C1FD4B69A81C}"/>
    <dgm:cxn modelId="{8924B09D-5CCD-432B-807F-7DF11FFE2E70}" type="presOf" srcId="{FE0B3A3B-5D87-41CB-BF93-71D41AD89FA2}" destId="{B1EF10B3-FD2F-40B3-844B-060CC1D4C981}" srcOrd="0" destOrd="0" presId="urn:microsoft.com/office/officeart/2005/8/layout/vProcess5"/>
    <dgm:cxn modelId="{0387321F-1E30-4B33-9788-2FD70FF9FA6A}" type="presOf" srcId="{E7012C52-50AD-4CB4-AB27-10328AF10E96}" destId="{02440D46-3105-406A-9F43-E531B82139EC}" srcOrd="0" destOrd="0" presId="urn:microsoft.com/office/officeart/2005/8/layout/vProcess5"/>
    <dgm:cxn modelId="{222B126F-EB37-4603-B308-1F70DC1F93D7}" type="presOf" srcId="{FC13294E-FD67-49ED-87CB-339223F33687}" destId="{059756B2-D346-459A-BBB3-D106F26037B6}" srcOrd="1" destOrd="0" presId="urn:microsoft.com/office/officeart/2005/8/layout/vProcess5"/>
    <dgm:cxn modelId="{2A80D3DD-D6C2-412B-9710-9E07C3A0C724}" type="presOf" srcId="{FDBDB68F-0A02-4E79-A7E8-A0DD76E0B648}" destId="{54BAD05A-C0D0-4E74-B92F-71B95C619D26}" srcOrd="0" destOrd="0" presId="urn:microsoft.com/office/officeart/2005/8/layout/vProcess5"/>
    <dgm:cxn modelId="{6BFBD52A-A7AE-4D63-9B1D-94968A3EE950}" srcId="{FDBDB68F-0A02-4E79-A7E8-A0DD76E0B648}" destId="{A3D21086-54B5-4B19-8915-3E3A6B18DBE6}" srcOrd="3" destOrd="0" parTransId="{2BA2320D-036C-4103-89D5-834AFA31C5E2}" sibTransId="{A60C26A9-19EC-4989-BF22-502F05A36172}"/>
    <dgm:cxn modelId="{609BA447-6126-4FC0-90B6-48AD2A437C05}" type="presOf" srcId="{FC13294E-FD67-49ED-87CB-339223F33687}" destId="{F2608F65-5CCE-4341-8AA4-875A4EB8900A}" srcOrd="0" destOrd="0" presId="urn:microsoft.com/office/officeart/2005/8/layout/vProcess5"/>
    <dgm:cxn modelId="{8D4CC4D2-B872-4EE1-A098-20283BCFD052}" type="presOf" srcId="{13C0587E-C6F9-464D-99A6-C1FD4B69A81C}" destId="{B9FF0562-90F6-454F-AE40-F296AA01B45E}" srcOrd="0" destOrd="0" presId="urn:microsoft.com/office/officeart/2005/8/layout/vProcess5"/>
    <dgm:cxn modelId="{2ADE3FAC-4E1A-4033-A3D5-20AC9FFBDEC4}" type="presOf" srcId="{FE0B3A3B-5D87-41CB-BF93-71D41AD89FA2}" destId="{BAF69256-4EE1-42F4-AC48-EE266022EF0D}" srcOrd="1" destOrd="0" presId="urn:microsoft.com/office/officeart/2005/8/layout/vProcess5"/>
    <dgm:cxn modelId="{BB980752-B079-4C59-9415-F50F6B6C92FA}" type="presOf" srcId="{A3D21086-54B5-4B19-8915-3E3A6B18DBE6}" destId="{979D43FD-D7D2-48B8-800F-A9A82030BAD0}" srcOrd="0" destOrd="0" presId="urn:microsoft.com/office/officeart/2005/8/layout/vProcess5"/>
    <dgm:cxn modelId="{640C8444-E6BD-4A6E-8695-135010D8E55B}" type="presOf" srcId="{B4D2F0C1-BA34-4BD2-B14E-81FDC2F3FC39}" destId="{9568CF67-8F04-457C-A28D-7B911A6F5641}" srcOrd="0" destOrd="0" presId="urn:microsoft.com/office/officeart/2005/8/layout/vProcess5"/>
    <dgm:cxn modelId="{31708D35-00C4-43CA-9C0E-D3176B01A893}" type="presOf" srcId="{A3D21086-54B5-4B19-8915-3E3A6B18DBE6}" destId="{E10C793A-53DD-4139-92C0-4A5F2527E07B}" srcOrd="1" destOrd="0" presId="urn:microsoft.com/office/officeart/2005/8/layout/vProcess5"/>
    <dgm:cxn modelId="{8CFD597C-D7C3-4C0E-82F9-46FBFE440EE7}" type="presParOf" srcId="{54BAD05A-C0D0-4E74-B92F-71B95C619D26}" destId="{DDC1186A-E7CC-40AE-A283-190D075A9D3C}" srcOrd="0" destOrd="0" presId="urn:microsoft.com/office/officeart/2005/8/layout/vProcess5"/>
    <dgm:cxn modelId="{BD6F677A-3677-49D4-B6D3-541281193CE1}" type="presParOf" srcId="{54BAD05A-C0D0-4E74-B92F-71B95C619D26}" destId="{F2608F65-5CCE-4341-8AA4-875A4EB8900A}" srcOrd="1" destOrd="0" presId="urn:microsoft.com/office/officeart/2005/8/layout/vProcess5"/>
    <dgm:cxn modelId="{200DC63A-DA40-4E46-8C6F-326F73BAB2C0}" type="presParOf" srcId="{54BAD05A-C0D0-4E74-B92F-71B95C619D26}" destId="{02440D46-3105-406A-9F43-E531B82139EC}" srcOrd="2" destOrd="0" presId="urn:microsoft.com/office/officeart/2005/8/layout/vProcess5"/>
    <dgm:cxn modelId="{FCEBB2B3-8FD6-4947-9EFE-78C02B0170C8}" type="presParOf" srcId="{54BAD05A-C0D0-4E74-B92F-71B95C619D26}" destId="{B1EF10B3-FD2F-40B3-844B-060CC1D4C981}" srcOrd="3" destOrd="0" presId="urn:microsoft.com/office/officeart/2005/8/layout/vProcess5"/>
    <dgm:cxn modelId="{1ADBCA61-7E70-429B-9122-AD73FD78F6E9}" type="presParOf" srcId="{54BAD05A-C0D0-4E74-B92F-71B95C619D26}" destId="{979D43FD-D7D2-48B8-800F-A9A82030BAD0}" srcOrd="4" destOrd="0" presId="urn:microsoft.com/office/officeart/2005/8/layout/vProcess5"/>
    <dgm:cxn modelId="{BE98E450-D5C6-419A-9FAC-EDFABA38FF7F}" type="presParOf" srcId="{54BAD05A-C0D0-4E74-B92F-71B95C619D26}" destId="{B0EBA576-CF18-4054-8AE7-32E8C67A9C48}" srcOrd="5" destOrd="0" presId="urn:microsoft.com/office/officeart/2005/8/layout/vProcess5"/>
    <dgm:cxn modelId="{AD7AC510-79DB-452E-BAF8-CE8ABBA188D2}" type="presParOf" srcId="{54BAD05A-C0D0-4E74-B92F-71B95C619D26}" destId="{9568CF67-8F04-457C-A28D-7B911A6F5641}" srcOrd="6" destOrd="0" presId="urn:microsoft.com/office/officeart/2005/8/layout/vProcess5"/>
    <dgm:cxn modelId="{A4720E8C-C1CC-498C-AA61-47B9E37F255D}" type="presParOf" srcId="{54BAD05A-C0D0-4E74-B92F-71B95C619D26}" destId="{B9FF0562-90F6-454F-AE40-F296AA01B45E}" srcOrd="7" destOrd="0" presId="urn:microsoft.com/office/officeart/2005/8/layout/vProcess5"/>
    <dgm:cxn modelId="{57EBED94-C84A-4B97-B4BC-9171B8FFAC5B}" type="presParOf" srcId="{54BAD05A-C0D0-4E74-B92F-71B95C619D26}" destId="{059756B2-D346-459A-BBB3-D106F26037B6}" srcOrd="8" destOrd="0" presId="urn:microsoft.com/office/officeart/2005/8/layout/vProcess5"/>
    <dgm:cxn modelId="{EBBAAAA7-8B26-49F9-BB7B-4A48DECDCAB8}" type="presParOf" srcId="{54BAD05A-C0D0-4E74-B92F-71B95C619D26}" destId="{B89BC8B7-7694-4E68-93F3-01DB34246FBA}" srcOrd="9" destOrd="0" presId="urn:microsoft.com/office/officeart/2005/8/layout/vProcess5"/>
    <dgm:cxn modelId="{D5D21997-E0B6-4692-9292-849170D65255}" type="presParOf" srcId="{54BAD05A-C0D0-4E74-B92F-71B95C619D26}" destId="{BAF69256-4EE1-42F4-AC48-EE266022EF0D}" srcOrd="10" destOrd="0" presId="urn:microsoft.com/office/officeart/2005/8/layout/vProcess5"/>
    <dgm:cxn modelId="{31767FD4-A8AA-4133-A59D-6C8DA4B72C32}" type="presParOf" srcId="{54BAD05A-C0D0-4E74-B92F-71B95C619D26}" destId="{E10C793A-53DD-4139-92C0-4A5F2527E07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08F65-5CCE-4341-8AA4-875A4EB8900A}">
      <dsp:nvSpPr>
        <dsp:cNvPr id="0" name=""/>
        <dsp:cNvSpPr/>
      </dsp:nvSpPr>
      <dsp:spPr>
        <a:xfrm>
          <a:off x="33315" y="-53633"/>
          <a:ext cx="8553077" cy="146081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err="1">
              <a:latin typeface="PT Sans" panose="020B0503020203020204" pitchFamily="34" charset="-52"/>
            </a:rPr>
            <a:t>Бакалавриат</a:t>
          </a:r>
          <a:r>
            <a:rPr lang="ru-RU" sz="1600" b="1" kern="1200" dirty="0">
              <a:latin typeface="PT Sans" panose="020B0503020203020204" pitchFamily="34" charset="-52"/>
            </a:rPr>
            <a:t> 40.03.01 «Юриспруденция»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>
              <a:latin typeface="PT Sans" panose="020B0503020203020204" pitchFamily="34" charset="-52"/>
            </a:rPr>
            <a:t>Предпринимательское право, Коммерческое право,  Корпоративное право,  Информационное право,  Право интеллектуальной собственности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i="1" kern="1200" dirty="0">
              <a:latin typeface="PT Sans" panose="020B0503020203020204" pitchFamily="34" charset="-52"/>
            </a:rPr>
            <a:t>Лекции по 3 дисциплинам в рамках проекта «Открытое образование» КФУ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i="1" kern="1200" dirty="0">
              <a:latin typeface="PT Sans" panose="020B0503020203020204" pitchFamily="34" charset="-52"/>
            </a:rPr>
            <a:t>Совместный с ИЭУФ </a:t>
          </a:r>
          <a:r>
            <a:rPr lang="ru-RU" sz="1600" i="1" kern="1200" dirty="0" err="1">
              <a:latin typeface="PT Sans" panose="020B0503020203020204" pitchFamily="34" charset="-52"/>
            </a:rPr>
            <a:t>бакалавриат</a:t>
          </a:r>
          <a:r>
            <a:rPr lang="ru-RU" sz="1600" i="1" kern="1200" dirty="0">
              <a:latin typeface="PT Sans" panose="020B0503020203020204" pitchFamily="34" charset="-52"/>
            </a:rPr>
            <a:t> «Менеджер – Юрист»</a:t>
          </a:r>
        </a:p>
      </dsp:txBody>
      <dsp:txXfrm>
        <a:off x="76101" y="-10847"/>
        <a:ext cx="7101014" cy="1375239"/>
      </dsp:txXfrm>
    </dsp:sp>
    <dsp:sp modelId="{02440D46-3105-406A-9F43-E531B82139EC}">
      <dsp:nvSpPr>
        <dsp:cNvPr id="0" name=""/>
        <dsp:cNvSpPr/>
      </dsp:nvSpPr>
      <dsp:spPr>
        <a:xfrm>
          <a:off x="677336" y="1651159"/>
          <a:ext cx="8619708" cy="110744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err="1">
              <a:latin typeface="PT Sans" panose="020B0503020203020204" pitchFamily="34" charset="-52"/>
            </a:rPr>
            <a:t>Специалитет</a:t>
          </a:r>
          <a:r>
            <a:rPr lang="ru-RU" sz="1600" b="1" kern="1200" dirty="0">
              <a:latin typeface="PT Sans" panose="020B0503020203020204" pitchFamily="34" charset="-52"/>
            </a:rPr>
            <a:t>  40.05.01 «</a:t>
          </a:r>
          <a:r>
            <a:rPr lang="ru-RU" sz="1600" b="1" i="0" u="none" kern="1200" dirty="0"/>
            <a:t>Правовое обеспечение национальной безопасности</a:t>
          </a:r>
          <a:r>
            <a:rPr lang="ru-RU" sz="1600" b="1" kern="1200" dirty="0">
              <a:latin typeface="PT Sans" panose="020B0503020203020204" pitchFamily="34" charset="-52"/>
            </a:rPr>
            <a:t>»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600" b="1" kern="1200" dirty="0">
            <a:latin typeface="PT Sans" panose="020B0503020203020204" pitchFamily="34" charset="-52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err="1">
              <a:latin typeface="PT Sans" panose="020B0503020203020204" pitchFamily="34" charset="-52"/>
            </a:rPr>
            <a:t>Специалитет</a:t>
          </a:r>
          <a:r>
            <a:rPr lang="ru-RU" sz="1600" b="1" kern="1200" dirty="0">
              <a:latin typeface="PT Sans" panose="020B0503020203020204" pitchFamily="34" charset="-52"/>
            </a:rPr>
            <a:t>  40.05.04 «</a:t>
          </a:r>
          <a:r>
            <a:rPr lang="ru-RU" sz="1600" b="1" i="0" u="none" kern="1200" dirty="0"/>
            <a:t>Судебная и прокурорская деятельность»</a:t>
          </a:r>
          <a:endParaRPr lang="ru-RU" sz="1600" b="0" kern="1200" dirty="0">
            <a:latin typeface="PT Sans" panose="020B0503020203020204" pitchFamily="34" charset="-52"/>
          </a:endParaRPr>
        </a:p>
      </dsp:txBody>
      <dsp:txXfrm>
        <a:off x="709772" y="1683595"/>
        <a:ext cx="7022855" cy="1042569"/>
      </dsp:txXfrm>
    </dsp:sp>
    <dsp:sp modelId="{B1EF10B3-FD2F-40B3-844B-060CC1D4C981}">
      <dsp:nvSpPr>
        <dsp:cNvPr id="0" name=""/>
        <dsp:cNvSpPr/>
      </dsp:nvSpPr>
      <dsp:spPr>
        <a:xfrm>
          <a:off x="1433026" y="2999379"/>
          <a:ext cx="8619708" cy="124627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>
              <a:latin typeface="PT Sans" panose="020B0503020203020204" pitchFamily="34" charset="-52"/>
            </a:rPr>
            <a:t>Магистратура 40.04.01 «Юриспруденция»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>
              <a:latin typeface="PT Sans" panose="020B0503020203020204" pitchFamily="34" charset="-52"/>
            </a:rPr>
            <a:t>Магистерская программа «Правовое сопровождение бизнеса»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>
              <a:latin typeface="PT Sans" panose="020B0503020203020204" pitchFamily="34" charset="-52"/>
            </a:rPr>
            <a:t>Магистерская программа «Юрист в сфере цифровой экономики»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>
              <a:latin typeface="PT Sans" panose="020B0503020203020204" pitchFamily="34" charset="-52"/>
            </a:rPr>
            <a:t>Магистерская программа «Антикоррупционная деятельность и </a:t>
          </a:r>
          <a:r>
            <a:rPr lang="ru-RU" sz="1600" kern="1200" dirty="0" err="1">
              <a:latin typeface="PT Sans" panose="020B0503020203020204" pitchFamily="34" charset="-52"/>
            </a:rPr>
            <a:t>комплаенс</a:t>
          </a:r>
          <a:r>
            <a:rPr lang="ru-RU" sz="1600" kern="1200" dirty="0">
              <a:latin typeface="PT Sans" panose="020B0503020203020204" pitchFamily="34" charset="-52"/>
            </a:rPr>
            <a:t>»</a:t>
          </a:r>
        </a:p>
      </dsp:txBody>
      <dsp:txXfrm>
        <a:off x="1469528" y="3035881"/>
        <a:ext cx="7025497" cy="1173273"/>
      </dsp:txXfrm>
    </dsp:sp>
    <dsp:sp modelId="{979D43FD-D7D2-48B8-800F-A9A82030BAD0}">
      <dsp:nvSpPr>
        <dsp:cNvPr id="0" name=""/>
        <dsp:cNvSpPr/>
      </dsp:nvSpPr>
      <dsp:spPr>
        <a:xfrm>
          <a:off x="2065454" y="4472252"/>
          <a:ext cx="8619708" cy="124627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>
              <a:latin typeface="PT Sans" panose="020B0503020203020204" pitchFamily="34" charset="-52"/>
            </a:rPr>
            <a:t>Аспирантура </a:t>
          </a:r>
          <a:r>
            <a:rPr lang="ru-RU" sz="1600" b="1" i="0" u="none" kern="1200" dirty="0"/>
            <a:t>5.1.3. «Частно-правовые (цивилистические) науки»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0" i="0" u="none" kern="1200" dirty="0"/>
            <a:t>                                                  План приема 2024 год – 8 аспирантов (контракт)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0" i="0" u="none" kern="1200" dirty="0">
              <a:latin typeface="PT Sans" panose="020B0503020203020204" pitchFamily="34" charset="-52"/>
            </a:rPr>
            <a:t>                </a:t>
          </a:r>
          <a:r>
            <a:rPr lang="ru-RU" sz="1600" b="1" i="0" u="none" kern="1200" dirty="0">
              <a:latin typeface="PT Sans" panose="020B0503020203020204" pitchFamily="34" charset="-52"/>
            </a:rPr>
            <a:t>Докторантура</a:t>
          </a:r>
          <a:r>
            <a:rPr lang="ru-RU" sz="1600" b="0" i="0" u="none" kern="1200" dirty="0">
              <a:latin typeface="PT Sans" panose="020B0503020203020204" pitchFamily="34" charset="-52"/>
            </a:rPr>
            <a:t> – 1 докторант (2021-2023, защита 25 апреля 2024 г.)</a:t>
          </a:r>
          <a:endParaRPr lang="ru-RU" sz="1600" b="1" kern="1200" dirty="0">
            <a:latin typeface="PT Sans" panose="020B0503020203020204" pitchFamily="34" charset="-52"/>
          </a:endParaRPr>
        </a:p>
      </dsp:txBody>
      <dsp:txXfrm>
        <a:off x="2101956" y="4508754"/>
        <a:ext cx="7014723" cy="1173273"/>
      </dsp:txXfrm>
    </dsp:sp>
    <dsp:sp modelId="{B0EBA576-CF18-4054-8AE7-32E8C67A9C48}">
      <dsp:nvSpPr>
        <dsp:cNvPr id="0" name=""/>
        <dsp:cNvSpPr/>
      </dsp:nvSpPr>
      <dsp:spPr>
        <a:xfrm>
          <a:off x="9561798" y="311564"/>
          <a:ext cx="810080" cy="8100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600" kern="1200">
            <a:latin typeface="PT Sans" panose="020B0503020203020204" pitchFamily="34" charset="-52"/>
          </a:endParaRPr>
        </a:p>
      </dsp:txBody>
      <dsp:txXfrm>
        <a:off x="9744066" y="311564"/>
        <a:ext cx="445544" cy="609585"/>
      </dsp:txXfrm>
    </dsp:sp>
    <dsp:sp modelId="{9568CF67-8F04-457C-A28D-7B911A6F5641}">
      <dsp:nvSpPr>
        <dsp:cNvPr id="0" name=""/>
        <dsp:cNvSpPr/>
      </dsp:nvSpPr>
      <dsp:spPr>
        <a:xfrm>
          <a:off x="546390" y="4667447"/>
          <a:ext cx="810080" cy="8100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635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600" kern="1200">
            <a:latin typeface="PT Sans" panose="020B0503020203020204" pitchFamily="34" charset="-52"/>
          </a:endParaRPr>
        </a:p>
      </dsp:txBody>
      <dsp:txXfrm>
        <a:off x="728658" y="4667447"/>
        <a:ext cx="445544" cy="609585"/>
      </dsp:txXfrm>
    </dsp:sp>
    <dsp:sp modelId="{B9FF0562-90F6-454F-AE40-F296AA01B45E}">
      <dsp:nvSpPr>
        <dsp:cNvPr id="0" name=""/>
        <dsp:cNvSpPr/>
      </dsp:nvSpPr>
      <dsp:spPr>
        <a:xfrm>
          <a:off x="9555685" y="1835060"/>
          <a:ext cx="810080" cy="81008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0861926"/>
            <a:satOff val="-51245"/>
            <a:lumOff val="-1851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0861926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600" kern="1200">
            <a:latin typeface="PT Sans" panose="020B0503020203020204" pitchFamily="34" charset="-52"/>
          </a:endParaRPr>
        </a:p>
      </dsp:txBody>
      <dsp:txXfrm>
        <a:off x="9737953" y="1835060"/>
        <a:ext cx="445544" cy="609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9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00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25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9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477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65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02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655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35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691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766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94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77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63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07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59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76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906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608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34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26.06.2024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26.06.2024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26.06.2024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26.06.2024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26.06.2024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kpfu.ru/course/view.php?id=2574" TargetMode="External"/><Relationship Id="rId3" Type="http://schemas.openxmlformats.org/officeDocument/2006/relationships/hyperlink" Target="https://edu.kpfu.ru/course/view.php?id=484" TargetMode="External"/><Relationship Id="rId7" Type="http://schemas.openxmlformats.org/officeDocument/2006/relationships/hyperlink" Target="https://edu.kpfu.ru/course/view.php?id=2718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.kpfu.ru/course/view.php?id=2725" TargetMode="External"/><Relationship Id="rId5" Type="http://schemas.openxmlformats.org/officeDocument/2006/relationships/hyperlink" Target="https://edu.kpfu.ru/course/view.php?id=3406" TargetMode="External"/><Relationship Id="rId4" Type="http://schemas.openxmlformats.org/officeDocument/2006/relationships/hyperlink" Target="https://edu.kpfu.ru/course/view.php?id=5843" TargetMode="External"/><Relationship Id="rId9" Type="http://schemas.openxmlformats.org/officeDocument/2006/relationships/hyperlink" Target="https://edu.kpfu.ru/course/view.php?id=2561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6640200" y="4684972"/>
            <a:ext cx="502057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Михайлов Андрей Валерьевич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Заведующий кафедрой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17315" y="2828835"/>
            <a:ext cx="10757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Кафедры предпринимательского и энергетического права Юридического факультета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9161BFD-B8EC-49B8-A459-F46021576FA8}"/>
              </a:ext>
            </a:extLst>
          </p:cNvPr>
          <p:cNvSpPr>
            <a:spLocks noGrp="1"/>
          </p:cNvSpPr>
          <p:nvPr/>
        </p:nvSpPr>
        <p:spPr>
          <a:xfrm>
            <a:off x="1258389" y="61428"/>
            <a:ext cx="10689771" cy="840661"/>
          </a:xfrm>
          <a:prstGeom prst="rect">
            <a:avLst/>
          </a:prstGeom>
        </p:spPr>
        <p:txBody>
          <a:bodyPr vert="horz" lIns="91434" tIns="45718" rIns="91434" bIns="45718" rtlCol="0" anchor="ctr">
            <a:normAutofit fontScale="97500"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Основные блоки «дорожной карты»</a:t>
            </a:r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xmlns="" id="{8B9E0E25-2A46-4B8E-A93C-BA830003B947}"/>
              </a:ext>
            </a:extLst>
          </p:cNvPr>
          <p:cNvSpPr/>
          <p:nvPr/>
        </p:nvSpPr>
        <p:spPr>
          <a:xfrm>
            <a:off x="2854656" y="1189184"/>
            <a:ext cx="1416467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Целевая модель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466FA3A2-49A6-479F-AF70-6D86235FEA87}"/>
              </a:ext>
            </a:extLst>
          </p:cNvPr>
          <p:cNvSpPr/>
          <p:nvPr/>
        </p:nvSpPr>
        <p:spPr>
          <a:xfrm>
            <a:off x="4330432" y="1224912"/>
            <a:ext cx="1860692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xmlns="" id="{24F70D4C-967F-4DCD-8D1F-E95B02A00F2F}"/>
              </a:ext>
            </a:extLst>
          </p:cNvPr>
          <p:cNvSpPr/>
          <p:nvPr/>
        </p:nvSpPr>
        <p:spPr>
          <a:xfrm>
            <a:off x="8448164" y="1225180"/>
            <a:ext cx="1726192" cy="49631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Социально-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экономическая роль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РТ и ПФО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xmlns="" id="{4D2F950F-9BC4-41E4-95A3-3AC73EE255A2}"/>
              </a:ext>
            </a:extLst>
          </p:cNvPr>
          <p:cNvSpPr/>
          <p:nvPr/>
        </p:nvSpPr>
        <p:spPr>
          <a:xfrm>
            <a:off x="4330432" y="2134669"/>
            <a:ext cx="1860692" cy="12935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xmlns="" id="{9C27FDAF-C723-42B3-850F-470F0B28FD9C}"/>
              </a:ext>
            </a:extLst>
          </p:cNvPr>
          <p:cNvSpPr/>
          <p:nvPr/>
        </p:nvSpPr>
        <p:spPr>
          <a:xfrm>
            <a:off x="4330432" y="3501263"/>
            <a:ext cx="1872088" cy="1143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Наука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xmlns="" id="{79AC58DD-25AF-4F54-A42F-E7E4CA6C7C06}"/>
              </a:ext>
            </a:extLst>
          </p:cNvPr>
          <p:cNvSpPr/>
          <p:nvPr/>
        </p:nvSpPr>
        <p:spPr>
          <a:xfrm>
            <a:off x="4322006" y="4717594"/>
            <a:ext cx="1860692" cy="14365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Инновации/ трансляция</a:t>
            </a:r>
          </a:p>
        </p:txBody>
      </p:sp>
      <p:sp>
        <p:nvSpPr>
          <p:cNvPr id="12" name="Скругленный прямоугольник 4">
            <a:extLst>
              <a:ext uri="{FF2B5EF4-FFF2-40B4-BE49-F238E27FC236}">
                <a16:creationId xmlns:a16="http://schemas.microsoft.com/office/drawing/2014/main" xmlns="" id="{412BD736-3BE0-44BB-8BE0-3E49E324C78F}"/>
              </a:ext>
            </a:extLst>
          </p:cNvPr>
          <p:cNvSpPr/>
          <p:nvPr/>
        </p:nvSpPr>
        <p:spPr>
          <a:xfrm>
            <a:off x="6267820" y="1224912"/>
            <a:ext cx="2092264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Функциональные стратегии развития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xmlns="" id="{9AAE4979-7243-4822-B51C-94903C19374F}"/>
              </a:ext>
            </a:extLst>
          </p:cNvPr>
          <p:cNvSpPr/>
          <p:nvPr/>
        </p:nvSpPr>
        <p:spPr>
          <a:xfrm>
            <a:off x="6263328" y="2134670"/>
            <a:ext cx="2092264" cy="829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Интер-национализация</a:t>
            </a:r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:a16="http://schemas.microsoft.com/office/drawing/2014/main" xmlns="" id="{5403332C-651B-4694-854C-98B56D1701D9}"/>
              </a:ext>
            </a:extLst>
          </p:cNvPr>
          <p:cNvSpPr/>
          <p:nvPr/>
        </p:nvSpPr>
        <p:spPr>
          <a:xfrm>
            <a:off x="6263328" y="3021754"/>
            <a:ext cx="2109667" cy="6850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Кадры</a:t>
            </a: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xmlns="" id="{62DF3C61-E19A-49BB-986E-93C68DE9D991}"/>
              </a:ext>
            </a:extLst>
          </p:cNvPr>
          <p:cNvSpPr/>
          <p:nvPr/>
        </p:nvSpPr>
        <p:spPr>
          <a:xfrm>
            <a:off x="6267820" y="3757943"/>
            <a:ext cx="2100686" cy="6850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Инфраструктура</a:t>
            </a:r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:a16="http://schemas.microsoft.com/office/drawing/2014/main" xmlns="" id="{8A22F9E7-F52E-452C-903B-5F055BE7B77B}"/>
              </a:ext>
            </a:extLst>
          </p:cNvPr>
          <p:cNvSpPr/>
          <p:nvPr/>
        </p:nvSpPr>
        <p:spPr>
          <a:xfrm>
            <a:off x="6259394" y="4499053"/>
            <a:ext cx="2100686" cy="814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Молодежная политика</a:t>
            </a:r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xmlns="" id="{34133C05-3E33-4FB3-B0FA-F4837CB76D4A}"/>
              </a:ext>
            </a:extLst>
          </p:cNvPr>
          <p:cNvSpPr/>
          <p:nvPr/>
        </p:nvSpPr>
        <p:spPr>
          <a:xfrm>
            <a:off x="6250414" y="5363072"/>
            <a:ext cx="2100687" cy="7771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Цифровые технологии</a:t>
            </a: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xmlns="" id="{31B051DD-D710-4EF3-B4C6-9F6720879098}"/>
              </a:ext>
            </a:extLst>
          </p:cNvPr>
          <p:cNvSpPr/>
          <p:nvPr/>
        </p:nvSpPr>
        <p:spPr>
          <a:xfrm>
            <a:off x="10249525" y="1238061"/>
            <a:ext cx="1776787" cy="49373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Выполнение рекомендаций</a:t>
            </a: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xmlns="" id="{98A88846-F32A-4F87-88DE-E162B7997A3D}"/>
              </a:ext>
            </a:extLst>
          </p:cNvPr>
          <p:cNvSpPr/>
          <p:nvPr/>
        </p:nvSpPr>
        <p:spPr>
          <a:xfrm>
            <a:off x="1319856" y="1175301"/>
            <a:ext cx="1455155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Анализ текущего состояния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E85CAED-5814-4D9E-B966-810BE816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0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297577" y="139337"/>
            <a:ext cx="6496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AD0F679-F55D-B04F-B83C-DD63C723B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939" y="278781"/>
            <a:ext cx="4578505" cy="30523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FD01E2E-C345-3B40-8E84-67AB1BAC5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2C0839C-D66F-E04F-88B5-9CAE61AD612E}"/>
              </a:ext>
            </a:extLst>
          </p:cNvPr>
          <p:cNvSpPr/>
          <p:nvPr/>
        </p:nvSpPr>
        <p:spPr>
          <a:xfrm>
            <a:off x="1392764" y="1204595"/>
            <a:ext cx="5097246" cy="183968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Кафедра существует с 1 сентября 2016 года</a:t>
            </a:r>
          </a:p>
          <a:p>
            <a:pPr algn="ctr"/>
            <a:endParaRPr lang="ru-RU" dirty="0"/>
          </a:p>
          <a:p>
            <a:pPr algn="ctr"/>
            <a:r>
              <a:rPr lang="ru-RU" sz="1400" dirty="0"/>
              <a:t>Ранее в Казанском университете:</a:t>
            </a:r>
          </a:p>
          <a:p>
            <a:pPr algn="ctr"/>
            <a:r>
              <a:rPr lang="ru-RU" sz="1400" dirty="0"/>
              <a:t>19 век- кафедра торгового права и торгового судопроизводства</a:t>
            </a:r>
          </a:p>
          <a:p>
            <a:pPr algn="ctr"/>
            <a:r>
              <a:rPr lang="ru-RU" sz="1400" dirty="0"/>
              <a:t>1928 – кафедра хозяйственного права</a:t>
            </a:r>
          </a:p>
          <a:p>
            <a:pPr algn="ctr"/>
            <a:r>
              <a:rPr lang="ru-RU" sz="1400" dirty="0"/>
              <a:t>2005 – кафедра гражданского и предпринимательского права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B82BDC5-5251-304F-8AE5-766CE0477817}"/>
              </a:ext>
            </a:extLst>
          </p:cNvPr>
          <p:cNvSpPr/>
          <p:nvPr/>
        </p:nvSpPr>
        <p:spPr>
          <a:xfrm>
            <a:off x="1392764" y="3765434"/>
            <a:ext cx="10438680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Контингент :</a:t>
            </a:r>
          </a:p>
          <a:p>
            <a:pPr algn="ctr"/>
            <a:r>
              <a:rPr lang="ru-RU" dirty="0"/>
              <a:t>За 2019 – 2024 года выпускников кафедры:</a:t>
            </a:r>
          </a:p>
          <a:p>
            <a:pPr algn="ctr"/>
            <a:r>
              <a:rPr lang="ru-RU" dirty="0"/>
              <a:t>Бакалавров и специалистов – от 24 до 43. магистрантов – от 45 до 81, аспирантов – 4 до 12, докторант 1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D6B6750-9DEC-1F4A-987D-12F10DAED7B7}"/>
              </a:ext>
            </a:extLst>
          </p:cNvPr>
          <p:cNvSpPr/>
          <p:nvPr/>
        </p:nvSpPr>
        <p:spPr>
          <a:xfrm>
            <a:off x="1439039" y="4768067"/>
            <a:ext cx="10438680" cy="7692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Интернационализация : 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Узбекистан                         Казахстан                       Кыргызстан                                                      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D1815DF-9A9D-464D-8B55-CDF7B0D2C4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662" y="5064941"/>
            <a:ext cx="674025" cy="37913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01EB645-1511-5A4D-9FA3-601C36AEA1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377608" y="5073294"/>
            <a:ext cx="526937" cy="39520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8C9425C3-D19F-2846-A1DE-74E784B17A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22" y="5064941"/>
            <a:ext cx="665355" cy="38812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1213772-CCD2-B84A-94CD-8D65F4B7A598}"/>
              </a:ext>
            </a:extLst>
          </p:cNvPr>
          <p:cNvSpPr/>
          <p:nvPr/>
        </p:nvSpPr>
        <p:spPr>
          <a:xfrm>
            <a:off x="1439039" y="5824152"/>
            <a:ext cx="10438680" cy="7692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Доходы от образования и науки:</a:t>
            </a:r>
          </a:p>
          <a:p>
            <a:pPr algn="ctr"/>
            <a:r>
              <a:rPr lang="ru-RU" dirty="0"/>
              <a:t>Магистратура и аспирантура – от 10 миллионов рублей до 1</a:t>
            </a:r>
            <a:r>
              <a:rPr lang="en-US" dirty="0"/>
              <a:t>9</a:t>
            </a:r>
            <a:r>
              <a:rPr lang="ru-RU" dirty="0"/>
              <a:t> миллионов рублей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56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297577" y="139337"/>
            <a:ext cx="6496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95745FC-1936-F648-9A28-88C3A673E660}"/>
              </a:ext>
            </a:extLst>
          </p:cNvPr>
          <p:cNvSpPr/>
          <p:nvPr/>
        </p:nvSpPr>
        <p:spPr>
          <a:xfrm>
            <a:off x="1392764" y="737669"/>
            <a:ext cx="10438680" cy="29026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/>
              <a:t>Кафедры – партнеры (</a:t>
            </a:r>
            <a:r>
              <a:rPr lang="ru-RU" b="1" dirty="0" err="1"/>
              <a:t>референтные</a:t>
            </a:r>
            <a:r>
              <a:rPr lang="ru-RU" b="1" dirty="0"/>
              <a:t> ВУЗы):</a:t>
            </a:r>
          </a:p>
          <a:p>
            <a:pPr algn="ctr"/>
            <a:r>
              <a:rPr lang="ru-RU" dirty="0"/>
              <a:t>Кафедра предпринимательского права МГУ</a:t>
            </a:r>
          </a:p>
          <a:p>
            <a:pPr algn="ctr"/>
            <a:r>
              <a:rPr lang="ru-RU" dirty="0"/>
              <a:t>Кафедра предпринимательского и корпоративного права МГЮА им. О.Е. </a:t>
            </a:r>
            <a:r>
              <a:rPr lang="ru-RU" dirty="0" err="1"/>
              <a:t>Кутафина</a:t>
            </a:r>
            <a:endParaRPr lang="ru-RU" dirty="0"/>
          </a:p>
          <a:p>
            <a:pPr algn="ctr"/>
            <a:r>
              <a:rPr lang="ru-RU" dirty="0"/>
              <a:t>Кафедра предпринимательского права </a:t>
            </a:r>
            <a:r>
              <a:rPr lang="ru-RU" dirty="0" err="1"/>
              <a:t>УрГЮА</a:t>
            </a:r>
            <a:endParaRPr lang="ru-RU" dirty="0"/>
          </a:p>
          <a:p>
            <a:pPr algn="ctr"/>
            <a:r>
              <a:rPr lang="ru-RU" dirty="0"/>
              <a:t>Кафедра коммерческого права СПбГУ</a:t>
            </a:r>
          </a:p>
          <a:p>
            <a:pPr algn="ctr"/>
            <a:r>
              <a:rPr lang="ru-RU" dirty="0"/>
              <a:t>Кафедра хозяйственного права БГУ</a:t>
            </a:r>
          </a:p>
          <a:p>
            <a:pPr algn="ctr"/>
            <a:r>
              <a:rPr lang="ru-RU" dirty="0"/>
              <a:t>Кафедра «Предпринимательское, конкурентное и экологическое право» </a:t>
            </a:r>
            <a:r>
              <a:rPr lang="ru-RU" dirty="0" err="1"/>
              <a:t>ЮУрГУ</a:t>
            </a:r>
            <a:endParaRPr lang="ru-RU" dirty="0"/>
          </a:p>
          <a:p>
            <a:pPr algn="ctr"/>
            <a:r>
              <a:rPr lang="ru-RU" dirty="0"/>
              <a:t>Кафедра предпринимательского права, гражданского и арбитражного процесса ПГНИУ</a:t>
            </a:r>
          </a:p>
          <a:p>
            <a:pPr algn="ctr"/>
            <a:r>
              <a:rPr lang="ru-RU" dirty="0"/>
              <a:t>Кафедра предпринимательского, трудового и корпоративного права ИПНБ </a:t>
            </a:r>
            <a:r>
              <a:rPr lang="ru-RU" dirty="0" err="1"/>
              <a:t>РАНХиГС</a:t>
            </a:r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5B189112-4E59-CE4B-A643-35AFA9415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935968"/>
              </p:ext>
            </p:extLst>
          </p:nvPr>
        </p:nvGraphicFramePr>
        <p:xfrm>
          <a:off x="1792383" y="3822886"/>
          <a:ext cx="9639441" cy="2267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3215">
                  <a:extLst>
                    <a:ext uri="{9D8B030D-6E8A-4147-A177-3AD203B41FA5}">
                      <a16:colId xmlns:a16="http://schemas.microsoft.com/office/drawing/2014/main" xmlns="" val="3982086036"/>
                    </a:ext>
                  </a:extLst>
                </a:gridCol>
                <a:gridCol w="1460810">
                  <a:extLst>
                    <a:ext uri="{9D8B030D-6E8A-4147-A177-3AD203B41FA5}">
                      <a16:colId xmlns:a16="http://schemas.microsoft.com/office/drawing/2014/main" xmlns="" val="4294027871"/>
                    </a:ext>
                  </a:extLst>
                </a:gridCol>
                <a:gridCol w="1505416">
                  <a:extLst>
                    <a:ext uri="{9D8B030D-6E8A-4147-A177-3AD203B41FA5}">
                      <a16:colId xmlns:a16="http://schemas.microsoft.com/office/drawing/2014/main" xmlns="" val="6594779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PT Sans" panose="020B0503020203020204" pitchFamily="34" charset="-52"/>
                        </a:rPr>
                        <a:t>ПУБЛИКАЦИИ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2020-2023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2024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3497572"/>
                  </a:ext>
                </a:extLst>
              </a:tr>
              <a:tr h="5141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Публикации в «ядре» РИНЦ (в том числе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Scopus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и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Web of Science)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98968735"/>
                  </a:ext>
                </a:extLst>
              </a:tr>
              <a:tr h="29840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Публикации в журналах ВАК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9803863"/>
                  </a:ext>
                </a:extLst>
              </a:tr>
              <a:tr h="2984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Доклады на международных конференциях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6971635"/>
                  </a:ext>
                </a:extLst>
              </a:tr>
              <a:tr h="318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Монографии и учебники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7962837"/>
                  </a:ext>
                </a:extLst>
              </a:tr>
              <a:tr h="318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Средний показатель цитируемости за последние 5 лет (на 1 ППС)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189,55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14817888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57A1E86-72B7-1441-BCF0-A8A672048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3A9AE0C-A303-9C4A-BFAA-B765DE5F469B}"/>
              </a:ext>
            </a:extLst>
          </p:cNvPr>
          <p:cNvSpPr/>
          <p:nvPr/>
        </p:nvSpPr>
        <p:spPr>
          <a:xfrm>
            <a:off x="1705566" y="5954137"/>
            <a:ext cx="10025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E3863"/>
                </a:solidFill>
                <a:latin typeface="Calibri" panose="020F0502020204030204" pitchFamily="34" charset="0"/>
              </a:rPr>
              <a:t>Профессионально-общественная аккредитация программ магистратуры Ассоциацией̆ юристов России:</a:t>
            </a:r>
          </a:p>
          <a:p>
            <a:pPr algn="ctr"/>
            <a:r>
              <a:rPr lang="ru-RU" sz="1600" b="1" dirty="0">
                <a:solidFill>
                  <a:srgbClr val="1E3863"/>
                </a:solidFill>
                <a:latin typeface="Calibri" panose="020F0502020204030204" pitchFamily="34" charset="0"/>
              </a:rPr>
              <a:t>Правовое сопровождение бизнеса  и Юрист в сфере цифровой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54613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341122" y="235132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Целевая модель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11E1B79-D7E1-924A-8385-227C1C29CB7C}"/>
              </a:ext>
            </a:extLst>
          </p:cNvPr>
          <p:cNvSpPr/>
          <p:nvPr/>
        </p:nvSpPr>
        <p:spPr>
          <a:xfrm>
            <a:off x="5943113" y="419640"/>
            <a:ext cx="5509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Основные параметры целевой модели 2024-2026 гг.: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CB08932-257E-6B4F-8B80-7D8D14A18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1633347"/>
            <a:ext cx="1288616" cy="128861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2EC53C2-CCF6-6249-B3CC-FDCF4DE01990}"/>
              </a:ext>
            </a:extLst>
          </p:cNvPr>
          <p:cNvSpPr/>
          <p:nvPr/>
        </p:nvSpPr>
        <p:spPr>
          <a:xfrm>
            <a:off x="2629738" y="1231335"/>
            <a:ext cx="3958683" cy="235806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АКАДЕМИЧЕСКОЕ ЛИДЕРСТВО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Кафедра является авторитетным признанным лидером в ЕАЭС в науке предпринимательского права, права интеллектуальной собственности, информационного права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D7F84F2-8FDD-0A4C-897B-15835F3CC8C8}"/>
              </a:ext>
            </a:extLst>
          </p:cNvPr>
          <p:cNvSpPr/>
          <p:nvPr/>
        </p:nvSpPr>
        <p:spPr>
          <a:xfrm>
            <a:off x="8002858" y="1221474"/>
            <a:ext cx="3958683" cy="235806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СИСТЕМНЫЕ НАУЧНЫЕ ЗНАНИЯ</a:t>
            </a:r>
          </a:p>
          <a:p>
            <a:pPr algn="ctr"/>
            <a:r>
              <a:rPr lang="ru-RU" dirty="0"/>
              <a:t>Высокая доля преподавателей с учеными степенями, Высокая доля преподавателей – практиков,</a:t>
            </a:r>
          </a:p>
          <a:p>
            <a:pPr algn="ctr"/>
            <a:r>
              <a:rPr lang="ru-RU" dirty="0"/>
              <a:t>Увеличение доли обучающихся, занимающихся наукой,</a:t>
            </a:r>
          </a:p>
          <a:p>
            <a:pPr algn="ctr"/>
            <a:r>
              <a:rPr lang="ru-RU" dirty="0"/>
              <a:t>Трансфер научных результатов в реальный сектор экономики</a:t>
            </a:r>
          </a:p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F03ECF6-BAE7-084F-BFF2-1EB1C91257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277" y="1836270"/>
            <a:ext cx="1051898" cy="10518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49FB5FE-7310-3748-990C-BD7E4B0487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30" y="4642241"/>
            <a:ext cx="1371600" cy="13716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D158301B-AE17-614F-894B-2D7863FE1AA2}"/>
              </a:ext>
            </a:extLst>
          </p:cNvPr>
          <p:cNvSpPr/>
          <p:nvPr/>
        </p:nvSpPr>
        <p:spPr>
          <a:xfrm>
            <a:off x="2671230" y="4149008"/>
            <a:ext cx="3958683" cy="235806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ЧЕЛОВЕЧЕСКИЙ КАПИТАЛ</a:t>
            </a:r>
          </a:p>
          <a:p>
            <a:pPr algn="ctr"/>
            <a:endParaRPr lang="ru-RU" dirty="0"/>
          </a:p>
          <a:p>
            <a:pPr algn="ctr"/>
            <a:r>
              <a:rPr lang="ru-RU" sz="1400" dirty="0"/>
              <a:t>Выпускники обладают всеми необходимыми для успешной профессиональной деятельности компетенциями,</a:t>
            </a:r>
          </a:p>
          <a:p>
            <a:pPr algn="ctr"/>
            <a:r>
              <a:rPr lang="ru-RU" sz="1400" dirty="0"/>
              <a:t>Преподаватели постоянно повышают уровень собственных компетенций и приобретают новые, в </a:t>
            </a:r>
            <a:r>
              <a:rPr lang="ru-RU" sz="1400" dirty="0" err="1"/>
              <a:t>т.ч</a:t>
            </a:r>
            <a:r>
              <a:rPr lang="ru-RU" sz="1400" dirty="0"/>
              <a:t>. междисциплинарные и в сфере </a:t>
            </a:r>
            <a:r>
              <a:rPr lang="en-US" sz="1400" dirty="0"/>
              <a:t>Legal Tech</a:t>
            </a:r>
            <a:r>
              <a:rPr lang="ru-RU" sz="1400" dirty="0"/>
              <a:t>,</a:t>
            </a:r>
          </a:p>
          <a:p>
            <a:pPr algn="ctr"/>
            <a:r>
              <a:rPr lang="ru-RU" sz="1400" dirty="0"/>
              <a:t>Высокий уровень зарплаты преподавателей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C9D6828-7FFD-C646-9078-8D39349985DB}"/>
              </a:ext>
            </a:extLst>
          </p:cNvPr>
          <p:cNvSpPr/>
          <p:nvPr/>
        </p:nvSpPr>
        <p:spPr>
          <a:xfrm>
            <a:off x="8001513" y="4149007"/>
            <a:ext cx="3958683" cy="235806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ТЕХНОЛОГИИ И ИННОВАЦИИ</a:t>
            </a:r>
          </a:p>
          <a:p>
            <a:pPr algn="ctr"/>
            <a:endParaRPr lang="ru-RU" dirty="0"/>
          </a:p>
          <a:p>
            <a:pPr algn="ctr"/>
            <a:r>
              <a:rPr lang="ru-RU" sz="1400" dirty="0"/>
              <a:t>В процессе преподавания используются новейшие образовательные технологии, преподаваемые дисциплины соответствуют приоритетным направлениям развития страны и требованиям рынка труда,</a:t>
            </a:r>
          </a:p>
          <a:p>
            <a:pPr algn="ctr"/>
            <a:r>
              <a:rPr lang="ru-RU" sz="1400" dirty="0"/>
              <a:t>Внедрение и правовое  обеспечение риск-ориентированного подхода в деятельности ВУЗа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F90FA68-D809-C945-B248-403DE45EAD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430" y="4603809"/>
            <a:ext cx="1317083" cy="13170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5D9A0BD-4A55-2148-94D0-D59C87AD33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341122" y="235132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Целевая модель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C00F61-ED7F-4426-9729-FFCF6A8F1D96}"/>
              </a:ext>
            </a:extLst>
          </p:cNvPr>
          <p:cNvSpPr txBox="1"/>
          <p:nvPr/>
        </p:nvSpPr>
        <p:spPr>
          <a:xfrm>
            <a:off x="1392764" y="1110920"/>
            <a:ext cx="1038061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Разрывы с целевой моделью и проекты и программы, направленные на преодоление разрывов:</a:t>
            </a:r>
          </a:p>
          <a:p>
            <a:pPr algn="ctr"/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Сложности с коммерциализацией научных результатов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         </a:t>
            </a:r>
            <a:r>
              <a:rPr lang="ru-RU" sz="2200" dirty="0">
                <a:solidFill>
                  <a:srgbClr val="FF0000"/>
                </a:solidFill>
              </a:rPr>
              <a:t>- взаимодействие с организациями менеджмента проектов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	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Средний по меркам юристов региона уровень зарплаты преподавателей</a:t>
            </a:r>
          </a:p>
          <a:p>
            <a:r>
              <a:rPr lang="ru-RU" sz="2200" dirty="0">
                <a:solidFill>
                  <a:srgbClr val="FF0000"/>
                </a:solidFill>
              </a:rPr>
              <a:t>                   - развитие </a:t>
            </a:r>
            <a:r>
              <a:rPr lang="ru-RU" sz="2200" dirty="0" err="1">
                <a:solidFill>
                  <a:srgbClr val="FF0000"/>
                </a:solidFill>
              </a:rPr>
              <a:t>грантовой</a:t>
            </a:r>
            <a:r>
              <a:rPr lang="ru-RU" sz="2200" dirty="0">
                <a:solidFill>
                  <a:srgbClr val="FF0000"/>
                </a:solidFill>
              </a:rPr>
              <a:t> деятельности и дополнительного образования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Не все выпускники овладевают на высоком уровне современными компетенциями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ru-RU" sz="2000" dirty="0">
                <a:solidFill>
                  <a:srgbClr val="FF0000"/>
                </a:solidFill>
              </a:rPr>
              <a:t>                   - развитие взаимодействия с работодателями, бинарные лекции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                     - совместная с работодателями подготовка образовательных программ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                     - профессиональная ориентация начиная с младших курсов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 Сложности с внедрением новейших образовательных технологий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            </a:t>
            </a:r>
            <a:r>
              <a:rPr lang="ru-RU" dirty="0">
                <a:solidFill>
                  <a:srgbClr val="FF0000"/>
                </a:solidFill>
              </a:rPr>
              <a:t>- компьютеризация обучения, формирование кейсов, пакетов для дистанционного обучения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11E1B79-D7E1-924A-8385-227C1C29CB7C}"/>
              </a:ext>
            </a:extLst>
          </p:cNvPr>
          <p:cNvSpPr/>
          <p:nvPr/>
        </p:nvSpPr>
        <p:spPr>
          <a:xfrm>
            <a:off x="5943113" y="419640"/>
            <a:ext cx="5509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Основные параметры целевой модели 2024-2026 гг.: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B12C21D-5BEF-0542-AACF-CBFA3CBE91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15" name="5-конечная звезда 14">
            <a:extLst>
              <a:ext uri="{FF2B5EF4-FFF2-40B4-BE49-F238E27FC236}">
                <a16:creationId xmlns:a16="http://schemas.microsoft.com/office/drawing/2014/main" xmlns="" id="{CCA8BD90-6839-054C-ACA8-CF563ADA1695}"/>
              </a:ext>
            </a:extLst>
          </p:cNvPr>
          <p:cNvSpPr/>
          <p:nvPr/>
        </p:nvSpPr>
        <p:spPr>
          <a:xfrm>
            <a:off x="1392764" y="2129883"/>
            <a:ext cx="401443" cy="4066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>
            <a:extLst>
              <a:ext uri="{FF2B5EF4-FFF2-40B4-BE49-F238E27FC236}">
                <a16:creationId xmlns:a16="http://schemas.microsoft.com/office/drawing/2014/main" xmlns="" id="{145A2772-27BF-DF46-870C-9E54B98F3AA4}"/>
              </a:ext>
            </a:extLst>
          </p:cNvPr>
          <p:cNvSpPr/>
          <p:nvPr/>
        </p:nvSpPr>
        <p:spPr>
          <a:xfrm>
            <a:off x="1392764" y="3150318"/>
            <a:ext cx="401443" cy="4051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>
            <a:extLst>
              <a:ext uri="{FF2B5EF4-FFF2-40B4-BE49-F238E27FC236}">
                <a16:creationId xmlns:a16="http://schemas.microsoft.com/office/drawing/2014/main" xmlns="" id="{29F5374D-1954-D849-A80F-F0CBE02C7A05}"/>
              </a:ext>
            </a:extLst>
          </p:cNvPr>
          <p:cNvSpPr/>
          <p:nvPr/>
        </p:nvSpPr>
        <p:spPr>
          <a:xfrm>
            <a:off x="1381613" y="4169281"/>
            <a:ext cx="401443" cy="4051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>
            <a:extLst>
              <a:ext uri="{FF2B5EF4-FFF2-40B4-BE49-F238E27FC236}">
                <a16:creationId xmlns:a16="http://schemas.microsoft.com/office/drawing/2014/main" xmlns="" id="{6C36D79C-A933-684B-B2A0-ED75B8F87302}"/>
              </a:ext>
            </a:extLst>
          </p:cNvPr>
          <p:cNvSpPr/>
          <p:nvPr/>
        </p:nvSpPr>
        <p:spPr>
          <a:xfrm>
            <a:off x="1392764" y="5653784"/>
            <a:ext cx="401443" cy="4051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8C5FDC7-C81A-4546-A866-8660B97DF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19" y="4311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57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D636FCE-24F4-F547-8BD1-A3D22AC2E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C1F132-CBB5-C347-89FB-96055BAC7061}"/>
              </a:ext>
            </a:extLst>
          </p:cNvPr>
          <p:cNvSpPr txBox="1"/>
          <p:nvPr/>
        </p:nvSpPr>
        <p:spPr>
          <a:xfrm>
            <a:off x="5563933" y="337186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Образовательные программы кафедры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C84E8B45-EC84-7B40-ACFC-D6FACD2683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61510"/>
              </p:ext>
            </p:extLst>
          </p:nvPr>
        </p:nvGraphicFramePr>
        <p:xfrm>
          <a:off x="1215513" y="932457"/>
          <a:ext cx="10774635" cy="5664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FD7F7EE7-CB99-CF4A-BC80-CD3D8018FB7F}"/>
              </a:ext>
            </a:extLst>
          </p:cNvPr>
          <p:cNvGrpSpPr/>
          <p:nvPr/>
        </p:nvGrpSpPr>
        <p:grpSpPr>
          <a:xfrm>
            <a:off x="1375955" y="4306350"/>
            <a:ext cx="810080" cy="810080"/>
            <a:chOff x="9555685" y="1835060"/>
            <a:chExt cx="810080" cy="810080"/>
          </a:xfrm>
        </p:grpSpPr>
        <p:sp>
          <p:nvSpPr>
            <p:cNvPr id="11" name="Стрелка вниз 10">
              <a:extLst>
                <a:ext uri="{FF2B5EF4-FFF2-40B4-BE49-F238E27FC236}">
                  <a16:creationId xmlns:a16="http://schemas.microsoft.com/office/drawing/2014/main" xmlns="" id="{1BF8488B-8B10-624B-9302-A5A5DB6D499F}"/>
                </a:ext>
              </a:extLst>
            </p:cNvPr>
            <p:cNvSpPr/>
            <p:nvPr/>
          </p:nvSpPr>
          <p:spPr>
            <a:xfrm>
              <a:off x="9555685" y="1835060"/>
              <a:ext cx="810080" cy="810080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1">
              <a:schemeClr val="accent4">
                <a:tint val="40000"/>
                <a:alpha val="90000"/>
                <a:hueOff val="10861925"/>
                <a:satOff val="-51245"/>
                <a:lumOff val="-1851"/>
                <a:alphaOff val="0"/>
              </a:schemeClr>
            </a:lnRef>
            <a:fillRef idx="1">
              <a:schemeClr val="accent4">
                <a:tint val="40000"/>
                <a:alpha val="90000"/>
                <a:hueOff val="10861925"/>
                <a:satOff val="-51245"/>
                <a:lumOff val="-1851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10861925"/>
                <a:satOff val="-51245"/>
                <a:lumOff val="-185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низ 4">
              <a:extLst>
                <a:ext uri="{FF2B5EF4-FFF2-40B4-BE49-F238E27FC236}">
                  <a16:creationId xmlns:a16="http://schemas.microsoft.com/office/drawing/2014/main" xmlns="" id="{45859A9C-85E9-A84F-A3A9-06C5E865B1A2}"/>
                </a:ext>
              </a:extLst>
            </p:cNvPr>
            <p:cNvSpPr txBox="1"/>
            <p:nvPr/>
          </p:nvSpPr>
          <p:spPr>
            <a:xfrm>
              <a:off x="9737953" y="1835060"/>
              <a:ext cx="445544" cy="6095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ru-RU" sz="1600" kern="1200">
                <a:latin typeface="PT Sans" panose="020B0503020203020204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50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FCEB42E-E5F2-684E-8C43-0D53509D7DF1}"/>
              </a:ext>
            </a:extLst>
          </p:cNvPr>
          <p:cNvSpPr/>
          <p:nvPr/>
        </p:nvSpPr>
        <p:spPr>
          <a:xfrm>
            <a:off x="1375955" y="777187"/>
            <a:ext cx="10513790" cy="245178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ПРОГРАММЫ МАГИСТРАТУРЫ: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ПСБ – финансовая эффективность                          ЮЦЭ, АКДК – Приоритет 2030</a:t>
            </a:r>
          </a:p>
          <a:p>
            <a:pPr algn="ctr"/>
            <a:r>
              <a:rPr lang="ru-RU" dirty="0"/>
              <a:t>АКДК – при поддержки Аппарата Раиса РТ</a:t>
            </a:r>
          </a:p>
          <a:p>
            <a:pPr algn="ctr"/>
            <a:r>
              <a:rPr lang="ru-RU" b="1" dirty="0"/>
              <a:t>2017 – 2020 </a:t>
            </a:r>
            <a:r>
              <a:rPr lang="ru-RU" dirty="0"/>
              <a:t>– ПСБ - программа с элементами сетевого взаимодействия с Балтийским федеральным университетом имени </a:t>
            </a:r>
            <a:r>
              <a:rPr lang="ru-RU" dirty="0" err="1"/>
              <a:t>И.Канта</a:t>
            </a:r>
            <a:endParaRPr lang="ru-RU" dirty="0"/>
          </a:p>
          <a:p>
            <a:pPr algn="ctr"/>
            <a:r>
              <a:rPr lang="ru-RU" sz="1600" dirty="0"/>
              <a:t>С 2025 года планируется сетевая программа с БФУ – «Юрист в сфере цифровой экономики / Сетевой юрист»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28183A6-3160-5242-91DE-8CB3A1F819FC}"/>
              </a:ext>
            </a:extLst>
          </p:cNvPr>
          <p:cNvSpPr/>
          <p:nvPr/>
        </p:nvSpPr>
        <p:spPr>
          <a:xfrm>
            <a:off x="1375955" y="3257549"/>
            <a:ext cx="10513790" cy="34925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СВЯЗЬ С АТЛАСОМ НОВЫХ ПРОФЕССИЙ Агентства Стратегических Инициатив: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Кафедра уже готовит выпускников с компетенциями Атласа: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СЕТЕВОЙ ЮРИСТ </a:t>
            </a:r>
            <a:r>
              <a:rPr lang="ru-RU" b="1" dirty="0"/>
              <a:t>(</a:t>
            </a:r>
            <a:r>
              <a:rPr lang="ru-RU" dirty="0"/>
              <a:t>Специалист, обеспечивающий нормативно-правовое взаимодействие в сети (в том числе в виртуальных мирах). Разрабатывает системы правовой защиты человека и собственности в интернете)</a:t>
            </a:r>
          </a:p>
          <a:p>
            <a:pPr marL="285750" indent="-285750" algn="ctr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Магистратура ЮЦЭ</a:t>
            </a: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/>
              <a:t>НАДПРОФЕССИОНАЛЬНЫЕ НАВЫКИ В ПРОФЕССИЯХ БУДУЩЕГО :</a:t>
            </a:r>
          </a:p>
          <a:p>
            <a:pPr algn="ctr"/>
            <a:r>
              <a:rPr lang="ru-RU" dirty="0"/>
              <a:t>Страховой агент ответственности тренера                             Спортивный омбудсмен </a:t>
            </a:r>
          </a:p>
          <a:p>
            <a:pPr algn="ctr"/>
            <a:r>
              <a:rPr lang="ru-RU" dirty="0"/>
              <a:t>Защитник прав потребителей электроэнергии                         Виртуальный адвокат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(Спортивное право, Энергетическое право, Защита прав потребителей)</a:t>
            </a:r>
            <a:endParaRPr lang="ru-RU" b="1" dirty="0"/>
          </a:p>
          <a:p>
            <a:pPr algn="ctr"/>
            <a:endParaRPr lang="ru-RU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3263E46-14E2-2A41-8ED9-BCB7CDB08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1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92734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Программы дополнительного образования</a:t>
            </a:r>
          </a:p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Новые проекты 2024-2028 гг.: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950F23F-1286-AC44-967E-0D9BFB784990}"/>
              </a:ext>
            </a:extLst>
          </p:cNvPr>
          <p:cNvSpPr/>
          <p:nvPr/>
        </p:nvSpPr>
        <p:spPr>
          <a:xfrm>
            <a:off x="1494262" y="1191266"/>
            <a:ext cx="4850782" cy="19756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Дополнительная профессиональная программа </a:t>
            </a:r>
          </a:p>
          <a:p>
            <a:pPr algn="ctr"/>
            <a:r>
              <a:rPr lang="ru-RU" sz="1600" dirty="0"/>
              <a:t>повышения квалификации</a:t>
            </a:r>
          </a:p>
          <a:p>
            <a:pPr algn="ctr"/>
            <a:r>
              <a:rPr lang="ru-RU" sz="1600" b="1" dirty="0"/>
              <a:t>«Правовые риски общеобразовательной организации: что нужно знать директору школы»  </a:t>
            </a:r>
            <a:r>
              <a:rPr lang="ru-RU" sz="1600" dirty="0"/>
              <a:t>(2023) - 20 часов </a:t>
            </a:r>
          </a:p>
          <a:p>
            <a:pPr algn="ctr"/>
            <a:r>
              <a:rPr lang="ru-RU" sz="1600" dirty="0"/>
              <a:t>5000-10000 рублей, 60 человек в год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5CECE98-EE23-B142-A92E-027468204F01}"/>
              </a:ext>
            </a:extLst>
          </p:cNvPr>
          <p:cNvSpPr/>
          <p:nvPr/>
        </p:nvSpPr>
        <p:spPr>
          <a:xfrm>
            <a:off x="6634976" y="3631122"/>
            <a:ext cx="4962292" cy="272522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профессиональной переподготовки по </a:t>
            </a:r>
            <a:r>
              <a:rPr lang="ru-RU" sz="1600" b="1" dirty="0"/>
              <a:t>Единой программе подготовки арбитражных управляющих </a:t>
            </a:r>
            <a:r>
              <a:rPr lang="ru-RU" sz="1600" dirty="0"/>
              <a:t>(совместно с ИЭУФ КФУ и Союзом «СРО «Гильдия арбитражных управляющих», 2026, начало после внесения изменений в ФЗ о «Несостоятельности (банкротстве)»</a:t>
            </a:r>
          </a:p>
          <a:p>
            <a:pPr algn="ctr"/>
            <a:r>
              <a:rPr lang="ru-RU" sz="1600" dirty="0"/>
              <a:t>572 часа (3,5 мес.), 50000 рублей, обучение с применением дистанционных технологий  - 40000 рублей, 40 человек в год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E25C1E7-461F-DF48-B95F-512A2928A03F}"/>
              </a:ext>
            </a:extLst>
          </p:cNvPr>
          <p:cNvSpPr/>
          <p:nvPr/>
        </p:nvSpPr>
        <p:spPr>
          <a:xfrm>
            <a:off x="1494262" y="3412273"/>
            <a:ext cx="4850782" cy="14831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повышения квалификации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«Сетевой юрист» </a:t>
            </a:r>
            <a:r>
              <a:rPr lang="ru-RU" sz="1600" dirty="0">
                <a:solidFill>
                  <a:schemeClr val="bg1"/>
                </a:solidFill>
              </a:rPr>
              <a:t>(2025)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(на основе магистратуры ЮЦЭ)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72 часа, 20000 рублей, 15-20 человек в год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88C26C4-1F8A-B74E-8E86-D098A077C74D}"/>
              </a:ext>
            </a:extLst>
          </p:cNvPr>
          <p:cNvSpPr/>
          <p:nvPr/>
        </p:nvSpPr>
        <p:spPr>
          <a:xfrm>
            <a:off x="1494262" y="5140712"/>
            <a:ext cx="4850782" cy="12156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повышения квалификации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«Корпоративный юрист» </a:t>
            </a:r>
            <a:r>
              <a:rPr lang="ru-RU" sz="1600" dirty="0">
                <a:solidFill>
                  <a:schemeClr val="bg1"/>
                </a:solidFill>
              </a:rPr>
              <a:t>(2025)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72 часа, 12000 рублей, 15-20 человек в год</a:t>
            </a:r>
            <a:endParaRPr lang="ru-RU" sz="16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DED42E1-9CC4-FE46-89F8-A04F54BE82B7}"/>
              </a:ext>
            </a:extLst>
          </p:cNvPr>
          <p:cNvSpPr/>
          <p:nvPr/>
        </p:nvSpPr>
        <p:spPr>
          <a:xfrm>
            <a:off x="6634976" y="1191265"/>
            <a:ext cx="4962292" cy="222100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обязательного ежегодного повышения квалификации арбитражных управляющих </a:t>
            </a:r>
          </a:p>
          <a:p>
            <a:pPr algn="ctr"/>
            <a:r>
              <a:rPr lang="ru-RU" sz="1600" dirty="0"/>
              <a:t>(совместно с ИЭУФ КФУ и Союзом «СРО «Гильдия арбитражных управляющих», 2025)</a:t>
            </a:r>
          </a:p>
          <a:p>
            <a:pPr algn="ctr"/>
            <a:r>
              <a:rPr lang="ru-RU" sz="1600" dirty="0"/>
              <a:t>24 часа, 4000 рублей, 40 человек в год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009C637-752B-A241-AB44-DF2CE8D44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92734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Программы дополнительного образования</a:t>
            </a:r>
          </a:p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Новые проекты 2024-2026 гг.: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950F23F-1286-AC44-967E-0D9BFB784990}"/>
              </a:ext>
            </a:extLst>
          </p:cNvPr>
          <p:cNvSpPr/>
          <p:nvPr/>
        </p:nvSpPr>
        <p:spPr>
          <a:xfrm>
            <a:off x="1443819" y="928333"/>
            <a:ext cx="4850782" cy="158538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Дополнительная профессиональная программа </a:t>
            </a:r>
          </a:p>
          <a:p>
            <a:pPr algn="ctr"/>
            <a:r>
              <a:rPr lang="ru-RU" sz="1600" dirty="0"/>
              <a:t>повышения квалификации</a:t>
            </a:r>
          </a:p>
          <a:p>
            <a:pPr algn="ctr"/>
            <a:r>
              <a:rPr lang="ru-RU" sz="1600" b="1" dirty="0"/>
              <a:t>«Новеллы законодательства об интеллектуальной собственности»  </a:t>
            </a:r>
            <a:r>
              <a:rPr lang="ru-RU" sz="1600" dirty="0"/>
              <a:t>(2024)</a:t>
            </a:r>
          </a:p>
          <a:p>
            <a:pPr algn="ctr"/>
            <a:r>
              <a:rPr lang="ru-RU" sz="1600" dirty="0"/>
              <a:t>20 часов,  </a:t>
            </a:r>
          </a:p>
          <a:p>
            <a:pPr algn="ctr"/>
            <a:r>
              <a:rPr lang="ru-RU" sz="1600" dirty="0"/>
              <a:t>7000-10000 рублей, 20-30 человек в год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E25C1E7-461F-DF48-B95F-512A2928A03F}"/>
              </a:ext>
            </a:extLst>
          </p:cNvPr>
          <p:cNvSpPr/>
          <p:nvPr/>
        </p:nvSpPr>
        <p:spPr>
          <a:xfrm>
            <a:off x="1494262" y="2643257"/>
            <a:ext cx="4850782" cy="121084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повышения квалификации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«</a:t>
            </a:r>
            <a:r>
              <a:rPr lang="ru-RU" dirty="0"/>
              <a:t>Организация работы юридической службы</a:t>
            </a:r>
            <a:r>
              <a:rPr lang="ru-RU" sz="1600" dirty="0"/>
              <a:t> </a:t>
            </a:r>
            <a:r>
              <a:rPr lang="ru-RU" sz="1600" b="1" dirty="0">
                <a:solidFill>
                  <a:schemeClr val="bg1"/>
                </a:solidFill>
              </a:rPr>
              <a:t>» </a:t>
            </a:r>
            <a:r>
              <a:rPr lang="ru-RU" sz="1600" dirty="0">
                <a:solidFill>
                  <a:schemeClr val="bg1"/>
                </a:solidFill>
              </a:rPr>
              <a:t>(2025)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36 часов, 10000 рублей, 15-20 человек в год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88C26C4-1F8A-B74E-8E86-D098A077C74D}"/>
              </a:ext>
            </a:extLst>
          </p:cNvPr>
          <p:cNvSpPr/>
          <p:nvPr/>
        </p:nvSpPr>
        <p:spPr>
          <a:xfrm>
            <a:off x="1494262" y="5296828"/>
            <a:ext cx="4850782" cy="10595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Программа повышения квалификации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«</a:t>
            </a:r>
            <a:r>
              <a:rPr lang="ru-RU" sz="1400" dirty="0"/>
              <a:t>Правовые основы деятельности организаций среднего профессионального образования</a:t>
            </a:r>
            <a:r>
              <a:rPr lang="ru-RU" sz="1400" b="1" dirty="0">
                <a:solidFill>
                  <a:schemeClr val="bg1"/>
                </a:solidFill>
              </a:rPr>
              <a:t>» </a:t>
            </a:r>
            <a:r>
              <a:rPr lang="ru-RU" sz="1400" dirty="0">
                <a:solidFill>
                  <a:schemeClr val="bg1"/>
                </a:solidFill>
              </a:rPr>
              <a:t>(2025)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36 часов, 12000 рублей, 15-20 человек в год</a:t>
            </a:r>
            <a:endParaRPr lang="ru-RU" sz="1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6F55749-E794-AD4E-A1CB-8206DC2E34C7}"/>
              </a:ext>
            </a:extLst>
          </p:cNvPr>
          <p:cNvSpPr/>
          <p:nvPr/>
        </p:nvSpPr>
        <p:spPr>
          <a:xfrm>
            <a:off x="6634975" y="1438858"/>
            <a:ext cx="4962292" cy="152084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Участие в Программе дополнительного образования для студентов </a:t>
            </a:r>
            <a:r>
              <a:rPr lang="ru-RU" sz="1600" dirty="0" err="1">
                <a:solidFill>
                  <a:schemeClr val="bg1"/>
                </a:solidFill>
              </a:rPr>
              <a:t>Китайского</a:t>
            </a:r>
            <a:r>
              <a:rPr lang="ru-RU" sz="1600" dirty="0">
                <a:solidFill>
                  <a:schemeClr val="bg1"/>
                </a:solidFill>
              </a:rPr>
              <a:t> нефтяного университета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  (2023)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- Дисциплина «Энергетическое право»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5F87F44-75CE-F149-A21B-72CDEFE1D73F}"/>
              </a:ext>
            </a:extLst>
          </p:cNvPr>
          <p:cNvSpPr/>
          <p:nvPr/>
        </p:nvSpPr>
        <p:spPr>
          <a:xfrm>
            <a:off x="6634975" y="4995746"/>
            <a:ext cx="4850782" cy="136060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Программа повышения квалификации</a:t>
            </a:r>
          </a:p>
          <a:p>
            <a:pPr algn="ctr"/>
            <a:r>
              <a:rPr lang="ru-RU" sz="1600" b="1" dirty="0"/>
              <a:t>«Управление юридическим бизнесом» (2026)</a:t>
            </a:r>
          </a:p>
          <a:p>
            <a:pPr algn="ctr"/>
            <a:r>
              <a:rPr lang="ru-RU" sz="1600" b="1" dirty="0"/>
              <a:t> </a:t>
            </a:r>
            <a:r>
              <a:rPr lang="ru-RU" sz="1600" dirty="0">
                <a:solidFill>
                  <a:schemeClr val="bg1"/>
                </a:solidFill>
              </a:rPr>
              <a:t>72 часа, 30000 рублей, 10 человек в год</a:t>
            </a:r>
            <a:r>
              <a:rPr lang="ru-RU" sz="1600" dirty="0"/>
              <a:t>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48C42A4-97CE-AC42-A51B-A71341DF49A5}"/>
              </a:ext>
            </a:extLst>
          </p:cNvPr>
          <p:cNvSpPr/>
          <p:nvPr/>
        </p:nvSpPr>
        <p:spPr>
          <a:xfrm>
            <a:off x="6634975" y="3227335"/>
            <a:ext cx="4962292" cy="14273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Программа повышения квалификации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 «Основы правовой грамотности» </a:t>
            </a:r>
            <a:r>
              <a:rPr lang="ru-RU" sz="1600" dirty="0">
                <a:solidFill>
                  <a:schemeClr val="bg1"/>
                </a:solidFill>
              </a:rPr>
              <a:t>для малого предпринимательства» (2024)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36 часов, 7000 рублей, 20 человек в год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66BCA87-7D47-424F-B55F-0C917A6BB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B2577D28-DA3C-514E-957A-7466207B82F0}"/>
              </a:ext>
            </a:extLst>
          </p:cNvPr>
          <p:cNvSpPr/>
          <p:nvPr/>
        </p:nvSpPr>
        <p:spPr>
          <a:xfrm>
            <a:off x="1494262" y="4045706"/>
            <a:ext cx="4850782" cy="10595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Программа повышения квалификации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«</a:t>
            </a:r>
            <a:r>
              <a:rPr lang="ru-RU" sz="1400" dirty="0"/>
              <a:t>Правовое режим применения беспилотных летательных аппаратов</a:t>
            </a:r>
            <a:r>
              <a:rPr lang="ru-RU" sz="1400" b="1" dirty="0">
                <a:solidFill>
                  <a:schemeClr val="bg1"/>
                </a:solidFill>
              </a:rPr>
              <a:t>» </a:t>
            </a:r>
            <a:r>
              <a:rPr lang="ru-RU" sz="1400" dirty="0">
                <a:solidFill>
                  <a:schemeClr val="bg1"/>
                </a:solidFill>
              </a:rPr>
              <a:t>(2025)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28 часов, 12000 рублей, 10 человек в год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06606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D6C1561-B38C-7747-B402-E250F18B4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B97745-E716-6447-96AE-2FA7A3C6F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35172"/>
              </p:ext>
            </p:extLst>
          </p:nvPr>
        </p:nvGraphicFramePr>
        <p:xfrm>
          <a:off x="1463040" y="918325"/>
          <a:ext cx="10178836" cy="5282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9420">
                  <a:extLst>
                    <a:ext uri="{9D8B030D-6E8A-4147-A177-3AD203B41FA5}">
                      <a16:colId xmlns:a16="http://schemas.microsoft.com/office/drawing/2014/main" xmlns="" val="3416546169"/>
                    </a:ext>
                  </a:extLst>
                </a:gridCol>
                <a:gridCol w="885676">
                  <a:extLst>
                    <a:ext uri="{9D8B030D-6E8A-4147-A177-3AD203B41FA5}">
                      <a16:colId xmlns:a16="http://schemas.microsoft.com/office/drawing/2014/main" xmlns="" val="4076461048"/>
                    </a:ext>
                  </a:extLst>
                </a:gridCol>
                <a:gridCol w="886748">
                  <a:extLst>
                    <a:ext uri="{9D8B030D-6E8A-4147-A177-3AD203B41FA5}">
                      <a16:colId xmlns:a16="http://schemas.microsoft.com/office/drawing/2014/main" xmlns="" val="1735358165"/>
                    </a:ext>
                  </a:extLst>
                </a:gridCol>
                <a:gridCol w="886748">
                  <a:extLst>
                    <a:ext uri="{9D8B030D-6E8A-4147-A177-3AD203B41FA5}">
                      <a16:colId xmlns:a16="http://schemas.microsoft.com/office/drawing/2014/main" xmlns="" val="2873997385"/>
                    </a:ext>
                  </a:extLst>
                </a:gridCol>
                <a:gridCol w="886748">
                  <a:extLst>
                    <a:ext uri="{9D8B030D-6E8A-4147-A177-3AD203B41FA5}">
                      <a16:colId xmlns:a16="http://schemas.microsoft.com/office/drawing/2014/main" xmlns="" val="3490309206"/>
                    </a:ext>
                  </a:extLst>
                </a:gridCol>
                <a:gridCol w="886748">
                  <a:extLst>
                    <a:ext uri="{9D8B030D-6E8A-4147-A177-3AD203B41FA5}">
                      <a16:colId xmlns:a16="http://schemas.microsoft.com/office/drawing/2014/main" xmlns="" val="160379001"/>
                    </a:ext>
                  </a:extLst>
                </a:gridCol>
                <a:gridCol w="886748">
                  <a:extLst>
                    <a:ext uri="{9D8B030D-6E8A-4147-A177-3AD203B41FA5}">
                      <a16:colId xmlns:a16="http://schemas.microsoft.com/office/drawing/2014/main" xmlns="" val="2232581657"/>
                    </a:ext>
                  </a:extLst>
                </a:gridCol>
              </a:tblGrid>
              <a:tr h="434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3156577006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Статьи в ядре РИНЦ (вкл. </a:t>
                      </a:r>
                      <a:r>
                        <a:rPr lang="ru-RU" sz="1600" dirty="0" err="1">
                          <a:effectLst/>
                        </a:rPr>
                        <a:t>Scopus</a:t>
                      </a:r>
                      <a:r>
                        <a:rPr lang="ru-RU" sz="1600" dirty="0">
                          <a:effectLst/>
                        </a:rPr>
                        <a:t> / </a:t>
                      </a:r>
                      <a:r>
                        <a:rPr lang="ru-RU" sz="1600" dirty="0" err="1">
                          <a:effectLst/>
                        </a:rPr>
                        <a:t>WoS</a:t>
                      </a:r>
                      <a:r>
                        <a:rPr lang="ru-RU" sz="1600" dirty="0">
                          <a:effectLst/>
                        </a:rPr>
                        <a:t>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3354635997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Статьи ВАК РФ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1773181195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Учебники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-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264369756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Монографии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960032724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Защита </a:t>
                      </a:r>
                      <a:r>
                        <a:rPr lang="ru-RU" sz="1600" dirty="0" err="1">
                          <a:effectLst/>
                        </a:rPr>
                        <a:t>докторскои</a:t>
                      </a:r>
                      <a:r>
                        <a:rPr lang="ru-RU" sz="1600" dirty="0">
                          <a:effectLst/>
                        </a:rPr>
                        <a:t>̆ диссертации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-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248341426"/>
                  </a:ext>
                </a:extLst>
              </a:tr>
              <a:tr h="228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Защита </a:t>
                      </a:r>
                      <a:r>
                        <a:rPr lang="ru-RU" sz="1600" dirty="0" err="1">
                          <a:effectLst/>
                        </a:rPr>
                        <a:t>кандидатскои</a:t>
                      </a:r>
                      <a:r>
                        <a:rPr lang="ru-RU" sz="1600" dirty="0">
                          <a:effectLst/>
                        </a:rPr>
                        <a:t>̆ диссертации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1796741894"/>
                  </a:ext>
                </a:extLst>
              </a:tr>
              <a:tr h="52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Объем НИОКР в расчете на одного НПР, </a:t>
                      </a:r>
                      <a:r>
                        <a:rPr lang="ru-RU" sz="1600" dirty="0" err="1">
                          <a:effectLst/>
                        </a:rPr>
                        <a:t>тыс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руб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270" marR="1270" marT="12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1270" marR="1270" marT="127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152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154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160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7880192"/>
                  </a:ext>
                </a:extLst>
              </a:tr>
              <a:tr h="1467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Объем средств, поступивших от выполнения НИОКР и оказания научно-технических услуг по договорам с организациями реального сектора экономики и за счет средств бюджета субъекта Российской Федерации и местных бюджетов, в расчете на одного НПР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-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2154755221"/>
                  </a:ext>
                </a:extLst>
              </a:tr>
              <a:tr h="847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публикаций в изданиях, индексируемых в ядре Российского индекса научного цитирования, в расчете на одного НПР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менее 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0,71</a:t>
                      </a: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0.75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0.75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>
                          <a:effectLst/>
                        </a:rPr>
                        <a:t>0.75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3814424146"/>
                  </a:ext>
                </a:extLst>
              </a:tr>
              <a:tr h="434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FWCI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менее 0,1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0,1 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0.6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0.6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0.6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0.6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976" marR="8976" marT="8976" marB="8976"/>
                </a:tc>
                <a:extLst>
                  <a:ext uri="{0D108BD9-81ED-4DB2-BD59-A6C34878D82A}">
                    <a16:rowId xmlns:a16="http://schemas.microsoft.com/office/drawing/2014/main" xmlns="" val="351637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D6C1561-B38C-7747-B402-E250F18B4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00BCF99-041D-0540-998D-6F9658E0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512" y="0"/>
            <a:ext cx="2022088" cy="1516566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74CE6AEE-F1E2-F54D-957C-B91303C7E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124" y="2172772"/>
            <a:ext cx="237566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1E3863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E473CC-C149-3440-81FD-CBA46B82D1B1}"/>
              </a:ext>
            </a:extLst>
          </p:cNvPr>
          <p:cNvSpPr/>
          <p:nvPr/>
        </p:nvSpPr>
        <p:spPr>
          <a:xfrm>
            <a:off x="1609493" y="1102591"/>
            <a:ext cx="10088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1E3863"/>
                </a:solidFill>
                <a:latin typeface="Calibri" panose="020F0502020204030204" pitchFamily="34" charset="0"/>
              </a:rPr>
              <a:t>ПРОЕКТ (СП5) </a:t>
            </a:r>
            <a:endParaRPr lang="ru-RU" altLang="ru-RU" sz="1000" dirty="0"/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Управление правовыми и </a:t>
            </a:r>
            <a:r>
              <a:rPr lang="ru-RU" altLang="ru-RU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alt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 рисками </a:t>
            </a:r>
            <a:r>
              <a:rPr lang="ru-RU" altLang="ru-RU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alt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D51E632-A059-584E-893D-DAF4E2CE5A2A}"/>
              </a:ext>
            </a:extLst>
          </p:cNvPr>
          <p:cNvSpPr/>
          <p:nvPr/>
        </p:nvSpPr>
        <p:spPr>
          <a:xfrm>
            <a:off x="1527717" y="1748922"/>
            <a:ext cx="512584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КОЛИЧЕСТВЕННЫЕ РЕЗУЛЬТАТЫ 2023 </a:t>
            </a:r>
            <a:endParaRPr lang="ru-RU" sz="14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1.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Разработана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и реализуется программа ПК для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преподавателеи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</a:t>
            </a:r>
            <a:r>
              <a:rPr lang="ru-RU" sz="1200" i="1" dirty="0">
                <a:solidFill>
                  <a:srgbClr val="1E3863"/>
                </a:solidFill>
                <a:latin typeface="Calibri" panose="020F0502020204030204" pitchFamily="34" charset="0"/>
              </a:rPr>
              <a:t>«Юридическая грамотность преподавателя»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(сентябрь-октябрь 2023 года) 2.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Разработана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и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реализована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программа ПК </a:t>
            </a:r>
            <a:r>
              <a:rPr lang="ru-RU" sz="1200" i="1" dirty="0">
                <a:solidFill>
                  <a:srgbClr val="1E3863"/>
                </a:solidFill>
                <a:latin typeface="Calibri" panose="020F0502020204030204" pitchFamily="34" charset="0"/>
              </a:rPr>
              <a:t>«Правовые риски </a:t>
            </a:r>
            <a:r>
              <a:rPr lang="ru-RU" sz="1200" i="1" dirty="0" err="1">
                <a:solidFill>
                  <a:srgbClr val="1E3863"/>
                </a:solidFill>
                <a:latin typeface="Calibri" panose="020F0502020204030204" pitchFamily="34" charset="0"/>
              </a:rPr>
              <a:t>общеобразовательнои</a:t>
            </a:r>
            <a:r>
              <a:rPr lang="ru-RU" sz="1200" i="1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организации: что нужно знать директору школы»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(октябрь – декабрь 2023 г.)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3.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Разработан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и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реализован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модуль </a:t>
            </a:r>
            <a:r>
              <a:rPr lang="ru-RU" sz="1200" i="1" dirty="0">
                <a:solidFill>
                  <a:srgbClr val="1E3863"/>
                </a:solidFill>
                <a:latin typeface="Calibri" panose="020F0502020204030204" pitchFamily="34" charset="0"/>
              </a:rPr>
              <a:t>«Правовые риски преподавателя </a:t>
            </a:r>
            <a:r>
              <a:rPr lang="ru-RU" sz="1200" i="1" dirty="0" err="1">
                <a:solidFill>
                  <a:srgbClr val="1E3863"/>
                </a:solidFill>
                <a:latin typeface="Calibri" panose="020F0502020204030204" pitchFamily="34" charset="0"/>
              </a:rPr>
              <a:t>физическои</a:t>
            </a:r>
            <a:r>
              <a:rPr lang="ru-RU" sz="1200" i="1" dirty="0">
                <a:solidFill>
                  <a:srgbClr val="1E3863"/>
                </a:solidFill>
                <a:latin typeface="Calibri" panose="020F0502020204030204" pitchFamily="34" charset="0"/>
              </a:rPr>
              <a:t>̆ культуры»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(июнь 2023 г.)</a:t>
            </a:r>
            <a:b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</a:b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4. Проведены 2 мастер-класса по правовым рискам для директоров школ (апрель, июль 2023 года) </a:t>
            </a:r>
            <a:endParaRPr lang="ru-RU" sz="1200" dirty="0">
              <a:effectLst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5EFA1F1-0567-B24A-8883-168DE2DB73A9}"/>
              </a:ext>
            </a:extLst>
          </p:cNvPr>
          <p:cNvSpPr/>
          <p:nvPr/>
        </p:nvSpPr>
        <p:spPr>
          <a:xfrm>
            <a:off x="7035087" y="1748922"/>
            <a:ext cx="459430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КАЧЕСТВЕННЫЕ РЕЗУЛЬТАТЫ 2023 </a:t>
            </a:r>
            <a:endParaRPr lang="ru-RU" sz="14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1.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Сформирована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научная концепция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функции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организации, правовая основа теории управления правовыми 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рисками юридического лица в целом 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 в частности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2.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Научно обоснована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необходимость формирования карты рисков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 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моделеи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бизнес-процессов по управлению правовыми 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рисками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</a:t>
            </a:r>
            <a:b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</a:b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3.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Проведены исследования 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в сфере антикоррупционного, корпоративного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комплаенса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, а также иных направлений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хозяйствующих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субъектов </a:t>
            </a:r>
            <a:endParaRPr lang="ru-RU" sz="1200" dirty="0">
              <a:effectLst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E8FF3934-4F99-A947-AB60-DFE608A96093}"/>
              </a:ext>
            </a:extLst>
          </p:cNvPr>
          <p:cNvSpPr/>
          <p:nvPr/>
        </p:nvSpPr>
        <p:spPr>
          <a:xfrm>
            <a:off x="1606968" y="3951048"/>
            <a:ext cx="523735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E3863"/>
                </a:solidFill>
                <a:latin typeface="Calibri" panose="020F0502020204030204" pitchFamily="34" charset="0"/>
              </a:rPr>
              <a:t>ЗАДАЧИ ПРОЕКТА </a:t>
            </a:r>
            <a:endParaRPr lang="ru-RU" sz="14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Сформировать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атлас нормативно-правовых актов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, регулирующих бизнес-процессы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Провести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исследование лучших практик образовательных организации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в сфере построения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-функции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Сформировать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карту внутренних бизнес-процессов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Сформировать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карту правовых и </a:t>
            </a:r>
            <a:r>
              <a:rPr lang="ru-RU" sz="1200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 рисков </a:t>
            </a:r>
            <a:r>
              <a:rPr lang="ru-RU" sz="1200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, провести ранжирование рисков </a:t>
            </a:r>
            <a:endParaRPr lang="ru-RU" sz="1200" dirty="0"/>
          </a:p>
          <a:p>
            <a:pPr algn="just"/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Сформировать 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политику </a:t>
            </a:r>
            <a:r>
              <a:rPr lang="ru-RU" sz="1200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 и </a:t>
            </a:r>
            <a:r>
              <a:rPr lang="ru-RU" sz="1200" b="1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-культуры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образовательнои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организации </a:t>
            </a:r>
            <a:endParaRPr lang="ru-RU" sz="1200" dirty="0"/>
          </a:p>
          <a:p>
            <a:pPr algn="just"/>
            <a:r>
              <a:rPr lang="ru-RU" sz="1200" b="1" dirty="0">
                <a:solidFill>
                  <a:srgbClr val="1E3863"/>
                </a:solidFill>
                <a:latin typeface="Calibri" panose="020F0502020204030204" pitchFamily="34" charset="0"/>
              </a:rPr>
              <a:t>Обучить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руководителеи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̆ и сотрудников образовательных организаций культуре и ценностям </a:t>
            </a:r>
            <a:r>
              <a:rPr lang="ru-RU" sz="1200" dirty="0" err="1">
                <a:solidFill>
                  <a:srgbClr val="1E3863"/>
                </a:solidFill>
                <a:latin typeface="Calibri" panose="020F0502020204030204" pitchFamily="34" charset="0"/>
              </a:rPr>
              <a:t>комплаенс</a:t>
            </a:r>
            <a:r>
              <a:rPr lang="ru-RU" sz="12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endParaRPr lang="ru-RU" sz="1200" dirty="0"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4169223-C0CC-9D4F-91FC-ED321E5CB64F}"/>
              </a:ext>
            </a:extLst>
          </p:cNvPr>
          <p:cNvSpPr txBox="1"/>
          <p:nvPr/>
        </p:nvSpPr>
        <p:spPr>
          <a:xfrm>
            <a:off x="7438124" y="4320380"/>
            <a:ext cx="37882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2024: </a:t>
            </a:r>
          </a:p>
          <a:p>
            <a:pPr algn="ctr"/>
            <a:r>
              <a:rPr lang="ru-RU" sz="1400" dirty="0"/>
              <a:t>- 3 статьи в журналах ВАК</a:t>
            </a:r>
          </a:p>
          <a:p>
            <a:pPr algn="ctr"/>
            <a:r>
              <a:rPr lang="ru-RU" sz="1400" dirty="0"/>
              <a:t>- </a:t>
            </a:r>
            <a:r>
              <a:rPr lang="ru-RU" sz="1400" dirty="0" err="1"/>
              <a:t>Грантовая</a:t>
            </a:r>
            <a:r>
              <a:rPr lang="ru-RU" sz="1400" dirty="0"/>
              <a:t> заявка РНФ «Научная концепция </a:t>
            </a:r>
            <a:r>
              <a:rPr lang="ru-RU" sz="1400" dirty="0" err="1"/>
              <a:t>комлаенс</a:t>
            </a:r>
            <a:r>
              <a:rPr lang="ru-RU" sz="1400" dirty="0"/>
              <a:t>-функции </a:t>
            </a:r>
            <a:r>
              <a:rPr lang="ru-RU" sz="1400" dirty="0" err="1"/>
              <a:t>образовательнои</a:t>
            </a:r>
            <a:r>
              <a:rPr lang="ru-RU" sz="1400" dirty="0"/>
              <a:t>̆ организации»  (7 млн. руб.) </a:t>
            </a:r>
          </a:p>
          <a:p>
            <a:pPr algn="ctr"/>
            <a:r>
              <a:rPr lang="ru-RU" sz="1400" dirty="0"/>
              <a:t>- 3 новые программы повышения </a:t>
            </a:r>
          </a:p>
          <a:p>
            <a:pPr algn="ctr"/>
            <a:r>
              <a:rPr lang="ru-RU" sz="1400" dirty="0"/>
              <a:t>квалификации для </a:t>
            </a:r>
            <a:r>
              <a:rPr lang="ru-RU" sz="1400" dirty="0" err="1"/>
              <a:t>руководителеи</a:t>
            </a:r>
            <a:r>
              <a:rPr lang="ru-RU" sz="1400" dirty="0"/>
              <a:t>̆ и работников образовательных организаций </a:t>
            </a:r>
          </a:p>
        </p:txBody>
      </p:sp>
    </p:spTree>
    <p:extLst>
      <p:ext uri="{BB962C8B-B14F-4D97-AF65-F5344CB8AC3E}">
        <p14:creationId xmlns:p14="http://schemas.microsoft.com/office/powerpoint/2010/main" val="1603412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D6C1561-B38C-7747-B402-E250F18B4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00BCF99-041D-0540-998D-6F9658E0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512" y="0"/>
            <a:ext cx="2022088" cy="1516566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74CE6AEE-F1E2-F54D-957C-B91303C7E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124" y="2172772"/>
            <a:ext cx="237566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1E3863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F544717-D06B-E945-8D18-746A63BB5466}"/>
              </a:ext>
            </a:extLst>
          </p:cNvPr>
          <p:cNvSpPr/>
          <p:nvPr/>
        </p:nvSpPr>
        <p:spPr>
          <a:xfrm>
            <a:off x="1463041" y="1249442"/>
            <a:ext cx="10234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1E3863"/>
                </a:solidFill>
                <a:latin typeface="Calibri" panose="020F0502020204030204" pitchFamily="34" charset="0"/>
              </a:rPr>
              <a:t>ПРОЕКТ (СП4) </a:t>
            </a:r>
            <a:endParaRPr lang="ru-RU" altLang="ru-RU" sz="100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/>
              <a:t>Правовои</a:t>
            </a:r>
            <a:r>
              <a:rPr lang="ru-RU" b="1" dirty="0"/>
              <a:t>̆ режим беспилотных летательных аппаратов 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43ECFE1-1E50-334B-B297-F2D22736B792}"/>
              </a:ext>
            </a:extLst>
          </p:cNvPr>
          <p:cNvSpPr/>
          <p:nvPr/>
        </p:nvSpPr>
        <p:spPr>
          <a:xfrm>
            <a:off x="1463040" y="1895773"/>
            <a:ext cx="48693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E3863"/>
                </a:solidFill>
                <a:latin typeface="Calibri" panose="020F0502020204030204" pitchFamily="34" charset="0"/>
              </a:rPr>
              <a:t>КОЛИЧЕСТВЕННЫЕ РЕЗУЛЬТАТЫ 2023 </a:t>
            </a:r>
            <a:endParaRPr lang="ru-RU" sz="1600" b="1" dirty="0"/>
          </a:p>
          <a:p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Проведен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Всероссийскии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научно-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практическии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круглыи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стол «</a:t>
            </a:r>
            <a:r>
              <a:rPr lang="ru-RU" sz="1400" b="1" dirty="0">
                <a:solidFill>
                  <a:srgbClr val="1E3863"/>
                </a:solidFill>
                <a:latin typeface="Calibri" panose="020F0502020204030204" pitchFamily="34" charset="0"/>
              </a:rPr>
              <a:t>Право и внешние пилоты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» с представителями реального сектора экономики (АО «Почта России», ООО «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Геоскан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», ООО «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Специальныи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технологическии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центр», ООО «Беспилотные воздушные системы» и др.),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Ассоциациеи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пилотов беспилотных летательных аппаратов РТ,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Российскои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Ассоциациеи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малых авиационных предприятий. </a:t>
            </a:r>
            <a:endParaRPr lang="ru-RU" sz="1400" dirty="0">
              <a:effectLst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9CFF481-98B1-DC4B-B105-BAFE891D4174}"/>
              </a:ext>
            </a:extLst>
          </p:cNvPr>
          <p:cNvSpPr/>
          <p:nvPr/>
        </p:nvSpPr>
        <p:spPr>
          <a:xfrm>
            <a:off x="6588512" y="1895773"/>
            <a:ext cx="510911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E3863"/>
                </a:solidFill>
                <a:latin typeface="Calibri" panose="020F0502020204030204" pitchFamily="34" charset="0"/>
              </a:rPr>
              <a:t>КАЧЕСТВЕННЫЕ РЕЗУЛЬТАТЫ 2023 </a:t>
            </a:r>
            <a:endParaRPr lang="ru-RU" sz="1600" b="1" dirty="0"/>
          </a:p>
          <a:p>
            <a:r>
              <a:rPr lang="ru-RU" sz="1500" b="1" dirty="0">
                <a:solidFill>
                  <a:srgbClr val="1E3863"/>
                </a:solidFill>
                <a:latin typeface="Calibri" panose="020F0502020204030204" pitchFamily="34" charset="0"/>
              </a:rPr>
              <a:t>Определены </a:t>
            </a:r>
            <a:r>
              <a:rPr lang="ru-RU" sz="1500" dirty="0">
                <a:solidFill>
                  <a:srgbClr val="1E3863"/>
                </a:solidFill>
                <a:latin typeface="Calibri" panose="020F0502020204030204" pitchFamily="34" charset="0"/>
              </a:rPr>
              <a:t>проблемы использования воздушного пространства над землями различных категорий, в </a:t>
            </a:r>
            <a:r>
              <a:rPr lang="ru-RU" sz="1500" dirty="0" err="1">
                <a:solidFill>
                  <a:srgbClr val="1E3863"/>
                </a:solidFill>
                <a:latin typeface="Calibri" panose="020F0502020204030204" pitchFamily="34" charset="0"/>
              </a:rPr>
              <a:t>т.ч</a:t>
            </a:r>
            <a:r>
              <a:rPr lang="ru-RU" sz="1500" dirty="0">
                <a:solidFill>
                  <a:srgbClr val="1E3863"/>
                </a:solidFill>
                <a:latin typeface="Calibri" panose="020F0502020204030204" pitchFamily="34" charset="0"/>
              </a:rPr>
              <a:t>. земель населенных пунктов. </a:t>
            </a:r>
            <a:endParaRPr lang="ru-RU" sz="1500" dirty="0"/>
          </a:p>
          <a:p>
            <a:r>
              <a:rPr lang="ru-RU" sz="1500" b="1" dirty="0">
                <a:solidFill>
                  <a:srgbClr val="1E3863"/>
                </a:solidFill>
                <a:latin typeface="Calibri" panose="020F0502020204030204" pitchFamily="34" charset="0"/>
              </a:rPr>
              <a:t>Определены </a:t>
            </a:r>
            <a:r>
              <a:rPr lang="ru-RU" sz="1500" dirty="0">
                <a:solidFill>
                  <a:srgbClr val="1E3863"/>
                </a:solidFill>
                <a:latin typeface="Calibri" panose="020F0502020204030204" pitchFamily="34" charset="0"/>
              </a:rPr>
              <a:t>проблемы правового статуса внешних пилотов (лиц, управляющих / контролирующих полет беспилотного воздушного судна. </a:t>
            </a:r>
            <a:endParaRPr lang="ru-RU" sz="1500" dirty="0">
              <a:effectLst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BAC3754-A6ED-6C4D-A2F1-063A8852B8E9}"/>
              </a:ext>
            </a:extLst>
          </p:cNvPr>
          <p:cNvSpPr/>
          <p:nvPr/>
        </p:nvSpPr>
        <p:spPr>
          <a:xfrm>
            <a:off x="1463041" y="4015144"/>
            <a:ext cx="486936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E3863"/>
                </a:solidFill>
                <a:latin typeface="Calibri" panose="020F0502020204030204" pitchFamily="34" charset="0"/>
              </a:rPr>
              <a:t>ЗАДАЧИ ПРОЕКТА </a:t>
            </a:r>
            <a:endParaRPr lang="ru-RU" sz="1600" dirty="0"/>
          </a:p>
          <a:p>
            <a:r>
              <a:rPr lang="ru-RU" sz="1400" dirty="0">
                <a:solidFill>
                  <a:srgbClr val="1E3863"/>
                </a:solidFill>
                <a:latin typeface="Wingdings" pitchFamily="2" charset="2"/>
              </a:rPr>
              <a:t>▪ 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Провести мониторинг законодательства РФ и зарубежных стран о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беспилотниках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, исследование лучших практик 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E3863"/>
                </a:solidFill>
                <a:latin typeface="Wingdings" pitchFamily="2" charset="2"/>
              </a:rPr>
              <a:t>▪  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Обеспечить формирование системы законодательных и подзаконных нормативно-правовых актов в областях, связанных с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беспилотниками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E3863"/>
                </a:solidFill>
                <a:latin typeface="Wingdings" pitchFamily="2" charset="2"/>
              </a:rPr>
              <a:t>▪  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Начать формирование профессиональных стандартов в областях, связанных с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беспилотниками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E3863"/>
                </a:solidFill>
                <a:latin typeface="Wingdings" pitchFamily="2" charset="2"/>
              </a:rPr>
              <a:t>▪ 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Разработать концепцию ответственности владельцев и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пользователеи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̆ </a:t>
            </a:r>
            <a:r>
              <a:rPr lang="ru-RU" sz="1400" dirty="0" err="1">
                <a:solidFill>
                  <a:srgbClr val="1E3863"/>
                </a:solidFill>
                <a:latin typeface="Calibri" panose="020F0502020204030204" pitchFamily="34" charset="0"/>
              </a:rPr>
              <a:t>беспилотников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 </a:t>
            </a:r>
            <a:endParaRPr lang="ru-RU" sz="1400" dirty="0">
              <a:effectLst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970E4C7-8514-7347-9403-4F73FB801022}"/>
              </a:ext>
            </a:extLst>
          </p:cNvPr>
          <p:cNvSpPr/>
          <p:nvPr/>
        </p:nvSpPr>
        <p:spPr>
          <a:xfrm>
            <a:off x="6580335" y="3972173"/>
            <a:ext cx="487494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E3863"/>
                </a:solidFill>
                <a:latin typeface="OpenSans"/>
              </a:rPr>
              <a:t>2024:</a:t>
            </a:r>
            <a:endParaRPr lang="ru-RU" dirty="0"/>
          </a:p>
          <a:p>
            <a:r>
              <a:rPr lang="ru-RU" sz="1400" dirty="0">
                <a:latin typeface="Calibri" panose="020F0502020204030204" pitchFamily="34" charset="0"/>
              </a:rPr>
              <a:t>5 </a:t>
            </a:r>
            <a:r>
              <a:rPr lang="ru-RU" sz="1400" dirty="0" err="1">
                <a:latin typeface="Calibri" panose="020F0502020204030204" pitchFamily="34" charset="0"/>
              </a:rPr>
              <a:t>статеи</a:t>
            </a:r>
            <a:r>
              <a:rPr lang="ru-RU" sz="1400" dirty="0">
                <a:latin typeface="Calibri" panose="020F0502020204030204" pitchFamily="34" charset="0"/>
              </a:rPr>
              <a:t>̆ в журналах ВАК и РИНЦ </a:t>
            </a:r>
            <a:endParaRPr lang="ru-RU" sz="1400" dirty="0"/>
          </a:p>
          <a:p>
            <a:r>
              <a:rPr lang="ru-RU" sz="1400" dirty="0">
                <a:latin typeface="Calibri" panose="020F0502020204030204" pitchFamily="34" charset="0"/>
              </a:rPr>
              <a:t>Монография «Право и внешние пилоты» </a:t>
            </a:r>
            <a:endParaRPr lang="ru-RU" sz="1400" dirty="0"/>
          </a:p>
          <a:p>
            <a:r>
              <a:rPr lang="ru-RU" sz="1400" dirty="0" err="1">
                <a:latin typeface="Calibri" panose="020F0502020204030204" pitchFamily="34" charset="0"/>
              </a:rPr>
              <a:t>Круглыи</a:t>
            </a:r>
            <a:r>
              <a:rPr lang="ru-RU" sz="1400" dirty="0">
                <a:latin typeface="Calibri" panose="020F0502020204030204" pitchFamily="34" charset="0"/>
              </a:rPr>
              <a:t>̆ стол «</a:t>
            </a:r>
            <a:r>
              <a:rPr lang="ru-RU" sz="1400" dirty="0" err="1">
                <a:latin typeface="Calibri" panose="020F0502020204030204" pitchFamily="34" charset="0"/>
              </a:rPr>
              <a:t>Правовои</a:t>
            </a:r>
            <a:r>
              <a:rPr lang="ru-RU" sz="1400" dirty="0">
                <a:latin typeface="Calibri" panose="020F0502020204030204" pitchFamily="34" charset="0"/>
              </a:rPr>
              <a:t>̆ режим беспилотных аппаратов» </a:t>
            </a:r>
          </a:p>
          <a:p>
            <a:pPr algn="ctr"/>
            <a:r>
              <a:rPr lang="ru-RU" b="1" dirty="0">
                <a:effectLst/>
                <a:latin typeface="Calibri" panose="020F0502020204030204" pitchFamily="34" charset="0"/>
              </a:rPr>
              <a:t>2025:</a:t>
            </a:r>
          </a:p>
          <a:p>
            <a:pPr algn="ctr"/>
            <a:r>
              <a:rPr lang="ru-RU" sz="1400" dirty="0">
                <a:latin typeface="Calibri" panose="020F0502020204030204" pitchFamily="34" charset="0"/>
              </a:rPr>
              <a:t>5 </a:t>
            </a:r>
            <a:r>
              <a:rPr lang="ru-RU" sz="1400" dirty="0" err="1">
                <a:latin typeface="Calibri" panose="020F0502020204030204" pitchFamily="34" charset="0"/>
              </a:rPr>
              <a:t>статеи</a:t>
            </a:r>
            <a:r>
              <a:rPr lang="ru-RU" sz="1400" dirty="0">
                <a:latin typeface="Calibri" panose="020F0502020204030204" pitchFamily="34" charset="0"/>
              </a:rPr>
              <a:t>̆ в журналах ВАК и РИНЦ</a:t>
            </a:r>
          </a:p>
          <a:p>
            <a:pPr algn="ctr"/>
            <a:r>
              <a:rPr lang="ru-RU" sz="1400" dirty="0" err="1">
                <a:latin typeface="Calibri" panose="020F0502020204030204" pitchFamily="34" charset="0"/>
              </a:rPr>
              <a:t>Грантовая</a:t>
            </a:r>
            <a:r>
              <a:rPr lang="ru-RU" sz="1400" dirty="0">
                <a:latin typeface="Calibri" panose="020F0502020204030204" pitchFamily="34" charset="0"/>
              </a:rPr>
              <a:t> заявка «Правовой режим предпринимательской деятельности с использованием беспилотных аппаратов» (10 млн </a:t>
            </a:r>
            <a:r>
              <a:rPr lang="ru-RU" sz="1400" dirty="0" err="1">
                <a:latin typeface="Calibri" panose="020F0502020204030204" pitchFamily="34" charset="0"/>
              </a:rPr>
              <a:t>руб</a:t>
            </a:r>
            <a:r>
              <a:rPr lang="ru-RU" sz="1400" dirty="0">
                <a:latin typeface="Calibri" panose="020F0502020204030204" pitchFamily="34" charset="0"/>
              </a:rPr>
              <a:t>)</a:t>
            </a:r>
            <a:endParaRPr lang="ru-RU" sz="1400" dirty="0"/>
          </a:p>
          <a:p>
            <a:pPr algn="ctr"/>
            <a:endParaRPr lang="ru-RU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5294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D6C1561-B38C-7747-B402-E250F18B4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3A752C9-ECD2-D84E-AA7B-36462E3BC8EE}"/>
              </a:ext>
            </a:extLst>
          </p:cNvPr>
          <p:cNvSpPr/>
          <p:nvPr/>
        </p:nvSpPr>
        <p:spPr>
          <a:xfrm>
            <a:off x="1724495" y="1049130"/>
            <a:ext cx="5573085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2024:</a:t>
            </a:r>
          </a:p>
          <a:p>
            <a:r>
              <a:rPr lang="ru-RU" dirty="0" err="1">
                <a:solidFill>
                  <a:schemeClr val="bg1"/>
                </a:solidFill>
              </a:rPr>
              <a:t>Грантовая</a:t>
            </a:r>
            <a:r>
              <a:rPr lang="ru-RU" dirty="0">
                <a:solidFill>
                  <a:schemeClr val="bg1"/>
                </a:solidFill>
              </a:rPr>
              <a:t> заявка РНФ «Научная концепция </a:t>
            </a:r>
            <a:r>
              <a:rPr lang="ru-RU" dirty="0" err="1">
                <a:solidFill>
                  <a:schemeClr val="bg1"/>
                </a:solidFill>
              </a:rPr>
              <a:t>комлаенс</a:t>
            </a:r>
            <a:r>
              <a:rPr lang="ru-RU" dirty="0">
                <a:solidFill>
                  <a:schemeClr val="bg1"/>
                </a:solidFill>
              </a:rPr>
              <a:t>-функции </a:t>
            </a:r>
            <a:r>
              <a:rPr lang="ru-RU" dirty="0" err="1">
                <a:solidFill>
                  <a:schemeClr val="bg1"/>
                </a:solidFill>
              </a:rPr>
              <a:t>образовательнои</a:t>
            </a:r>
            <a:r>
              <a:rPr lang="ru-RU" dirty="0">
                <a:solidFill>
                  <a:schemeClr val="bg1"/>
                </a:solidFill>
              </a:rPr>
              <a:t>̆ организации»  (7 млн. руб.)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4709104-B4BA-004C-A430-D05A07C7BADB}"/>
              </a:ext>
            </a:extLst>
          </p:cNvPr>
          <p:cNvSpPr/>
          <p:nvPr/>
        </p:nvSpPr>
        <p:spPr>
          <a:xfrm>
            <a:off x="5932185" y="418188"/>
            <a:ext cx="4628020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</a:rPr>
              <a:t>Грантовая</a:t>
            </a:r>
            <a:r>
              <a:rPr lang="ru-RU" sz="2000" dirty="0">
                <a:solidFill>
                  <a:schemeClr val="bg1"/>
                </a:solidFill>
              </a:rPr>
              <a:t> деятельность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4E0C4C2-3207-E440-B935-56AED564BE10}"/>
              </a:ext>
            </a:extLst>
          </p:cNvPr>
          <p:cNvSpPr/>
          <p:nvPr/>
        </p:nvSpPr>
        <p:spPr>
          <a:xfrm>
            <a:off x="1463037" y="3112506"/>
            <a:ext cx="6096000" cy="120032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2025: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Грантовая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заявка «Правовой режим предпринимательской деятельности с использованием беспилотных аппаратов» (10 млн. руб.)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D0E1548-7363-5949-92A7-D0BE221F0571}"/>
              </a:ext>
            </a:extLst>
          </p:cNvPr>
          <p:cNvSpPr/>
          <p:nvPr/>
        </p:nvSpPr>
        <p:spPr>
          <a:xfrm>
            <a:off x="6095629" y="2080818"/>
            <a:ext cx="5258171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2024:</a:t>
            </a:r>
          </a:p>
          <a:p>
            <a:r>
              <a:rPr lang="ru-RU" dirty="0" err="1">
                <a:solidFill>
                  <a:schemeClr val="bg1"/>
                </a:solidFill>
              </a:rPr>
              <a:t>Грантовая</a:t>
            </a:r>
            <a:r>
              <a:rPr lang="ru-RU" dirty="0">
                <a:solidFill>
                  <a:schemeClr val="bg1"/>
                </a:solidFill>
              </a:rPr>
              <a:t> заявка на написание монографии </a:t>
            </a:r>
          </a:p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«Управление юридическим бизнесом» (1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млн.руб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.)</a:t>
            </a:r>
            <a:endParaRPr lang="ru-RU" dirty="0">
              <a:solidFill>
                <a:schemeClr val="bg1"/>
              </a:solidFill>
              <a:latin typeface="ArialM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354A237-A342-CA4D-BA72-CA8A2E0EC64E}"/>
              </a:ext>
            </a:extLst>
          </p:cNvPr>
          <p:cNvSpPr/>
          <p:nvPr/>
        </p:nvSpPr>
        <p:spPr>
          <a:xfrm>
            <a:off x="5421723" y="4437611"/>
            <a:ext cx="6153243" cy="230832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2025: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Грантовая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заявка </a:t>
            </a:r>
            <a:r>
              <a:rPr lang="ru-RU" dirty="0">
                <a:solidFill>
                  <a:schemeClr val="bg1"/>
                </a:solidFill>
              </a:rPr>
              <a:t>РНФ и БРФФИ на совместный конкурс по поддержке российско-белорусских научных коллективов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«Правовой режим предпринимательской деятельности в ЕАЭС» (10 млн. руб.),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Совместно с Белорусским государственным университетом и Витебским государственным университетом им. П.М.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Машерова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42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864166" y="285243"/>
            <a:ext cx="48042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Инновации/трансляция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49299" y="4353698"/>
            <a:ext cx="10515597" cy="22467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Взаимодействие с реальным сектором: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Работодатели принимают участие в формировании ООП, обеспечивают проведение бинарных лекций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Татнефть, Сбербанк, </a:t>
            </a:r>
            <a:r>
              <a:rPr lang="ru-RU" sz="1400" b="1" dirty="0" err="1">
                <a:solidFill>
                  <a:schemeClr val="bg1"/>
                </a:solidFill>
              </a:rPr>
              <a:t>АкБарс</a:t>
            </a:r>
            <a:r>
              <a:rPr lang="ru-RU" sz="1400" b="1" dirty="0">
                <a:solidFill>
                  <a:schemeClr val="bg1"/>
                </a:solidFill>
              </a:rPr>
              <a:t> Банк, ПАО </a:t>
            </a:r>
            <a:r>
              <a:rPr lang="ru-RU" sz="1400" b="1" dirty="0" err="1">
                <a:solidFill>
                  <a:schemeClr val="bg1"/>
                </a:solidFill>
              </a:rPr>
              <a:t>Сибур</a:t>
            </a:r>
            <a:r>
              <a:rPr lang="ru-RU" sz="1400" b="1" dirty="0">
                <a:solidFill>
                  <a:schemeClr val="bg1"/>
                </a:solidFill>
              </a:rPr>
              <a:t>, УФАС РФ по РТ, АИР РТ, ООО «Интеграция»,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ООО «</a:t>
            </a:r>
            <a:r>
              <a:rPr lang="ru-RU" sz="1400" b="1" dirty="0" err="1">
                <a:solidFill>
                  <a:schemeClr val="bg1"/>
                </a:solidFill>
              </a:rPr>
              <a:t>Ялилов</a:t>
            </a:r>
            <a:r>
              <a:rPr lang="ru-RU" sz="1400" b="1" dirty="0">
                <a:solidFill>
                  <a:schemeClr val="bg1"/>
                </a:solidFill>
              </a:rPr>
              <a:t> и партнеры» и др.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2024 – Научно-консультационный Совет при кафедре предпринимательского и энергетического права</a:t>
            </a:r>
          </a:p>
          <a:p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Потенциальные продукты для коммерциализации: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Модельные схемы бизнес-процессов ВУЗа (2023-2024), программы повышения квалификации «Юридическая грамотность АУП ВУЗа» и «Юридическая грамотность УВП ВУЗа» (2024),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Схема наиболее уязвимых бизнес-процессов организаций малого и среднего предпринимательства (2025)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8064D3D-2DAB-1E4B-8FEA-51A5C802EF06}"/>
              </a:ext>
            </a:extLst>
          </p:cNvPr>
          <p:cNvSpPr/>
          <p:nvPr/>
        </p:nvSpPr>
        <p:spPr>
          <a:xfrm>
            <a:off x="6902605" y="261258"/>
            <a:ext cx="4962292" cy="77580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Программа «</a:t>
            </a:r>
            <a:r>
              <a:rPr lang="ru-RU" sz="1600" dirty="0" err="1">
                <a:solidFill>
                  <a:schemeClr val="bg1"/>
                </a:solidFill>
              </a:rPr>
              <a:t>Стартап</a:t>
            </a:r>
            <a:r>
              <a:rPr lang="ru-RU" sz="1600" dirty="0">
                <a:solidFill>
                  <a:schemeClr val="bg1"/>
                </a:solidFill>
              </a:rPr>
              <a:t> как диплом»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Конкурс проектов ЮФ «</a:t>
            </a:r>
            <a:r>
              <a:rPr lang="en-US" sz="1600" dirty="0">
                <a:solidFill>
                  <a:schemeClr val="bg1"/>
                </a:solidFill>
              </a:rPr>
              <a:t>S2S: </a:t>
            </a:r>
            <a:r>
              <a:rPr lang="ru-RU" sz="1600" dirty="0">
                <a:solidFill>
                  <a:schemeClr val="bg1"/>
                </a:solidFill>
              </a:rPr>
              <a:t>от студента студенту»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3E05F0-D819-EF4B-9864-60E890E1BD18}"/>
              </a:ext>
            </a:extLst>
          </p:cNvPr>
          <p:cNvSpPr txBox="1"/>
          <p:nvPr/>
        </p:nvSpPr>
        <p:spPr>
          <a:xfrm>
            <a:off x="1349299" y="3381375"/>
            <a:ext cx="10515597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Современная профессиональная подготовка: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</a:rPr>
              <a:t>Регулярное обучение преподавателей̆ кафедры на курсах «Юридическая грамотность преподавателя </a:t>
            </a:r>
            <a:r>
              <a:rPr lang="ru-RU" sz="1500" dirty="0" err="1">
                <a:solidFill>
                  <a:schemeClr val="bg1"/>
                </a:solidFill>
              </a:rPr>
              <a:t>высшеи</a:t>
            </a:r>
            <a:r>
              <a:rPr lang="ru-RU" sz="1500" dirty="0">
                <a:solidFill>
                  <a:schemeClr val="bg1"/>
                </a:solidFill>
              </a:rPr>
              <a:t>̆ школы»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</a:rPr>
              <a:t>Один преподаватель получил профессиональное психологическое образование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BF8CD29-74EB-4E44-99DF-57A5CD05094C}"/>
              </a:ext>
            </a:extLst>
          </p:cNvPr>
          <p:cNvSpPr/>
          <p:nvPr/>
        </p:nvSpPr>
        <p:spPr>
          <a:xfrm>
            <a:off x="1349299" y="1208724"/>
            <a:ext cx="10515597" cy="20313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Направление «КОМПЛАЕНС»:</a:t>
            </a:r>
          </a:p>
          <a:p>
            <a:r>
              <a:rPr lang="ru-RU" b="1" dirty="0">
                <a:solidFill>
                  <a:schemeClr val="bg1"/>
                </a:solidFill>
              </a:rPr>
              <a:t>Разработаны</a:t>
            </a:r>
            <a:r>
              <a:rPr lang="ru-RU" dirty="0">
                <a:solidFill>
                  <a:schemeClr val="bg1"/>
                </a:solidFill>
              </a:rPr>
              <a:t> программы повышения квалификации: </a:t>
            </a:r>
          </a:p>
          <a:p>
            <a:r>
              <a:rPr lang="ru-RU" dirty="0">
                <a:solidFill>
                  <a:schemeClr val="bg1"/>
                </a:solidFill>
              </a:rPr>
              <a:t>«Юридическая грамотность АУП ВУЗа» и «Юридическая грамотность УВП ВУЗа» </a:t>
            </a:r>
          </a:p>
          <a:p>
            <a:r>
              <a:rPr lang="ru-RU" b="1" dirty="0">
                <a:solidFill>
                  <a:schemeClr val="bg1"/>
                </a:solidFill>
              </a:rPr>
              <a:t>Выявлены </a:t>
            </a:r>
            <a:r>
              <a:rPr lang="ru-RU" dirty="0">
                <a:solidFill>
                  <a:schemeClr val="bg1"/>
                </a:solidFill>
              </a:rPr>
              <a:t>наиболее уязвимые бизнес-процессы на уровне факультета </a:t>
            </a:r>
          </a:p>
          <a:p>
            <a:r>
              <a:rPr lang="ru-RU" b="1" dirty="0">
                <a:solidFill>
                  <a:schemeClr val="bg1"/>
                </a:solidFill>
              </a:rPr>
              <a:t>Составлены </a:t>
            </a:r>
            <a:r>
              <a:rPr lang="ru-RU" dirty="0">
                <a:solidFill>
                  <a:schemeClr val="bg1"/>
                </a:solidFill>
              </a:rPr>
              <a:t>схемы модельных бизнес-процессов </a:t>
            </a:r>
          </a:p>
          <a:p>
            <a:r>
              <a:rPr lang="ru-RU" b="1" dirty="0">
                <a:solidFill>
                  <a:schemeClr val="bg1"/>
                </a:solidFill>
              </a:rPr>
              <a:t>Проработан механизм распространения </a:t>
            </a:r>
            <a:r>
              <a:rPr lang="ru-RU" dirty="0">
                <a:solidFill>
                  <a:schemeClr val="bg1"/>
                </a:solidFill>
              </a:rPr>
              <a:t>модели бизнес-процессов с факультета на университет</a:t>
            </a:r>
          </a:p>
          <a:p>
            <a:r>
              <a:rPr lang="ru-RU" b="1" dirty="0">
                <a:solidFill>
                  <a:schemeClr val="bg1"/>
                </a:solidFill>
              </a:rPr>
              <a:t>Обоснован механизм отказа </a:t>
            </a:r>
            <a:r>
              <a:rPr lang="ru-RU" dirty="0">
                <a:solidFill>
                  <a:schemeClr val="bg1"/>
                </a:solidFill>
              </a:rPr>
              <a:t>от процедур, создающих риски привлечения КФУ к ответственности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663A0B8-C4B6-CC4C-A228-CDCD3665F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09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58536" y="278675"/>
            <a:ext cx="5099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Интернационализация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64499" y="4545081"/>
            <a:ext cx="102957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Совместные исследования с иностранными вузами (2024-2027):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Белорусский государственный университет (Беларусь)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Витебский государственный университет имени П.М.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Машерова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(Беларусь)</a:t>
            </a:r>
          </a:p>
          <a:p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Кыргызский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национальный университет имени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Жусупа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Баласагына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(Кыргызстан)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Направление исследований – правовое регулирование предпринимательской деятельности в ЕАЭС</a:t>
            </a:r>
          </a:p>
          <a:p>
            <a:pPr algn="ctr"/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dirty="0"/>
              <a:t>2025 – 2026 Подписание соглашения / меморандума о сотрудничестве с </a:t>
            </a:r>
            <a:r>
              <a:rPr lang="ru-RU" sz="1600" dirty="0" err="1"/>
              <a:t>Юрфаком</a:t>
            </a:r>
            <a:r>
              <a:rPr lang="ru-RU" sz="1600" dirty="0"/>
              <a:t> Белорусского государственного университета, </a:t>
            </a:r>
            <a:r>
              <a:rPr lang="ru-RU" sz="1600" dirty="0" err="1"/>
              <a:t>Юрфаком</a:t>
            </a:r>
            <a:r>
              <a:rPr lang="ru-RU" sz="1600" dirty="0"/>
              <a:t> Витебского государственного университета (Беларусь) и </a:t>
            </a:r>
            <a:r>
              <a:rPr lang="ru-RU" sz="1600" dirty="0" err="1"/>
              <a:t>Кыргызским</a:t>
            </a:r>
            <a:r>
              <a:rPr lang="ru-RU" sz="1600" dirty="0"/>
              <a:t> национальным университетом имени </a:t>
            </a:r>
            <a:r>
              <a:rPr lang="ru-RU" sz="1600" dirty="0" err="1"/>
              <a:t>Жусупа</a:t>
            </a:r>
            <a:r>
              <a:rPr lang="ru-RU" sz="1600" dirty="0"/>
              <a:t> </a:t>
            </a:r>
            <a:r>
              <a:rPr lang="ru-RU" sz="1600" dirty="0" err="1"/>
              <a:t>Баласагына</a:t>
            </a:r>
            <a:r>
              <a:rPr lang="ru-RU" sz="1600" dirty="0"/>
              <a:t> (Кыргызстан).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0B48B7F-FF4E-432E-8F79-D8D4AE0E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783352F-A965-D249-818B-7860C5EF4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5B26D3-595D-2340-942C-409B3C0A40F6}"/>
              </a:ext>
            </a:extLst>
          </p:cNvPr>
          <p:cNvSpPr/>
          <p:nvPr/>
        </p:nvSpPr>
        <p:spPr>
          <a:xfrm>
            <a:off x="1392764" y="909617"/>
            <a:ext cx="10261480" cy="25237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МЕЖДУНАРОДНЫЕ КОНФЕРЕНЦИИ: ОРГАНИЗАЦИЯ</a:t>
            </a:r>
          </a:p>
          <a:p>
            <a:r>
              <a:rPr 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2023</a:t>
            </a:r>
            <a:r>
              <a:rPr lang="ru-RU" dirty="0">
                <a:solidFill>
                  <a:srgbClr val="1E3863"/>
                </a:solidFill>
                <a:latin typeface="Calibri" panose="020F0502020204030204" pitchFamily="34" charset="0"/>
              </a:rPr>
              <a:t> – </a:t>
            </a:r>
            <a:r>
              <a:rPr lang="ru-RU" dirty="0"/>
              <a:t>Международная научно-практическая конференция «Право и экономика: современные вызовы», совместно с БФУ имени </a:t>
            </a:r>
            <a:r>
              <a:rPr lang="ru-RU" dirty="0" err="1"/>
              <a:t>И.Канта</a:t>
            </a:r>
            <a:r>
              <a:rPr lang="ru-RU" dirty="0"/>
              <a:t>, 28 апреля 2023 г.</a:t>
            </a:r>
          </a:p>
          <a:p>
            <a:r>
              <a:rPr 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2024</a:t>
            </a:r>
            <a:r>
              <a:rPr lang="ru-RU" dirty="0">
                <a:solidFill>
                  <a:srgbClr val="1E3863"/>
                </a:solidFill>
                <a:latin typeface="Calibri" panose="020F0502020204030204" pitchFamily="34" charset="0"/>
              </a:rPr>
              <a:t> – </a:t>
            </a:r>
            <a:r>
              <a:rPr lang="ru-RU" dirty="0"/>
              <a:t>Международная научно-практическая конференция «Право и бизнес в цифровой среде», совместно с БФУ имени </a:t>
            </a:r>
            <a:r>
              <a:rPr lang="ru-RU" dirty="0" err="1"/>
              <a:t>И.Канта</a:t>
            </a:r>
            <a:r>
              <a:rPr lang="ru-RU" dirty="0"/>
              <a:t>, 26 апреля 2024 г.</a:t>
            </a:r>
            <a:endParaRPr lang="ru-RU" dirty="0">
              <a:solidFill>
                <a:srgbClr val="1E3863"/>
              </a:solidFill>
              <a:latin typeface="Calibri" panose="020F0502020204030204" pitchFamily="34" charset="0"/>
            </a:endParaRPr>
          </a:p>
          <a:p>
            <a:r>
              <a:rPr 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2024</a:t>
            </a:r>
            <a:r>
              <a:rPr lang="ru-RU" dirty="0">
                <a:solidFill>
                  <a:srgbClr val="1E3863"/>
                </a:solidFill>
                <a:latin typeface="Calibri" panose="020F0502020204030204" pitchFamily="34" charset="0"/>
              </a:rPr>
              <a:t> - </a:t>
            </a:r>
            <a:r>
              <a:rPr lang="ru-RU" dirty="0"/>
              <a:t>Международная научно-практическая конференция «Право и бизнес: предпринимательское право и его роль в социально-экономическом развитии России», 6-8 июня 2024 г.</a:t>
            </a:r>
          </a:p>
          <a:p>
            <a:pPr algn="ctr"/>
            <a:r>
              <a:rPr lang="ru-RU" b="1" dirty="0">
                <a:solidFill>
                  <a:srgbClr val="1E3863"/>
                </a:solidFill>
                <a:latin typeface="Calibri" panose="020F0502020204030204" pitchFamily="34" charset="0"/>
              </a:rPr>
              <a:t>МЕЖДУНАРОДНЫЕ КОНФЕРЕНЦИИ: УЧАСТИЕ БОЛЕЕ ЧЕМ В 10 МЕРОПРИЯТИЯХ В ГОД</a:t>
            </a:r>
          </a:p>
          <a:p>
            <a:pPr algn="ctr"/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Казанский юридический форум, </a:t>
            </a:r>
            <a:r>
              <a:rPr lang="en-US" sz="1400" dirty="0">
                <a:solidFill>
                  <a:srgbClr val="1E3863"/>
                </a:solidFill>
                <a:latin typeface="Calibri" panose="020F0502020204030204" pitchFamily="34" charset="0"/>
              </a:rPr>
              <a:t>I </a:t>
            </a:r>
            <a:r>
              <a:rPr lang="ru-RU" sz="1400" dirty="0">
                <a:solidFill>
                  <a:srgbClr val="1E3863"/>
                </a:solidFill>
                <a:latin typeface="Calibri" panose="020F0502020204030204" pitchFamily="34" charset="0"/>
              </a:rPr>
              <a:t>Международный̆ конгресс социально-политических исследователей̆ тюркского мира </a:t>
            </a:r>
            <a:endParaRPr lang="ru-RU" sz="1400" dirty="0">
              <a:effectLst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2E7AB4F-D06B-E44C-AE6B-924DA2B4CF2B}"/>
              </a:ext>
            </a:extLst>
          </p:cNvPr>
          <p:cNvSpPr/>
          <p:nvPr/>
        </p:nvSpPr>
        <p:spPr>
          <a:xfrm>
            <a:off x="1392764" y="3660492"/>
            <a:ext cx="1026148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1E3863"/>
                </a:solidFill>
                <a:latin typeface="Calibri" panose="020F0502020204030204" pitchFamily="34" charset="0"/>
              </a:rPr>
              <a:t>В марте-ноябре 2023 г. кафедра приняла участие в реализации первой образовательной программы для магистрантов </a:t>
            </a:r>
            <a:r>
              <a:rPr lang="ru-RU" dirty="0" err="1">
                <a:solidFill>
                  <a:srgbClr val="1E3863"/>
                </a:solidFill>
                <a:latin typeface="Calibri" panose="020F0502020204030204" pitchFamily="34" charset="0"/>
              </a:rPr>
              <a:t>Китайского</a:t>
            </a:r>
            <a:r>
              <a:rPr lang="ru-RU" dirty="0">
                <a:solidFill>
                  <a:srgbClr val="1E3863"/>
                </a:solidFill>
                <a:latin typeface="Calibri" panose="020F0502020204030204" pitchFamily="34" charset="0"/>
              </a:rPr>
              <a:t> нефтяного университета по тематике энергетического права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6674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75955" y="18287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Кадры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B5372457-5B5B-4AE4-8518-83CECAE2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AFD5A9C-6CA3-6B4B-91B0-7093AA6FF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6AF4D389-47BC-5149-B9C0-CBE14EC81D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181501"/>
              </p:ext>
            </p:extLst>
          </p:nvPr>
        </p:nvGraphicFramePr>
        <p:xfrm>
          <a:off x="7696432" y="3592673"/>
          <a:ext cx="3657368" cy="2946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1CE28170-7C83-A443-A0AD-A130648B3F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1662897"/>
              </p:ext>
            </p:extLst>
          </p:nvPr>
        </p:nvGraphicFramePr>
        <p:xfrm>
          <a:off x="1461666" y="642068"/>
          <a:ext cx="4373678" cy="334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811F84C6-6FEC-DC44-8E6D-1B2ADB6D55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844323"/>
              </p:ext>
            </p:extLst>
          </p:nvPr>
        </p:nvGraphicFramePr>
        <p:xfrm>
          <a:off x="1808059" y="3758140"/>
          <a:ext cx="4027285" cy="278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8014B57-BC1D-3F4D-B442-96658A5A413E}"/>
              </a:ext>
            </a:extLst>
          </p:cNvPr>
          <p:cNvSpPr/>
          <p:nvPr/>
        </p:nvSpPr>
        <p:spPr>
          <a:xfrm>
            <a:off x="5835344" y="741976"/>
            <a:ext cx="61436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Всего сотрудников – 21    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докторов наук – 4   (1 в адм. отпуске), 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кандидатов наук – 14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без степени – 3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опыт практической деятельности - 17</a:t>
            </a: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Кадровый резерв кафедры –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более 10 человек</a:t>
            </a:r>
            <a:endParaRPr lang="ru-RU" dirty="0"/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995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67246" y="16546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Инфраструктура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5" y="1083940"/>
            <a:ext cx="996260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 инфраструктуры:</a:t>
            </a:r>
          </a:p>
          <a:p>
            <a:pPr algn="ctr"/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Компьютерные классы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(занятия по Информационным технологиям)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Платформа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EDU.KPFU.RU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размещение ЦОР / ЭОР)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Программы МТС-ЛИНК и Яндекс-Телемост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(для дистанционных занятий)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Лекционные аудитории с мультимедиа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С 2025 года – создание клуба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PRIME-CLUB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F57A419-462B-47CB-886D-2FAF1ACB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18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B17DB6A-C72E-AE4A-A6D8-E04FB6A8D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5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445621" y="296091"/>
            <a:ext cx="6139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Молодежная политика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A439C08-8CD6-4EC7-8244-036CEBB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19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1B9D719-4902-714E-AE18-BB64C93E3792}"/>
              </a:ext>
            </a:extLst>
          </p:cNvPr>
          <p:cNvSpPr/>
          <p:nvPr/>
        </p:nvSpPr>
        <p:spPr>
          <a:xfrm>
            <a:off x="2106145" y="1427616"/>
            <a:ext cx="401995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/>
              <a:t>Активная деятельность кураторов</a:t>
            </a:r>
          </a:p>
          <a:p>
            <a:r>
              <a:rPr lang="ru-RU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A496299-43A9-304F-BCAD-957CA1F969A7}"/>
              </a:ext>
            </a:extLst>
          </p:cNvPr>
          <p:cNvSpPr/>
          <p:nvPr/>
        </p:nvSpPr>
        <p:spPr>
          <a:xfrm>
            <a:off x="7042466" y="1572582"/>
            <a:ext cx="4019959" cy="2554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Деятельность студенческих научных кружков: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СНК Предпринимательского права</a:t>
            </a:r>
          </a:p>
          <a:p>
            <a:pPr algn="ctr"/>
            <a:r>
              <a:rPr lang="ru-RU" sz="2000" dirty="0"/>
              <a:t>СНК Спортивного права</a:t>
            </a:r>
          </a:p>
          <a:p>
            <a:pPr algn="ctr"/>
            <a:r>
              <a:rPr lang="ru-RU" sz="2000" dirty="0"/>
              <a:t>Проблемная группа по праву интеллектуальной собственности</a:t>
            </a:r>
          </a:p>
          <a:p>
            <a:r>
              <a:rPr lang="ru-RU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E4181D-E13B-CB4E-B9ED-2A04B7B384F8}"/>
              </a:ext>
            </a:extLst>
          </p:cNvPr>
          <p:cNvSpPr txBox="1"/>
          <p:nvPr/>
        </p:nvSpPr>
        <p:spPr>
          <a:xfrm>
            <a:off x="2149315" y="2636085"/>
            <a:ext cx="3933620" cy="21236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Проведение лекций ведущих специалистов: А. </a:t>
            </a:r>
            <a:r>
              <a:rPr lang="ru-RU" sz="2200" b="1" dirty="0" err="1"/>
              <a:t>Пацев</a:t>
            </a:r>
            <a:r>
              <a:rPr lang="ru-RU" sz="2200" b="1" dirty="0"/>
              <a:t>, С. Мешалкин, сотрудники УФАС, Сбербанка, Агентства инвестиционного развития и др.</a:t>
            </a:r>
            <a:endParaRPr lang="ru-RU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654B85-EB28-E14F-9D65-49B4A73D1145}"/>
              </a:ext>
            </a:extLst>
          </p:cNvPr>
          <p:cNvSpPr txBox="1"/>
          <p:nvPr/>
        </p:nvSpPr>
        <p:spPr>
          <a:xfrm>
            <a:off x="7042466" y="4415254"/>
            <a:ext cx="393362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Выездные заседания кружка предпринимательского права в УМЦ ФАС РФ</a:t>
            </a:r>
            <a:endParaRPr lang="ru-RU" sz="2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D88CBC5-AD67-9C42-A0C3-114A316DD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9" y="278781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6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436915" y="25254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Цифровизация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9000868-4DA8-4897-B00A-B0AF90D9A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AB7EFF4-460B-445D-91CF-1AF8E8FBEDC2}"/>
              </a:ext>
            </a:extLst>
          </p:cNvPr>
          <p:cNvSpPr txBox="1"/>
          <p:nvPr/>
        </p:nvSpPr>
        <p:spPr>
          <a:xfrm>
            <a:off x="1506582" y="1148377"/>
            <a:ext cx="984721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ЦОР:</a:t>
            </a: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Предпринимательское право</a:t>
            </a:r>
            <a:endParaRPr lang="ru-RU" sz="2200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Институционально-правовые основы цифровой экономики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Право интеллектуальной собственности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Коммерческое право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</a:rPr>
              <a:t>Корпоративное право</a:t>
            </a: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Страховое право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Правовая охрана результатов интеллектуальной деятельности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Правовые основы организации деятельности юридической службы</a:t>
            </a:r>
            <a:endParaRPr lang="ru-RU" b="1" u="sng" dirty="0">
              <a:solidFill>
                <a:schemeClr val="accent1"/>
              </a:solidFill>
            </a:endParaRPr>
          </a:p>
          <a:p>
            <a:pPr algn="ctr"/>
            <a:r>
              <a:rPr lang="ru-RU" b="1" u="sng" dirty="0">
                <a:solidFill>
                  <a:schemeClr val="accent1"/>
                </a:solidFill>
              </a:rPr>
              <a:t>«Искусственный интеллект в разработке цифровых продуктов (с применением электронного обучения и дистанционных образовательных технологий)»</a:t>
            </a:r>
          </a:p>
          <a:p>
            <a:pPr algn="ctr"/>
            <a:r>
              <a:rPr lang="ru-RU" b="1" u="sng" dirty="0">
                <a:solidFill>
                  <a:schemeClr val="accent1"/>
                </a:solidFill>
              </a:rPr>
              <a:t>Правовые аспекты использования систем искусственного интеллекта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Подготовлены еще 7 ЦОР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1F94ABE-7B10-7844-A8FD-5D0557CB876A}"/>
              </a:ext>
            </a:extLst>
          </p:cNvPr>
          <p:cNvSpPr/>
          <p:nvPr/>
        </p:nvSpPr>
        <p:spPr>
          <a:xfrm>
            <a:off x="1999910" y="5656160"/>
            <a:ext cx="4404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Магистерская программа </a:t>
            </a:r>
          </a:p>
          <a:p>
            <a:pPr algn="ctr"/>
            <a:r>
              <a:rPr lang="ru-RU" b="1" dirty="0"/>
              <a:t>ЮРИСТ В СФЕРЕ ЦИФРОВОЙ ЭКОНОМИКИ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64E34AD-CB34-234B-A770-6A2E31D00DD6}"/>
              </a:ext>
            </a:extLst>
          </p:cNvPr>
          <p:cNvSpPr/>
          <p:nvPr/>
        </p:nvSpPr>
        <p:spPr>
          <a:xfrm>
            <a:off x="7120587" y="5545088"/>
            <a:ext cx="3892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ЦИФРОВЫЕ</a:t>
            </a:r>
          </a:p>
          <a:p>
            <a:pPr algn="ctr"/>
            <a:r>
              <a:rPr lang="ru-RU" b="1" dirty="0"/>
              <a:t>схемы модельных бизнес-процессов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C1EC34-7FC0-2B45-B89F-EF427D3A19E8}"/>
              </a:ext>
            </a:extLst>
          </p:cNvPr>
          <p:cNvSpPr/>
          <p:nvPr/>
        </p:nvSpPr>
        <p:spPr>
          <a:xfrm>
            <a:off x="7672810" y="346620"/>
            <a:ext cx="4171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Постоянно обновляемый сайт кафедры</a:t>
            </a:r>
          </a:p>
        </p:txBody>
      </p:sp>
    </p:spTree>
    <p:extLst>
      <p:ext uri="{BB962C8B-B14F-4D97-AF65-F5344CB8AC3E}">
        <p14:creationId xmlns:p14="http://schemas.microsoft.com/office/powerpoint/2010/main" val="2920206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93371" y="252548"/>
            <a:ext cx="9692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Социально-экономическая роль: РТ и ПФО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DF4C4B0-4AE2-408F-9BCD-D26EBCC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21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4DA047-9AB2-4966-8D18-8C55FC9A0E39}"/>
              </a:ext>
            </a:extLst>
          </p:cNvPr>
          <p:cNvSpPr txBox="1"/>
          <p:nvPr/>
        </p:nvSpPr>
        <p:spPr>
          <a:xfrm>
            <a:off x="1432557" y="1101358"/>
            <a:ext cx="1000179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ЦЕЛЬ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Сделать кафедру предпринимательского и энергетического права ведущим в России в целом и в ПФО в частности научным и образовательным центром в области правового обеспечения экономической деятельности</a:t>
            </a: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МИССИЯ:</a:t>
            </a: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Оказывать активное позитивное влияние на формирование благоприятного делового и инвестиционного климата Российской Федерации и Республики Татарстан</a:t>
            </a:r>
          </a:p>
          <a:p>
            <a:pPr algn="ctr"/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</a:t>
            </a: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Международная научно-практическая конференция «Право и бизнес: предпринимательское право и его роль в социально-экономическом развитии России», 6-8 июня 2024 г.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 привлечением: Министерства экономики РТ, Министерства промышленности и торговли РТ, Министерства юстиции РТ, Агентства инвестиционного развития, Уполномоченного по правам предпринимателей РТ, Регионального отделения Ассоциации юристов России, ПАО Татэнерго, ПАО Татнефть, ПАО Сбербанк, юридических фирм ПФО</a:t>
            </a:r>
          </a:p>
        </p:txBody>
      </p:sp>
    </p:spTree>
    <p:extLst>
      <p:ext uri="{BB962C8B-B14F-4D97-AF65-F5344CB8AC3E}">
        <p14:creationId xmlns:p14="http://schemas.microsoft.com/office/powerpoint/2010/main" val="4287747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480457" y="269966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Рекомендации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E155F54-C331-46EA-ABC6-38782C9149F9}"/>
              </a:ext>
            </a:extLst>
          </p:cNvPr>
          <p:cNvSpPr txBox="1"/>
          <p:nvPr/>
        </p:nvSpPr>
        <p:spPr>
          <a:xfrm>
            <a:off x="1463039" y="1219199"/>
            <a:ext cx="1051124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«Работа над ошибками»: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15875" indent="2540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замечания по итогам научного аудита основных структурных подразделений КФУ 2023 года:</a:t>
            </a:r>
          </a:p>
          <a:p>
            <a:pPr marL="15875" indent="254000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15875" indent="254000" algn="ctr">
              <a:buFont typeface="Arial" panose="020B0604020202020204" pitchFamily="34" charset="0"/>
              <a:buChar char="•"/>
            </a:pPr>
            <a:r>
              <a:rPr lang="ru-RU" sz="2200" dirty="0"/>
              <a:t>Повысить </a:t>
            </a:r>
            <a:r>
              <a:rPr lang="ru-RU" sz="2200" dirty="0" err="1"/>
              <a:t>грантовую</a:t>
            </a:r>
            <a:r>
              <a:rPr lang="ru-RU" sz="2200" dirty="0"/>
              <a:t> активность</a:t>
            </a:r>
          </a:p>
          <a:p>
            <a:pPr marL="15875" indent="254000" algn="ctr">
              <a:buFont typeface="Arial" panose="020B0604020202020204" pitchFamily="34" charset="0"/>
              <a:buChar char="•"/>
            </a:pPr>
            <a:r>
              <a:rPr lang="ru-RU" sz="2200" dirty="0"/>
              <a:t>Увеличить число публикаций в ядре РИНЦ</a:t>
            </a:r>
          </a:p>
          <a:p>
            <a:pPr marL="15875" indent="254000" algn="ctr">
              <a:buFont typeface="Arial" panose="020B0604020202020204" pitchFamily="34" charset="0"/>
              <a:buChar char="•"/>
            </a:pPr>
            <a:r>
              <a:rPr lang="ru-RU" sz="2200" dirty="0"/>
              <a:t>Создать условия для заключения договоров НИОКР</a:t>
            </a:r>
          </a:p>
          <a:p>
            <a:pPr marL="15875" indent="254000" algn="ctr">
              <a:buFont typeface="Arial" panose="020B0604020202020204" pitchFamily="34" charset="0"/>
              <a:buChar char="•"/>
            </a:pPr>
            <a:r>
              <a:rPr lang="ru-RU" sz="2200" dirty="0"/>
              <a:t>Разработать эффективные программы дополнительного образования</a:t>
            </a:r>
          </a:p>
          <a:p>
            <a:pPr marL="15875" indent="254000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15875"/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DBAFB3-A1F0-44AC-A739-089AE4AF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7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159563" y="2765600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49" y="874691"/>
            <a:ext cx="2072164" cy="84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28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7CF38-C8DA-41CC-90D7-19B87D0B1F70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5f5be5a-0317-4c33-b4cf-edd04de31070"/>
    <ds:schemaRef ds:uri="http://purl.org/dc/elements/1.1/"/>
    <ds:schemaRef ds:uri="http://schemas.microsoft.com/office/2006/metadata/properties"/>
    <ds:schemaRef ds:uri="ca3c29d9-38b7-4bc7-908d-7dc65310443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2470</Words>
  <Application>Microsoft Office PowerPoint</Application>
  <PresentationFormat>Произвольный</PresentationFormat>
  <Paragraphs>483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189</cp:revision>
  <cp:lastPrinted>2024-01-23T12:32:22Z</cp:lastPrinted>
  <dcterms:created xsi:type="dcterms:W3CDTF">2022-05-17T06:19:58Z</dcterms:created>
  <dcterms:modified xsi:type="dcterms:W3CDTF">2024-06-26T06:08:04Z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