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0"/>
  </p:notesMasterIdLst>
  <p:handoutMasterIdLst>
    <p:handoutMasterId r:id="rId51"/>
  </p:handoutMasterIdLst>
  <p:sldIdLst>
    <p:sldId id="256" r:id="rId2"/>
    <p:sldId id="389" r:id="rId3"/>
    <p:sldId id="407" r:id="rId4"/>
    <p:sldId id="408" r:id="rId5"/>
    <p:sldId id="412" r:id="rId6"/>
    <p:sldId id="413" r:id="rId7"/>
    <p:sldId id="409" r:id="rId8"/>
    <p:sldId id="410" r:id="rId9"/>
    <p:sldId id="414" r:id="rId10"/>
    <p:sldId id="427" r:id="rId11"/>
    <p:sldId id="417" r:id="rId12"/>
    <p:sldId id="431" r:id="rId13"/>
    <p:sldId id="432" r:id="rId14"/>
    <p:sldId id="438" r:id="rId15"/>
    <p:sldId id="439" r:id="rId16"/>
    <p:sldId id="440" r:id="rId17"/>
    <p:sldId id="445" r:id="rId18"/>
    <p:sldId id="441" r:id="rId19"/>
    <p:sldId id="420" r:id="rId20"/>
    <p:sldId id="442" r:id="rId21"/>
    <p:sldId id="446" r:id="rId22"/>
    <p:sldId id="421" r:id="rId23"/>
    <p:sldId id="422" r:id="rId24"/>
    <p:sldId id="424" r:id="rId25"/>
    <p:sldId id="423" r:id="rId26"/>
    <p:sldId id="443" r:id="rId27"/>
    <p:sldId id="434" r:id="rId28"/>
    <p:sldId id="447" r:id="rId29"/>
    <p:sldId id="435" r:id="rId30"/>
    <p:sldId id="416" r:id="rId31"/>
    <p:sldId id="433" r:id="rId32"/>
    <p:sldId id="452" r:id="rId33"/>
    <p:sldId id="454" r:id="rId34"/>
    <p:sldId id="455" r:id="rId35"/>
    <p:sldId id="456" r:id="rId36"/>
    <p:sldId id="458" r:id="rId37"/>
    <p:sldId id="459" r:id="rId38"/>
    <p:sldId id="457" r:id="rId39"/>
    <p:sldId id="460" r:id="rId40"/>
    <p:sldId id="429" r:id="rId41"/>
    <p:sldId id="418" r:id="rId42"/>
    <p:sldId id="411" r:id="rId43"/>
    <p:sldId id="425" r:id="rId44"/>
    <p:sldId id="426" r:id="rId45"/>
    <p:sldId id="448" r:id="rId46"/>
    <p:sldId id="449" r:id="rId47"/>
    <p:sldId id="450" r:id="rId48"/>
    <p:sldId id="461" r:id="rId49"/>
  </p:sldIdLst>
  <p:sldSz cx="9144000" cy="6858000" type="screen4x3"/>
  <p:notesSz cx="6662738" cy="98329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800000"/>
    <a:srgbClr val="993300"/>
    <a:srgbClr val="333399"/>
    <a:srgbClr val="FFCC66"/>
    <a:srgbClr val="006666"/>
    <a:srgbClr val="FFFFFF"/>
    <a:srgbClr val="6666FF"/>
    <a:srgbClr val="71BFC5"/>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9" autoAdjust="0"/>
    <p:restoredTop sz="94333" autoAdjust="0"/>
  </p:normalViewPr>
  <p:slideViewPr>
    <p:cSldViewPr>
      <p:cViewPr varScale="1">
        <p:scale>
          <a:sx n="51" d="100"/>
          <a:sy n="51" d="100"/>
        </p:scale>
        <p:origin x="1680" y="78"/>
      </p:cViewPr>
      <p:guideLst>
        <p:guide orient="horz" pos="2160"/>
        <p:guide pos="2880"/>
      </p:guideLst>
    </p:cSldViewPr>
  </p:slideViewPr>
  <p:notesTextViewPr>
    <p:cViewPr>
      <p:scale>
        <a:sx n="75" d="100"/>
        <a:sy n="75" d="100"/>
      </p:scale>
      <p:origin x="0" y="0"/>
    </p:cViewPr>
  </p:notesTextViewPr>
  <p:sorterViewPr>
    <p:cViewPr>
      <p:scale>
        <a:sx n="75" d="100"/>
        <a:sy n="75" d="100"/>
      </p:scale>
      <p:origin x="0" y="14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7186" cy="49164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774010" y="0"/>
            <a:ext cx="2887186" cy="491649"/>
          </a:xfrm>
          <a:prstGeom prst="rect">
            <a:avLst/>
          </a:prstGeom>
        </p:spPr>
        <p:txBody>
          <a:bodyPr vert="horz" lIns="91440" tIns="45720" rIns="91440" bIns="45720" rtlCol="0"/>
          <a:lstStyle>
            <a:lvl1pPr algn="r">
              <a:defRPr sz="1200"/>
            </a:lvl1pPr>
          </a:lstStyle>
          <a:p>
            <a:fld id="{F0A237F2-1515-4E08-89FA-47D350CB8094}" type="datetimeFigureOut">
              <a:rPr lang="ru-RU" smtClean="0"/>
              <a:pPr/>
              <a:t>23.10.2023</a:t>
            </a:fld>
            <a:endParaRPr lang="ru-RU"/>
          </a:p>
        </p:txBody>
      </p:sp>
      <p:sp>
        <p:nvSpPr>
          <p:cNvPr id="4" name="Нижний колонтитул 3"/>
          <p:cNvSpPr>
            <a:spLocks noGrp="1"/>
          </p:cNvSpPr>
          <p:nvPr>
            <p:ph type="ftr" sz="quarter" idx="2"/>
          </p:nvPr>
        </p:nvSpPr>
        <p:spPr>
          <a:xfrm>
            <a:off x="0" y="9339620"/>
            <a:ext cx="2887186" cy="491649"/>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774010" y="9339620"/>
            <a:ext cx="2887186" cy="491649"/>
          </a:xfrm>
          <a:prstGeom prst="rect">
            <a:avLst/>
          </a:prstGeom>
        </p:spPr>
        <p:txBody>
          <a:bodyPr vert="horz" lIns="91440" tIns="45720" rIns="91440" bIns="45720" rtlCol="0" anchor="b"/>
          <a:lstStyle>
            <a:lvl1pPr algn="r">
              <a:defRPr sz="1200"/>
            </a:lvl1pPr>
          </a:lstStyle>
          <a:p>
            <a:fld id="{00C22293-152C-4E7F-95F0-6DDA088EFDF5}" type="slidenum">
              <a:rPr lang="ru-RU" smtClean="0"/>
              <a:pPr/>
              <a:t>‹#›</a:t>
            </a:fld>
            <a:endParaRPr lang="ru-R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1267" name="Rectangle 3"/>
          <p:cNvSpPr>
            <a:spLocks noGrp="1" noChangeArrowheads="1"/>
          </p:cNvSpPr>
          <p:nvPr>
            <p:ph type="dt" idx="1"/>
          </p:nvPr>
        </p:nvSpPr>
        <p:spPr bwMode="auto">
          <a:xfrm>
            <a:off x="377401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25604" name="Rectangle 4"/>
          <p:cNvSpPr>
            <a:spLocks noGrp="1" noRot="1" noChangeAspect="1" noChangeArrowheads="1" noTextEdit="1"/>
          </p:cNvSpPr>
          <p:nvPr>
            <p:ph type="sldImg" idx="2"/>
          </p:nvPr>
        </p:nvSpPr>
        <p:spPr bwMode="auto">
          <a:xfrm>
            <a:off x="874713" y="738188"/>
            <a:ext cx="4914900" cy="3686175"/>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66274" y="4670663"/>
            <a:ext cx="5330190" cy="44248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11270" name="Rectangle 6"/>
          <p:cNvSpPr>
            <a:spLocks noGrp="1" noChangeArrowheads="1"/>
          </p:cNvSpPr>
          <p:nvPr>
            <p:ph type="ftr" sz="quarter" idx="4"/>
          </p:nvPr>
        </p:nvSpPr>
        <p:spPr bwMode="auto">
          <a:xfrm>
            <a:off x="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1271" name="Rectangle 7"/>
          <p:cNvSpPr>
            <a:spLocks noGrp="1" noChangeArrowheads="1"/>
          </p:cNvSpPr>
          <p:nvPr>
            <p:ph type="sldNum" sz="quarter" idx="5"/>
          </p:nvPr>
        </p:nvSpPr>
        <p:spPr bwMode="auto">
          <a:xfrm>
            <a:off x="377401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75454B2-F801-4D3D-B6F2-BDBBB2AECE3C}"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фотоумножители</a:t>
            </a:r>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dirty="0" err="1">
                <a:solidFill>
                  <a:schemeClr val="accent6">
                    <a:lumMod val="75000"/>
                  </a:schemeClr>
                </a:solidFill>
              </a:rPr>
              <a:t>Вакуумированный</a:t>
            </a:r>
            <a:r>
              <a:rPr lang="ru-RU" sz="1200" b="0" dirty="0">
                <a:solidFill>
                  <a:schemeClr val="accent6">
                    <a:lumMod val="75000"/>
                  </a:schemeClr>
                </a:solidFill>
              </a:rPr>
              <a:t> сосуд на тонкой серебряной нити подвешивались крутильные весы, к коромыслам которых были прикреплены тонкие диски из слюды и различных металлов. Главной сложностью было выделить световое давление на фоне радиометрических и конвективных сил (</a:t>
            </a:r>
            <a:r>
              <a:rPr lang="ru-RU" sz="1200" b="0" dirty="0" err="1">
                <a:solidFill>
                  <a:schemeClr val="accent6">
                    <a:lumMod val="75000"/>
                  </a:schemeClr>
                </a:solidFill>
              </a:rPr>
              <a:t>сил</a:t>
            </a:r>
            <a:r>
              <a:rPr lang="ru-RU" sz="1200" b="0" dirty="0">
                <a:solidFill>
                  <a:schemeClr val="accent6">
                    <a:lumMod val="75000"/>
                  </a:schemeClr>
                </a:solidFill>
              </a:rPr>
              <a:t>, обусловленных разностью температуры окружающего газа с освещённой и неосвещённой стороны). Кроме того поскольку в то время не были разработаны вакуумные насосы, отличные от простых механических, Лебедев не имел возможности проводить свои опыты в условиях даже среднего, по современной классификации, вакуума.</a:t>
            </a:r>
          </a:p>
          <a:p>
            <a:endParaRPr lang="ru-RU" sz="1200" b="1" dirty="0">
              <a:solidFill>
                <a:schemeClr val="accent6">
                  <a:lumMod val="75000"/>
                </a:schemeClr>
              </a:solidFill>
            </a:endParaRPr>
          </a:p>
          <a:p>
            <a:r>
              <a:rPr lang="ru-RU" sz="1200" b="1" dirty="0">
                <a:solidFill>
                  <a:schemeClr val="accent6">
                    <a:lumMod val="75000"/>
                  </a:schemeClr>
                </a:solidFill>
              </a:rPr>
              <a:t>Путем попеременного облучения разных сторон крылышек Лебедев нивелировал радиометрические силы и получил удовлетворительное (±20 %) совпадение с теорией Максвелла. Позднее, в 1907—1910 гг. Лебедев провёл более точные опыты по изучению давления света в газах и также получил приемлемое согласие с теорией</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Правило Прево – до закона Кирхгофа</a:t>
            </a:r>
          </a:p>
          <a:p>
            <a:r>
              <a:rPr lang="ru-RU"/>
              <a:t>Сделать</a:t>
            </a:r>
            <a:r>
              <a:rPr lang="ru-RU" baseline="0"/>
              <a:t> логический переход к закону С-Б</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Логически от з-на Кирхгофа</a:t>
            </a:r>
          </a:p>
          <a:p>
            <a:r>
              <a:rPr lang="ru-RU"/>
              <a:t>Выведен из положений</a:t>
            </a:r>
            <a:r>
              <a:rPr lang="ru-RU" baseline="0"/>
              <a:t> термодинамики</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Планк знал</a:t>
            </a:r>
            <a:r>
              <a:rPr lang="ru-RU" baseline="0"/>
              <a:t> о результатах Р-Дж, он подобрал формулу, описывающую функция Кирхгофа</a:t>
            </a:r>
          </a:p>
          <a:p>
            <a:r>
              <a:rPr lang="ru-RU" baseline="0"/>
              <a:t>Для объяснения этой формулы он выдвинул квантовую гипотезу</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42</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43</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44</a:t>
            </a:fld>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dirty="0"/>
              <a:t>Двоюродный брат </a:t>
            </a:r>
            <a:r>
              <a:rPr lang="ru-RU" sz="1200" dirty="0" err="1"/>
              <a:t>Вильгельса</a:t>
            </a:r>
            <a:r>
              <a:rPr lang="ru-RU" sz="1200" dirty="0"/>
              <a:t> Вина — Макс Вин (1866—1938) был одним из первопроходцев в области высокочастотной техники Вин Макс Карл (25.12.1866-24.02.1938) — немецкий физик. Родился в Кенигсберге. Был ассистентом у В. К. Рентгена в </a:t>
            </a:r>
            <a:r>
              <a:rPr lang="ru-RU" sz="1200" dirty="0" err="1"/>
              <a:t>Вюрцбургском</a:t>
            </a:r>
            <a:r>
              <a:rPr lang="ru-RU" sz="1200" dirty="0"/>
              <a:t> университете, профессором Высшей технической школы в </a:t>
            </a:r>
            <a:r>
              <a:rPr lang="ru-RU" sz="1200" dirty="0" err="1"/>
              <a:t>Ахене</a:t>
            </a:r>
            <a:r>
              <a:rPr lang="ru-RU" sz="1200" dirty="0"/>
              <a:t>, </a:t>
            </a:r>
            <a:r>
              <a:rPr lang="ru-RU" sz="1200" dirty="0" err="1"/>
              <a:t>в</a:t>
            </a:r>
            <a:r>
              <a:rPr lang="ru-RU" sz="1200" dirty="0"/>
              <a:t> 1904—11 — в Данциге, в 1911— 35 — </a:t>
            </a:r>
            <a:r>
              <a:rPr lang="ru-RU" sz="1200" dirty="0" err="1"/>
              <a:t>Йенского</a:t>
            </a:r>
            <a:r>
              <a:rPr lang="ru-RU" sz="1200" dirty="0"/>
              <a:t> университета. Работы посвящены электромагнетизму, физиологической акустике, изучению свойств электролитов, радиотехнике. Исследовал высокочастотные электромагнитные волны, искровые разряды, связанные колебания, поведение электролитов при высоких напряжениях. Усовершенствовал искровые передатчики. Построил ряд приборов для измерения слабых токов и силы звука. В 1906 предложил специальный разрядник, препятствующий возврату энергии из антенны в первичный колебательный контур.</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45</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46</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47</a:t>
            </a:fld>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821A027B-AFB3-4F01-AC00-F1D17C53960D}" type="slidenum">
              <a:rPr lang="ru-RU" smtClean="0"/>
              <a:pPr>
                <a:defRPr/>
              </a:pPr>
              <a:t>48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a:noFill/>
        </p:spPr>
        <p:txBody>
          <a:bodyPr/>
          <a:lstStyle>
            <a:lvl1pPr>
              <a:defRPr>
                <a:solidFill>
                  <a:schemeClr val="accent6">
                    <a:lumMod val="75000"/>
                  </a:schemeClr>
                </a:solidFill>
              </a:defRPr>
            </a:lvl1p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accent6">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65146DA-BF41-467F-9153-DCEA04B96C60}"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a:prstGeom prst="rect">
            <a:avLst/>
          </a:prstGeom>
          <a:noFill/>
        </p:spPr>
        <p:txBody>
          <a:bodyPr/>
          <a:lstStyle>
            <a:lvl1pPr algn="r">
              <a:lnSpc>
                <a:spcPct val="80000"/>
              </a:lnSpc>
              <a:defRPr sz="3600">
                <a:solidFill>
                  <a:schemeClr val="accent6">
                    <a:lumMod val="75000"/>
                  </a:schemeClr>
                </a:solidFill>
                <a:effectLst>
                  <a:outerShdw blurRad="38100" dist="38100" dir="2700000" algn="tl">
                    <a:srgbClr val="000000">
                      <a:alpha val="43137"/>
                    </a:srgbClr>
                  </a:outerShdw>
                </a:effectLst>
              </a:defRPr>
            </a:lvl1pPr>
          </a:lstStyle>
          <a:p>
            <a:r>
              <a:rPr lang="ru-RU" dirty="0"/>
              <a:t>Образец заголовка</a:t>
            </a:r>
          </a:p>
        </p:txBody>
      </p:sp>
      <p:sp>
        <p:nvSpPr>
          <p:cNvPr id="3" name="Содержимое 2"/>
          <p:cNvSpPr>
            <a:spLocks noGrp="1"/>
          </p:cNvSpPr>
          <p:nvPr>
            <p:ph idx="1"/>
          </p:nvPr>
        </p:nvSpPr>
        <p:spPr>
          <a:xfrm>
            <a:off x="152400" y="914400"/>
            <a:ext cx="8991600" cy="5943600"/>
          </a:xfrm>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Rectangle 4"/>
          <p:cNvSpPr>
            <a:spLocks noGrp="1" noChangeArrowheads="1"/>
          </p:cNvSpPr>
          <p:nvPr>
            <p:ph type="dt" sz="half" idx="10"/>
          </p:nvPr>
        </p:nvSpPr>
        <p:spPr>
          <a:xfrm>
            <a:off x="0" y="6553200"/>
            <a:ext cx="2133600" cy="304800"/>
          </a:xfr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2133600" y="6553200"/>
            <a:ext cx="4876800" cy="304800"/>
          </a:xfr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xfrm>
            <a:off x="7010400" y="6553200"/>
            <a:ext cx="2133600" cy="304800"/>
          </a:xfrm>
          <a:ln/>
        </p:spPr>
        <p:txBody>
          <a:bodyPr/>
          <a:lstStyle>
            <a:lvl1pPr>
              <a:defRPr/>
            </a:lvl1pPr>
          </a:lstStyle>
          <a:p>
            <a:pPr>
              <a:defRPr/>
            </a:pPr>
            <a:fld id="{ED7159AA-3294-436A-953F-26383A0F019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3EA88E4-90A5-4AC9-AA62-F51190C1944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1524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C21BCB6-926C-48FF-89FE-E46B9AB6ED9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3236091-ED4F-4904-A5FB-AD7BB193021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A0BF683B-679B-49DC-BCA2-CE3216E692C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A931739-688F-44E6-B595-10AB92CD5B1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594A732-357F-4434-84CB-252EAC1B17E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AC3C27C-25C8-4A90-9803-E334904FDF1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039D89-A0F9-4FC2-A06F-8A850AE43CA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0"/>
            <a:ext cx="2286000" cy="6705600"/>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0"/>
            <a:ext cx="6705600" cy="67056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5115F05-B1A4-4D60-8104-802C144FC28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Текст 2"/>
          <p:cNvSpPr>
            <a:spLocks noGrp="1"/>
          </p:cNvSpPr>
          <p:nvPr>
            <p:ph type="body" sz="half" idx="1"/>
          </p:nvPr>
        </p:nvSpPr>
        <p:spPr>
          <a:xfrm>
            <a:off x="1524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6EFCC93-D9BE-4BD6-9FC0-BC39CA4E837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bwMode="auto">
          <a:xfrm>
            <a:off x="152400" y="1066800"/>
            <a:ext cx="8763000"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0392DFDF-01AD-4D22-B977-D7FF9520E0B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rgbClr val="FFFF00"/>
          </a:solidFill>
          <a:latin typeface="+mj-lt"/>
          <a:ea typeface="+mj-ea"/>
          <a:cs typeface="+mj-cs"/>
        </a:defRPr>
      </a:lvl1pPr>
      <a:lvl2pPr algn="ctr" rtl="0" eaLnBrk="0" fontAlgn="base" hangingPunct="0">
        <a:spcBef>
          <a:spcPct val="0"/>
        </a:spcBef>
        <a:spcAft>
          <a:spcPct val="0"/>
        </a:spcAft>
        <a:defRPr sz="4400" b="1">
          <a:solidFill>
            <a:srgbClr val="FFFF00"/>
          </a:solidFill>
          <a:latin typeface="Verdana" pitchFamily="34" charset="0"/>
        </a:defRPr>
      </a:lvl2pPr>
      <a:lvl3pPr algn="ctr" rtl="0" eaLnBrk="0" fontAlgn="base" hangingPunct="0">
        <a:spcBef>
          <a:spcPct val="0"/>
        </a:spcBef>
        <a:spcAft>
          <a:spcPct val="0"/>
        </a:spcAft>
        <a:defRPr sz="4400" b="1">
          <a:solidFill>
            <a:srgbClr val="FFFF00"/>
          </a:solidFill>
          <a:latin typeface="Verdana" pitchFamily="34" charset="0"/>
        </a:defRPr>
      </a:lvl3pPr>
      <a:lvl4pPr algn="ctr" rtl="0" eaLnBrk="0" fontAlgn="base" hangingPunct="0">
        <a:spcBef>
          <a:spcPct val="0"/>
        </a:spcBef>
        <a:spcAft>
          <a:spcPct val="0"/>
        </a:spcAft>
        <a:defRPr sz="4400" b="1">
          <a:solidFill>
            <a:srgbClr val="FFFF00"/>
          </a:solidFill>
          <a:latin typeface="Verdana" pitchFamily="34" charset="0"/>
        </a:defRPr>
      </a:lvl4pPr>
      <a:lvl5pPr algn="ctr" rtl="0" eaLnBrk="0" fontAlgn="base" hangingPunct="0">
        <a:spcBef>
          <a:spcPct val="0"/>
        </a:spcBef>
        <a:spcAft>
          <a:spcPct val="0"/>
        </a:spcAft>
        <a:defRPr sz="4400" b="1">
          <a:solidFill>
            <a:srgbClr val="FFFF00"/>
          </a:solidFill>
          <a:latin typeface="Verdana" pitchFamily="34" charset="0"/>
        </a:defRPr>
      </a:lvl5pPr>
      <a:lvl6pPr marL="457200" algn="ctr" rtl="0" fontAlgn="base">
        <a:spcBef>
          <a:spcPct val="0"/>
        </a:spcBef>
        <a:spcAft>
          <a:spcPct val="0"/>
        </a:spcAft>
        <a:defRPr sz="4400" b="1">
          <a:solidFill>
            <a:srgbClr val="FFFF00"/>
          </a:solidFill>
          <a:latin typeface="Verdana" pitchFamily="34" charset="0"/>
        </a:defRPr>
      </a:lvl6pPr>
      <a:lvl7pPr marL="914400" algn="ctr" rtl="0" fontAlgn="base">
        <a:spcBef>
          <a:spcPct val="0"/>
        </a:spcBef>
        <a:spcAft>
          <a:spcPct val="0"/>
        </a:spcAft>
        <a:defRPr sz="4400" b="1">
          <a:solidFill>
            <a:srgbClr val="FFFF00"/>
          </a:solidFill>
          <a:latin typeface="Verdana" pitchFamily="34" charset="0"/>
        </a:defRPr>
      </a:lvl7pPr>
      <a:lvl8pPr marL="1371600" algn="ctr" rtl="0" fontAlgn="base">
        <a:spcBef>
          <a:spcPct val="0"/>
        </a:spcBef>
        <a:spcAft>
          <a:spcPct val="0"/>
        </a:spcAft>
        <a:defRPr sz="4400" b="1">
          <a:solidFill>
            <a:srgbClr val="FFFF00"/>
          </a:solidFill>
          <a:latin typeface="Verdana" pitchFamily="34" charset="0"/>
        </a:defRPr>
      </a:lvl8pPr>
      <a:lvl9pPr marL="1828800" algn="ctr" rtl="0" fontAlgn="base">
        <a:spcBef>
          <a:spcPct val="0"/>
        </a:spcBef>
        <a:spcAft>
          <a:spcPct val="0"/>
        </a:spcAft>
        <a:defRPr sz="4400" b="1">
          <a:solidFill>
            <a:srgbClr val="FFFF00"/>
          </a:solidFill>
          <a:latin typeface="Verdana" pitchFamily="34" charset="0"/>
        </a:defRPr>
      </a:lvl9pPr>
    </p:titleStyle>
    <p:bodyStyle>
      <a:lvl1pPr marL="342900" indent="-342900" algn="l" rtl="0" eaLnBrk="0" fontAlgn="base" hangingPunct="0">
        <a:spcBef>
          <a:spcPct val="20000"/>
        </a:spcBef>
        <a:spcAft>
          <a:spcPct val="0"/>
        </a:spcAft>
        <a:buChar char="•"/>
        <a:defRPr sz="3200" b="1">
          <a:solidFill>
            <a:schemeClr val="accent6">
              <a:lumMod val="75000"/>
            </a:schemeClr>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accent6">
              <a:lumMod val="75000"/>
            </a:schemeClr>
          </a:solidFill>
          <a:latin typeface="+mn-lt"/>
        </a:defRPr>
      </a:lvl2pPr>
      <a:lvl3pPr marL="1143000" indent="-228600" algn="l" rtl="0" eaLnBrk="0" fontAlgn="base" hangingPunct="0">
        <a:spcBef>
          <a:spcPct val="20000"/>
        </a:spcBef>
        <a:spcAft>
          <a:spcPct val="0"/>
        </a:spcAft>
        <a:buChar char="•"/>
        <a:defRPr sz="2400">
          <a:solidFill>
            <a:schemeClr val="accent6">
              <a:lumMod val="75000"/>
            </a:schemeClr>
          </a:solidFill>
          <a:latin typeface="+mn-lt"/>
        </a:defRPr>
      </a:lvl3pPr>
      <a:lvl4pPr marL="1600200" indent="-228600" algn="l" rtl="0" eaLnBrk="0" fontAlgn="base" hangingPunct="0">
        <a:spcBef>
          <a:spcPct val="20000"/>
        </a:spcBef>
        <a:spcAft>
          <a:spcPct val="0"/>
        </a:spcAft>
        <a:buChar char="–"/>
        <a:defRPr sz="2000">
          <a:solidFill>
            <a:schemeClr val="accent6">
              <a:lumMod val="75000"/>
            </a:schemeClr>
          </a:solidFill>
          <a:latin typeface="+mn-lt"/>
        </a:defRPr>
      </a:lvl4pPr>
      <a:lvl5pPr marL="2057400" indent="-228600" algn="l" rtl="0" eaLnBrk="0" fontAlgn="base" hangingPunct="0">
        <a:spcBef>
          <a:spcPct val="20000"/>
        </a:spcBef>
        <a:spcAft>
          <a:spcPct val="0"/>
        </a:spcAft>
        <a:buChar char="»"/>
        <a:defRPr sz="2000">
          <a:solidFill>
            <a:schemeClr val="accent6">
              <a:lumMod val="75000"/>
            </a:schemeClr>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3.bin"/><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7.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3-06-01_&#1048;_&#1060;&#1086;&#1090;&#1086;&#1101;&#1092;&#1092;&#1077;&#1082;&#1090;.swf" TargetMode="Externa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15.w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21.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2.bin"/><Relationship Id="rId14" Type="http://schemas.openxmlformats.org/officeDocument/2006/relationships/image" Target="../media/image22.wmf"/></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28.wmf"/><Relationship Id="rId2" Type="http://schemas.openxmlformats.org/officeDocument/2006/relationships/notesSlide" Target="../notesSlides/notesSlide15.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5.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image" Target="../media/image30.png"/><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18.bin"/><Relationship Id="rId14" Type="http://schemas.openxmlformats.org/officeDocument/2006/relationships/image" Target="../media/image29.wm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40.wmf"/><Relationship Id="rId18" Type="http://schemas.openxmlformats.org/officeDocument/2006/relationships/oleObject" Target="../embeddings/oleObject28.bin"/><Relationship Id="rId3" Type="http://schemas.openxmlformats.org/officeDocument/2006/relationships/image" Target="../media/image35.png"/><Relationship Id="rId21" Type="http://schemas.openxmlformats.org/officeDocument/2006/relationships/image" Target="../media/image44.wmf"/><Relationship Id="rId7" Type="http://schemas.openxmlformats.org/officeDocument/2006/relationships/image" Target="../media/image37.wmf"/><Relationship Id="rId12" Type="http://schemas.openxmlformats.org/officeDocument/2006/relationships/oleObject" Target="../embeddings/oleObject25.bin"/><Relationship Id="rId17" Type="http://schemas.openxmlformats.org/officeDocument/2006/relationships/image" Target="../media/image42.wmf"/><Relationship Id="rId2" Type="http://schemas.openxmlformats.org/officeDocument/2006/relationships/notesSlide" Target="../notesSlides/notesSlide17.xml"/><Relationship Id="rId16" Type="http://schemas.openxmlformats.org/officeDocument/2006/relationships/oleObject" Target="../embeddings/oleObject27.bin"/><Relationship Id="rId20" Type="http://schemas.openxmlformats.org/officeDocument/2006/relationships/oleObject" Target="../embeddings/oleObject29.bin"/><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image" Target="../media/image39.wmf"/><Relationship Id="rId5" Type="http://schemas.openxmlformats.org/officeDocument/2006/relationships/image" Target="../media/image36.wmf"/><Relationship Id="rId15" Type="http://schemas.openxmlformats.org/officeDocument/2006/relationships/image" Target="../media/image41.wmf"/><Relationship Id="rId10" Type="http://schemas.openxmlformats.org/officeDocument/2006/relationships/oleObject" Target="../embeddings/oleObject24.bin"/><Relationship Id="rId19" Type="http://schemas.openxmlformats.org/officeDocument/2006/relationships/image" Target="../media/image43.wmf"/><Relationship Id="rId4" Type="http://schemas.openxmlformats.org/officeDocument/2006/relationships/oleObject" Target="../embeddings/oleObject21.bin"/><Relationship Id="rId9" Type="http://schemas.openxmlformats.org/officeDocument/2006/relationships/image" Target="../media/image38.wmf"/><Relationship Id="rId1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34.bin"/><Relationship Id="rId3" Type="http://schemas.openxmlformats.org/officeDocument/2006/relationships/image" Target="../media/image45.png"/><Relationship Id="rId7" Type="http://schemas.openxmlformats.org/officeDocument/2006/relationships/oleObject" Target="../embeddings/oleObject31.bin"/><Relationship Id="rId12" Type="http://schemas.openxmlformats.org/officeDocument/2006/relationships/image" Target="../media/image50.wmf"/><Relationship Id="rId2" Type="http://schemas.openxmlformats.org/officeDocument/2006/relationships/notesSlide" Target="../notesSlides/notesSlide18.xml"/><Relationship Id="rId16" Type="http://schemas.openxmlformats.org/officeDocument/2006/relationships/image" Target="../media/image52.wmf"/><Relationship Id="rId1" Type="http://schemas.openxmlformats.org/officeDocument/2006/relationships/slideLayout" Target="../slideLayouts/slideLayout2.xml"/><Relationship Id="rId6" Type="http://schemas.openxmlformats.org/officeDocument/2006/relationships/image" Target="../media/image47.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49.wmf"/><Relationship Id="rId4" Type="http://schemas.openxmlformats.org/officeDocument/2006/relationships/image" Target="../media/image46.png"/><Relationship Id="rId9" Type="http://schemas.openxmlformats.org/officeDocument/2006/relationships/oleObject" Target="../embeddings/oleObject32.bin"/><Relationship Id="rId14" Type="http://schemas.openxmlformats.org/officeDocument/2006/relationships/image" Target="../media/image51.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wmf"/></Relationships>
</file>

<file path=ppt/slides/_rels/slide20.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58.w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w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57.wmf"/><Relationship Id="rId4" Type="http://schemas.openxmlformats.org/officeDocument/2006/relationships/image" Target="../media/image54.wmf"/><Relationship Id="rId9" Type="http://schemas.openxmlformats.org/officeDocument/2006/relationships/oleObject" Target="../embeddings/oleObject40.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image" Target="../media/image59.png"/><Relationship Id="rId7" Type="http://schemas.openxmlformats.org/officeDocument/2006/relationships/image" Target="../media/image61.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oleObject" Target="../embeddings/oleObject43.bin"/><Relationship Id="rId5" Type="http://schemas.openxmlformats.org/officeDocument/2006/relationships/image" Target="../media/image60.wmf"/><Relationship Id="rId4" Type="http://schemas.openxmlformats.org/officeDocument/2006/relationships/oleObject" Target="../embeddings/oleObject42.bin"/><Relationship Id="rId9" Type="http://schemas.openxmlformats.org/officeDocument/2006/relationships/image" Target="../media/image62.wmf"/></Relationships>
</file>

<file path=ppt/slides/_rels/slide22.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wmf"/><Relationship Id="rId5" Type="http://schemas.openxmlformats.org/officeDocument/2006/relationships/oleObject" Target="../embeddings/oleObject46.bin"/><Relationship Id="rId4" Type="http://schemas.openxmlformats.org/officeDocument/2006/relationships/image" Target="../media/image63.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4.wmf"/><Relationship Id="rId5" Type="http://schemas.openxmlformats.org/officeDocument/2006/relationships/oleObject" Target="../embeddings/oleObject49.bin"/><Relationship Id="rId4" Type="http://schemas.openxmlformats.org/officeDocument/2006/relationships/image" Target="../media/image63.wmf"/></Relationships>
</file>

<file path=ppt/slides/_rels/slide24.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6.wmf"/><Relationship Id="rId5" Type="http://schemas.openxmlformats.org/officeDocument/2006/relationships/oleObject" Target="../embeddings/oleObject51.bin"/><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53.bin"/></Relationships>
</file>

<file path=ppt/slides/_rels/slide25.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9.png"/><Relationship Id="rId7" Type="http://schemas.openxmlformats.org/officeDocument/2006/relationships/oleObject" Target="../embeddings/oleObject55.bin"/><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wmf"/><Relationship Id="rId4" Type="http://schemas.openxmlformats.org/officeDocument/2006/relationships/oleObject" Target="../embeddings/oleObject54.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73.png"/><Relationship Id="rId7" Type="http://schemas.openxmlformats.org/officeDocument/2006/relationships/image" Target="../media/image75.w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oleObject" Target="../embeddings/oleObject57.bin"/><Relationship Id="rId5" Type="http://schemas.openxmlformats.org/officeDocument/2006/relationships/image" Target="../media/image74.wmf"/><Relationship Id="rId4" Type="http://schemas.openxmlformats.org/officeDocument/2006/relationships/oleObject" Target="../embeddings/oleObject56.bin"/><Relationship Id="rId9" Type="http://schemas.openxmlformats.org/officeDocument/2006/relationships/image" Target="../media/image76.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8.wmf"/><Relationship Id="rId5" Type="http://schemas.openxmlformats.org/officeDocument/2006/relationships/oleObject" Target="../embeddings/oleObject60.bin"/><Relationship Id="rId4" Type="http://schemas.openxmlformats.org/officeDocument/2006/relationships/image" Target="../media/image77.wmf"/></Relationships>
</file>

<file path=ppt/slides/_rels/slide28.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83.wmf"/><Relationship Id="rId2" Type="http://schemas.openxmlformats.org/officeDocument/2006/relationships/notesSlide" Target="../notesSlides/notesSlide28.xml"/><Relationship Id="rId16" Type="http://schemas.openxmlformats.org/officeDocument/2006/relationships/image" Target="../media/image68.wmf"/><Relationship Id="rId1" Type="http://schemas.openxmlformats.org/officeDocument/2006/relationships/slideLayout" Target="../slideLayouts/slideLayout2.xml"/><Relationship Id="rId6" Type="http://schemas.openxmlformats.org/officeDocument/2006/relationships/image" Target="../media/image80.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82.wmf"/><Relationship Id="rId4" Type="http://schemas.openxmlformats.org/officeDocument/2006/relationships/image" Target="../media/image79.wmf"/><Relationship Id="rId9" Type="http://schemas.openxmlformats.org/officeDocument/2006/relationships/oleObject" Target="../embeddings/oleObject64.bin"/><Relationship Id="rId14" Type="http://schemas.openxmlformats.org/officeDocument/2006/relationships/image" Target="../media/image75.wmf"/></Relationships>
</file>

<file path=ppt/slides/_rels/slide29.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hyperlink" Target="3-06-05_&#1048;_&#1054;&#1087;&#1099;&#1090;&#1056;&#1077;&#1079;&#1077;&#1088;&#1092;&#1086;&#1088;&#1076;&#1072;.swf" TargetMode="External"/><Relationship Id="rId7" Type="http://schemas.openxmlformats.org/officeDocument/2006/relationships/hyperlink" Target="3-06-06_&#1048;_&#1055;&#1083;&#1072;&#1085;&#1077;&#1090;&#1072;&#1088;&#1085;&#1072;&#1103;%20&#1084;&#1086;&#1076;&#1077;&#1083;&#1100;%20&#1072;&#1090;&#1086;&#1084;&#1072;.swf" TargetMode="External"/><Relationship Id="rId12"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hyperlink" Target="3-06-02_&#1044;_&#1052;&#1086;&#1076;&#1077;&#1083;&#1080;%20&#1072;&#1090;&#1086;&#1084;&#1072;.swf" TargetMode="External"/><Relationship Id="rId10" Type="http://schemas.openxmlformats.org/officeDocument/2006/relationships/image" Target="../media/image87.png"/><Relationship Id="rId4" Type="http://schemas.openxmlformats.org/officeDocument/2006/relationships/image" Target="../media/image84.png"/><Relationship Id="rId9" Type="http://schemas.openxmlformats.org/officeDocument/2006/relationships/hyperlink" Target="3-06-04_&#1044;_&#1054;&#1087;&#1099;&#1090;&#1056;&#1077;&#1092;&#1077;&#1088;&#1092;&#1086;&#1088;&#1076;&#1072;.swf" TargetMode="External"/><Relationship Id="rId14" Type="http://schemas.openxmlformats.org/officeDocument/2006/relationships/image" Target="../media/image91.png"/></Relationships>
</file>

<file path=ppt/slides/_rels/slide3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3-06-07_&#1048;_&#1055;&#1086;&#1089;&#1090;&#1091;&#1083;&#1072;&#1090;&#1099;&#1041;&#1086;&#1088;&#1072;.swf" TargetMode="External"/><Relationship Id="rId7" Type="http://schemas.openxmlformats.org/officeDocument/2006/relationships/hyperlink" Target="3-06-08_&#1048;_&#1055;&#1077;&#1088;&#1077;&#1093;&#1086;&#1076;&#1072;&#1069;&#1083;&#1077;&#1082;&#1090;&#1088;&#1086;&#1085;&#1072;&#1042;&#1040;&#1090;&#1086;&#1084;&#1077;.sw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3.wmf"/><Relationship Id="rId5" Type="http://schemas.openxmlformats.org/officeDocument/2006/relationships/oleObject" Target="../embeddings/oleObject68.bin"/><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8" Type="http://schemas.openxmlformats.org/officeDocument/2006/relationships/image" Target="../media/image97.wmf"/><Relationship Id="rId3" Type="http://schemas.openxmlformats.org/officeDocument/2006/relationships/hyperlink" Target="3-06-10_&#1048;_&#1042;&#1086;&#1083;&#1085;&#1086;&#1074;&#1099;&#1077;&#1057;&#1074;&#1086;&#1081;&#1089;&#1090;&#1074;&#1072;&#1063;&#1072;&#1089;&#1090;&#1080;&#1094;.swf" TargetMode="External"/><Relationship Id="rId7" Type="http://schemas.openxmlformats.org/officeDocument/2006/relationships/oleObject" Target="../embeddings/oleObject69.bin"/><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hyperlink" Target="3-06-09_&#1044;_&#1044;&#1080;&#1092;&#1088;&#1072;&#1082;&#1094;&#1080;&#1103;&#1054;&#1076;&#1080;&#1085;&#1086;&#1095;&#1085;&#1099;&#1093;&#1060;&#1086;&#1090;&#1086;&#1085;&#1086;&#1074;.swf" TargetMode="External"/><Relationship Id="rId4"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9.wmf"/><Relationship Id="rId5" Type="http://schemas.openxmlformats.org/officeDocument/2006/relationships/oleObject" Target="../embeddings/oleObject71.bin"/><Relationship Id="rId4" Type="http://schemas.openxmlformats.org/officeDocument/2006/relationships/image" Target="../media/image98.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0.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2.wmf"/><Relationship Id="rId5" Type="http://schemas.openxmlformats.org/officeDocument/2006/relationships/oleObject" Target="../embeddings/oleObject74.bin"/><Relationship Id="rId4" Type="http://schemas.openxmlformats.org/officeDocument/2006/relationships/image" Target="../media/image101.wmf"/></Relationships>
</file>

<file path=ppt/slides/_rels/slide35.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75.bin"/><Relationship Id="rId7" Type="http://schemas.openxmlformats.org/officeDocument/2006/relationships/oleObject" Target="../embeddings/oleObject77.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4.wmf"/><Relationship Id="rId5" Type="http://schemas.openxmlformats.org/officeDocument/2006/relationships/oleObject" Target="../embeddings/oleObject76.bin"/><Relationship Id="rId10" Type="http://schemas.openxmlformats.org/officeDocument/2006/relationships/image" Target="../media/image106.wmf"/><Relationship Id="rId4" Type="http://schemas.openxmlformats.org/officeDocument/2006/relationships/image" Target="../media/image103.wmf"/><Relationship Id="rId9" Type="http://schemas.openxmlformats.org/officeDocument/2006/relationships/oleObject" Target="../embeddings/oleObject78.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8.wmf"/><Relationship Id="rId5" Type="http://schemas.openxmlformats.org/officeDocument/2006/relationships/oleObject" Target="../embeddings/oleObject80.bin"/><Relationship Id="rId4" Type="http://schemas.openxmlformats.org/officeDocument/2006/relationships/image" Target="../media/image107.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0.wmf"/><Relationship Id="rId5" Type="http://schemas.openxmlformats.org/officeDocument/2006/relationships/oleObject" Target="../embeddings/oleObject82.bin"/><Relationship Id="rId4" Type="http://schemas.openxmlformats.org/officeDocument/2006/relationships/image" Target="../media/image109.wmf"/></Relationships>
</file>

<file path=ppt/slides/_rels/slide38.xml.rels><?xml version="1.0" encoding="UTF-8" standalone="yes"?>
<Relationships xmlns="http://schemas.openxmlformats.org/package/2006/relationships"><Relationship Id="rId8" Type="http://schemas.openxmlformats.org/officeDocument/2006/relationships/image" Target="../media/image112.wmf"/><Relationship Id="rId13" Type="http://schemas.openxmlformats.org/officeDocument/2006/relationships/oleObject" Target="../embeddings/oleObject88.bin"/><Relationship Id="rId3" Type="http://schemas.openxmlformats.org/officeDocument/2006/relationships/oleObject" Target="../embeddings/oleObject83.bin"/><Relationship Id="rId7" Type="http://schemas.openxmlformats.org/officeDocument/2006/relationships/oleObject" Target="../embeddings/oleObject85.bin"/><Relationship Id="rId12" Type="http://schemas.openxmlformats.org/officeDocument/2006/relationships/image" Target="../media/image114.wmf"/><Relationship Id="rId2" Type="http://schemas.openxmlformats.org/officeDocument/2006/relationships/notesSlide" Target="../notesSlides/notesSlide38.xml"/><Relationship Id="rId16" Type="http://schemas.openxmlformats.org/officeDocument/2006/relationships/image" Target="../media/image116.wmf"/><Relationship Id="rId1" Type="http://schemas.openxmlformats.org/officeDocument/2006/relationships/slideLayout" Target="../slideLayouts/slideLayout2.xml"/><Relationship Id="rId6" Type="http://schemas.openxmlformats.org/officeDocument/2006/relationships/image" Target="../media/image108.wmf"/><Relationship Id="rId11" Type="http://schemas.openxmlformats.org/officeDocument/2006/relationships/oleObject" Target="../embeddings/oleObject87.bin"/><Relationship Id="rId5" Type="http://schemas.openxmlformats.org/officeDocument/2006/relationships/oleObject" Target="../embeddings/oleObject84.bin"/><Relationship Id="rId15" Type="http://schemas.openxmlformats.org/officeDocument/2006/relationships/oleObject" Target="../embeddings/oleObject89.bin"/><Relationship Id="rId10" Type="http://schemas.openxmlformats.org/officeDocument/2006/relationships/image" Target="../media/image113.wmf"/><Relationship Id="rId4" Type="http://schemas.openxmlformats.org/officeDocument/2006/relationships/image" Target="../media/image111.wmf"/><Relationship Id="rId9" Type="http://schemas.openxmlformats.org/officeDocument/2006/relationships/oleObject" Target="../embeddings/oleObject86.bin"/><Relationship Id="rId14" Type="http://schemas.openxmlformats.org/officeDocument/2006/relationships/image" Target="../media/image115.wmf"/></Relationships>
</file>

<file path=ppt/slides/_rels/slide39.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oleObject" Target="../embeddings/oleObject95.bin"/><Relationship Id="rId3" Type="http://schemas.openxmlformats.org/officeDocument/2006/relationships/oleObject" Target="../embeddings/oleObject90.bin"/><Relationship Id="rId7" Type="http://schemas.openxmlformats.org/officeDocument/2006/relationships/oleObject" Target="../embeddings/oleObject92.bin"/><Relationship Id="rId12" Type="http://schemas.openxmlformats.org/officeDocument/2006/relationships/image" Target="../media/image120.wm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17.wmf"/><Relationship Id="rId11" Type="http://schemas.openxmlformats.org/officeDocument/2006/relationships/oleObject" Target="../embeddings/oleObject94.bin"/><Relationship Id="rId5" Type="http://schemas.openxmlformats.org/officeDocument/2006/relationships/oleObject" Target="../embeddings/oleObject91.bin"/><Relationship Id="rId10" Type="http://schemas.openxmlformats.org/officeDocument/2006/relationships/image" Target="../media/image119.wmf"/><Relationship Id="rId4" Type="http://schemas.openxmlformats.org/officeDocument/2006/relationships/image" Target="../media/image109.wmf"/><Relationship Id="rId9" Type="http://schemas.openxmlformats.org/officeDocument/2006/relationships/oleObject" Target="../embeddings/oleObject93.bin"/><Relationship Id="rId14" Type="http://schemas.openxmlformats.org/officeDocument/2006/relationships/image" Target="../media/image108.wmf"/></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fn.bmstu.ru/phys/bib/physbook/tom6/content.htm" TargetMode="External"/><Relationship Id="rId13" Type="http://schemas.openxmlformats.org/officeDocument/2006/relationships/hyperlink" Target="http://stoom.ru/content" TargetMode="External"/><Relationship Id="rId18" Type="http://schemas.openxmlformats.org/officeDocument/2006/relationships/hyperlink" Target="http://www.fizika.kr.ua/index.php" TargetMode="External"/><Relationship Id="rId3" Type="http://schemas.openxmlformats.org/officeDocument/2006/relationships/hyperlink" Target="http://aco.ifmo.ru/el_books/basics_optics/" TargetMode="External"/><Relationship Id="rId21" Type="http://schemas.openxmlformats.org/officeDocument/2006/relationships/hyperlink" Target="http://www.krugosvet.ru/enc/nauka_i_tehnika/" TargetMode="External"/><Relationship Id="rId7" Type="http://schemas.openxmlformats.org/officeDocument/2006/relationships/hyperlink" Target="http://ens.tpu.ru/posobie.htm" TargetMode="External"/><Relationship Id="rId12" Type="http://schemas.openxmlformats.org/officeDocument/2006/relationships/hyperlink" Target="http://school-collection.edu.ru/" TargetMode="External"/><Relationship Id="rId17" Type="http://schemas.openxmlformats.org/officeDocument/2006/relationships/hyperlink" Target="http://www.epsilon.cc/" TargetMode="External"/><Relationship Id="rId25" Type="http://schemas.openxmlformats.org/officeDocument/2006/relationships/hyperlink" Target="http://www.varson.ru/" TargetMode="External"/><Relationship Id="rId2" Type="http://schemas.openxmlformats.org/officeDocument/2006/relationships/notesSlide" Target="../notesSlides/notesSlide48.xml"/><Relationship Id="rId16" Type="http://schemas.openxmlformats.org/officeDocument/2006/relationships/hyperlink" Target="http://www.allbiograf.ru/category/fizika/" TargetMode="External"/><Relationship Id="rId20" Type="http://schemas.openxmlformats.org/officeDocument/2006/relationships/hyperlink" Target="http://www.kit-e.ru/articles/displ/2007_7_22.php" TargetMode="External"/><Relationship Id="rId1" Type="http://schemas.openxmlformats.org/officeDocument/2006/relationships/slideLayout" Target="../slideLayouts/slideLayout2.xml"/><Relationship Id="rId6" Type="http://schemas.openxmlformats.org/officeDocument/2006/relationships/hyperlink" Target="http://elementy.ru/physics" TargetMode="External"/><Relationship Id="rId11" Type="http://schemas.openxmlformats.org/officeDocument/2006/relationships/hyperlink" Target="http://rutube.ru/tracks/1425275.html?v=0ccd9cf27c52d982fb958fea16fb3057" TargetMode="External"/><Relationship Id="rId24" Type="http://schemas.openxmlformats.org/officeDocument/2006/relationships/hyperlink" Target="http://www.seninvg07.narod.ru/s_portfolio_virt2.htm" TargetMode="External"/><Relationship Id="rId5" Type="http://schemas.openxmlformats.org/officeDocument/2006/relationships/hyperlink" Target="http://bse.sci-lib.com/" TargetMode="External"/><Relationship Id="rId15" Type="http://schemas.openxmlformats.org/officeDocument/2006/relationships/hyperlink" Target="http://web.mit.edu/newsoffice/science.html" TargetMode="External"/><Relationship Id="rId23" Type="http://schemas.openxmlformats.org/officeDocument/2006/relationships/hyperlink" Target="http://www.physbook.ru/index.php/" TargetMode="External"/><Relationship Id="rId10" Type="http://schemas.openxmlformats.org/officeDocument/2006/relationships/hyperlink" Target="http://ru.wikipedia.org/" TargetMode="External"/><Relationship Id="rId19" Type="http://schemas.openxmlformats.org/officeDocument/2006/relationships/hyperlink" Target="http://www.ido.rudn.ru/nfpk/fizika/" TargetMode="External"/><Relationship Id="rId4" Type="http://schemas.openxmlformats.org/officeDocument/2006/relationships/hyperlink" Target="http://all-fizika.com/" TargetMode="External"/><Relationship Id="rId9" Type="http://schemas.openxmlformats.org/officeDocument/2006/relationships/hyperlink" Target="http://physoptika.ru/" TargetMode="External"/><Relationship Id="rId14" Type="http://schemas.openxmlformats.org/officeDocument/2006/relationships/hyperlink" Target="http://tsput.ru/res/3.php" TargetMode="External"/><Relationship Id="rId22" Type="http://schemas.openxmlformats.org/officeDocument/2006/relationships/hyperlink" Target="http://www.osram-auto.ru/prof/page1970/page84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304800" y="2000250"/>
            <a:ext cx="8382000" cy="1447800"/>
          </a:xfrm>
        </p:spPr>
        <p:txBody>
          <a:bodyPr/>
          <a:lstStyle/>
          <a:p>
            <a:pPr eaLnBrk="1" hangingPunct="1"/>
            <a:r>
              <a:rPr lang="ru-RU" dirty="0"/>
              <a:t>Физика атома и твердого тела</a:t>
            </a:r>
          </a:p>
        </p:txBody>
      </p:sp>
      <p:sp>
        <p:nvSpPr>
          <p:cNvPr id="4" name="Rectangle 3"/>
          <p:cNvSpPr txBox="1">
            <a:spLocks noChangeArrowheads="1"/>
          </p:cNvSpPr>
          <p:nvPr/>
        </p:nvSpPr>
        <p:spPr bwMode="auto">
          <a:xfrm>
            <a:off x="0" y="0"/>
            <a:ext cx="91440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Курс лекций по физике </a:t>
            </a:r>
            <a:br>
              <a:rPr lang="ru-RU" sz="2400" b="1" kern="0" dirty="0">
                <a:solidFill>
                  <a:schemeClr val="bg1">
                    <a:lumMod val="50000"/>
                  </a:schemeClr>
                </a:solidFill>
                <a:latin typeface="+mn-lt"/>
              </a:rPr>
            </a:br>
            <a:endParaRPr lang="ru-RU" sz="2400" b="1" kern="0" dirty="0">
              <a:solidFill>
                <a:schemeClr val="bg1">
                  <a:lumMod val="50000"/>
                </a:schemeClr>
              </a:solidFill>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 </a:t>
            </a:r>
            <a:br>
              <a:rPr lang="ru-RU" sz="2400" b="1" kern="0" dirty="0">
                <a:solidFill>
                  <a:schemeClr val="bg1">
                    <a:lumMod val="50000"/>
                  </a:schemeClr>
                </a:solidFill>
                <a:latin typeface="+mn-lt"/>
              </a:rPr>
            </a:br>
            <a:r>
              <a:rPr lang="ru-RU" sz="2800" b="1" kern="0" dirty="0">
                <a:solidFill>
                  <a:schemeClr val="bg1">
                    <a:lumMod val="50000"/>
                  </a:schemeClr>
                </a:solidFill>
                <a:latin typeface="+mn-lt"/>
              </a:rPr>
              <a:t>Часть </a:t>
            </a:r>
            <a:r>
              <a:rPr lang="en-US" sz="2800" b="1" kern="0" dirty="0">
                <a:solidFill>
                  <a:schemeClr val="bg1">
                    <a:lumMod val="50000"/>
                  </a:schemeClr>
                </a:solidFill>
                <a:latin typeface="+mn-lt"/>
              </a:rPr>
              <a:t>III</a:t>
            </a:r>
            <a:r>
              <a:rPr lang="ru-RU" sz="2800" b="1" kern="0" dirty="0">
                <a:solidFill>
                  <a:schemeClr val="bg1">
                    <a:lumMod val="50000"/>
                  </a:schemeClr>
                </a:solidFill>
                <a:latin typeface="+mn-lt"/>
              </a:rPr>
              <a:t>. </a:t>
            </a:r>
            <a:endParaRPr kumimoji="0" lang="ru-RU" sz="28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5" name="Rectangle 3"/>
          <p:cNvSpPr txBox="1">
            <a:spLocks noChangeArrowheads="1"/>
          </p:cNvSpPr>
          <p:nvPr/>
        </p:nvSpPr>
        <p:spPr bwMode="auto">
          <a:xfrm>
            <a:off x="6477000" y="6400800"/>
            <a:ext cx="2667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20000"/>
              </a:spcBef>
              <a:spcAft>
                <a:spcPct val="0"/>
              </a:spcAft>
              <a:buClrTx/>
              <a:buSzTx/>
              <a:buFontTx/>
              <a:buNone/>
              <a:tabLst/>
              <a:defRPr/>
            </a:pPr>
            <a:r>
              <a:rPr lang="ru-RU" sz="1200" b="1" kern="0" dirty="0">
                <a:solidFill>
                  <a:schemeClr val="bg1">
                    <a:lumMod val="50000"/>
                  </a:schemeClr>
                </a:solidFill>
                <a:latin typeface="+mn-lt"/>
              </a:rPr>
              <a:t>Бахтина Е.Ю., </a:t>
            </a:r>
            <a:r>
              <a:rPr kumimoji="0" lang="ru-RU" sz="1200" b="1" i="0" u="none" strike="noStrike" kern="0" cap="none" spc="0" normalizeH="0" baseline="0" noProof="0" dirty="0" err="1">
                <a:ln>
                  <a:noFill/>
                </a:ln>
                <a:solidFill>
                  <a:schemeClr val="bg1">
                    <a:lumMod val="50000"/>
                  </a:schemeClr>
                </a:solidFill>
                <a:effectLst/>
                <a:uLnTx/>
                <a:uFillTx/>
                <a:latin typeface="+mn-lt"/>
                <a:ea typeface="+mn-ea"/>
                <a:cs typeface="+mn-cs"/>
              </a:rPr>
              <a:t>к.ф.-м.н</a:t>
            </a: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 </a:t>
            </a:r>
          </a:p>
          <a:p>
            <a:pPr marL="0" marR="0" lvl="0" indent="0" defTabSz="914400" rtl="0" eaLnBrk="1" fontAlgn="base" latinLnBrk="0" hangingPunct="1">
              <a:lnSpc>
                <a:spcPct val="100000"/>
              </a:lnSpc>
              <a:spcBef>
                <a:spcPct val="20000"/>
              </a:spcBef>
              <a:spcAft>
                <a:spcPct val="0"/>
              </a:spcAft>
              <a:buClrTx/>
              <a:buSzTx/>
              <a:buFontTx/>
              <a:buNone/>
              <a:tabLst/>
              <a:defRPr/>
            </a:pP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доц.</a:t>
            </a:r>
            <a:r>
              <a:rPr kumimoji="0" lang="ru-RU" sz="1200" b="1" i="0" u="none" strike="noStrike" kern="0" cap="none" spc="0" normalizeH="0" noProof="0" dirty="0">
                <a:ln>
                  <a:noFill/>
                </a:ln>
                <a:solidFill>
                  <a:schemeClr val="bg1">
                    <a:lumMod val="50000"/>
                  </a:schemeClr>
                </a:solidFill>
                <a:effectLst/>
                <a:uLnTx/>
                <a:uFillTx/>
                <a:latin typeface="+mn-lt"/>
                <a:ea typeface="+mn-ea"/>
                <a:cs typeface="+mn-cs"/>
              </a:rPr>
              <a:t> каф. физики </a:t>
            </a:r>
            <a:r>
              <a:rPr kumimoji="0" lang="ru-RU" sz="1200" b="1" i="0" u="none" strike="noStrike" kern="0" cap="none" spc="0" normalizeH="0" noProof="0" dirty="0" err="1">
                <a:ln>
                  <a:noFill/>
                </a:ln>
                <a:solidFill>
                  <a:schemeClr val="bg1">
                    <a:lumMod val="50000"/>
                  </a:schemeClr>
                </a:solidFill>
                <a:effectLst/>
                <a:uLnTx/>
                <a:uFillTx/>
                <a:latin typeface="+mn-lt"/>
                <a:ea typeface="+mn-ea"/>
                <a:cs typeface="+mn-cs"/>
              </a:rPr>
              <a:t>МГАКХиС</a:t>
            </a:r>
            <a:endPar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6" name="Подзаголовок 5"/>
          <p:cNvSpPr>
            <a:spLocks noGrp="1"/>
          </p:cNvSpPr>
          <p:nvPr>
            <p:ph type="subTitle" idx="1"/>
          </p:nvPr>
        </p:nvSpPr>
        <p:spPr>
          <a:xfrm>
            <a:off x="304800" y="3886200"/>
            <a:ext cx="8686800" cy="2286000"/>
          </a:xfrm>
        </p:spPr>
        <p:txBody>
          <a:bodyPr/>
          <a:lstStyle/>
          <a:p>
            <a:r>
              <a:rPr lang="ru-RU" sz="1600" b="1" dirty="0">
                <a:solidFill>
                  <a:srgbClr val="376092"/>
                </a:solidFill>
                <a:latin typeface="Verdana" pitchFamily="34" charset="0"/>
                <a:ea typeface="Verdana" pitchFamily="34" charset="0"/>
                <a:cs typeface="Verdana" pitchFamily="34" charset="0"/>
              </a:rPr>
              <a:t>Учебный материал по учебникам:</a:t>
            </a:r>
          </a:p>
          <a:p>
            <a:pPr marL="342900" indent="-342900" algn="l">
              <a:buAutoNum type="arabicPeriod"/>
            </a:pPr>
            <a:r>
              <a:rPr lang="ru-RU" sz="1600" b="1" dirty="0">
                <a:solidFill>
                  <a:srgbClr val="376092"/>
                </a:solidFill>
                <a:latin typeface="Verdana" pitchFamily="34" charset="0"/>
                <a:ea typeface="Verdana" pitchFamily="34" charset="0"/>
                <a:cs typeface="Verdana" pitchFamily="34" charset="0"/>
              </a:rPr>
              <a:t>Савельев И. В. Курс общей физики: учебное пособие. - Санкт-Петербург: Лань. - Том 3. Квантовая оптика. Атомная физика. Физика твердого тела. Физика атомного ядра и элементарных частиц . - 2022. § 12-65. </a:t>
            </a:r>
          </a:p>
          <a:p>
            <a:pPr algn="l"/>
            <a:r>
              <a:rPr lang="ru-RU" sz="1600" b="1" dirty="0">
                <a:solidFill>
                  <a:srgbClr val="376092"/>
                </a:solidFill>
                <a:latin typeface="Verdana" pitchFamily="34" charset="0"/>
                <a:ea typeface="Verdana" pitchFamily="34" charset="0"/>
                <a:cs typeface="Verdana" pitchFamily="34" charset="0"/>
              </a:rPr>
              <a:t>      URL: </a:t>
            </a:r>
            <a:r>
              <a:rPr lang="en-US" sz="1600" b="1" dirty="0">
                <a:solidFill>
                  <a:srgbClr val="376092"/>
                </a:solidFill>
                <a:latin typeface="Verdana" pitchFamily="34" charset="0"/>
                <a:ea typeface="Verdana" pitchFamily="34" charset="0"/>
                <a:cs typeface="Verdana" pitchFamily="34" charset="0"/>
              </a:rPr>
              <a:t>e.lanbook.com/book/302249 </a:t>
            </a:r>
            <a:endParaRPr lang="ru-RU" sz="1600" b="1" dirty="0">
              <a:solidFill>
                <a:srgbClr val="376092"/>
              </a:solidFill>
              <a:latin typeface="Verdana" pitchFamily="34" charset="0"/>
              <a:ea typeface="Verdana" pitchFamily="34" charset="0"/>
              <a:cs typeface="Verdana" pitchFamily="34" charset="0"/>
            </a:endParaRPr>
          </a:p>
          <a:p>
            <a:pPr algn="l"/>
            <a:r>
              <a:rPr lang="ru-RU" sz="1600" b="1" dirty="0">
                <a:solidFill>
                  <a:srgbClr val="376092"/>
                </a:solidFill>
                <a:latin typeface="Verdana" pitchFamily="34" charset="0"/>
                <a:ea typeface="Verdana" pitchFamily="34" charset="0"/>
                <a:cs typeface="Verdana" pitchFamily="34" charset="0"/>
              </a:rPr>
              <a:t>2. Трофимова Т.И. Курс физики. - Екатеринбург: АТП, 2016. § </a:t>
            </a:r>
            <a:r>
              <a:rPr lang="ru-RU" sz="1600" dirty="0">
                <a:solidFill>
                  <a:srgbClr val="376092"/>
                </a:solidFill>
                <a:latin typeface="Verdana" pitchFamily="34" charset="0"/>
                <a:ea typeface="Verdana" pitchFamily="34" charset="0"/>
                <a:cs typeface="Verdana" pitchFamily="34" charset="0"/>
              </a:rPr>
              <a:t>208</a:t>
            </a:r>
            <a:r>
              <a:rPr lang="ru-RU" sz="1600" b="1" dirty="0">
                <a:solidFill>
                  <a:srgbClr val="376092"/>
                </a:solidFill>
                <a:latin typeface="Verdana" pitchFamily="34" charset="0"/>
                <a:ea typeface="Verdana" pitchFamily="34" charset="0"/>
                <a:cs typeface="Verdana" pitchFamily="34" charset="0"/>
              </a:rPr>
              <a:t>-249.</a:t>
            </a:r>
            <a:endParaRPr lang="ru-RU"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3200" dirty="0"/>
              <a:t>Фотоэффект</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0" y="762000"/>
            <a:ext cx="66294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Вырывание электронов из металлов</a:t>
            </a:r>
            <a:br>
              <a:rPr lang="ru-RU" b="1" dirty="0">
                <a:solidFill>
                  <a:schemeClr val="accent6">
                    <a:lumMod val="75000"/>
                  </a:schemeClr>
                </a:solidFill>
              </a:rPr>
            </a:br>
            <a:r>
              <a:rPr lang="ru-RU" b="1" dirty="0">
                <a:solidFill>
                  <a:schemeClr val="accent6">
                    <a:lumMod val="75000"/>
                  </a:schemeClr>
                </a:solidFill>
              </a:rPr>
              <a:t>под действием света</a:t>
            </a:r>
          </a:p>
        </p:txBody>
      </p:sp>
      <p:sp>
        <p:nvSpPr>
          <p:cNvPr id="11" name="Прямоугольник 10"/>
          <p:cNvSpPr/>
          <p:nvPr/>
        </p:nvSpPr>
        <p:spPr>
          <a:xfrm>
            <a:off x="49530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 0</a:t>
            </a:r>
            <a:endParaRPr lang="ru-RU" sz="1600" b="1" dirty="0">
              <a:solidFill>
                <a:schemeClr val="accent6">
                  <a:lumMod val="75000"/>
                </a:schemeClr>
              </a:solidFill>
            </a:endParaRPr>
          </a:p>
        </p:txBody>
      </p:sp>
      <p:sp>
        <p:nvSpPr>
          <p:cNvPr id="12" name="Прямоугольник 11"/>
          <p:cNvSpPr/>
          <p:nvPr/>
        </p:nvSpPr>
        <p:spPr>
          <a:xfrm>
            <a:off x="304800" y="762000"/>
            <a:ext cx="1905000" cy="57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Фотоэффект</a:t>
            </a:r>
          </a:p>
        </p:txBody>
      </p:sp>
      <p:cxnSp>
        <p:nvCxnSpPr>
          <p:cNvPr id="18" name="Прямая со стрелкой 42"/>
          <p:cNvCxnSpPr>
            <a:stCxn id="11" idx="3"/>
            <a:endCxn id="35" idx="1"/>
          </p:cNvCxnSpPr>
          <p:nvPr/>
        </p:nvCxnSpPr>
        <p:spPr>
          <a:xfrm>
            <a:off x="6721200" y="2628900"/>
            <a:ext cx="365400"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3" name="Прямоугольник 22"/>
          <p:cNvSpPr/>
          <p:nvPr/>
        </p:nvSpPr>
        <p:spPr>
          <a:xfrm>
            <a:off x="3048000" y="1371600"/>
            <a:ext cx="58674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Впервые наблюдал явление фотоэффекта</a:t>
            </a:r>
            <a:endParaRPr lang="ru-RU" sz="1600" b="1" dirty="0">
              <a:solidFill>
                <a:schemeClr val="accent6">
                  <a:lumMod val="75000"/>
                </a:schemeClr>
              </a:solidFill>
            </a:endParaRPr>
          </a:p>
        </p:txBody>
      </p:sp>
      <p:sp>
        <p:nvSpPr>
          <p:cNvPr id="25" name="Прямоугольник 24"/>
          <p:cNvSpPr/>
          <p:nvPr/>
        </p:nvSpPr>
        <p:spPr>
          <a:xfrm>
            <a:off x="1295400" y="1371600"/>
            <a:ext cx="1905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Генрих Герц</a:t>
            </a:r>
            <a:endParaRPr lang="ru-RU" sz="1600" b="1" dirty="0">
              <a:solidFill>
                <a:schemeClr val="accent6">
                  <a:lumMod val="75000"/>
                </a:schemeClr>
              </a:solidFill>
            </a:endParaRPr>
          </a:p>
        </p:txBody>
      </p:sp>
      <p:sp>
        <p:nvSpPr>
          <p:cNvPr id="35" name="Прямоугольник 34"/>
          <p:cNvSpPr/>
          <p:nvPr/>
        </p:nvSpPr>
        <p:spPr>
          <a:xfrm>
            <a:off x="70866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&gt; 0</a:t>
            </a:r>
            <a:endParaRPr lang="ru-RU" sz="1600" b="1" dirty="0">
              <a:solidFill>
                <a:schemeClr val="accent6">
                  <a:lumMod val="75000"/>
                </a:schemeClr>
              </a:solidFill>
            </a:endParaRPr>
          </a:p>
        </p:txBody>
      </p:sp>
      <p:sp>
        <p:nvSpPr>
          <p:cNvPr id="7" name="Стрелка вправо 6"/>
          <p:cNvSpPr/>
          <p:nvPr/>
        </p:nvSpPr>
        <p:spPr>
          <a:xfrm>
            <a:off x="2133600" y="2209800"/>
            <a:ext cx="1331381" cy="8448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УФ свет</a:t>
            </a:r>
          </a:p>
        </p:txBody>
      </p:sp>
      <p:sp>
        <p:nvSpPr>
          <p:cNvPr id="38" name="Прямоугольник 37"/>
          <p:cNvSpPr/>
          <p:nvPr/>
        </p:nvSpPr>
        <p:spPr>
          <a:xfrm>
            <a:off x="304800" y="19050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1888 г. </a:t>
            </a:r>
          </a:p>
        </p:txBody>
      </p:sp>
      <p:sp>
        <p:nvSpPr>
          <p:cNvPr id="39" name="Прямоугольник 38"/>
          <p:cNvSpPr/>
          <p:nvPr/>
        </p:nvSpPr>
        <p:spPr>
          <a:xfrm>
            <a:off x="1371600" y="1905000"/>
            <a:ext cx="1524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Столетов</a:t>
            </a:r>
          </a:p>
        </p:txBody>
      </p:sp>
      <p:sp>
        <p:nvSpPr>
          <p:cNvPr id="40" name="Прямоугольник 39"/>
          <p:cNvSpPr/>
          <p:nvPr/>
        </p:nvSpPr>
        <p:spPr>
          <a:xfrm>
            <a:off x="2743200" y="3581400"/>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создание первого фотоэлемента</a:t>
            </a:r>
          </a:p>
        </p:txBody>
      </p:sp>
      <p:sp>
        <p:nvSpPr>
          <p:cNvPr id="42" name="Прямоугольник 41"/>
          <p:cNvSpPr/>
          <p:nvPr/>
        </p:nvSpPr>
        <p:spPr>
          <a:xfrm>
            <a:off x="2743200" y="3909645"/>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применение фотоэлемента на практике</a:t>
            </a:r>
          </a:p>
        </p:txBody>
      </p:sp>
      <p:sp>
        <p:nvSpPr>
          <p:cNvPr id="43" name="Прямоугольник 42"/>
          <p:cNvSpPr/>
          <p:nvPr/>
        </p:nvSpPr>
        <p:spPr>
          <a:xfrm>
            <a:off x="2743200" y="4237890"/>
            <a:ext cx="61722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установление прямой зависимости силы фототока от интенсивности падающего света</a:t>
            </a:r>
          </a:p>
        </p:txBody>
      </p:sp>
      <p:sp>
        <p:nvSpPr>
          <p:cNvPr id="44" name="Прямоугольник 43"/>
          <p:cNvSpPr/>
          <p:nvPr/>
        </p:nvSpPr>
        <p:spPr>
          <a:xfrm>
            <a:off x="304800" y="54102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1899 г. </a:t>
            </a:r>
          </a:p>
        </p:txBody>
      </p:sp>
      <p:sp>
        <p:nvSpPr>
          <p:cNvPr id="45" name="Прямоугольник 44"/>
          <p:cNvSpPr/>
          <p:nvPr/>
        </p:nvSpPr>
        <p:spPr>
          <a:xfrm>
            <a:off x="1371600" y="5410200"/>
            <a:ext cx="2209800" cy="762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Дж.Дж. Томпсон и Ф. </a:t>
            </a:r>
            <a:r>
              <a:rPr lang="ru-RU" sz="1600" b="1" dirty="0" err="1">
                <a:solidFill>
                  <a:schemeClr val="accent6">
                    <a:lumMod val="75000"/>
                  </a:schemeClr>
                </a:solidFill>
              </a:rPr>
              <a:t>Ленард</a:t>
            </a:r>
            <a:endParaRPr lang="ru-RU" sz="1600" b="1" dirty="0">
              <a:solidFill>
                <a:schemeClr val="accent6">
                  <a:lumMod val="75000"/>
                </a:schemeClr>
              </a:solidFill>
            </a:endParaRPr>
          </a:p>
        </p:txBody>
      </p:sp>
      <p:sp>
        <p:nvSpPr>
          <p:cNvPr id="46" name="Прямоугольник 45"/>
          <p:cNvSpPr/>
          <p:nvPr/>
        </p:nvSpPr>
        <p:spPr>
          <a:xfrm>
            <a:off x="3657600" y="5486400"/>
            <a:ext cx="5257800" cy="64516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доказали, что при фотоэффекте свет выбивает из вещества электроны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1"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500"/>
                            </p:stCondLst>
                            <p:childTnLst>
                              <p:par>
                                <p:cTn id="40" presetID="63" presetClass="path" presetSubtype="0" accel="50000" decel="50000" fill="hold" grpId="0" nodeType="afterEffect">
                                  <p:stCondLst>
                                    <p:cond delay="0"/>
                                  </p:stCondLst>
                                  <p:childTnLst>
                                    <p:animMotion origin="layout" path="M 2.77778E-7 -2.09991E-6 L 0.16753 -0.00092 " pathEditMode="relative" rAng="0" ptsTypes="AA">
                                      <p:cBhvr>
                                        <p:cTn id="41" dur="2000" fill="hold"/>
                                        <p:tgtEl>
                                          <p:spTgt spid="7"/>
                                        </p:tgtEl>
                                        <p:attrNameLst>
                                          <p:attrName>ppt_x</p:attrName>
                                          <p:attrName>ppt_y</p:attrName>
                                        </p:attrNameLst>
                                      </p:cBhvr>
                                      <p:rCtr x="84" y="0"/>
                                    </p:animMotion>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left)">
                                      <p:cBhvr>
                                        <p:cTn id="68" dur="500"/>
                                        <p:tgtEl>
                                          <p:spTgt spid="44"/>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left)">
                                      <p:cBhvr>
                                        <p:cTn id="72" dur="500"/>
                                        <p:tgtEl>
                                          <p:spTgt spid="45"/>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3" grpId="0"/>
      <p:bldP spid="25" grpId="0"/>
      <p:bldP spid="35" grpId="0" animBg="1"/>
      <p:bldP spid="7" grpId="0" animBg="1"/>
      <p:bldP spid="7" grpId="1" animBg="1"/>
      <p:bldP spid="38" grpId="0"/>
      <p:bldP spid="39" grpId="0"/>
      <p:bldP spid="40" grpId="0" animBg="1"/>
      <p:bldP spid="42" grpId="0" animBg="1"/>
      <p:bldP spid="43" grpId="0" animBg="1"/>
      <p:bldP spid="44" grpId="0"/>
      <p:bldP spid="45"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dirty="0"/>
              <a:t>Виды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495800" y="838200"/>
            <a:ext cx="44280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вырывание электронов из металла, под действием света</a:t>
            </a:r>
          </a:p>
        </p:txBody>
      </p:sp>
      <p:sp>
        <p:nvSpPr>
          <p:cNvPr id="6" name="Прямоугольник 5"/>
          <p:cNvSpPr/>
          <p:nvPr/>
        </p:nvSpPr>
        <p:spPr>
          <a:xfrm>
            <a:off x="304800" y="838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Внешний </a:t>
            </a:r>
            <a:r>
              <a:rPr lang="ru-RU" sz="1600" b="1" dirty="0">
                <a:solidFill>
                  <a:schemeClr val="bg1"/>
                </a:solidFill>
              </a:rPr>
              <a:t>фотоэффект</a:t>
            </a:r>
            <a:endParaRPr lang="ru-RU" sz="1700" b="1" dirty="0">
              <a:solidFill>
                <a:schemeClr val="bg1"/>
              </a:solidFill>
            </a:endParaRPr>
          </a:p>
        </p:txBody>
      </p:sp>
      <p:sp>
        <p:nvSpPr>
          <p:cNvPr id="7" name="Прямоугольник 6"/>
          <p:cNvSpPr/>
          <p:nvPr/>
        </p:nvSpPr>
        <p:spPr>
          <a:xfrm>
            <a:off x="2133600" y="2737688"/>
            <a:ext cx="48768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увеличение проводимости вещества под действием света</a:t>
            </a:r>
          </a:p>
        </p:txBody>
      </p:sp>
      <p:sp>
        <p:nvSpPr>
          <p:cNvPr id="8" name="Прямоугольник 7"/>
          <p:cNvSpPr/>
          <p:nvPr/>
        </p:nvSpPr>
        <p:spPr>
          <a:xfrm>
            <a:off x="304800" y="2737688"/>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Внутренний фотоэффект</a:t>
            </a:r>
          </a:p>
        </p:txBody>
      </p:sp>
      <p:sp>
        <p:nvSpPr>
          <p:cNvPr id="9" name="Прямоугольник 8"/>
          <p:cNvSpPr/>
          <p:nvPr/>
        </p:nvSpPr>
        <p:spPr>
          <a:xfrm>
            <a:off x="4876800" y="4597200"/>
            <a:ext cx="40386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возникновение фото ЭДС под действием света</a:t>
            </a:r>
          </a:p>
        </p:txBody>
      </p:sp>
      <p:sp>
        <p:nvSpPr>
          <p:cNvPr id="10" name="Прямоугольник 9"/>
          <p:cNvSpPr/>
          <p:nvPr/>
        </p:nvSpPr>
        <p:spPr>
          <a:xfrm>
            <a:off x="304800" y="4597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Вентильный фотоэффект</a:t>
            </a:r>
          </a:p>
        </p:txBody>
      </p:sp>
      <p:sp>
        <p:nvSpPr>
          <p:cNvPr id="14" name="Стрелка вправо 13"/>
          <p:cNvSpPr/>
          <p:nvPr/>
        </p:nvSpPr>
        <p:spPr>
          <a:xfrm>
            <a:off x="2133600" y="168546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Times New Roman" pitchFamily="18" charset="0"/>
                <a:cs typeface="Times New Roman" pitchFamily="18" charset="0"/>
              </a:rPr>
              <a:t>h</a:t>
            </a:r>
            <a:r>
              <a:rPr lang="en-US" sz="2000" b="1">
                <a:solidFill>
                  <a:schemeClr val="bg1"/>
                </a:solidFill>
                <a:latin typeface="Times New Roman" pitchFamily="18" charset="0"/>
                <a:cs typeface="Times New Roman" pitchFamily="18" charset="0"/>
                <a:sym typeface="Symbol"/>
              </a:rPr>
              <a:t></a:t>
            </a:r>
            <a:endParaRPr lang="ru-RU" b="1" dirty="0">
              <a:solidFill>
                <a:schemeClr val="bg1"/>
              </a:solidFill>
              <a:latin typeface="Times New Roman" pitchFamily="18" charset="0"/>
              <a:cs typeface="Times New Roman" pitchFamily="18" charset="0"/>
            </a:endParaRPr>
          </a:p>
        </p:txBody>
      </p:sp>
      <p:sp>
        <p:nvSpPr>
          <p:cNvPr id="18" name="Овал 17"/>
          <p:cNvSpPr/>
          <p:nvPr/>
        </p:nvSpPr>
        <p:spPr>
          <a:xfrm>
            <a:off x="6240440" y="1793544"/>
            <a:ext cx="685800" cy="533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е</a:t>
            </a:r>
            <a:r>
              <a:rPr lang="ru-RU" b="1" baseline="30000" dirty="0">
                <a:solidFill>
                  <a:schemeClr val="accent6">
                    <a:lumMod val="75000"/>
                  </a:schemeClr>
                </a:solidFill>
              </a:rPr>
              <a:t>-</a:t>
            </a:r>
          </a:p>
        </p:txBody>
      </p:sp>
      <p:sp>
        <p:nvSpPr>
          <p:cNvPr id="24" name="Стрелка вправо 23"/>
          <p:cNvSpPr/>
          <p:nvPr/>
        </p:nvSpPr>
        <p:spPr>
          <a:xfrm>
            <a:off x="2133600" y="358140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5" name="Прямоугольник 24"/>
          <p:cNvSpPr/>
          <p:nvPr/>
        </p:nvSpPr>
        <p:spPr>
          <a:xfrm>
            <a:off x="6172200" y="3622344"/>
            <a:ext cx="9906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sp>
        <p:nvSpPr>
          <p:cNvPr id="28" name="Стрелка вправо 27"/>
          <p:cNvSpPr/>
          <p:nvPr/>
        </p:nvSpPr>
        <p:spPr>
          <a:xfrm>
            <a:off x="2133600" y="5597856"/>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9" name="Прямоугольник 28"/>
          <p:cNvSpPr/>
          <p:nvPr/>
        </p:nvSpPr>
        <p:spPr>
          <a:xfrm>
            <a:off x="6245940" y="5638800"/>
            <a:ext cx="10668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cxnSp>
        <p:nvCxnSpPr>
          <p:cNvPr id="30" name="Прямая со стрелкой 42"/>
          <p:cNvCxnSpPr/>
          <p:nvPr/>
        </p:nvCxnSpPr>
        <p:spPr>
          <a:xfrm flipV="1">
            <a:off x="5770436" y="6019800"/>
            <a:ext cx="648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3" name="Прямоугольник 32"/>
          <p:cNvSpPr/>
          <p:nvPr/>
        </p:nvSpPr>
        <p:spPr>
          <a:xfrm>
            <a:off x="2121456" y="838200"/>
            <a:ext cx="2268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Фотоэлектронная эмиссия</a:t>
            </a:r>
          </a:p>
        </p:txBody>
      </p:sp>
      <p:sp>
        <p:nvSpPr>
          <p:cNvPr id="35" name="Прямоугольник 34"/>
          <p:cNvSpPr/>
          <p:nvPr/>
        </p:nvSpPr>
        <p:spPr>
          <a:xfrm>
            <a:off x="7056456" y="1751840"/>
            <a:ext cx="2133600" cy="66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выход электронов</a:t>
            </a:r>
            <a:br>
              <a:rPr lang="ru-RU" sz="1600" b="1" dirty="0">
                <a:solidFill>
                  <a:schemeClr val="accent6">
                    <a:lumMod val="75000"/>
                  </a:schemeClr>
                </a:solidFill>
              </a:rPr>
            </a:br>
            <a:r>
              <a:rPr lang="ru-RU" sz="1600" b="1" dirty="0">
                <a:solidFill>
                  <a:schemeClr val="accent6">
                    <a:lumMod val="75000"/>
                  </a:schemeClr>
                </a:solidFill>
              </a:rPr>
              <a:t>за пределы металла</a:t>
            </a:r>
          </a:p>
        </p:txBody>
      </p:sp>
      <p:sp>
        <p:nvSpPr>
          <p:cNvPr id="37" name="Прямоугольник 36"/>
          <p:cNvSpPr/>
          <p:nvPr/>
        </p:nvSpPr>
        <p:spPr>
          <a:xfrm>
            <a:off x="7086600" y="3581400"/>
            <a:ext cx="2057400" cy="8582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 </a:t>
            </a:r>
            <a:r>
              <a:rPr lang="ru-RU" sz="1600" b="1" dirty="0">
                <a:solidFill>
                  <a:schemeClr val="accent6">
                    <a:lumMod val="75000"/>
                  </a:schemeClr>
                </a:solidFill>
              </a:rPr>
              <a:t>концентрации свободных электронов</a:t>
            </a:r>
          </a:p>
        </p:txBody>
      </p:sp>
      <p:sp>
        <p:nvSpPr>
          <p:cNvPr id="38" name="Прямоугольник 37"/>
          <p:cNvSpPr/>
          <p:nvPr/>
        </p:nvSpPr>
        <p:spPr>
          <a:xfrm>
            <a:off x="2123552" y="4602144"/>
            <a:ext cx="2667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фотоэффект </a:t>
            </a:r>
            <a:br>
              <a:rPr lang="ru-RU" sz="1600" b="1" dirty="0">
                <a:solidFill>
                  <a:schemeClr val="bg1"/>
                </a:solidFill>
              </a:rPr>
            </a:br>
            <a:r>
              <a:rPr lang="ru-RU" sz="1600" b="1" dirty="0">
                <a:solidFill>
                  <a:schemeClr val="bg1"/>
                </a:solidFill>
              </a:rPr>
              <a:t>в запирающем слое</a:t>
            </a:r>
          </a:p>
        </p:txBody>
      </p:sp>
      <p:sp>
        <p:nvSpPr>
          <p:cNvPr id="31" name="Прямоугольник 30"/>
          <p:cNvSpPr/>
          <p:nvPr/>
        </p:nvSpPr>
        <p:spPr>
          <a:xfrm>
            <a:off x="304800" y="5257800"/>
            <a:ext cx="1752600" cy="9144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частный случай внутреннего фотоэффекта</a:t>
            </a:r>
            <a:endParaRPr lang="ru-RU" b="1" dirty="0">
              <a:solidFill>
                <a:schemeClr val="accent6">
                  <a:lumMod val="75000"/>
                </a:schemeClr>
              </a:solidFill>
              <a:latin typeface="Calibri" pitchFamily="34" charset="0"/>
            </a:endParaRPr>
          </a:p>
        </p:txBody>
      </p:sp>
      <p:sp>
        <p:nvSpPr>
          <p:cNvPr id="32" name="Куб 31"/>
          <p:cNvSpPr/>
          <p:nvPr/>
        </p:nvSpPr>
        <p:spPr>
          <a:xfrm>
            <a:off x="4191000" y="1752600"/>
            <a:ext cx="1600200" cy="6858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металл</a:t>
            </a:r>
          </a:p>
        </p:txBody>
      </p:sp>
      <p:sp>
        <p:nvSpPr>
          <p:cNvPr id="34" name="Куб 33"/>
          <p:cNvSpPr/>
          <p:nvPr/>
        </p:nvSpPr>
        <p:spPr>
          <a:xfrm>
            <a:off x="4191000" y="35814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полупроводник</a:t>
            </a:r>
          </a:p>
        </p:txBody>
      </p:sp>
      <p:sp>
        <p:nvSpPr>
          <p:cNvPr id="39" name="Куб 38"/>
          <p:cNvSpPr/>
          <p:nvPr/>
        </p:nvSpPr>
        <p:spPr>
          <a:xfrm>
            <a:off x="4191000" y="56388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6">
                    <a:lumMod val="50000"/>
                  </a:schemeClr>
                </a:solidFill>
              </a:rPr>
              <a:t>p-n</a:t>
            </a:r>
            <a:r>
              <a:rPr lang="ru-RU" b="1">
                <a:solidFill>
                  <a:schemeClr val="accent6">
                    <a:lumMod val="50000"/>
                  </a:schemeClr>
                </a:solidFill>
              </a:rPr>
              <a:t> переход </a:t>
            </a:r>
          </a:p>
        </p:txBody>
      </p:sp>
      <p:cxnSp>
        <p:nvCxnSpPr>
          <p:cNvPr id="12" name="Прямая со стрелкой 42"/>
          <p:cNvCxnSpPr/>
          <p:nvPr/>
        </p:nvCxnSpPr>
        <p:spPr>
          <a:xfrm flipV="1">
            <a:off x="5701352" y="20602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6" name="Прямая со стрелкой 42"/>
          <p:cNvCxnSpPr/>
          <p:nvPr/>
        </p:nvCxnSpPr>
        <p:spPr>
          <a:xfrm flipV="1">
            <a:off x="5708400" y="39925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500"/>
                            </p:stCondLst>
                            <p:childTnLst>
                              <p:par>
                                <p:cTn id="23" presetID="22" presetClass="entr" presetSubtype="8" fill="hold" grpId="1"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1000"/>
                            </p:stCondLst>
                            <p:childTnLst>
                              <p:par>
                                <p:cTn id="27" presetID="63" presetClass="path" presetSubtype="0" accel="50000" decel="50000" fill="hold" grpId="0" nodeType="afterEffect">
                                  <p:stCondLst>
                                    <p:cond delay="0"/>
                                  </p:stCondLst>
                                  <p:childTnLst>
                                    <p:animMotion origin="layout" path="M -3.33333E-6 -4.91902E-6 L 0.14584 0.00116 " pathEditMode="relative" rAng="0" ptsTypes="AA">
                                      <p:cBhvr>
                                        <p:cTn id="28" dur="2000" fill="hold"/>
                                        <p:tgtEl>
                                          <p:spTgt spid="14"/>
                                        </p:tgtEl>
                                        <p:attrNameLst>
                                          <p:attrName>ppt_x</p:attrName>
                                          <p:attrName>ppt_y</p:attrName>
                                        </p:attrNameLst>
                                      </p:cBhvr>
                                      <p:rCtr x="73" y="0"/>
                                    </p:animMotion>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500"/>
                            </p:stCondLst>
                            <p:childTnLst>
                              <p:par>
                                <p:cTn id="57" presetID="22" presetClass="entr" presetSubtype="8" fill="hold" grpId="1"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1000"/>
                            </p:stCondLst>
                            <p:childTnLst>
                              <p:par>
                                <p:cTn id="61" presetID="63" presetClass="path" presetSubtype="0" accel="50000" decel="50000" fill="hold" grpId="0" nodeType="afterEffect">
                                  <p:stCondLst>
                                    <p:cond delay="0"/>
                                  </p:stCondLst>
                                  <p:childTnLst>
                                    <p:animMotion origin="layout" path="M 3.61111E-6 -2.78112E-6 L 0.14687 -0.00092 " pathEditMode="relative" rAng="0" ptsTypes="AA">
                                      <p:cBhvr>
                                        <p:cTn id="62" dur="2000" fill="hold"/>
                                        <p:tgtEl>
                                          <p:spTgt spid="24"/>
                                        </p:tgtEl>
                                        <p:attrNameLst>
                                          <p:attrName>ppt_x</p:attrName>
                                          <p:attrName>ppt_y</p:attrName>
                                        </p:attrNameLst>
                                      </p:cBhvr>
                                      <p:rCtr x="73" y="0"/>
                                    </p:animMotion>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500"/>
                                        <p:tgtEl>
                                          <p:spTgt spid="31"/>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left)">
                                      <p:cBhvr>
                                        <p:cTn id="88" dur="500"/>
                                        <p:tgtEl>
                                          <p:spTgt spid="38"/>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500"/>
                                        <p:tgtEl>
                                          <p:spTgt spid="39"/>
                                        </p:tgtEl>
                                      </p:cBhvr>
                                    </p:animEffect>
                                  </p:childTnLst>
                                </p:cTn>
                              </p:par>
                            </p:childTnLst>
                          </p:cTn>
                        </p:par>
                        <p:par>
                          <p:cTn id="99" fill="hold">
                            <p:stCondLst>
                              <p:cond delay="500"/>
                            </p:stCondLst>
                            <p:childTnLst>
                              <p:par>
                                <p:cTn id="100" presetID="22" presetClass="entr" presetSubtype="8" fill="hold" grpId="1"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1000"/>
                            </p:stCondLst>
                            <p:childTnLst>
                              <p:par>
                                <p:cTn id="104" presetID="63" presetClass="path" presetSubtype="0" accel="50000" decel="50000" fill="hold" grpId="0" nodeType="afterEffect">
                                  <p:stCondLst>
                                    <p:cond delay="0"/>
                                  </p:stCondLst>
                                  <p:childTnLst>
                                    <p:animMotion origin="layout" path="M 3.61111E-6 1.77696E-6 L 0.146 -0.00093 " pathEditMode="relative" rAng="0" ptsTypes="AA">
                                      <p:cBhvr>
                                        <p:cTn id="105" dur="2000" fill="hold"/>
                                        <p:tgtEl>
                                          <p:spTgt spid="28"/>
                                        </p:tgtEl>
                                        <p:attrNameLst>
                                          <p:attrName>ppt_x</p:attrName>
                                          <p:attrName>ppt_y</p:attrName>
                                        </p:attrNameLst>
                                      </p:cBhvr>
                                      <p:rCtr x="73" y="0"/>
                                    </p:animMotion>
                                  </p:childTnLst>
                                </p:cTn>
                              </p:par>
                            </p:childTnLst>
                          </p:cTn>
                        </p:par>
                        <p:par>
                          <p:cTn id="106" fill="hold">
                            <p:stCondLst>
                              <p:cond delay="3000"/>
                            </p:stCondLst>
                            <p:childTnLst>
                              <p:par>
                                <p:cTn id="107" presetID="22" presetClass="entr" presetSubtype="8" fill="hold"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left)">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left)">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animBg="1"/>
      <p:bldP spid="14" grpId="1" animBg="1"/>
      <p:bldP spid="18" grpId="0" animBg="1"/>
      <p:bldP spid="24" grpId="0" animBg="1"/>
      <p:bldP spid="24" grpId="1" animBg="1"/>
      <p:bldP spid="25" grpId="0"/>
      <p:bldP spid="28" grpId="0" animBg="1"/>
      <p:bldP spid="28" grpId="1" animBg="1"/>
      <p:bldP spid="29" grpId="0"/>
      <p:bldP spid="33" grpId="0" animBg="1"/>
      <p:bldP spid="35" grpId="0"/>
      <p:bldP spid="37" grpId="0"/>
      <p:bldP spid="38" grpId="0" animBg="1"/>
      <p:bldP spid="31" grpId="0"/>
      <p:bldP spid="32" grpId="0" animBg="1"/>
      <p:bldP spid="34"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133600" y="8382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6" name="Прямоугольник 5"/>
          <p:cNvSpPr/>
          <p:nvPr/>
        </p:nvSpPr>
        <p:spPr>
          <a:xfrm>
            <a:off x="304800" y="8382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8" name="Прямоугольник 7"/>
          <p:cNvSpPr/>
          <p:nvPr/>
        </p:nvSpPr>
        <p:spPr>
          <a:xfrm>
            <a:off x="2133600" y="4343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13" name="Прямоугольник 12"/>
          <p:cNvSpPr/>
          <p:nvPr/>
        </p:nvSpPr>
        <p:spPr>
          <a:xfrm>
            <a:off x="2133600" y="24384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если </a:t>
            </a:r>
            <a:r>
              <a:rPr lang="en-US" dirty="0">
                <a:solidFill>
                  <a:schemeClr val="accent6">
                    <a:lumMod val="75000"/>
                  </a:schemeClr>
                </a:solidFill>
                <a:sym typeface="Symbol"/>
              </a:rPr>
              <a:t></a:t>
            </a:r>
            <a:r>
              <a:rPr lang="ru-RU" baseline="-25000" dirty="0">
                <a:solidFill>
                  <a:schemeClr val="accent6">
                    <a:lumMod val="75000"/>
                  </a:schemeClr>
                </a:solidFill>
              </a:rPr>
              <a:t>0 </a:t>
            </a:r>
            <a:r>
              <a:rPr lang="ru-RU" dirty="0">
                <a:solidFill>
                  <a:schemeClr val="accent6">
                    <a:lumMod val="75000"/>
                  </a:schemeClr>
                </a:solidFill>
              </a:rPr>
              <a:t>&lt; </a:t>
            </a:r>
            <a:r>
              <a:rPr lang="en-US" dirty="0">
                <a:solidFill>
                  <a:schemeClr val="accent6">
                    <a:lumMod val="75000"/>
                  </a:schemeClr>
                </a:solidFill>
                <a:sym typeface="Symbol"/>
              </a:rPr>
              <a:t></a:t>
            </a:r>
            <a:r>
              <a:rPr lang="ru-RU" baseline="-25000" dirty="0">
                <a:solidFill>
                  <a:schemeClr val="accent6">
                    <a:lumMod val="75000"/>
                  </a:schemeClr>
                </a:solidFill>
              </a:rPr>
              <a:t>0</a:t>
            </a:r>
            <a:r>
              <a:rPr lang="ru-RU" dirty="0">
                <a:solidFill>
                  <a:schemeClr val="accent6">
                    <a:lumMod val="75000"/>
                  </a:schemeClr>
                </a:solidFill>
              </a:rPr>
              <a:t>, то фотоэффект уже не происходит</a:t>
            </a:r>
            <a:endParaRPr lang="ru-RU" b="1" dirty="0">
              <a:solidFill>
                <a:schemeClr val="accent6">
                  <a:lumMod val="75000"/>
                </a:schemeClr>
              </a:solidFill>
            </a:endParaRPr>
          </a:p>
        </p:txBody>
      </p:sp>
      <p:sp>
        <p:nvSpPr>
          <p:cNvPr id="14" name="Прямоугольник 13"/>
          <p:cNvSpPr/>
          <p:nvPr/>
        </p:nvSpPr>
        <p:spPr>
          <a:xfrm>
            <a:off x="304800" y="24384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6" name="Прямоугольник 25"/>
          <p:cNvSpPr/>
          <p:nvPr/>
        </p:nvSpPr>
        <p:spPr>
          <a:xfrm>
            <a:off x="304800" y="4343400"/>
            <a:ext cx="1676400" cy="2057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0" name="Прямоугольник 29"/>
          <p:cNvSpPr/>
          <p:nvPr/>
        </p:nvSpPr>
        <p:spPr>
          <a:xfrm>
            <a:off x="2133600" y="54102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sp>
        <p:nvSpPr>
          <p:cNvPr id="16" name="Прямоугольник 15"/>
          <p:cNvSpPr/>
          <p:nvPr/>
        </p:nvSpPr>
        <p:spPr>
          <a:xfrm>
            <a:off x="2057400" y="5105400"/>
            <a:ext cx="838200" cy="32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или</a:t>
            </a:r>
            <a:endParaRPr lang="ru-RU" b="1" dirty="0">
              <a:solidFill>
                <a:schemeClr val="accent6">
                  <a:lumMod val="75000"/>
                </a:schemeClr>
              </a:solidFill>
            </a:endParaRPr>
          </a:p>
        </p:txBody>
      </p:sp>
      <p:grpSp>
        <p:nvGrpSpPr>
          <p:cNvPr id="18" name="Группа 17"/>
          <p:cNvGrpSpPr/>
          <p:nvPr/>
        </p:nvGrpSpPr>
        <p:grpSpPr>
          <a:xfrm>
            <a:off x="6708510" y="1615830"/>
            <a:ext cx="2435490" cy="529395"/>
            <a:chOff x="6708510" y="1463430"/>
            <a:chExt cx="2435490" cy="529395"/>
          </a:xfrm>
        </p:grpSpPr>
        <p:sp>
          <p:nvSpPr>
            <p:cNvPr id="17" name="Прямоугольник 16"/>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a:t>
              </a:r>
              <a:endParaRPr lang="ru-RU" sz="2000" b="1" dirty="0">
                <a:solidFill>
                  <a:schemeClr val="accent6">
                    <a:lumMod val="75000"/>
                  </a:schemeClr>
                </a:solidFill>
              </a:endParaRPr>
            </a:p>
          </p:txBody>
        </p:sp>
        <p:sp>
          <p:nvSpPr>
            <p:cNvPr id="11" name="Стрелка вправо 10"/>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a:t>
              </a:r>
              <a:r>
                <a:rPr lang="ru-RU" b="1" dirty="0">
                  <a:solidFill>
                    <a:schemeClr val="accent6">
                      <a:lumMod val="75000"/>
                    </a:schemeClr>
                  </a:solidFill>
                  <a:latin typeface="Calibri"/>
                  <a:sym typeface="Symbol"/>
                </a:rPr>
                <a:t> </a:t>
              </a:r>
              <a:r>
                <a:rPr lang="ru-RU" b="1" dirty="0">
                  <a:solidFill>
                    <a:schemeClr val="accent6">
                      <a:lumMod val="75000"/>
                    </a:schemeClr>
                  </a:solidFill>
                </a:rPr>
                <a:t>(</a:t>
              </a:r>
              <a:r>
                <a:rPr lang="ru-RU" b="1" dirty="0" err="1">
                  <a:solidFill>
                    <a:schemeClr val="accent6">
                      <a:lumMod val="75000"/>
                    </a:schemeClr>
                  </a:solidFill>
                </a:rPr>
                <a:t>Е</a:t>
              </a:r>
              <a:r>
                <a:rPr lang="ru-RU" b="1" baseline="-25000" dirty="0" err="1">
                  <a:solidFill>
                    <a:schemeClr val="accent6">
                      <a:lumMod val="75000"/>
                    </a:schemeClr>
                  </a:solidFill>
                </a:rPr>
                <a:t>кин</a:t>
              </a:r>
              <a:r>
                <a:rPr lang="ru-RU" b="1" dirty="0">
                  <a:solidFill>
                    <a:schemeClr val="accent6">
                      <a:lumMod val="75000"/>
                    </a:schemeClr>
                  </a:solidFill>
                </a:rPr>
                <a:t>)</a:t>
              </a:r>
              <a:r>
                <a:rPr lang="en-US" b="1" baseline="-25000" dirty="0">
                  <a:solidFill>
                    <a:schemeClr val="accent6">
                      <a:lumMod val="75000"/>
                    </a:schemeClr>
                  </a:solidFill>
                </a:rPr>
                <a:t>max</a:t>
              </a:r>
              <a:endParaRPr lang="ru-RU" b="1" dirty="0">
                <a:solidFill>
                  <a:schemeClr val="accent6">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3" grpId="0" animBg="1"/>
      <p:bldP spid="14" grpId="0" animBg="1"/>
      <p:bldP spid="26" grpId="0" animBg="1"/>
      <p:bldP spid="30"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2950" dirty="0"/>
              <a:t>Уравнение Эйнштейна для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57200" y="4267200"/>
            <a:ext cx="8077200" cy="1371600"/>
          </a:xfrm>
          <a:prstGeom prst="rect">
            <a:avLst/>
          </a:prstGeom>
          <a:solidFill>
            <a:schemeClr val="accent6">
              <a:lumMod val="20000"/>
              <a:lumOff val="80000"/>
            </a:schemeClr>
          </a:solidFill>
          <a:ln w="9525">
            <a:solidFill>
              <a:srgbClr val="3333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Энергия фотона расходуется на ионизацию атома вещества и на работу, необходимую для «вырывания» электрона, а остаток переходит в кинетическую энергию электрона</a:t>
            </a:r>
          </a:p>
        </p:txBody>
      </p:sp>
      <p:sp>
        <p:nvSpPr>
          <p:cNvPr id="6" name="Прямоугольник 5"/>
          <p:cNvSpPr/>
          <p:nvPr/>
        </p:nvSpPr>
        <p:spPr>
          <a:xfrm>
            <a:off x="4572000" y="1219200"/>
            <a:ext cx="1219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1905 г. </a:t>
            </a:r>
          </a:p>
        </p:txBody>
      </p:sp>
      <p:sp>
        <p:nvSpPr>
          <p:cNvPr id="8" name="Прямоугольник 7"/>
          <p:cNvSpPr/>
          <p:nvPr/>
        </p:nvSpPr>
        <p:spPr>
          <a:xfrm>
            <a:off x="5638800" y="1219200"/>
            <a:ext cx="21336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А.Эйнштейн</a:t>
            </a:r>
          </a:p>
        </p:txBody>
      </p:sp>
      <p:sp>
        <p:nvSpPr>
          <p:cNvPr id="9" name="Прямоугольник 8"/>
          <p:cNvSpPr/>
          <p:nvPr/>
        </p:nvSpPr>
        <p:spPr>
          <a:xfrm>
            <a:off x="4495800" y="1828800"/>
            <a:ext cx="4038600" cy="1752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Нобелевская премия 1921 г.</a:t>
            </a:r>
            <a:br>
              <a:rPr lang="ru-RU" b="1" dirty="0">
                <a:solidFill>
                  <a:schemeClr val="accent6">
                    <a:lumMod val="75000"/>
                  </a:schemeClr>
                </a:solidFill>
              </a:rPr>
            </a:br>
            <a:r>
              <a:rPr lang="ru-RU" b="1" dirty="0">
                <a:solidFill>
                  <a:schemeClr val="accent6">
                    <a:lumMod val="75000"/>
                  </a:schemeClr>
                </a:solidFill>
              </a:rPr>
              <a:t>«За заслуги перед теоретической физикой </a:t>
            </a:r>
            <a:br>
              <a:rPr lang="en-US" b="1" dirty="0">
                <a:solidFill>
                  <a:schemeClr val="accent6">
                    <a:lumMod val="75000"/>
                  </a:schemeClr>
                </a:solidFill>
              </a:rPr>
            </a:br>
            <a:r>
              <a:rPr lang="ru-RU" b="1" dirty="0">
                <a:solidFill>
                  <a:schemeClr val="accent6">
                    <a:lumMod val="75000"/>
                  </a:schemeClr>
                </a:solidFill>
              </a:rPr>
              <a:t>и особенно за объяснение закона фотоэлектрического эффекта» </a:t>
            </a:r>
          </a:p>
        </p:txBody>
      </p:sp>
      <p:graphicFrame>
        <p:nvGraphicFramePr>
          <p:cNvPr id="350210" name="Object 2"/>
          <p:cNvGraphicFramePr>
            <a:graphicFrameLocks noChangeAspect="1"/>
          </p:cNvGraphicFramePr>
          <p:nvPr/>
        </p:nvGraphicFramePr>
        <p:xfrm>
          <a:off x="457200" y="2286000"/>
          <a:ext cx="3656364" cy="14478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0"/>
                        <a:ext cx="3656364" cy="1447800"/>
                      </a:xfrm>
                      <a:prstGeom prst="rect">
                        <a:avLst/>
                      </a:prstGeom>
                      <a:solidFill>
                        <a:schemeClr val="bg1"/>
                      </a:solidFill>
                    </p:spPr>
                  </p:pic>
                </p:oleObj>
              </mc:Fallback>
            </mc:AlternateContent>
          </a:graphicData>
        </a:graphic>
      </p:graphicFrame>
      <p:sp>
        <p:nvSpPr>
          <p:cNvPr id="10" name="Прямоугольник 9"/>
          <p:cNvSpPr/>
          <p:nvPr/>
        </p:nvSpPr>
        <p:spPr>
          <a:xfrm>
            <a:off x="457200" y="1670535"/>
            <a:ext cx="3657600" cy="6096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accent6">
                    <a:lumMod val="75000"/>
                  </a:schemeClr>
                </a:solidFill>
              </a:rPr>
              <a:t>Закон сохранения энергии для фотоэффекта</a:t>
            </a:r>
          </a:p>
        </p:txBody>
      </p:sp>
      <p:sp>
        <p:nvSpPr>
          <p:cNvPr id="11" name="Овал 10"/>
          <p:cNvSpPr/>
          <p:nvPr/>
        </p:nvSpPr>
        <p:spPr>
          <a:xfrm>
            <a:off x="3048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a:stCxn id="11" idx="4"/>
          </p:cNvCxnSpPr>
          <p:nvPr/>
        </p:nvCxnSpPr>
        <p:spPr>
          <a:xfrm rot="5400000">
            <a:off x="438150" y="3905250"/>
            <a:ext cx="685800" cy="38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16002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Овал 20"/>
          <p:cNvSpPr/>
          <p:nvPr/>
        </p:nvSpPr>
        <p:spPr>
          <a:xfrm>
            <a:off x="2887785" y="2168775"/>
            <a:ext cx="1219200" cy="1641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50210"/>
                                        </p:tgtEl>
                                        <p:attrNameLst>
                                          <p:attrName>style.visibility</p:attrName>
                                        </p:attrNameLst>
                                      </p:cBhvr>
                                      <p:to>
                                        <p:strVal val="visible"/>
                                      </p:to>
                                    </p:set>
                                    <p:animEffect transition="in" filter="fade">
                                      <p:cBhvr>
                                        <p:cTn id="20" dur="500"/>
                                        <p:tgtEl>
                                          <p:spTgt spid="35021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9" grpId="0"/>
      <p:bldP spid="10" grpId="0" animBg="1"/>
      <p:bldP spid="11" grpId="0" animBg="1"/>
      <p:bldP spid="17"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44067" name="Object 3"/>
          <p:cNvGraphicFramePr>
            <a:graphicFrameLocks noChangeAspect="1"/>
          </p:cNvGraphicFramePr>
          <p:nvPr/>
        </p:nvGraphicFramePr>
        <p:xfrm>
          <a:off x="2743200" y="5389563"/>
          <a:ext cx="3463925" cy="13716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389563"/>
                        <a:ext cx="3463925" cy="1371600"/>
                      </a:xfrm>
                      <a:prstGeom prst="rect">
                        <a:avLst/>
                      </a:prstGeom>
                      <a:solidFill>
                        <a:schemeClr val="bg1"/>
                      </a:solidFill>
                    </p:spPr>
                  </p:pic>
                </p:oleObj>
              </mc:Fallback>
            </mc:AlternateContent>
          </a:graphicData>
        </a:graphic>
      </p:graphicFrame>
      <p:sp>
        <p:nvSpPr>
          <p:cNvPr id="21" name="Овал 20"/>
          <p:cNvSpPr/>
          <p:nvPr/>
        </p:nvSpPr>
        <p:spPr>
          <a:xfrm>
            <a:off x="3071649" y="5740512"/>
            <a:ext cx="381000" cy="720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0" y="5486400"/>
            <a:ext cx="2667000" cy="99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chemeClr val="accent6">
                    <a:lumMod val="75000"/>
                  </a:schemeClr>
                </a:solidFill>
              </a:rPr>
              <a:t>Уравнение Эйнштейна</a:t>
            </a:r>
            <a:br>
              <a:rPr lang="ru-RU" b="1" dirty="0">
                <a:solidFill>
                  <a:schemeClr val="accent6">
                    <a:lumMod val="75000"/>
                  </a:schemeClr>
                </a:solidFill>
              </a:rPr>
            </a:br>
            <a:r>
              <a:rPr lang="ru-RU" b="1" dirty="0">
                <a:solidFill>
                  <a:schemeClr val="accent6">
                    <a:lumMod val="75000"/>
                  </a:schemeClr>
                </a:solidFill>
              </a:rPr>
              <a:t>для фотоэффекта</a:t>
            </a:r>
          </a:p>
        </p:txBody>
      </p:sp>
      <p:sp>
        <p:nvSpPr>
          <p:cNvPr id="23" name="Прямоугольник 22"/>
          <p:cNvSpPr/>
          <p:nvPr/>
        </p:nvSpPr>
        <p:spPr>
          <a:xfrm>
            <a:off x="2057400" y="6096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24" name="Прямоугольник 23"/>
          <p:cNvSpPr/>
          <p:nvPr/>
        </p:nvSpPr>
        <p:spPr>
          <a:xfrm>
            <a:off x="304800" y="6096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25" name="Прямоугольник 24"/>
          <p:cNvSpPr/>
          <p:nvPr/>
        </p:nvSpPr>
        <p:spPr>
          <a:xfrm>
            <a:off x="2057400" y="3581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27" name="Прямоугольник 26"/>
          <p:cNvSpPr/>
          <p:nvPr/>
        </p:nvSpPr>
        <p:spPr>
          <a:xfrm>
            <a:off x="2057400" y="19812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a:t>
            </a:r>
            <a:r>
              <a:rPr lang="ru-RU">
                <a:solidFill>
                  <a:schemeClr val="accent6">
                    <a:lumMod val="75000"/>
                  </a:schemeClr>
                </a:solidFill>
              </a:rPr>
              <a:t>если </a:t>
            </a:r>
            <a:r>
              <a:rPr lang="en-US">
                <a:solidFill>
                  <a:schemeClr val="accent6">
                    <a:lumMod val="75000"/>
                  </a:schemeClr>
                </a:solidFill>
                <a:sym typeface="Symbol"/>
              </a:rPr>
              <a:t></a:t>
            </a:r>
            <a:r>
              <a:rPr lang="ru-RU" baseline="-25000">
                <a:solidFill>
                  <a:schemeClr val="accent6">
                    <a:lumMod val="75000"/>
                  </a:schemeClr>
                </a:solidFill>
              </a:rPr>
              <a:t> </a:t>
            </a:r>
            <a:r>
              <a:rPr lang="ru-RU">
                <a:solidFill>
                  <a:schemeClr val="accent6">
                    <a:lumMod val="75000"/>
                  </a:schemeClr>
                </a:solidFill>
              </a:rPr>
              <a:t>&lt; </a:t>
            </a:r>
            <a:r>
              <a:rPr lang="en-US">
                <a:solidFill>
                  <a:schemeClr val="accent6">
                    <a:lumMod val="75000"/>
                  </a:schemeClr>
                </a:solidFill>
                <a:sym typeface="Symbol"/>
              </a:rPr>
              <a:t></a:t>
            </a:r>
            <a:r>
              <a:rPr lang="ru-RU" baseline="-25000">
                <a:solidFill>
                  <a:schemeClr val="accent6">
                    <a:lumMod val="75000"/>
                  </a:schemeClr>
                </a:solidFill>
                <a:sym typeface="Symbol"/>
              </a:rPr>
              <a:t>кр</a:t>
            </a:r>
            <a:r>
              <a:rPr lang="ru-RU">
                <a:solidFill>
                  <a:schemeClr val="accent6">
                    <a:lumMod val="75000"/>
                  </a:schemeClr>
                </a:solidFill>
              </a:rPr>
              <a:t>, </a:t>
            </a:r>
            <a:r>
              <a:rPr lang="ru-RU" dirty="0">
                <a:solidFill>
                  <a:schemeClr val="accent6">
                    <a:lumMod val="75000"/>
                  </a:schemeClr>
                </a:solidFill>
              </a:rPr>
              <a:t>то фотоэффект уже не происходит</a:t>
            </a:r>
            <a:endParaRPr lang="ru-RU" b="1" dirty="0">
              <a:solidFill>
                <a:schemeClr val="accent6">
                  <a:lumMod val="75000"/>
                </a:schemeClr>
              </a:solidFill>
            </a:endParaRPr>
          </a:p>
        </p:txBody>
      </p:sp>
      <p:sp>
        <p:nvSpPr>
          <p:cNvPr id="29" name="Прямоугольник 28"/>
          <p:cNvSpPr/>
          <p:nvPr/>
        </p:nvSpPr>
        <p:spPr>
          <a:xfrm>
            <a:off x="304800" y="19812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1" name="Прямоугольник 30"/>
          <p:cNvSpPr/>
          <p:nvPr/>
        </p:nvSpPr>
        <p:spPr>
          <a:xfrm>
            <a:off x="304800" y="3581400"/>
            <a:ext cx="16764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2" name="Прямоугольник 31"/>
          <p:cNvSpPr/>
          <p:nvPr/>
        </p:nvSpPr>
        <p:spPr>
          <a:xfrm>
            <a:off x="2057400" y="43434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grpSp>
        <p:nvGrpSpPr>
          <p:cNvPr id="34" name="Группа 33"/>
          <p:cNvGrpSpPr/>
          <p:nvPr/>
        </p:nvGrpSpPr>
        <p:grpSpPr>
          <a:xfrm>
            <a:off x="6490648" y="1219200"/>
            <a:ext cx="2743200" cy="697425"/>
            <a:chOff x="6708510" y="1463430"/>
            <a:chExt cx="2435490" cy="529395"/>
          </a:xfrm>
        </p:grpSpPr>
        <p:sp>
          <p:nvSpPr>
            <p:cNvPr id="35" name="Прямоугольник 34"/>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6" name="Прямоугольник 35"/>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accent6">
                      <a:lumMod val="75000"/>
                    </a:schemeClr>
                  </a:solidFill>
                  <a:latin typeface="Calibri"/>
                </a:rPr>
                <a:t>↑</a:t>
              </a:r>
              <a:r>
                <a:rPr lang="ru-RU" sz="2400" b="1" dirty="0">
                  <a:solidFill>
                    <a:schemeClr val="accent6">
                      <a:lumMod val="75000"/>
                    </a:schemeClr>
                  </a:solidFill>
                  <a:latin typeface="Calibri"/>
                  <a:sym typeface="Symbol"/>
                </a:rPr>
                <a:t></a:t>
              </a:r>
              <a:endParaRPr lang="ru-RU" sz="2400" b="1" dirty="0">
                <a:solidFill>
                  <a:schemeClr val="accent6">
                    <a:lumMod val="75000"/>
                  </a:schemeClr>
                </a:solidFill>
              </a:endParaRPr>
            </a:p>
          </p:txBody>
        </p:sp>
        <p:sp>
          <p:nvSpPr>
            <p:cNvPr id="37" name="Стрелка вправо 36"/>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8" name="Прямоугольник 37"/>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 </a:t>
              </a:r>
              <a:r>
                <a:rPr lang="ru-RU" sz="2000" b="1" dirty="0">
                  <a:solidFill>
                    <a:schemeClr val="accent6">
                      <a:lumMod val="75000"/>
                    </a:schemeClr>
                  </a:solidFill>
                </a:rPr>
                <a:t>(</a:t>
              </a:r>
              <a:r>
                <a:rPr lang="ru-RU" sz="2000" b="1" dirty="0" err="1">
                  <a:solidFill>
                    <a:schemeClr val="accent6">
                      <a:lumMod val="75000"/>
                    </a:schemeClr>
                  </a:solidFill>
                </a:rPr>
                <a:t>Е</a:t>
              </a:r>
              <a:r>
                <a:rPr lang="ru-RU" sz="2000" b="1" baseline="-25000" dirty="0" err="1">
                  <a:solidFill>
                    <a:schemeClr val="accent6">
                      <a:lumMod val="75000"/>
                    </a:schemeClr>
                  </a:solidFill>
                </a:rPr>
                <a:t>кин</a:t>
              </a:r>
              <a:r>
                <a:rPr lang="ru-RU" sz="2000" b="1" dirty="0">
                  <a:solidFill>
                    <a:schemeClr val="accent6">
                      <a:lumMod val="75000"/>
                    </a:schemeClr>
                  </a:solidFill>
                </a:rPr>
                <a:t>)</a:t>
              </a:r>
              <a:r>
                <a:rPr lang="en-US" sz="2000" b="1" baseline="-25000" dirty="0">
                  <a:solidFill>
                    <a:schemeClr val="accent6">
                      <a:lumMod val="75000"/>
                    </a:schemeClr>
                  </a:solidFill>
                </a:rPr>
                <a:t>max</a:t>
              </a:r>
              <a:endParaRPr lang="ru-RU" sz="2000" b="1" dirty="0">
                <a:solidFill>
                  <a:schemeClr val="accent6">
                    <a:lumMod val="75000"/>
                  </a:schemeClr>
                </a:solidFill>
              </a:endParaRPr>
            </a:p>
          </p:txBody>
        </p:sp>
      </p:grpSp>
      <p:cxnSp>
        <p:nvCxnSpPr>
          <p:cNvPr id="22" name="Прямая со стрелкой 21"/>
          <p:cNvCxnSpPr>
            <a:endCxn id="21" idx="7"/>
          </p:cNvCxnSpPr>
          <p:nvPr/>
        </p:nvCxnSpPr>
        <p:spPr>
          <a:xfrm rot="5400000">
            <a:off x="3156951" y="1992503"/>
            <a:ext cx="4093353" cy="3613547"/>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5029200" y="5274000"/>
            <a:ext cx="1152000" cy="1584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9" name="Прямая со стрелкой 38"/>
          <p:cNvCxnSpPr>
            <a:stCxn id="38" idx="2"/>
          </p:cNvCxnSpPr>
          <p:nvPr/>
        </p:nvCxnSpPr>
        <p:spPr>
          <a:xfrm rot="5400000">
            <a:off x="5370247" y="2341015"/>
            <a:ext cx="3482342" cy="2460732"/>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351235" name="Object 3"/>
          <p:cNvGraphicFramePr>
            <a:graphicFrameLocks noChangeAspect="1"/>
          </p:cNvGraphicFramePr>
          <p:nvPr/>
        </p:nvGraphicFramePr>
        <p:xfrm>
          <a:off x="6477000" y="5791200"/>
          <a:ext cx="2357438" cy="787400"/>
        </p:xfrm>
        <a:graphic>
          <a:graphicData uri="http://schemas.openxmlformats.org/presentationml/2006/ole">
            <mc:AlternateContent xmlns:mc="http://schemas.openxmlformats.org/markup-compatibility/2006">
              <mc:Choice xmlns:v="urn:schemas-microsoft-com:vml" Requires="v">
                <p:oleObj name="Формула" r:id="rId5" imgW="1028520" imgH="342720" progId="Equation.3">
                  <p:embed/>
                </p:oleObj>
              </mc:Choice>
              <mc:Fallback>
                <p:oleObj name="Формула" r:id="rId5" imgW="1028520" imgH="34272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5791200"/>
                        <a:ext cx="2357438" cy="787400"/>
                      </a:xfrm>
                      <a:prstGeom prst="rect">
                        <a:avLst/>
                      </a:prstGeom>
                      <a:solidFill>
                        <a:schemeClr val="bg1"/>
                      </a:solidFill>
                    </p:spPr>
                  </p:pic>
                </p:oleObj>
              </mc:Fallback>
            </mc:AlternateContent>
          </a:graphicData>
        </a:graphic>
      </p:graphicFrame>
      <p:cxnSp>
        <p:nvCxnSpPr>
          <p:cNvPr id="26" name="Прямая со стрелкой 25"/>
          <p:cNvCxnSpPr/>
          <p:nvPr/>
        </p:nvCxnSpPr>
        <p:spPr>
          <a:xfrm rot="5400000" flipH="1" flipV="1">
            <a:off x="6362700" y="4152900"/>
            <a:ext cx="2895600" cy="99060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4067"/>
                                        </p:tgtEl>
                                        <p:attrNameLst>
                                          <p:attrName>style.visibility</p:attrName>
                                        </p:attrNameLst>
                                      </p:cBhvr>
                                      <p:to>
                                        <p:strVal val="visible"/>
                                      </p:to>
                                    </p:set>
                                    <p:animEffect transition="in" filter="fade">
                                      <p:cBhvr>
                                        <p:cTn id="11" dur="500"/>
                                        <p:tgtEl>
                                          <p:spTgt spid="34406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51235"/>
                                        </p:tgtEl>
                                        <p:attrNameLst>
                                          <p:attrName>style.visibility</p:attrName>
                                        </p:attrNameLst>
                                      </p:cBhvr>
                                      <p:to>
                                        <p:strVal val="visible"/>
                                      </p:to>
                                    </p:set>
                                    <p:animEffect transition="in" filter="fade">
                                      <p:cBhvr>
                                        <p:cTn id="33" dur="500"/>
                                        <p:tgtEl>
                                          <p:spTgt spid="35123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Объяснение явления</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84" name="Прямоугольник 83"/>
          <p:cNvSpPr/>
          <p:nvPr/>
        </p:nvSpPr>
        <p:spPr>
          <a:xfrm>
            <a:off x="4114800" y="4343400"/>
            <a:ext cx="4800600" cy="6858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Силы, возвращающие электроны вглубь металла:</a:t>
            </a:r>
          </a:p>
        </p:txBody>
      </p:sp>
      <p:sp>
        <p:nvSpPr>
          <p:cNvPr id="85" name="Прямоугольник 84"/>
          <p:cNvSpPr/>
          <p:nvPr/>
        </p:nvSpPr>
        <p:spPr>
          <a:xfrm>
            <a:off x="4114800" y="52578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 </a:t>
            </a:r>
          </a:p>
        </p:txBody>
      </p:sp>
      <p:sp>
        <p:nvSpPr>
          <p:cNvPr id="86" name="Прямоугольник 85"/>
          <p:cNvSpPr/>
          <p:nvPr/>
        </p:nvSpPr>
        <p:spPr>
          <a:xfrm>
            <a:off x="4648200" y="5257800"/>
            <a:ext cx="4191000" cy="457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притяжение к + ионам</a:t>
            </a:r>
          </a:p>
        </p:txBody>
      </p:sp>
      <p:sp>
        <p:nvSpPr>
          <p:cNvPr id="87" name="Прямоугольник 86"/>
          <p:cNvSpPr/>
          <p:nvPr/>
        </p:nvSpPr>
        <p:spPr>
          <a:xfrm>
            <a:off x="4114800" y="59436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2. </a:t>
            </a:r>
          </a:p>
        </p:txBody>
      </p:sp>
      <p:sp>
        <p:nvSpPr>
          <p:cNvPr id="88" name="Прямоугольник 87"/>
          <p:cNvSpPr/>
          <p:nvPr/>
        </p:nvSpPr>
        <p:spPr>
          <a:xfrm>
            <a:off x="4648200" y="5715000"/>
            <a:ext cx="4176000" cy="838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отталкивание от е</a:t>
            </a:r>
            <a:r>
              <a:rPr lang="ru-RU" b="1" baseline="30000" dirty="0">
                <a:solidFill>
                  <a:schemeClr val="accent6">
                    <a:lumMod val="75000"/>
                  </a:schemeClr>
                </a:solidFill>
              </a:rPr>
              <a:t>-</a:t>
            </a:r>
            <a:r>
              <a:rPr lang="ru-RU" b="1" dirty="0">
                <a:solidFill>
                  <a:schemeClr val="accent6">
                    <a:lumMod val="75000"/>
                  </a:schemeClr>
                </a:solidFill>
              </a:rPr>
              <a:t>, находящихся в наружном электронном слое</a:t>
            </a:r>
          </a:p>
        </p:txBody>
      </p:sp>
      <p:pic>
        <p:nvPicPr>
          <p:cNvPr id="89" name="Picture 2"/>
          <p:cNvPicPr>
            <a:picLocks noChangeAspect="1" noChangeArrowheads="1"/>
          </p:cNvPicPr>
          <p:nvPr/>
        </p:nvPicPr>
        <p:blipFill>
          <a:blip r:embed="rId3" cstate="print"/>
          <a:srcRect/>
          <a:stretch>
            <a:fillRect/>
          </a:stretch>
        </p:blipFill>
        <p:spPr bwMode="auto">
          <a:xfrm>
            <a:off x="304800" y="2286000"/>
            <a:ext cx="3505200" cy="1752600"/>
          </a:xfrm>
          <a:prstGeom prst="rect">
            <a:avLst/>
          </a:prstGeom>
          <a:noFill/>
          <a:ln w="9525">
            <a:noFill/>
            <a:miter lim="800000"/>
            <a:headEnd/>
            <a:tailEnd/>
          </a:ln>
        </p:spPr>
      </p:pic>
      <p:sp>
        <p:nvSpPr>
          <p:cNvPr id="124" name="Прямоугольник 123"/>
          <p:cNvSpPr/>
          <p:nvPr/>
        </p:nvSpPr>
        <p:spPr>
          <a:xfrm>
            <a:off x="3962400" y="1132116"/>
            <a:ext cx="5029200" cy="76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падающего ЭМ излучения </a:t>
            </a:r>
            <a:br>
              <a:rPr lang="ru-RU" dirty="0">
                <a:solidFill>
                  <a:schemeClr val="accent6">
                    <a:lumMod val="75000"/>
                  </a:schemeClr>
                </a:solidFill>
              </a:rPr>
            </a:br>
            <a:r>
              <a:rPr lang="ru-RU" dirty="0">
                <a:solidFill>
                  <a:schemeClr val="accent6">
                    <a:lumMod val="75000"/>
                  </a:schemeClr>
                </a:solidFill>
              </a:rPr>
              <a:t>от поверхности металла </a:t>
            </a:r>
            <a:r>
              <a:rPr lang="ru-RU" b="1" dirty="0">
                <a:solidFill>
                  <a:schemeClr val="accent6">
                    <a:lumMod val="75000"/>
                  </a:schemeClr>
                </a:solidFill>
              </a:rPr>
              <a:t>отражается</a:t>
            </a:r>
          </a:p>
        </p:txBody>
      </p:sp>
      <p:grpSp>
        <p:nvGrpSpPr>
          <p:cNvPr id="66" name="Группа 65"/>
          <p:cNvGrpSpPr/>
          <p:nvPr/>
        </p:nvGrpSpPr>
        <p:grpSpPr>
          <a:xfrm>
            <a:off x="304800" y="1133612"/>
            <a:ext cx="1752600" cy="762000"/>
            <a:chOff x="1087820" y="1133612"/>
            <a:chExt cx="1752600" cy="762000"/>
          </a:xfrm>
        </p:grpSpPr>
        <p:sp>
          <p:nvSpPr>
            <p:cNvPr id="125" name="Прямоугольник 124"/>
            <p:cNvSpPr/>
            <p:nvPr/>
          </p:nvSpPr>
          <p:spPr>
            <a:xfrm>
              <a:off x="1087820" y="1133612"/>
              <a:ext cx="1752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Овал 125"/>
            <p:cNvSpPr/>
            <p:nvPr/>
          </p:nvSpPr>
          <p:spPr>
            <a:xfrm>
              <a:off x="1219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Овал 126"/>
            <p:cNvSpPr/>
            <p:nvPr/>
          </p:nvSpPr>
          <p:spPr>
            <a:xfrm>
              <a:off x="1608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8" name="Овал 127"/>
            <p:cNvSpPr/>
            <p:nvPr/>
          </p:nvSpPr>
          <p:spPr>
            <a:xfrm>
              <a:off x="1989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9" name="Овал 128"/>
            <p:cNvSpPr/>
            <p:nvPr/>
          </p:nvSpPr>
          <p:spPr>
            <a:xfrm>
              <a:off x="2362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0" name="Овал 129"/>
            <p:cNvSpPr/>
            <p:nvPr/>
          </p:nvSpPr>
          <p:spPr>
            <a:xfrm>
              <a:off x="1371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1" name="Овал 130"/>
            <p:cNvSpPr/>
            <p:nvPr/>
          </p:nvSpPr>
          <p:spPr>
            <a:xfrm>
              <a:off x="1761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2" name="Овал 131"/>
            <p:cNvSpPr/>
            <p:nvPr/>
          </p:nvSpPr>
          <p:spPr>
            <a:xfrm>
              <a:off x="2142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 name="Овал 132"/>
            <p:cNvSpPr/>
            <p:nvPr/>
          </p:nvSpPr>
          <p:spPr>
            <a:xfrm>
              <a:off x="2514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4" name="Овал 133"/>
            <p:cNvSpPr/>
            <p:nvPr/>
          </p:nvSpPr>
          <p:spPr>
            <a:xfrm>
              <a:off x="1371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5" name="Овал 134"/>
            <p:cNvSpPr/>
            <p:nvPr/>
          </p:nvSpPr>
          <p:spPr>
            <a:xfrm>
              <a:off x="1761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6" name="Овал 135"/>
            <p:cNvSpPr/>
            <p:nvPr/>
          </p:nvSpPr>
          <p:spPr>
            <a:xfrm>
              <a:off x="2142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7" name="Овал 136"/>
            <p:cNvSpPr/>
            <p:nvPr/>
          </p:nvSpPr>
          <p:spPr>
            <a:xfrm>
              <a:off x="2514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38" name="Стрелка вправо 137"/>
          <p:cNvSpPr/>
          <p:nvPr/>
        </p:nvSpPr>
        <p:spPr>
          <a:xfrm rot="2258282">
            <a:off x="367463" y="868181"/>
            <a:ext cx="720000" cy="360000"/>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9" name="Стрелка вправо 138"/>
          <p:cNvSpPr/>
          <p:nvPr/>
        </p:nvSpPr>
        <p:spPr>
          <a:xfrm rot="19367334">
            <a:off x="1096669" y="885583"/>
            <a:ext cx="720000" cy="212985"/>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0" name="Прямоугольник 139"/>
          <p:cNvSpPr/>
          <p:nvPr/>
        </p:nvSpPr>
        <p:spPr>
          <a:xfrm>
            <a:off x="3962400" y="2209800"/>
            <a:ext cx="5029200" cy="939798"/>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проникает внутрь поверхностного слоя металла </a:t>
            </a:r>
            <a:br>
              <a:rPr lang="ru-RU" dirty="0">
                <a:solidFill>
                  <a:schemeClr val="accent6">
                    <a:lumMod val="75000"/>
                  </a:schemeClr>
                </a:solidFill>
              </a:rPr>
            </a:br>
            <a:r>
              <a:rPr lang="ru-RU" dirty="0">
                <a:solidFill>
                  <a:schemeClr val="accent6">
                    <a:lumMod val="75000"/>
                  </a:schemeClr>
                </a:solidFill>
              </a:rPr>
              <a:t>и там </a:t>
            </a:r>
            <a:r>
              <a:rPr lang="ru-RU" b="1" dirty="0">
                <a:solidFill>
                  <a:schemeClr val="accent6">
                    <a:lumMod val="75000"/>
                  </a:schemeClr>
                </a:solidFill>
              </a:rPr>
              <a:t>поглощается</a:t>
            </a:r>
          </a:p>
        </p:txBody>
      </p:sp>
      <p:sp>
        <p:nvSpPr>
          <p:cNvPr id="141" name="Прямоугольник 140"/>
          <p:cNvSpPr/>
          <p:nvPr/>
        </p:nvSpPr>
        <p:spPr>
          <a:xfrm>
            <a:off x="3962400" y="3147645"/>
            <a:ext cx="5029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от него энергию и, совершая работу выхода, покидает металл</a:t>
            </a:r>
          </a:p>
        </p:txBody>
      </p:sp>
      <p:grpSp>
        <p:nvGrpSpPr>
          <p:cNvPr id="69" name="Группа 68"/>
          <p:cNvGrpSpPr/>
          <p:nvPr/>
        </p:nvGrpSpPr>
        <p:grpSpPr>
          <a:xfrm>
            <a:off x="304800" y="4648200"/>
            <a:ext cx="3505200" cy="1905000"/>
            <a:chOff x="304800" y="4648200"/>
            <a:chExt cx="3505200" cy="1905000"/>
          </a:xfrm>
        </p:grpSpPr>
        <p:sp>
          <p:nvSpPr>
            <p:cNvPr id="17" name="Прямоугольник 16"/>
            <p:cNvSpPr/>
            <p:nvPr/>
          </p:nvSpPr>
          <p:spPr>
            <a:xfrm>
              <a:off x="304800" y="5486400"/>
              <a:ext cx="3505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4572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7620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10668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8466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11514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p:cNvSpPr/>
            <p:nvPr/>
          </p:nvSpPr>
          <p:spPr>
            <a:xfrm>
              <a:off x="14562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p:cNvSpPr/>
            <p:nvPr/>
          </p:nvSpPr>
          <p:spPr>
            <a:xfrm>
              <a:off x="1261760" y="57234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p:cNvSpPr/>
            <p:nvPr/>
          </p:nvSpPr>
          <p:spPr>
            <a:xfrm>
              <a:off x="1586566" y="60282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1891366"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p:cNvSpPr/>
            <p:nvPr/>
          </p:nvSpPr>
          <p:spPr>
            <a:xfrm>
              <a:off x="1684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Овал 34"/>
            <p:cNvSpPr/>
            <p:nvPr/>
          </p:nvSpPr>
          <p:spPr>
            <a:xfrm>
              <a:off x="1989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p:cNvSpPr/>
            <p:nvPr/>
          </p:nvSpPr>
          <p:spPr>
            <a:xfrm>
              <a:off x="2294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Овал 37"/>
            <p:cNvSpPr/>
            <p:nvPr/>
          </p:nvSpPr>
          <p:spPr>
            <a:xfrm>
              <a:off x="20658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Овал 39"/>
            <p:cNvSpPr/>
            <p:nvPr/>
          </p:nvSpPr>
          <p:spPr>
            <a:xfrm>
              <a:off x="23706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Овал 41"/>
            <p:cNvSpPr/>
            <p:nvPr/>
          </p:nvSpPr>
          <p:spPr>
            <a:xfrm>
              <a:off x="2675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Овал 42"/>
            <p:cNvSpPr/>
            <p:nvPr/>
          </p:nvSpPr>
          <p:spPr>
            <a:xfrm>
              <a:off x="2446800" y="5715000"/>
              <a:ext cx="144000" cy="144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Овал 44"/>
            <p:cNvSpPr/>
            <p:nvPr/>
          </p:nvSpPr>
          <p:spPr>
            <a:xfrm>
              <a:off x="2751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Овал 46"/>
            <p:cNvSpPr/>
            <p:nvPr/>
          </p:nvSpPr>
          <p:spPr>
            <a:xfrm>
              <a:off x="3056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p:cNvSpPr/>
            <p:nvPr/>
          </p:nvSpPr>
          <p:spPr>
            <a:xfrm>
              <a:off x="28194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Овал 49"/>
            <p:cNvSpPr/>
            <p:nvPr/>
          </p:nvSpPr>
          <p:spPr>
            <a:xfrm>
              <a:off x="31242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Овал 52"/>
            <p:cNvSpPr/>
            <p:nvPr/>
          </p:nvSpPr>
          <p:spPr>
            <a:xfrm>
              <a:off x="3208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Овал 78"/>
            <p:cNvSpPr/>
            <p:nvPr/>
          </p:nvSpPr>
          <p:spPr>
            <a:xfrm>
              <a:off x="618000"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0" name="Овал 89"/>
            <p:cNvSpPr/>
            <p:nvPr/>
          </p:nvSpPr>
          <p:spPr>
            <a:xfrm>
              <a:off x="4572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Овал 91"/>
            <p:cNvSpPr/>
            <p:nvPr/>
          </p:nvSpPr>
          <p:spPr>
            <a:xfrm>
              <a:off x="9228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Овал 93"/>
            <p:cNvSpPr/>
            <p:nvPr/>
          </p:nvSpPr>
          <p:spPr>
            <a:xfrm>
              <a:off x="13800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6" name="Овал 95"/>
            <p:cNvSpPr/>
            <p:nvPr/>
          </p:nvSpPr>
          <p:spPr>
            <a:xfrm>
              <a:off x="1837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Овал 97"/>
            <p:cNvSpPr/>
            <p:nvPr/>
          </p:nvSpPr>
          <p:spPr>
            <a:xfrm>
              <a:off x="22944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0" name="Овал 99"/>
            <p:cNvSpPr/>
            <p:nvPr/>
          </p:nvSpPr>
          <p:spPr>
            <a:xfrm>
              <a:off x="2743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Овал 101"/>
            <p:cNvSpPr/>
            <p:nvPr/>
          </p:nvSpPr>
          <p:spPr>
            <a:xfrm>
              <a:off x="32088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1" name="Прямоугольник 110"/>
            <p:cNvSpPr/>
            <p:nvPr/>
          </p:nvSpPr>
          <p:spPr>
            <a:xfrm>
              <a:off x="2404240" y="4648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е</a:t>
              </a:r>
              <a:r>
                <a:rPr lang="ru-RU" sz="1600" b="1" baseline="30000" dirty="0">
                  <a:solidFill>
                    <a:schemeClr val="accent6">
                      <a:lumMod val="75000"/>
                    </a:schemeClr>
                  </a:solidFill>
                </a:rPr>
                <a:t>-</a:t>
              </a:r>
              <a:r>
                <a:rPr lang="ru-RU" sz="1600" b="1" dirty="0">
                  <a:solidFill>
                    <a:schemeClr val="accent6">
                      <a:lumMod val="75000"/>
                    </a:schemeClr>
                  </a:solidFill>
                </a:rPr>
                <a:t> </a:t>
              </a:r>
            </a:p>
          </p:txBody>
        </p:sp>
        <p:sp>
          <p:nvSpPr>
            <p:cNvPr id="112" name="Прямоугольник 111"/>
            <p:cNvSpPr/>
            <p:nvPr/>
          </p:nvSpPr>
          <p:spPr>
            <a:xfrm>
              <a:off x="2895600" y="5410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FF0000"/>
                  </a:solidFill>
                </a:rPr>
                <a:t>+</a:t>
              </a:r>
            </a:p>
          </p:txBody>
        </p:sp>
        <p:cxnSp>
          <p:nvCxnSpPr>
            <p:cNvPr id="116" name="Прямая со стрелкой 115"/>
            <p:cNvCxnSpPr>
              <a:stCxn id="43" idx="2"/>
              <a:endCxn id="38" idx="6"/>
            </p:cNvCxnSpPr>
            <p:nvPr/>
          </p:nvCxnSpPr>
          <p:spPr>
            <a:xfrm rot="10800000">
              <a:off x="2209800" y="5787000"/>
              <a:ext cx="237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p:cNvCxnSpPr>
              <a:stCxn id="98" idx="4"/>
            </p:cNvCxnSpPr>
            <p:nvPr/>
          </p:nvCxnSpPr>
          <p:spPr>
            <a:xfrm rot="16200000" flipH="1">
              <a:off x="2169600" y="5370000"/>
              <a:ext cx="541800" cy="148200"/>
            </a:xfrm>
            <a:prstGeom prst="straightConnector1">
              <a:avLst/>
            </a:prstGeom>
            <a:ln w="38100">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8" name="Овал 147"/>
            <p:cNvSpPr/>
            <p:nvPr/>
          </p:nvSpPr>
          <p:spPr>
            <a:xfrm>
              <a:off x="3437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9" name="Овал 148"/>
            <p:cNvSpPr/>
            <p:nvPr/>
          </p:nvSpPr>
          <p:spPr>
            <a:xfrm>
              <a:off x="3513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0" name="Овал 149"/>
            <p:cNvSpPr/>
            <p:nvPr/>
          </p:nvSpPr>
          <p:spPr>
            <a:xfrm>
              <a:off x="3589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67" name="Рисунок 66" descr="30"/>
          <p:cNvPicPr>
            <a:picLocks noChangeAspect="1"/>
          </p:cNvPicPr>
          <p:nvPr/>
        </p:nvPicPr>
        <p:blipFill>
          <a:blip r:embed="rId4" cstate="print"/>
          <a:srcRect/>
          <a:stretch>
            <a:fillRect/>
          </a:stretch>
        </p:blipFill>
        <p:spPr bwMode="auto">
          <a:xfrm>
            <a:off x="2286000" y="729600"/>
            <a:ext cx="1505846" cy="1404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wipe(left)">
                                      <p:cBhvr>
                                        <p:cTn id="7" dur="500"/>
                                        <p:tgtEl>
                                          <p:spTgt spid="1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9"/>
                                        </p:tgtEl>
                                        <p:attrNameLst>
                                          <p:attrName>style.visibility</p:attrName>
                                        </p:attrNameLst>
                                      </p:cBhvr>
                                      <p:to>
                                        <p:strVal val="visible"/>
                                      </p:to>
                                    </p:set>
                                    <p:animEffect transition="in" filter="wipe(down)">
                                      <p:cBhvr>
                                        <p:cTn id="11" dur="500"/>
                                        <p:tgtEl>
                                          <p:spTgt spid="1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4"/>
                                        </p:tgtEl>
                                        <p:attrNameLst>
                                          <p:attrName>style.visibility</p:attrName>
                                        </p:attrNameLst>
                                      </p:cBhvr>
                                      <p:to>
                                        <p:strVal val="visible"/>
                                      </p:to>
                                    </p:set>
                                    <p:animEffect transition="in" filter="wipe(left)">
                                      <p:cBhvr>
                                        <p:cTn id="15" dur="500"/>
                                        <p:tgtEl>
                                          <p:spTgt spid="1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Effect transition="in" filter="fade">
                                      <p:cBhvr>
                                        <p:cTn id="24" dur="500"/>
                                        <p:tgtEl>
                                          <p:spTgt spid="8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wipe(left)">
                                      <p:cBhvr>
                                        <p:cTn id="29" dur="500"/>
                                        <p:tgtEl>
                                          <p:spTgt spid="14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500"/>
                                        <p:tgtEl>
                                          <p:spTgt spid="8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wipe(left)">
                                      <p:cBhvr>
                                        <p:cTn id="48" dur="500"/>
                                        <p:tgtEl>
                                          <p:spTgt spid="8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animBg="1"/>
      <p:bldP spid="87" grpId="0"/>
      <p:bldP spid="88" grpId="0" animBg="1"/>
      <p:bldP spid="124" grpId="0" animBg="1"/>
      <p:bldP spid="138" grpId="0" animBg="1"/>
      <p:bldP spid="139" grpId="0" animBg="1"/>
      <p:bldP spid="140" grpId="0" animBg="1"/>
      <p:bldP spid="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Схема опыта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9" name="Прямоугольник 8"/>
          <p:cNvSpPr/>
          <p:nvPr/>
        </p:nvSpPr>
        <p:spPr>
          <a:xfrm>
            <a:off x="3733800" y="762000"/>
            <a:ext cx="51816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a:t>
            </a:r>
            <a:br>
              <a:rPr lang="ru-RU" b="1" dirty="0">
                <a:solidFill>
                  <a:schemeClr val="accent6">
                    <a:lumMod val="75000"/>
                  </a:schemeClr>
                </a:solidFill>
              </a:rPr>
            </a:br>
            <a:r>
              <a:rPr lang="ru-RU" b="1" dirty="0">
                <a:solidFill>
                  <a:schemeClr val="accent6">
                    <a:lumMod val="75000"/>
                  </a:schemeClr>
                </a:solidFill>
              </a:rPr>
              <a:t>от него энергию и</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совершая </a:t>
            </a:r>
            <a:r>
              <a:rPr lang="ru-RU" b="1" dirty="0">
                <a:solidFill>
                  <a:schemeClr val="accent6">
                    <a:lumMod val="75000"/>
                  </a:schemeClr>
                </a:solidFill>
              </a:rPr>
              <a:t>работу выхода</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покидает </a:t>
            </a:r>
            <a:r>
              <a:rPr lang="ru-RU" b="1" dirty="0">
                <a:solidFill>
                  <a:schemeClr val="accent6">
                    <a:lumMod val="75000"/>
                  </a:schemeClr>
                </a:solidFill>
              </a:rPr>
              <a:t>металл</a:t>
            </a:r>
          </a:p>
        </p:txBody>
      </p:sp>
      <p:pic>
        <p:nvPicPr>
          <p:cNvPr id="345094" name="Picture 6"/>
          <p:cNvPicPr>
            <a:picLocks noChangeAspect="1" noChangeArrowheads="1"/>
          </p:cNvPicPr>
          <p:nvPr/>
        </p:nvPicPr>
        <p:blipFill>
          <a:blip r:embed="rId3" cstate="print"/>
          <a:srcRect/>
          <a:stretch>
            <a:fillRect/>
          </a:stretch>
        </p:blipFill>
        <p:spPr bwMode="auto">
          <a:xfrm>
            <a:off x="276224" y="761999"/>
            <a:ext cx="3381375" cy="4903667"/>
          </a:xfrm>
          <a:prstGeom prst="rect">
            <a:avLst/>
          </a:prstGeom>
          <a:noFill/>
          <a:ln w="9525">
            <a:noFill/>
            <a:miter lim="800000"/>
            <a:headEnd/>
            <a:tailEnd/>
          </a:ln>
        </p:spPr>
      </p:pic>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733800" y="1905000"/>
            <a:ext cx="51816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sp>
        <p:nvSpPr>
          <p:cNvPr id="13" name="Прямоугольник 12"/>
          <p:cNvSpPr/>
          <p:nvPr/>
        </p:nvSpPr>
        <p:spPr>
          <a:xfrm>
            <a:off x="3733800" y="2819400"/>
            <a:ext cx="5181600" cy="6858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graphicFrame>
        <p:nvGraphicFramePr>
          <p:cNvPr id="346115" name="Object 3"/>
          <p:cNvGraphicFramePr>
            <a:graphicFrameLocks noChangeAspect="1"/>
          </p:cNvGraphicFramePr>
          <p:nvPr/>
        </p:nvGraphicFramePr>
        <p:xfrm>
          <a:off x="3778553" y="3826200"/>
          <a:ext cx="2241247" cy="1295400"/>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553" y="3826200"/>
                        <a:ext cx="2241247" cy="12954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346119" name="Object 7"/>
          <p:cNvGraphicFramePr>
            <a:graphicFrameLocks noChangeAspect="1"/>
          </p:cNvGraphicFramePr>
          <p:nvPr/>
        </p:nvGraphicFramePr>
        <p:xfrm>
          <a:off x="3775075" y="5356230"/>
          <a:ext cx="3463925" cy="1371600"/>
        </p:xfrm>
        <a:graphic>
          <a:graphicData uri="http://schemas.openxmlformats.org/presentationml/2006/ole">
            <mc:AlternateContent xmlns:mc="http://schemas.openxmlformats.org/markup-compatibility/2006">
              <mc:Choice xmlns:v="urn:schemas-microsoft-com:vml" Requires="v">
                <p:oleObj name="Формула" r:id="rId6" imgW="1511280" imgH="596880" progId="Equation.3">
                  <p:embed/>
                </p:oleObj>
              </mc:Choice>
              <mc:Fallback>
                <p:oleObj name="Формула" r:id="rId6" imgW="1511280" imgH="59688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5075" y="5356230"/>
                        <a:ext cx="3463925" cy="1371600"/>
                      </a:xfrm>
                      <a:prstGeom prst="rect">
                        <a:avLst/>
                      </a:prstGeom>
                      <a:solidFill>
                        <a:schemeClr val="bg1"/>
                      </a:solidFill>
                    </p:spPr>
                  </p:pic>
                </p:oleObj>
              </mc:Fallback>
            </mc:AlternateContent>
          </a:graphicData>
        </a:graphic>
      </p:graphicFrame>
      <p:sp>
        <p:nvSpPr>
          <p:cNvPr id="21" name="Овал 20"/>
          <p:cNvSpPr/>
          <p:nvPr/>
        </p:nvSpPr>
        <p:spPr>
          <a:xfrm>
            <a:off x="6061073" y="5197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702353" y="3673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descr="30"/>
          <p:cNvPicPr>
            <a:picLocks noChangeAspect="1"/>
          </p:cNvPicPr>
          <p:nvPr/>
        </p:nvPicPr>
        <p:blipFill>
          <a:blip r:embed="rId8" cstate="print"/>
          <a:srcRect/>
          <a:stretch>
            <a:fillRect/>
          </a:stretch>
        </p:blipFill>
        <p:spPr bwMode="auto">
          <a:xfrm>
            <a:off x="7293045" y="3581399"/>
            <a:ext cx="1774755" cy="1654724"/>
          </a:xfrm>
          <a:prstGeom prst="rect">
            <a:avLst/>
          </a:prstGeom>
          <a:noFill/>
          <a:ln w="9525">
            <a:noFill/>
            <a:miter lim="800000"/>
            <a:headEnd/>
            <a:tailEnd/>
          </a:ln>
        </p:spPr>
      </p:pic>
      <p:cxnSp>
        <p:nvCxnSpPr>
          <p:cNvPr id="15" name="Прямая со стрелкой 14"/>
          <p:cNvCxnSpPr/>
          <p:nvPr/>
        </p:nvCxnSpPr>
        <p:spPr>
          <a:xfrm flipV="1">
            <a:off x="5715000" y="3352800"/>
            <a:ext cx="990600" cy="838201"/>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5400000" flipH="1" flipV="1">
            <a:off x="3551345" y="2941800"/>
            <a:ext cx="1464000" cy="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6115"/>
                                        </p:tgtEl>
                                        <p:attrNameLst>
                                          <p:attrName>style.visibility</p:attrName>
                                        </p:attrNameLst>
                                      </p:cBhvr>
                                      <p:to>
                                        <p:strVal val="visible"/>
                                      </p:to>
                                    </p:set>
                                    <p:animEffect transition="in" filter="fade">
                                      <p:cBhvr>
                                        <p:cTn id="22" dur="500"/>
                                        <p:tgtEl>
                                          <p:spTgt spid="34611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2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Вольтамперная характеристика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 name="Прямоугольник 12"/>
          <p:cNvSpPr/>
          <p:nvPr/>
        </p:nvSpPr>
        <p:spPr>
          <a:xfrm>
            <a:off x="228600" y="3657600"/>
            <a:ext cx="4191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pic>
        <p:nvPicPr>
          <p:cNvPr id="346118" name="Picture 6"/>
          <p:cNvPicPr>
            <a:picLocks noChangeAspect="1" noChangeArrowheads="1"/>
          </p:cNvPicPr>
          <p:nvPr/>
        </p:nvPicPr>
        <p:blipFill>
          <a:blip r:embed="rId3" cstate="print"/>
          <a:srcRect t="3665" r="7330" b="27225"/>
          <a:stretch>
            <a:fillRect/>
          </a:stretch>
        </p:blipFill>
        <p:spPr bwMode="auto">
          <a:xfrm>
            <a:off x="304800" y="762000"/>
            <a:ext cx="4632036" cy="2590800"/>
          </a:xfrm>
          <a:prstGeom prst="rect">
            <a:avLst/>
          </a:prstGeom>
          <a:noFill/>
          <a:ln w="9525">
            <a:noFill/>
            <a:miter lim="800000"/>
            <a:headEnd/>
            <a:tailEnd/>
          </a:ln>
        </p:spPr>
      </p:pic>
      <p:graphicFrame>
        <p:nvGraphicFramePr>
          <p:cNvPr id="346115" name="Object 3"/>
          <p:cNvGraphicFramePr>
            <a:graphicFrameLocks noChangeAspect="1"/>
          </p:cNvGraphicFramePr>
          <p:nvPr/>
        </p:nvGraphicFramePr>
        <p:xfrm>
          <a:off x="1143000" y="4572000"/>
          <a:ext cx="1828800" cy="1057013"/>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4572000"/>
                        <a:ext cx="1828800" cy="10570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Овал 14"/>
          <p:cNvSpPr/>
          <p:nvPr/>
        </p:nvSpPr>
        <p:spPr>
          <a:xfrm>
            <a:off x="685800" y="2667000"/>
            <a:ext cx="324000" cy="50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1524000" y="13716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362200" y="838200"/>
            <a:ext cx="2895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a:t>
            </a:r>
          </a:p>
        </p:txBody>
      </p:sp>
      <p:sp>
        <p:nvSpPr>
          <p:cNvPr id="20" name="Овал 19"/>
          <p:cNvSpPr/>
          <p:nvPr/>
        </p:nvSpPr>
        <p:spPr>
          <a:xfrm>
            <a:off x="1524000" y="22098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5029200" y="2209800"/>
            <a:ext cx="3962400" cy="990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 результате хаотического теплового движения некоторые е</a:t>
            </a:r>
            <a:r>
              <a:rPr lang="ru-RU" b="1" baseline="30000" dirty="0">
                <a:solidFill>
                  <a:schemeClr val="accent6">
                    <a:lumMod val="75000"/>
                  </a:schemeClr>
                </a:solidFill>
              </a:rPr>
              <a:t>-</a:t>
            </a:r>
            <a:r>
              <a:rPr lang="ru-RU" b="1" dirty="0">
                <a:solidFill>
                  <a:schemeClr val="accent6">
                    <a:lumMod val="75000"/>
                  </a:schemeClr>
                </a:solidFill>
              </a:rPr>
              <a:t> достигают А</a:t>
            </a:r>
          </a:p>
        </p:txBody>
      </p:sp>
      <p:cxnSp>
        <p:nvCxnSpPr>
          <p:cNvPr id="22" name="Прямая со стрелкой 21"/>
          <p:cNvCxnSpPr>
            <a:stCxn id="21" idx="1"/>
            <a:endCxn id="20" idx="6"/>
          </p:cNvCxnSpPr>
          <p:nvPr/>
        </p:nvCxnSpPr>
        <p:spPr>
          <a:xfrm rot="10800000">
            <a:off x="1848000" y="2371800"/>
            <a:ext cx="3181200" cy="3333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10800000" flipV="1">
            <a:off x="1905000" y="1219200"/>
            <a:ext cx="381000" cy="152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5029200" y="762000"/>
            <a:ext cx="3962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 – все е</a:t>
            </a:r>
            <a:r>
              <a:rPr lang="ru-RU" b="1" baseline="30000" dirty="0">
                <a:solidFill>
                  <a:schemeClr val="accent6">
                    <a:lumMod val="75000"/>
                  </a:schemeClr>
                </a:solidFill>
              </a:rPr>
              <a:t>- </a:t>
            </a:r>
            <a:r>
              <a:rPr lang="ru-RU" b="1" dirty="0">
                <a:solidFill>
                  <a:srgbClr val="2D2D8A">
                    <a:lumMod val="75000"/>
                  </a:srgbClr>
                </a:solidFill>
              </a:rPr>
              <a:t>под действием приложенного </a:t>
            </a:r>
            <a:r>
              <a:rPr lang="en-US" b="1" dirty="0">
                <a:solidFill>
                  <a:srgbClr val="2D2D8A">
                    <a:lumMod val="75000"/>
                  </a:srgbClr>
                </a:solidFill>
              </a:rPr>
              <a:t>U </a:t>
            </a:r>
            <a:r>
              <a:rPr lang="ru-RU" b="1" dirty="0">
                <a:solidFill>
                  <a:srgbClr val="2D2D8A">
                    <a:lumMod val="75000"/>
                  </a:srgbClr>
                </a:solidFill>
              </a:rPr>
              <a:t>достигают анода </a:t>
            </a:r>
            <a:r>
              <a:rPr lang="ru-RU" b="1" baseline="30000" dirty="0">
                <a:solidFill>
                  <a:schemeClr val="accent6">
                    <a:lumMod val="75000"/>
                  </a:schemeClr>
                </a:solidFill>
              </a:rPr>
              <a:t> </a:t>
            </a:r>
            <a:r>
              <a:rPr lang="ru-RU" b="1" dirty="0">
                <a:solidFill>
                  <a:schemeClr val="accent6">
                    <a:lumMod val="75000"/>
                  </a:schemeClr>
                </a:solidFill>
              </a:rPr>
              <a:t> </a:t>
            </a:r>
          </a:p>
        </p:txBody>
      </p:sp>
      <p:sp>
        <p:nvSpPr>
          <p:cNvPr id="33" name="Прямоугольник 32"/>
          <p:cNvSpPr/>
          <p:nvPr/>
        </p:nvSpPr>
        <p:spPr>
          <a:xfrm>
            <a:off x="5029200" y="1676400"/>
            <a:ext cx="1905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dirty="0">
                <a:solidFill>
                  <a:schemeClr val="accent6">
                    <a:lumMod val="75000"/>
                  </a:schemeClr>
                </a:solidFill>
                <a:sym typeface="Symbol"/>
              </a:rPr>
              <a:t>0 </a:t>
            </a:r>
            <a:r>
              <a:rPr lang="ru-RU" b="1" dirty="0">
                <a:solidFill>
                  <a:schemeClr val="accent6">
                    <a:lumMod val="75000"/>
                  </a:schemeClr>
                </a:solidFill>
                <a:sym typeface="Symbol"/>
              </a:rPr>
              <a:t>при </a:t>
            </a:r>
            <a:r>
              <a:rPr lang="en-US" b="1" dirty="0">
                <a:solidFill>
                  <a:schemeClr val="accent6">
                    <a:lumMod val="75000"/>
                  </a:schemeClr>
                </a:solidFill>
                <a:sym typeface="Symbol"/>
              </a:rPr>
              <a:t>U=0</a:t>
            </a:r>
            <a:endParaRPr lang="ru-RU" b="1" dirty="0">
              <a:solidFill>
                <a:schemeClr val="accent6">
                  <a:lumMod val="75000"/>
                </a:schemeClr>
              </a:solidFill>
            </a:endParaRPr>
          </a:p>
        </p:txBody>
      </p:sp>
      <p:sp>
        <p:nvSpPr>
          <p:cNvPr id="39" name="Прямоугольник 38"/>
          <p:cNvSpPr/>
          <p:nvPr/>
        </p:nvSpPr>
        <p:spPr>
          <a:xfrm>
            <a:off x="4419600" y="1143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2</a:t>
            </a:r>
            <a:endParaRPr lang="ru-RU" b="1" baseline="-25000" dirty="0">
              <a:solidFill>
                <a:schemeClr val="accent6">
                  <a:lumMod val="75000"/>
                </a:schemeClr>
              </a:solidFill>
            </a:endParaRPr>
          </a:p>
        </p:txBody>
      </p:sp>
      <p:sp>
        <p:nvSpPr>
          <p:cNvPr id="40" name="Прямоугольник 39"/>
          <p:cNvSpPr/>
          <p:nvPr/>
        </p:nvSpPr>
        <p:spPr>
          <a:xfrm>
            <a:off x="4419600" y="1524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1</a:t>
            </a:r>
            <a:endParaRPr lang="ru-RU" b="1" baseline="-25000" dirty="0">
              <a:solidFill>
                <a:schemeClr val="accent6">
                  <a:lumMod val="75000"/>
                </a:schemeClr>
              </a:solidFill>
            </a:endParaRPr>
          </a:p>
        </p:txBody>
      </p:sp>
      <p:cxnSp>
        <p:nvCxnSpPr>
          <p:cNvPr id="47" name="Прямая со стрелкой 46"/>
          <p:cNvCxnSpPr>
            <a:endCxn id="15" idx="4"/>
          </p:cNvCxnSpPr>
          <p:nvPr/>
        </p:nvCxnSpPr>
        <p:spPr>
          <a:xfrm rot="5400000" flipH="1" flipV="1">
            <a:off x="599700" y="3409500"/>
            <a:ext cx="486600" cy="9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Прямоугольник 49"/>
          <p:cNvSpPr/>
          <p:nvPr/>
        </p:nvSpPr>
        <p:spPr>
          <a:xfrm>
            <a:off x="228600" y="5791200"/>
            <a:ext cx="5181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pic>
        <p:nvPicPr>
          <p:cNvPr id="54" name="Picture 3">
            <a:hlinkClick r:id="rId6" action="ppaction://hlinkfile"/>
          </p:cNvPr>
          <p:cNvPicPr>
            <a:picLocks noChangeAspect="1" noChangeArrowheads="1"/>
          </p:cNvPicPr>
          <p:nvPr/>
        </p:nvPicPr>
        <p:blipFill>
          <a:blip r:embed="rId7" cstate="print"/>
          <a:srcRect/>
          <a:stretch>
            <a:fillRect/>
          </a:stretch>
        </p:blipFill>
        <p:spPr bwMode="auto">
          <a:xfrm>
            <a:off x="5562600" y="3810000"/>
            <a:ext cx="3051422" cy="2514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6118"/>
                                        </p:tgtEl>
                                        <p:attrNameLst>
                                          <p:attrName>style.visibility</p:attrName>
                                        </p:attrNameLst>
                                      </p:cBhvr>
                                      <p:to>
                                        <p:strVal val="visible"/>
                                      </p:to>
                                    </p:set>
                                    <p:animEffect transition="in" filter="fade">
                                      <p:cBhvr>
                                        <p:cTn id="7" dur="500"/>
                                        <p:tgtEl>
                                          <p:spTgt spid="3461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500"/>
                            </p:stCondLst>
                            <p:childTnLst>
                              <p:par>
                                <p:cTn id="42" presetID="2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righ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left)">
                                      <p:cBhvr>
                                        <p:cTn id="58" dur="500"/>
                                        <p:tgtEl>
                                          <p:spTgt spid="39"/>
                                        </p:tgtEl>
                                      </p:cBhvr>
                                    </p:animEffect>
                                  </p:childTnLst>
                                </p:cTn>
                              </p:par>
                            </p:childTnLst>
                          </p:cTn>
                        </p:par>
                        <p:par>
                          <p:cTn id="59" fill="hold">
                            <p:stCondLst>
                              <p:cond delay="10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down)">
                                      <p:cBhvr>
                                        <p:cTn id="71" dur="500"/>
                                        <p:tgtEl>
                                          <p:spTgt spid="4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46115"/>
                                        </p:tgtEl>
                                        <p:attrNameLst>
                                          <p:attrName>style.visibility</p:attrName>
                                        </p:attrNameLst>
                                      </p:cBhvr>
                                      <p:to>
                                        <p:strVal val="visible"/>
                                      </p:to>
                                    </p:set>
                                    <p:animEffect transition="in" filter="fade">
                                      <p:cBhvr>
                                        <p:cTn id="76" dur="500"/>
                                        <p:tgtEl>
                                          <p:spTgt spid="346115"/>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left)">
                                      <p:cBhvr>
                                        <p:cTn id="8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7" grpId="0" animBg="1"/>
      <p:bldP spid="19" grpId="0"/>
      <p:bldP spid="20" grpId="0" animBg="1"/>
      <p:bldP spid="21" grpId="0" animBg="1"/>
      <p:bldP spid="31" grpId="0" animBg="1"/>
      <p:bldP spid="33" grpId="0"/>
      <p:bldP spid="39" grpId="0"/>
      <p:bldP spid="40"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Практическое применение фотоэффекта</a:t>
            </a:r>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447800"/>
            <a:ext cx="5257800" cy="381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Фотоэлементы разных типов</a:t>
            </a:r>
          </a:p>
        </p:txBody>
      </p:sp>
      <p:sp>
        <p:nvSpPr>
          <p:cNvPr id="6" name="Прямоугольник 5"/>
          <p:cNvSpPr/>
          <p:nvPr/>
        </p:nvSpPr>
        <p:spPr>
          <a:xfrm>
            <a:off x="304800" y="1828800"/>
            <a:ext cx="5257800" cy="2590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b="1" dirty="0">
                <a:solidFill>
                  <a:srgbClr val="002060"/>
                </a:solidFill>
              </a:rPr>
              <a:t>Вакуумные фотоэлементы</a:t>
            </a:r>
          </a:p>
          <a:p>
            <a:pPr marL="180975" indent="-180975">
              <a:spcBef>
                <a:spcPts val="600"/>
              </a:spcBef>
              <a:buFont typeface="Arial" pitchFamily="34" charset="0"/>
              <a:buChar char="•"/>
            </a:pPr>
            <a:r>
              <a:rPr lang="ru-RU" b="1" dirty="0">
                <a:solidFill>
                  <a:srgbClr val="002060"/>
                </a:solidFill>
              </a:rPr>
              <a:t>Газонаполненные фотоэлементы </a:t>
            </a:r>
          </a:p>
          <a:p>
            <a:pPr marL="638175" lvl="1" indent="-180975">
              <a:spcBef>
                <a:spcPts val="600"/>
              </a:spcBef>
              <a:buFont typeface="Arial" pitchFamily="34" charset="0"/>
              <a:buChar char="•"/>
            </a:pPr>
            <a:r>
              <a:rPr lang="ru-RU" b="1" dirty="0">
                <a:solidFill>
                  <a:srgbClr val="002060"/>
                </a:solidFill>
              </a:rPr>
              <a:t>газ при низком давлении увеличивает силу тока за счет ударной ионизации</a:t>
            </a:r>
          </a:p>
          <a:p>
            <a:pPr marL="180975" indent="-180975">
              <a:spcBef>
                <a:spcPts val="600"/>
              </a:spcBef>
              <a:buFont typeface="Arial" pitchFamily="34" charset="0"/>
              <a:buChar char="•"/>
            </a:pPr>
            <a:r>
              <a:rPr lang="ru-RU" b="1" dirty="0">
                <a:solidFill>
                  <a:srgbClr val="002060"/>
                </a:solidFill>
              </a:rPr>
              <a:t>Фотосопротивления</a:t>
            </a:r>
          </a:p>
          <a:p>
            <a:pPr marL="180975" indent="-180975">
              <a:spcBef>
                <a:spcPts val="600"/>
              </a:spcBef>
              <a:buFont typeface="Arial" pitchFamily="34" charset="0"/>
              <a:buChar char="•"/>
            </a:pPr>
            <a:r>
              <a:rPr lang="ru-RU" b="1" dirty="0">
                <a:solidFill>
                  <a:srgbClr val="002060"/>
                </a:solidFill>
              </a:rPr>
              <a:t>Вентильные элементы – </a:t>
            </a:r>
            <a:br>
              <a:rPr lang="ru-RU" b="1" dirty="0">
                <a:solidFill>
                  <a:srgbClr val="002060"/>
                </a:solidFill>
              </a:rPr>
            </a:br>
            <a:r>
              <a:rPr lang="ru-RU" b="1" dirty="0">
                <a:solidFill>
                  <a:srgbClr val="002060"/>
                </a:solidFill>
              </a:rPr>
              <a:t>солнечные батареи (</a:t>
            </a:r>
            <a:r>
              <a:rPr lang="ru-RU" b="1" dirty="0">
                <a:solidFill>
                  <a:srgbClr val="002060"/>
                </a:solidFill>
                <a:sym typeface="Symbol"/>
              </a:rPr>
              <a:t>=10…20%)</a:t>
            </a:r>
            <a:endParaRPr lang="ru-RU" b="1" dirty="0">
              <a:solidFill>
                <a:srgbClr val="002060"/>
              </a:solidFill>
            </a:endParaRPr>
          </a:p>
        </p:txBody>
      </p:sp>
      <p:sp>
        <p:nvSpPr>
          <p:cNvPr id="7" name="Прямоугольник 6"/>
          <p:cNvSpPr/>
          <p:nvPr/>
        </p:nvSpPr>
        <p:spPr>
          <a:xfrm>
            <a:off x="457200" y="5029200"/>
            <a:ext cx="7924800" cy="1600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С.И.Вавилов:</a:t>
            </a:r>
          </a:p>
          <a:p>
            <a:pPr>
              <a:spcBef>
                <a:spcPts val="600"/>
              </a:spcBef>
            </a:pPr>
            <a:r>
              <a:rPr lang="ru-RU" b="1" dirty="0">
                <a:solidFill>
                  <a:srgbClr val="002060"/>
                </a:solidFill>
              </a:rPr>
              <a:t>в области наибольшей чувствительности (</a:t>
            </a:r>
            <a:r>
              <a:rPr lang="el-GR" b="1" dirty="0">
                <a:solidFill>
                  <a:srgbClr val="002060"/>
                </a:solidFill>
              </a:rPr>
              <a:t>λ</a:t>
            </a:r>
            <a:r>
              <a:rPr lang="ru-RU" b="1" dirty="0">
                <a:solidFill>
                  <a:srgbClr val="002060"/>
                </a:solidFill>
              </a:rPr>
              <a:t>=555 нм)</a:t>
            </a:r>
            <a:br>
              <a:rPr lang="ru-RU" b="1" dirty="0">
                <a:solidFill>
                  <a:srgbClr val="002060"/>
                </a:solidFill>
              </a:rPr>
            </a:br>
            <a:r>
              <a:rPr lang="ru-RU" b="1" dirty="0">
                <a:solidFill>
                  <a:srgbClr val="002060"/>
                </a:solidFill>
              </a:rPr>
              <a:t>глаз начинает реагировать на свет при попадании </a:t>
            </a:r>
            <a:br>
              <a:rPr lang="ru-RU" b="1" dirty="0">
                <a:solidFill>
                  <a:srgbClr val="002060"/>
                </a:solidFill>
              </a:rPr>
            </a:br>
            <a:r>
              <a:rPr lang="ru-RU" b="1" dirty="0">
                <a:solidFill>
                  <a:srgbClr val="002060"/>
                </a:solidFill>
              </a:rPr>
              <a:t>на зрачок примерно 100 фотонов в секунду</a:t>
            </a:r>
          </a:p>
        </p:txBody>
      </p:sp>
      <p:sp>
        <p:nvSpPr>
          <p:cNvPr id="389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up)">
                                      <p:cBhvr>
                                        <p:cTn id="16" dur="500"/>
                                        <p:tgtEl>
                                          <p:spTgt spid="6">
                                            <p:txEl>
                                              <p:pRg st="1" end="1"/>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wipe(up)">
                                      <p:cBhvr>
                                        <p:cTn id="20" dur="500"/>
                                        <p:tgtEl>
                                          <p:spTgt spid="6">
                                            <p:txEl>
                                              <p:pRg st="2" end="2"/>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up)">
                                      <p:cBhvr>
                                        <p:cTn id="24" dur="500"/>
                                        <p:tgtEl>
                                          <p:spTgt spid="6">
                                            <p:txEl>
                                              <p:pRg st="3" end="3"/>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wipe(up)">
                                      <p:cBhvr>
                                        <p:cTn id="28" dur="5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Давление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0" y="1066800"/>
            <a:ext cx="6629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давление, производимое светом </a:t>
            </a:r>
            <a:br>
              <a:rPr lang="ru-RU" b="1" dirty="0">
                <a:solidFill>
                  <a:schemeClr val="accent6">
                    <a:lumMod val="75000"/>
                  </a:schemeClr>
                </a:solidFill>
              </a:rPr>
            </a:br>
            <a:r>
              <a:rPr lang="ru-RU" b="1" dirty="0">
                <a:solidFill>
                  <a:schemeClr val="accent6">
                    <a:lumMod val="75000"/>
                  </a:schemeClr>
                </a:solidFill>
              </a:rPr>
              <a:t>на отражающие и поглощающие тела, </a:t>
            </a:r>
            <a:br>
              <a:rPr lang="ru-RU" b="1" dirty="0">
                <a:solidFill>
                  <a:schemeClr val="accent6">
                    <a:lumMod val="75000"/>
                  </a:schemeClr>
                </a:solidFill>
              </a:rPr>
            </a:br>
            <a:r>
              <a:rPr lang="ru-RU" b="1" dirty="0">
                <a:solidFill>
                  <a:schemeClr val="accent6">
                    <a:lumMod val="75000"/>
                  </a:schemeClr>
                </a:solidFill>
              </a:rPr>
              <a:t>частицы, отдельные молекулы и атомы</a:t>
            </a:r>
          </a:p>
        </p:txBody>
      </p:sp>
      <p:sp>
        <p:nvSpPr>
          <p:cNvPr id="7" name="Прямоугольник 6"/>
          <p:cNvSpPr/>
          <p:nvPr/>
        </p:nvSpPr>
        <p:spPr>
          <a:xfrm>
            <a:off x="304800" y="1066800"/>
            <a:ext cx="1905000" cy="914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Давление света</a:t>
            </a:r>
          </a:p>
        </p:txBody>
      </p:sp>
      <p:sp>
        <p:nvSpPr>
          <p:cNvPr id="8" name="Прямоугольник 7"/>
          <p:cNvSpPr/>
          <p:nvPr/>
        </p:nvSpPr>
        <p:spPr>
          <a:xfrm>
            <a:off x="304800" y="2105025"/>
            <a:ext cx="3132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Впервые гипотеза светового давления</a:t>
            </a:r>
          </a:p>
        </p:txBody>
      </p:sp>
      <p:sp>
        <p:nvSpPr>
          <p:cNvPr id="14" name="Прямоугольник 13"/>
          <p:cNvSpPr/>
          <p:nvPr/>
        </p:nvSpPr>
        <p:spPr>
          <a:xfrm>
            <a:off x="3124200" y="2105025"/>
            <a:ext cx="5791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И.Кеплер для объяснения отклонения хвоста комет, пролетающих вблизи Солнца</a:t>
            </a:r>
          </a:p>
        </p:txBody>
      </p:sp>
      <p:sp>
        <p:nvSpPr>
          <p:cNvPr id="3788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 name="Picture 2"/>
          <p:cNvPicPr>
            <a:picLocks noChangeAspect="1" noChangeArrowheads="1"/>
          </p:cNvPicPr>
          <p:nvPr/>
        </p:nvPicPr>
        <p:blipFill>
          <a:blip r:embed="rId3" cstate="print"/>
          <a:srcRect l="4167" t="16667" r="6250" b="8333"/>
          <a:stretch>
            <a:fillRect/>
          </a:stretch>
        </p:blipFill>
        <p:spPr bwMode="auto">
          <a:xfrm>
            <a:off x="2133600" y="3962400"/>
            <a:ext cx="3276600" cy="2743200"/>
          </a:xfrm>
          <a:prstGeom prst="rect">
            <a:avLst/>
          </a:prstGeom>
          <a:noFill/>
          <a:ln w="9525">
            <a:noFill/>
            <a:miter lim="800000"/>
            <a:headEnd/>
            <a:tailEnd/>
          </a:ln>
        </p:spPr>
      </p:pic>
      <p:sp>
        <p:nvSpPr>
          <p:cNvPr id="22" name="Прямоугольник 21"/>
          <p:cNvSpPr/>
          <p:nvPr/>
        </p:nvSpPr>
        <p:spPr>
          <a:xfrm>
            <a:off x="304800" y="2895600"/>
            <a:ext cx="4953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1899 г. – П.Н.Лебедев</a:t>
            </a:r>
          </a:p>
          <a:p>
            <a:r>
              <a:rPr lang="ru-RU" b="1" dirty="0">
                <a:solidFill>
                  <a:schemeClr val="accent6">
                    <a:lumMod val="75000"/>
                  </a:schemeClr>
                </a:solidFill>
              </a:rPr>
              <a:t>первые опыты по исследованию светового давления</a:t>
            </a:r>
          </a:p>
        </p:txBody>
      </p:sp>
      <p:sp>
        <p:nvSpPr>
          <p:cNvPr id="25" name="Прямоугольник 24"/>
          <p:cNvSpPr/>
          <p:nvPr/>
        </p:nvSpPr>
        <p:spPr>
          <a:xfrm>
            <a:off x="5486400" y="2971800"/>
            <a:ext cx="3657600" cy="1676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sz="1600" b="1" dirty="0">
                <a:solidFill>
                  <a:schemeClr val="accent6">
                    <a:lumMod val="75000"/>
                  </a:schemeClr>
                </a:solidFill>
              </a:rPr>
              <a:t>Крутильные весы</a:t>
            </a:r>
          </a:p>
          <a:p>
            <a:pPr marL="180975" indent="-180975"/>
            <a:endParaRPr lang="en-US" sz="1600" b="1" dirty="0">
              <a:solidFill>
                <a:schemeClr val="accent6">
                  <a:lumMod val="75000"/>
                </a:schemeClr>
              </a:solidFill>
            </a:endParaRPr>
          </a:p>
          <a:p>
            <a:pPr marL="180975" indent="-180975">
              <a:buFont typeface="Arial" pitchFamily="34" charset="0"/>
              <a:buChar char="•"/>
            </a:pPr>
            <a:r>
              <a:rPr lang="ru-RU" sz="1600" b="1" dirty="0" err="1">
                <a:solidFill>
                  <a:schemeClr val="accent6">
                    <a:lumMod val="75000"/>
                  </a:schemeClr>
                </a:solidFill>
              </a:rPr>
              <a:t>Вакуумированный</a:t>
            </a:r>
            <a:r>
              <a:rPr lang="ru-RU" sz="1600" b="1" dirty="0">
                <a:solidFill>
                  <a:schemeClr val="accent6">
                    <a:lumMod val="75000"/>
                  </a:schemeClr>
                </a:solidFill>
              </a:rPr>
              <a:t> сосуд</a:t>
            </a:r>
          </a:p>
          <a:p>
            <a:pPr marL="180975" indent="-180975">
              <a:buFont typeface="Arial" pitchFamily="34" charset="0"/>
              <a:buChar char="•"/>
            </a:pPr>
            <a:r>
              <a:rPr lang="ru-RU" sz="1600" b="1" dirty="0">
                <a:solidFill>
                  <a:schemeClr val="accent6">
                    <a:lumMod val="75000"/>
                  </a:schemeClr>
                </a:solidFill>
              </a:rPr>
              <a:t>Тонкие диски из слюды </a:t>
            </a:r>
            <a:br>
              <a:rPr lang="ru-RU" sz="1600" b="1" dirty="0">
                <a:solidFill>
                  <a:schemeClr val="accent6">
                    <a:lumMod val="75000"/>
                  </a:schemeClr>
                </a:solidFill>
              </a:rPr>
            </a:br>
            <a:r>
              <a:rPr lang="ru-RU" sz="1600" b="1" dirty="0">
                <a:solidFill>
                  <a:schemeClr val="accent6">
                    <a:lumMod val="75000"/>
                  </a:schemeClr>
                </a:solidFill>
              </a:rPr>
              <a:t>и различных металлов </a:t>
            </a:r>
            <a:br>
              <a:rPr lang="ru-RU" sz="1600" b="1" dirty="0">
                <a:solidFill>
                  <a:schemeClr val="accent6">
                    <a:lumMod val="75000"/>
                  </a:schemeClr>
                </a:solidFill>
              </a:rPr>
            </a:br>
            <a:r>
              <a:rPr lang="ru-RU" sz="1600" b="1" dirty="0">
                <a:solidFill>
                  <a:schemeClr val="accent6">
                    <a:lumMod val="75000"/>
                  </a:schemeClr>
                </a:solidFill>
              </a:rPr>
              <a:t>на тонкой проволоке</a:t>
            </a:r>
          </a:p>
        </p:txBody>
      </p:sp>
      <p:pic>
        <p:nvPicPr>
          <p:cNvPr id="378885" name="Picture 5"/>
          <p:cNvPicPr>
            <a:picLocks noChangeAspect="1" noChangeArrowheads="1"/>
          </p:cNvPicPr>
          <p:nvPr/>
        </p:nvPicPr>
        <p:blipFill>
          <a:blip r:embed="rId4" cstate="print"/>
          <a:srcRect l="10850" r="9585"/>
          <a:stretch>
            <a:fillRect/>
          </a:stretch>
        </p:blipFill>
        <p:spPr bwMode="auto">
          <a:xfrm>
            <a:off x="381000" y="3962400"/>
            <a:ext cx="1676400" cy="2743200"/>
          </a:xfrm>
          <a:prstGeom prst="rect">
            <a:avLst/>
          </a:prstGeom>
          <a:noFill/>
          <a:ln w="9525">
            <a:noFill/>
            <a:miter lim="800000"/>
            <a:headEnd/>
            <a:tailEnd/>
          </a:ln>
        </p:spPr>
      </p:pic>
      <p:sp>
        <p:nvSpPr>
          <p:cNvPr id="27" name="Прямоугольник 26"/>
          <p:cNvSpPr/>
          <p:nvPr/>
        </p:nvSpPr>
        <p:spPr>
          <a:xfrm>
            <a:off x="5638800" y="4572000"/>
            <a:ext cx="3657600" cy="2209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Попеременное облучение разных сторон крылышек – нивелирование радиометрических сил </a:t>
            </a:r>
          </a:p>
          <a:p>
            <a:endParaRPr lang="ru-RU" sz="1600" b="1" dirty="0">
              <a:solidFill>
                <a:schemeClr val="accent6">
                  <a:lumMod val="75000"/>
                </a:schemeClr>
              </a:solidFill>
            </a:endParaRPr>
          </a:p>
          <a:p>
            <a:r>
              <a:rPr lang="ru-RU" sz="1600" b="1" dirty="0">
                <a:solidFill>
                  <a:schemeClr val="accent6">
                    <a:lumMod val="75000"/>
                  </a:schemeClr>
                </a:solidFill>
              </a:rPr>
              <a:t>Удовлетворительное (±20%) совпадение</a:t>
            </a:r>
            <a:br>
              <a:rPr lang="ru-RU" sz="1600" b="1" dirty="0">
                <a:solidFill>
                  <a:schemeClr val="accent6">
                    <a:lumMod val="75000"/>
                  </a:schemeClr>
                </a:solidFill>
              </a:rPr>
            </a:br>
            <a:r>
              <a:rPr lang="ru-RU" sz="1600" b="1" dirty="0">
                <a:solidFill>
                  <a:schemeClr val="accent6">
                    <a:lumMod val="75000"/>
                  </a:schemeClr>
                </a:solidFill>
              </a:rPr>
              <a:t>с теорией Максвелла</a:t>
            </a:r>
          </a:p>
        </p:txBody>
      </p:sp>
      <p:sp>
        <p:nvSpPr>
          <p:cNvPr id="15" name="Прямоугольник 14"/>
          <p:cNvSpPr/>
          <p:nvPr/>
        </p:nvSpPr>
        <p:spPr>
          <a:xfrm>
            <a:off x="228600" y="609600"/>
            <a:ext cx="8610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Одно из явлений, подтверждающих теорию Максвелла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8885"/>
                                        </p:tgtEl>
                                        <p:attrNameLst>
                                          <p:attrName>style.visibility</p:attrName>
                                        </p:attrNameLst>
                                      </p:cBhvr>
                                      <p:to>
                                        <p:strVal val="visible"/>
                                      </p:to>
                                    </p:set>
                                    <p:animEffect transition="in" filter="fade">
                                      <p:cBhvr>
                                        <p:cTn id="31" dur="500"/>
                                        <p:tgtEl>
                                          <p:spTgt spid="3788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Effect transition="in" filter="fade">
                                      <p:cBhvr>
                                        <p:cTn id="41" dur="500"/>
                                        <p:tgtEl>
                                          <p:spTgt spid="2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xEl>
                                              <p:pRg st="2" end="2"/>
                                            </p:txEl>
                                          </p:spTgt>
                                        </p:tgtEl>
                                        <p:attrNameLst>
                                          <p:attrName>style.visibility</p:attrName>
                                        </p:attrNameLst>
                                      </p:cBhvr>
                                      <p:to>
                                        <p:strVal val="visible"/>
                                      </p:to>
                                    </p:set>
                                    <p:animEffect transition="in" filter="fade">
                                      <p:cBhvr>
                                        <p:cTn id="46" dur="500"/>
                                        <p:tgtEl>
                                          <p:spTgt spid="27">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4" grpId="0" animBg="1"/>
      <p:bldP spid="22" grpId="0"/>
      <p:bldP spid="25"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5" name="Picture 2" descr="42"/>
          <p:cNvPicPr>
            <a:picLocks noChangeAspect="1" noChangeArrowheads="1"/>
          </p:cNvPicPr>
          <p:nvPr/>
        </p:nvPicPr>
        <p:blipFill>
          <a:blip r:embed="rId3" cstate="print"/>
          <a:srcRect/>
          <a:stretch>
            <a:fillRect/>
          </a:stretch>
        </p:blipFill>
        <p:spPr bwMode="auto">
          <a:xfrm>
            <a:off x="381000" y="1905000"/>
            <a:ext cx="6249749" cy="2438400"/>
          </a:xfrm>
          <a:prstGeom prst="rect">
            <a:avLst/>
          </a:prstGeom>
          <a:noFill/>
          <a:ln w="9525">
            <a:noFill/>
            <a:miter lim="800000"/>
            <a:headEnd/>
            <a:tailEnd/>
          </a:ln>
        </p:spPr>
      </p:pic>
      <p:graphicFrame>
        <p:nvGraphicFramePr>
          <p:cNvPr id="6" name="Object 3"/>
          <p:cNvGraphicFramePr>
            <a:graphicFrameLocks noChangeAspect="1"/>
          </p:cNvGraphicFramePr>
          <p:nvPr/>
        </p:nvGraphicFramePr>
        <p:xfrm>
          <a:off x="7086600" y="2590800"/>
          <a:ext cx="1354015" cy="685800"/>
        </p:xfrm>
        <a:graphic>
          <a:graphicData uri="http://schemas.openxmlformats.org/presentationml/2006/ole">
            <mc:AlternateContent xmlns:mc="http://schemas.openxmlformats.org/markup-compatibility/2006">
              <mc:Choice xmlns:v="urn:schemas-microsoft-com:vml" Requires="v">
                <p:oleObj name="Формула" r:id="rId4" imgW="736600" imgH="368300" progId="Equation.3">
                  <p:embed/>
                </p:oleObj>
              </mc:Choice>
              <mc:Fallback>
                <p:oleObj name="Формула" r:id="rId4" imgW="736600" imgH="368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2590800"/>
                        <a:ext cx="1354015"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9" name="Прямоугольник 8"/>
          <p:cNvSpPr/>
          <p:nvPr/>
        </p:nvSpPr>
        <p:spPr>
          <a:xfrm>
            <a:off x="6400800" y="4419600"/>
            <a:ext cx="24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приходят в движение</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3219" name="Object 3"/>
          <p:cNvGraphicFramePr>
            <a:graphicFrameLocks noChangeAspect="1"/>
          </p:cNvGraphicFramePr>
          <p:nvPr/>
        </p:nvGraphicFramePr>
        <p:xfrm>
          <a:off x="3851605" y="5334000"/>
          <a:ext cx="1973263" cy="762000"/>
        </p:xfrm>
        <a:graphic>
          <a:graphicData uri="http://schemas.openxmlformats.org/presentationml/2006/ole">
            <mc:AlternateContent xmlns:mc="http://schemas.openxmlformats.org/markup-compatibility/2006">
              <mc:Choice xmlns:v="urn:schemas-microsoft-com:vml" Requires="v">
                <p:oleObj name="Формула" r:id="rId6" imgW="965160" imgH="368280" progId="Equation.3">
                  <p:embed/>
                </p:oleObj>
              </mc:Choice>
              <mc:Fallback>
                <p:oleObj name="Формула" r:id="rId6" imgW="965160" imgH="3682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605" y="5334000"/>
                        <a:ext cx="1973263" cy="76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электромагнитной теории</a:t>
            </a:r>
          </a:p>
        </p:txBody>
      </p:sp>
      <p:sp>
        <p:nvSpPr>
          <p:cNvPr id="14" name="Стрелка вправо 13"/>
          <p:cNvSpPr/>
          <p:nvPr/>
        </p:nvSpPr>
        <p:spPr>
          <a:xfrm>
            <a:off x="5932701" y="459326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1524000" y="4419600"/>
            <a:ext cx="42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Со стороны ЭМ волны на заряды действуют силы </a:t>
            </a:r>
            <a:r>
              <a:rPr lang="en-US" b="1" dirty="0">
                <a:solidFill>
                  <a:srgbClr val="002060"/>
                </a:solidFill>
              </a:rPr>
              <a:t>F</a:t>
            </a:r>
            <a:r>
              <a:rPr lang="en-US" b="1" baseline="-25000" dirty="0">
                <a:solidFill>
                  <a:srgbClr val="002060"/>
                </a:solidFill>
              </a:rPr>
              <a:t>+</a:t>
            </a:r>
            <a:r>
              <a:rPr lang="en-US" b="1" dirty="0">
                <a:solidFill>
                  <a:srgbClr val="002060"/>
                </a:solidFill>
              </a:rPr>
              <a:t> </a:t>
            </a:r>
            <a:r>
              <a:rPr lang="ru-RU" b="1" dirty="0">
                <a:solidFill>
                  <a:srgbClr val="002060"/>
                </a:solidFill>
              </a:rPr>
              <a:t>и</a:t>
            </a:r>
            <a:r>
              <a:rPr lang="en-US" b="1" dirty="0">
                <a:solidFill>
                  <a:srgbClr val="002060"/>
                </a:solidFill>
              </a:rPr>
              <a:t> F</a:t>
            </a:r>
            <a:r>
              <a:rPr lang="en-US" b="1" baseline="-25000" dirty="0">
                <a:solidFill>
                  <a:srgbClr val="002060"/>
                </a:solidFill>
              </a:rPr>
              <a:t>-</a:t>
            </a:r>
            <a:r>
              <a:rPr lang="ru-RU" b="1" dirty="0">
                <a:solidFill>
                  <a:srgbClr val="002060"/>
                </a:solidFill>
              </a:rPr>
              <a:t> </a:t>
            </a:r>
          </a:p>
        </p:txBody>
      </p:sp>
      <p:sp>
        <p:nvSpPr>
          <p:cNvPr id="16" name="Прямоугольник 15"/>
          <p:cNvSpPr/>
          <p:nvPr/>
        </p:nvSpPr>
        <p:spPr>
          <a:xfrm>
            <a:off x="6400800" y="5410200"/>
            <a:ext cx="2484000" cy="10668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вдавливаются </a:t>
            </a:r>
            <a:br>
              <a:rPr lang="ru-RU" b="1" dirty="0">
                <a:solidFill>
                  <a:srgbClr val="002060"/>
                </a:solidFill>
              </a:rPr>
            </a:br>
            <a:r>
              <a:rPr lang="ru-RU" b="1" dirty="0">
                <a:solidFill>
                  <a:srgbClr val="002060"/>
                </a:solidFill>
              </a:rPr>
              <a:t>в вещество</a:t>
            </a:r>
          </a:p>
        </p:txBody>
      </p:sp>
      <p:sp>
        <p:nvSpPr>
          <p:cNvPr id="17" name="Стрелка вправо 16"/>
          <p:cNvSpPr/>
          <p:nvPr/>
        </p:nvSpPr>
        <p:spPr>
          <a:xfrm>
            <a:off x="5943600" y="556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8" name="Прямоугольник 17"/>
          <p:cNvSpPr/>
          <p:nvPr/>
        </p:nvSpPr>
        <p:spPr>
          <a:xfrm>
            <a:off x="381000" y="5334000"/>
            <a:ext cx="3456000" cy="76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На движущиеся заряды действует сила Лоренца</a:t>
            </a:r>
          </a:p>
        </p:txBody>
      </p:sp>
      <p:sp>
        <p:nvSpPr>
          <p:cNvPr id="19" name="Прямоугольник 18"/>
          <p:cNvSpPr/>
          <p:nvPr/>
        </p:nvSpPr>
        <p:spPr>
          <a:xfrm>
            <a:off x="381000" y="6172200"/>
            <a:ext cx="5410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Сила, создающая давление света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93219"/>
                                        </p:tgtEl>
                                        <p:attrNameLst>
                                          <p:attrName>style.visibility</p:attrName>
                                        </p:attrNameLst>
                                      </p:cBhvr>
                                      <p:to>
                                        <p:strVal val="visible"/>
                                      </p:to>
                                    </p:set>
                                    <p:animEffect transition="in" filter="fade">
                                      <p:cBhvr>
                                        <p:cTn id="49" dur="500"/>
                                        <p:tgtEl>
                                          <p:spTgt spid="393219"/>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2" grpId="0" animBg="1"/>
      <p:bldP spid="14" grpId="0" animBg="1"/>
      <p:bldP spid="15" grpId="0" animBg="1"/>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фотонной теории</a:t>
            </a:r>
          </a:p>
        </p:txBody>
      </p:sp>
      <p:sp>
        <p:nvSpPr>
          <p:cNvPr id="14" name="Стрелка вправо 13"/>
          <p:cNvSpPr/>
          <p:nvPr/>
        </p:nvSpPr>
        <p:spPr>
          <a:xfrm>
            <a:off x="3581400" y="21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304800" y="1905000"/>
            <a:ext cx="32004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как частица попадает на вещество</a:t>
            </a:r>
          </a:p>
        </p:txBody>
      </p:sp>
      <p:sp>
        <p:nvSpPr>
          <p:cNvPr id="16" name="Прямоугольник 15"/>
          <p:cNvSpPr/>
          <p:nvPr/>
        </p:nvSpPr>
        <p:spPr>
          <a:xfrm>
            <a:off x="4038600" y="1905000"/>
            <a:ext cx="381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передает веществу соответствующий импульс</a:t>
            </a:r>
          </a:p>
        </p:txBody>
      </p:sp>
      <p:sp>
        <p:nvSpPr>
          <p:cNvPr id="17" name="Прямоугольник 16"/>
          <p:cNvSpPr/>
          <p:nvPr/>
        </p:nvSpPr>
        <p:spPr>
          <a:xfrm>
            <a:off x="304800" y="2743200"/>
            <a:ext cx="4038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ПОГЛОЩЕННЫМ фотоном</a:t>
            </a:r>
          </a:p>
        </p:txBody>
      </p:sp>
      <p:sp>
        <p:nvSpPr>
          <p:cNvPr id="39526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68" name="Object 4"/>
          <p:cNvGraphicFramePr>
            <a:graphicFrameLocks noChangeAspect="1"/>
          </p:cNvGraphicFramePr>
          <p:nvPr/>
        </p:nvGraphicFramePr>
        <p:xfrm>
          <a:off x="3985735" y="2743200"/>
          <a:ext cx="1792001" cy="576000"/>
        </p:xfrm>
        <a:graphic>
          <a:graphicData uri="http://schemas.openxmlformats.org/presentationml/2006/ole">
            <mc:AlternateContent xmlns:mc="http://schemas.openxmlformats.org/markup-compatibility/2006">
              <mc:Choice xmlns:v="urn:schemas-microsoft-com:vml" Requires="v">
                <p:oleObj name="Формула" r:id="rId3" imgW="1066800" imgH="342900" progId="Equation.3">
                  <p:embed/>
                </p:oleObj>
              </mc:Choice>
              <mc:Fallback>
                <p:oleObj name="Формула" r:id="rId3" imgW="1066800" imgH="3429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735" y="2743200"/>
                        <a:ext cx="1792001"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1" name="Object 7"/>
          <p:cNvGraphicFramePr>
            <a:graphicFrameLocks noChangeAspect="1"/>
          </p:cNvGraphicFramePr>
          <p:nvPr/>
        </p:nvGraphicFramePr>
        <p:xfrm>
          <a:off x="3994200" y="3505200"/>
          <a:ext cx="1936000" cy="576000"/>
        </p:xfrm>
        <a:graphic>
          <a:graphicData uri="http://schemas.openxmlformats.org/presentationml/2006/ole">
            <mc:AlternateContent xmlns:mc="http://schemas.openxmlformats.org/markup-compatibility/2006">
              <mc:Choice xmlns:v="urn:schemas-microsoft-com:vml" Requires="v">
                <p:oleObj name="Формула" r:id="rId5" imgW="1155700" imgH="342900" progId="Equation.3">
                  <p:embed/>
                </p:oleObj>
              </mc:Choice>
              <mc:Fallback>
                <p:oleObj name="Формула" r:id="rId5" imgW="1155700" imgH="342900"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4200" y="3505200"/>
                        <a:ext cx="1936000"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3" name="Object 9"/>
          <p:cNvGraphicFramePr>
            <a:graphicFrameLocks noChangeAspect="1"/>
          </p:cNvGraphicFramePr>
          <p:nvPr/>
        </p:nvGraphicFramePr>
        <p:xfrm>
          <a:off x="3962400" y="4267200"/>
          <a:ext cx="1307024" cy="838200"/>
        </p:xfrm>
        <a:graphic>
          <a:graphicData uri="http://schemas.openxmlformats.org/presentationml/2006/ole">
            <mc:AlternateContent xmlns:mc="http://schemas.openxmlformats.org/markup-compatibility/2006">
              <mc:Choice xmlns:v="urn:schemas-microsoft-com:vml" Requires="v">
                <p:oleObj name="Формула" r:id="rId7" imgW="876300" imgH="558800" progId="Equation.3">
                  <p:embed/>
                </p:oleObj>
              </mc:Choice>
              <mc:Fallback>
                <p:oleObj name="Формула" r:id="rId7" imgW="876300" imgH="558800" progId="Equation.3">
                  <p:embed/>
                  <p:pic>
                    <p:nvPicPr>
                      <p:cNvPr id="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4267200"/>
                        <a:ext cx="130702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5" name="Object 11"/>
          <p:cNvGraphicFramePr>
            <a:graphicFrameLocks noChangeAspect="1"/>
          </p:cNvGraphicFramePr>
          <p:nvPr/>
        </p:nvGraphicFramePr>
        <p:xfrm>
          <a:off x="5715000" y="4419600"/>
          <a:ext cx="3060246" cy="495300"/>
        </p:xfrm>
        <a:graphic>
          <a:graphicData uri="http://schemas.openxmlformats.org/presentationml/2006/ole">
            <mc:AlternateContent xmlns:mc="http://schemas.openxmlformats.org/markup-compatibility/2006">
              <mc:Choice xmlns:v="urn:schemas-microsoft-com:vml" Requires="v">
                <p:oleObj name="Формула" r:id="rId9" imgW="1651000" imgH="266700" progId="Equation.3">
                  <p:embed/>
                </p:oleObj>
              </mc:Choice>
              <mc:Fallback>
                <p:oleObj name="Формула" r:id="rId9" imgW="1651000" imgH="26670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15000" y="4419600"/>
                        <a:ext cx="3060246" cy="495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228600" y="4343400"/>
            <a:ext cx="3962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По </a:t>
            </a:r>
            <a:r>
              <a:rPr lang="en-US" b="1" dirty="0">
                <a:solidFill>
                  <a:srgbClr val="002060"/>
                </a:solidFill>
              </a:rPr>
              <a:t>II</a:t>
            </a:r>
            <a:r>
              <a:rPr lang="ru-RU" b="1" dirty="0">
                <a:solidFill>
                  <a:srgbClr val="002060"/>
                </a:solidFill>
              </a:rPr>
              <a:t> закону Ньютона</a:t>
            </a:r>
          </a:p>
        </p:txBody>
      </p:sp>
      <p:sp>
        <p:nvSpPr>
          <p:cNvPr id="28" name="Прямоугольник 27"/>
          <p:cNvSpPr/>
          <p:nvPr/>
        </p:nvSpPr>
        <p:spPr>
          <a:xfrm>
            <a:off x="6934200" y="3581400"/>
            <a:ext cx="1981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ts val="600"/>
              </a:spcBef>
            </a:pPr>
            <a:r>
              <a:rPr lang="ru-RU" sz="1600" b="1" dirty="0">
                <a:solidFill>
                  <a:srgbClr val="002060"/>
                </a:solidFill>
              </a:rPr>
              <a:t>импульс силы</a:t>
            </a:r>
          </a:p>
        </p:txBody>
      </p:sp>
      <p:sp>
        <p:nvSpPr>
          <p:cNvPr id="29" name="Овал 28"/>
          <p:cNvSpPr/>
          <p:nvPr/>
        </p:nvSpPr>
        <p:spPr>
          <a:xfrm>
            <a:off x="7848600" y="4343400"/>
            <a:ext cx="9906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0" name="Прямая со стрелкой 29"/>
          <p:cNvCxnSpPr>
            <a:stCxn id="29" idx="1"/>
          </p:cNvCxnSpPr>
          <p:nvPr/>
        </p:nvCxnSpPr>
        <p:spPr>
          <a:xfrm rot="16200000" flipV="1">
            <a:off x="7598639" y="4059961"/>
            <a:ext cx="492592" cy="29747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304800" y="3429000"/>
            <a:ext cx="4038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ОТРАЖЕННЫМ фотоном</a:t>
            </a:r>
          </a:p>
        </p:txBody>
      </p:sp>
      <p:sp>
        <p:nvSpPr>
          <p:cNvPr id="34" name="Прямоугольник 33"/>
          <p:cNvSpPr/>
          <p:nvPr/>
        </p:nvSpPr>
        <p:spPr>
          <a:xfrm>
            <a:off x="304800" y="4953000"/>
            <a:ext cx="2590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a:t>
            </a:r>
          </a:p>
        </p:txBody>
      </p:sp>
      <p:sp>
        <p:nvSpPr>
          <p:cNvPr id="39527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7" name="Object 13"/>
          <p:cNvGraphicFramePr>
            <a:graphicFrameLocks noChangeAspect="1"/>
          </p:cNvGraphicFramePr>
          <p:nvPr/>
        </p:nvGraphicFramePr>
        <p:xfrm>
          <a:off x="304799" y="5457825"/>
          <a:ext cx="2227881" cy="1095375"/>
        </p:xfrm>
        <a:graphic>
          <a:graphicData uri="http://schemas.openxmlformats.org/presentationml/2006/ole">
            <mc:AlternateContent xmlns:mc="http://schemas.openxmlformats.org/markup-compatibility/2006">
              <mc:Choice xmlns:v="urn:schemas-microsoft-com:vml" Requires="v">
                <p:oleObj name="Формула" r:id="rId11" imgW="1143000" imgH="558800" progId="Equation.3">
                  <p:embed/>
                </p:oleObj>
              </mc:Choice>
              <mc:Fallback>
                <p:oleObj name="Формула" r:id="rId11" imgW="1143000" imgH="558800" progId="Equation.3">
                  <p:embed/>
                  <p:pic>
                    <p:nvPicPr>
                      <p:cNvPr id="0"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799" y="5457825"/>
                        <a:ext cx="2227881" cy="109537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7" name="Прямоугольник 36"/>
          <p:cNvSpPr/>
          <p:nvPr/>
        </p:nvSpPr>
        <p:spPr>
          <a:xfrm>
            <a:off x="2590800" y="5486400"/>
            <a:ext cx="4191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Е – энергетическая освещенность</a:t>
            </a:r>
          </a:p>
          <a:p>
            <a:pPr>
              <a:spcBef>
                <a:spcPts val="600"/>
              </a:spcBef>
            </a:pPr>
            <a:r>
              <a:rPr lang="ru-RU" b="1" dirty="0">
                <a:solidFill>
                  <a:srgbClr val="002060"/>
                </a:solidFill>
                <a:sym typeface="Symbol"/>
              </a:rPr>
              <a:t> </a:t>
            </a:r>
            <a:r>
              <a:rPr lang="ru-RU" b="1" dirty="0">
                <a:solidFill>
                  <a:srgbClr val="002060"/>
                </a:solidFill>
              </a:rPr>
              <a:t>-коэффициент отражения</a:t>
            </a:r>
          </a:p>
        </p:txBody>
      </p:sp>
      <p:sp>
        <p:nvSpPr>
          <p:cNvPr id="39528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9" name="Object 15"/>
          <p:cNvGraphicFramePr>
            <a:graphicFrameLocks noChangeAspect="1"/>
          </p:cNvGraphicFramePr>
          <p:nvPr/>
        </p:nvGraphicFramePr>
        <p:xfrm>
          <a:off x="6553200" y="5638800"/>
          <a:ext cx="1221074" cy="809625"/>
        </p:xfrm>
        <a:graphic>
          <a:graphicData uri="http://schemas.openxmlformats.org/presentationml/2006/ole">
            <mc:AlternateContent xmlns:mc="http://schemas.openxmlformats.org/markup-compatibility/2006">
              <mc:Choice xmlns:v="urn:schemas-microsoft-com:vml" Requires="v">
                <p:oleObj name="Формула" r:id="rId13" imgW="875920" imgH="583947" progId="Equation.3">
                  <p:embed/>
                </p:oleObj>
              </mc:Choice>
              <mc:Fallback>
                <p:oleObj name="Формула" r:id="rId13" imgW="875920" imgH="583947"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53200" y="5638800"/>
                        <a:ext cx="1221074" cy="809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2" name="Прямоугольник 41"/>
          <p:cNvSpPr/>
          <p:nvPr/>
        </p:nvSpPr>
        <p:spPr>
          <a:xfrm>
            <a:off x="7772400" y="5768165"/>
            <a:ext cx="1371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sz="1600" b="1" dirty="0">
                <a:solidFill>
                  <a:srgbClr val="002060"/>
                </a:solidFill>
              </a:rPr>
              <a:t>кол-во фотонов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395268"/>
                                        </p:tgtEl>
                                        <p:attrNameLst>
                                          <p:attrName>style.visibility</p:attrName>
                                        </p:attrNameLst>
                                      </p:cBhvr>
                                      <p:to>
                                        <p:strVal val="visible"/>
                                      </p:to>
                                    </p:set>
                                    <p:animEffect transition="in" filter="fade">
                                      <p:cBhvr>
                                        <p:cTn id="38" dur="500"/>
                                        <p:tgtEl>
                                          <p:spTgt spid="39526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95271"/>
                                        </p:tgtEl>
                                        <p:attrNameLst>
                                          <p:attrName>style.visibility</p:attrName>
                                        </p:attrNameLst>
                                      </p:cBhvr>
                                      <p:to>
                                        <p:strVal val="visible"/>
                                      </p:to>
                                    </p:set>
                                    <p:animEffect transition="in" filter="fade">
                                      <p:cBhvr>
                                        <p:cTn id="47" dur="500"/>
                                        <p:tgtEl>
                                          <p:spTgt spid="39527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par>
                          <p:cTn id="53" fill="hold">
                            <p:stCondLst>
                              <p:cond delay="500"/>
                            </p:stCondLst>
                            <p:childTnLst>
                              <p:par>
                                <p:cTn id="54" presetID="10" presetClass="entr" presetSubtype="0" fill="hold" nodeType="afterEffect">
                                  <p:stCondLst>
                                    <p:cond delay="0"/>
                                  </p:stCondLst>
                                  <p:childTnLst>
                                    <p:set>
                                      <p:cBhvr>
                                        <p:cTn id="55" dur="1" fill="hold">
                                          <p:stCondLst>
                                            <p:cond delay="0"/>
                                          </p:stCondLst>
                                        </p:cTn>
                                        <p:tgtEl>
                                          <p:spTgt spid="395273"/>
                                        </p:tgtEl>
                                        <p:attrNameLst>
                                          <p:attrName>style.visibility</p:attrName>
                                        </p:attrNameLst>
                                      </p:cBhvr>
                                      <p:to>
                                        <p:strVal val="visible"/>
                                      </p:to>
                                    </p:set>
                                    <p:animEffect transition="in" filter="fade">
                                      <p:cBhvr>
                                        <p:cTn id="56" dur="500"/>
                                        <p:tgtEl>
                                          <p:spTgt spid="395273"/>
                                        </p:tgtEl>
                                      </p:cBhvr>
                                    </p:animEffect>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395275"/>
                                        </p:tgtEl>
                                        <p:attrNameLst>
                                          <p:attrName>style.visibility</p:attrName>
                                        </p:attrNameLst>
                                      </p:cBhvr>
                                      <p:to>
                                        <p:strVal val="visible"/>
                                      </p:to>
                                    </p:set>
                                    <p:animEffect transition="in" filter="fade">
                                      <p:cBhvr>
                                        <p:cTn id="60" dur="500"/>
                                        <p:tgtEl>
                                          <p:spTgt spid="39527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500"/>
                                        <p:tgtEl>
                                          <p:spTgt spid="28"/>
                                        </p:tgtEl>
                                      </p:cBhvr>
                                    </p:animEffec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95277"/>
                                        </p:tgtEl>
                                        <p:attrNameLst>
                                          <p:attrName>style.visibility</p:attrName>
                                        </p:attrNameLst>
                                      </p:cBhvr>
                                      <p:to>
                                        <p:strVal val="visible"/>
                                      </p:to>
                                    </p:set>
                                    <p:animEffect transition="in" filter="fade">
                                      <p:cBhvr>
                                        <p:cTn id="82" dur="500"/>
                                        <p:tgtEl>
                                          <p:spTgt spid="39527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395279"/>
                                        </p:tgtEl>
                                        <p:attrNameLst>
                                          <p:attrName>style.visibility</p:attrName>
                                        </p:attrNameLst>
                                      </p:cBhvr>
                                      <p:to>
                                        <p:strVal val="visible"/>
                                      </p:to>
                                    </p:set>
                                    <p:animEffect transition="in" filter="fade">
                                      <p:cBhvr>
                                        <p:cTn id="91" dur="500"/>
                                        <p:tgtEl>
                                          <p:spTgt spid="395279"/>
                                        </p:tgtEl>
                                      </p:cBhvr>
                                    </p:animEffect>
                                  </p:childTnLst>
                                </p:cTn>
                              </p:par>
                            </p:childTnLst>
                          </p:cTn>
                        </p:par>
                        <p:par>
                          <p:cTn id="92" fill="hold">
                            <p:stCondLst>
                              <p:cond delay="1000"/>
                            </p:stCondLst>
                            <p:childTnLst>
                              <p:par>
                                <p:cTn id="93" presetID="10" presetClass="entr" presetSubtype="0"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4" grpId="0" animBg="1"/>
      <p:bldP spid="15" grpId="0" animBg="1"/>
      <p:bldP spid="16" grpId="0" animBg="1"/>
      <p:bldP spid="17" grpId="0"/>
      <p:bldP spid="27" grpId="0"/>
      <p:bldP spid="28" grpId="0"/>
      <p:bldP spid="29" grpId="0" animBg="1"/>
      <p:bldP spid="33" grpId="0"/>
      <p:bldP spid="34" grpId="0"/>
      <p:bldP spid="37"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Рентгеновское излучение</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9" name="Группа 8"/>
          <p:cNvGrpSpPr/>
          <p:nvPr/>
        </p:nvGrpSpPr>
        <p:grpSpPr>
          <a:xfrm>
            <a:off x="3200400" y="767688"/>
            <a:ext cx="5791200" cy="2737512"/>
            <a:chOff x="3518848" y="767688"/>
            <a:chExt cx="5472752" cy="2438400"/>
          </a:xfrm>
        </p:grpSpPr>
        <p:sp>
          <p:nvSpPr>
            <p:cNvPr id="8" name="Прямоугольник 7"/>
            <p:cNvSpPr/>
            <p:nvPr/>
          </p:nvSpPr>
          <p:spPr>
            <a:xfrm>
              <a:off x="3518848" y="767688"/>
              <a:ext cx="5472752" cy="2438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3"/>
            <p:cNvPicPr>
              <a:picLocks noChangeAspect="1"/>
            </p:cNvPicPr>
            <p:nvPr/>
          </p:nvPicPr>
          <p:blipFill>
            <a:blip r:embed="rId3" cstate="print"/>
            <a:srcRect/>
            <a:stretch>
              <a:fillRect/>
            </a:stretch>
          </p:blipFill>
          <p:spPr bwMode="auto">
            <a:xfrm>
              <a:off x="3657600" y="990600"/>
              <a:ext cx="5210903" cy="2114845"/>
            </a:xfrm>
            <a:prstGeom prst="rect">
              <a:avLst/>
            </a:prstGeom>
            <a:noFill/>
            <a:ln w="9525">
              <a:noFill/>
              <a:miter lim="800000"/>
              <a:headEnd/>
              <a:tailEnd/>
            </a:ln>
          </p:spPr>
        </p:pic>
      </p:grpSp>
      <p:sp>
        <p:nvSpPr>
          <p:cNvPr id="6" name="Прямоугольник 5"/>
          <p:cNvSpPr/>
          <p:nvPr/>
        </p:nvSpPr>
        <p:spPr>
          <a:xfrm>
            <a:off x="228600" y="0"/>
            <a:ext cx="1600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1895 г.</a:t>
            </a:r>
            <a:endParaRPr lang="ru-RU" b="1" dirty="0">
              <a:solidFill>
                <a:srgbClr val="002060"/>
              </a:solidFill>
            </a:endParaRPr>
          </a:p>
        </p:txBody>
      </p:sp>
      <p:sp>
        <p:nvSpPr>
          <p:cNvPr id="7" name="Прямоугольник 6"/>
          <p:cNvSpPr/>
          <p:nvPr/>
        </p:nvSpPr>
        <p:spPr>
          <a:xfrm>
            <a:off x="228600" y="1066800"/>
            <a:ext cx="3352800" cy="1905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Свойства рентгеновского излучения</a:t>
            </a:r>
            <a:endParaRPr lang="ru-RU" b="1" dirty="0">
              <a:solidFill>
                <a:srgbClr val="002060"/>
              </a:solidFill>
            </a:endParaRPr>
          </a:p>
        </p:txBody>
      </p:sp>
      <p:sp>
        <p:nvSpPr>
          <p:cNvPr id="10" name="Прямоугольник 9"/>
          <p:cNvSpPr/>
          <p:nvPr/>
        </p:nvSpPr>
        <p:spPr>
          <a:xfrm>
            <a:off x="228600" y="3505200"/>
            <a:ext cx="8915400" cy="3352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1200"/>
              </a:spcBef>
              <a:buFont typeface="+mj-lt"/>
              <a:buAutoNum type="arabicPeriod"/>
            </a:pPr>
            <a:r>
              <a:rPr lang="ru-RU" b="1">
                <a:solidFill>
                  <a:srgbClr val="002060"/>
                </a:solidFill>
              </a:rPr>
              <a:t>Большая проникающая способность – </a:t>
            </a:r>
            <a:br>
              <a:rPr lang="ru-RU" b="1">
                <a:solidFill>
                  <a:srgbClr val="002060"/>
                </a:solidFill>
              </a:rPr>
            </a:br>
            <a:r>
              <a:rPr lang="ru-RU" b="1">
                <a:solidFill>
                  <a:srgbClr val="002060"/>
                </a:solidFill>
              </a:rPr>
              <a:t>свободно проходит через ткани, дерево, металлы</a:t>
            </a:r>
          </a:p>
          <a:p>
            <a:pPr marL="342900" indent="-342900">
              <a:spcBef>
                <a:spcPts val="1200"/>
              </a:spcBef>
              <a:buFont typeface="+mj-lt"/>
              <a:buAutoNum type="arabicPeriod"/>
            </a:pPr>
            <a:r>
              <a:rPr lang="ru-RU" b="1">
                <a:solidFill>
                  <a:srgbClr val="002060"/>
                </a:solidFill>
              </a:rPr>
              <a:t>Малая поглощательная способность – поглощается </a:t>
            </a:r>
            <a:br>
              <a:rPr lang="ru-RU" b="1">
                <a:solidFill>
                  <a:srgbClr val="002060"/>
                </a:solidFill>
              </a:rPr>
            </a:br>
            <a:r>
              <a:rPr lang="ru-RU" b="1">
                <a:solidFill>
                  <a:srgbClr val="002060"/>
                </a:solidFill>
              </a:rPr>
              <a:t>в большей степени тяжелыми металлами, </a:t>
            </a:r>
            <a:r>
              <a:rPr lang="ru-RU">
                <a:solidFill>
                  <a:srgbClr val="002060"/>
                </a:solidFill>
              </a:rPr>
              <a:t>например</a:t>
            </a:r>
            <a:r>
              <a:rPr lang="ru-RU" b="1">
                <a:solidFill>
                  <a:srgbClr val="002060"/>
                </a:solidFill>
              </a:rPr>
              <a:t>, свинцом</a:t>
            </a:r>
          </a:p>
          <a:p>
            <a:pPr marL="342900" indent="-342900">
              <a:spcBef>
                <a:spcPts val="1200"/>
              </a:spcBef>
              <a:buFont typeface="+mj-lt"/>
              <a:buAutoNum type="arabicPeriod"/>
            </a:pPr>
            <a:r>
              <a:rPr lang="ru-RU" b="1">
                <a:solidFill>
                  <a:srgbClr val="002060"/>
                </a:solidFill>
              </a:rPr>
              <a:t>Фотохимическое действие – </a:t>
            </a:r>
            <a:br>
              <a:rPr lang="ru-RU" b="1">
                <a:solidFill>
                  <a:srgbClr val="002060"/>
                </a:solidFill>
              </a:rPr>
            </a:br>
            <a:r>
              <a:rPr lang="ru-RU" b="1">
                <a:solidFill>
                  <a:srgbClr val="002060"/>
                </a:solidFill>
              </a:rPr>
              <a:t>способно воздействовать на фотоэмульсии</a:t>
            </a:r>
          </a:p>
          <a:p>
            <a:pPr marL="342900" indent="-342900">
              <a:spcBef>
                <a:spcPts val="1200"/>
              </a:spcBef>
              <a:buFont typeface="+mj-lt"/>
              <a:buAutoNum type="arabicPeriod"/>
            </a:pPr>
            <a:r>
              <a:rPr lang="ru-RU" b="1">
                <a:solidFill>
                  <a:srgbClr val="002060"/>
                </a:solidFill>
              </a:rPr>
              <a:t>Ионизирующая способность </a:t>
            </a:r>
          </a:p>
          <a:p>
            <a:pPr marL="342900" indent="-342900">
              <a:spcBef>
                <a:spcPts val="1200"/>
              </a:spcBef>
              <a:buFont typeface="+mj-lt"/>
              <a:buAutoNum type="arabicPeriod"/>
            </a:pPr>
            <a:r>
              <a:rPr lang="ru-RU" b="1">
                <a:solidFill>
                  <a:srgbClr val="002060"/>
                </a:solidFill>
              </a:rPr>
              <a:t>Биологическая активность – </a:t>
            </a:r>
            <a:br>
              <a:rPr lang="ru-RU" b="1">
                <a:solidFill>
                  <a:srgbClr val="002060"/>
                </a:solidFill>
              </a:rPr>
            </a:br>
            <a:r>
              <a:rPr lang="ru-RU" b="1">
                <a:solidFill>
                  <a:srgbClr val="002060"/>
                </a:solidFill>
              </a:rPr>
              <a:t>губительно действует на живые клетки</a:t>
            </a:r>
            <a:endParaRPr lang="ru-RU"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Тормозное рентгеновское излучение</a:t>
            </a:r>
            <a:br>
              <a:rPr lang="ru-RU" sz="3200"/>
            </a:br>
            <a:endParaRPr lang="ru-RU" sz="320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304800" y="685800"/>
            <a:ext cx="2232000" cy="100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bg1"/>
                </a:solidFill>
              </a:rPr>
              <a:t>Тормозное рентгеновское излучение</a:t>
            </a:r>
            <a:endParaRPr lang="ru-RU" b="1" dirty="0">
              <a:solidFill>
                <a:schemeClr val="bg1"/>
              </a:solidFill>
            </a:endParaRPr>
          </a:p>
        </p:txBody>
      </p:sp>
      <p:sp>
        <p:nvSpPr>
          <p:cNvPr id="7" name="Прямоугольник 6"/>
          <p:cNvSpPr/>
          <p:nvPr/>
        </p:nvSpPr>
        <p:spPr>
          <a:xfrm>
            <a:off x="2590800" y="685800"/>
            <a:ext cx="34290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имеет сплошной спектр</a:t>
            </a:r>
            <a:endParaRPr lang="ru-RU" b="1" dirty="0">
              <a:solidFill>
                <a:srgbClr val="002060"/>
              </a:solidFill>
            </a:endParaRPr>
          </a:p>
        </p:txBody>
      </p:sp>
      <p:sp>
        <p:nvSpPr>
          <p:cNvPr id="8" name="Прямоугольник 7"/>
          <p:cNvSpPr/>
          <p:nvPr/>
        </p:nvSpPr>
        <p:spPr>
          <a:xfrm>
            <a:off x="2590800" y="1047464"/>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возникает в результате торможения е</a:t>
            </a:r>
            <a:r>
              <a:rPr lang="ru-RU" b="1" baseline="30000">
                <a:solidFill>
                  <a:srgbClr val="002060"/>
                </a:solidFill>
              </a:rPr>
              <a:t>-</a:t>
            </a:r>
            <a:r>
              <a:rPr lang="ru-RU" b="1">
                <a:solidFill>
                  <a:srgbClr val="002060"/>
                </a:solidFill>
              </a:rPr>
              <a:t> анодом</a:t>
            </a:r>
            <a:endParaRPr lang="ru-RU" b="1" dirty="0">
              <a:solidFill>
                <a:srgbClr val="002060"/>
              </a:solidFill>
            </a:endParaRPr>
          </a:p>
        </p:txBody>
      </p:sp>
      <p:sp>
        <p:nvSpPr>
          <p:cNvPr id="438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3" name="Object 1"/>
          <p:cNvGraphicFramePr>
            <a:graphicFrameLocks noChangeAspect="1"/>
          </p:cNvGraphicFramePr>
          <p:nvPr/>
        </p:nvGraphicFramePr>
        <p:xfrm>
          <a:off x="6553200" y="914400"/>
          <a:ext cx="1374543" cy="540000"/>
        </p:xfrm>
        <a:graphic>
          <a:graphicData uri="http://schemas.openxmlformats.org/presentationml/2006/ole">
            <mc:AlternateContent xmlns:mc="http://schemas.openxmlformats.org/markup-compatibility/2006">
              <mc:Choice xmlns:v="urn:schemas-microsoft-com:vml" Requires="v">
                <p:oleObj name="Формула" r:id="rId3" imgW="799753" imgH="317362" progId="Equation.3">
                  <p:embed/>
                </p:oleObj>
              </mc:Choice>
              <mc:Fallback>
                <p:oleObj name="Формула" r:id="rId3" imgW="799753" imgH="317362"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914400"/>
                        <a:ext cx="1374543" cy="5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228600" y="1828800"/>
            <a:ext cx="891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Энергия ускоренного электрона передается аноду или в виде тепла, </a:t>
            </a:r>
            <a:br>
              <a:rPr lang="ru-RU" sz="1600" b="1">
                <a:solidFill>
                  <a:srgbClr val="002060"/>
                </a:solidFill>
              </a:rPr>
            </a:br>
            <a:r>
              <a:rPr lang="ru-RU" sz="1600" b="1">
                <a:solidFill>
                  <a:srgbClr val="002060"/>
                </a:solidFill>
              </a:rPr>
              <a:t>или излучается в виде кванта тормозного рентгеновского излучения</a:t>
            </a:r>
            <a:endParaRPr lang="ru-RU" sz="1600" b="1" dirty="0">
              <a:solidFill>
                <a:srgbClr val="002060"/>
              </a:solidFill>
            </a:endParaRPr>
          </a:p>
        </p:txBody>
      </p:sp>
      <p:sp>
        <p:nvSpPr>
          <p:cNvPr id="438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5" name="Object 3"/>
          <p:cNvGraphicFramePr>
            <a:graphicFrameLocks noChangeAspect="1"/>
          </p:cNvGraphicFramePr>
          <p:nvPr/>
        </p:nvGraphicFramePr>
        <p:xfrm>
          <a:off x="7639050" y="3962400"/>
          <a:ext cx="1219200" cy="888059"/>
        </p:xfrm>
        <a:graphic>
          <a:graphicData uri="http://schemas.openxmlformats.org/presentationml/2006/ole">
            <mc:AlternateContent xmlns:mc="http://schemas.openxmlformats.org/markup-compatibility/2006">
              <mc:Choice xmlns:v="urn:schemas-microsoft-com:vml" Requires="v">
                <p:oleObj name="Формула" r:id="rId5" imgW="774364" imgH="558558" progId="Equation.3">
                  <p:embed/>
                </p:oleObj>
              </mc:Choice>
              <mc:Fallback>
                <p:oleObj name="Формула" r:id="rId5" imgW="774364" imgH="558558"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9050" y="3962400"/>
                        <a:ext cx="1219200" cy="888059"/>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38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7" name="Object 5"/>
          <p:cNvGraphicFramePr>
            <a:graphicFrameLocks noChangeAspect="1"/>
          </p:cNvGraphicFramePr>
          <p:nvPr/>
        </p:nvGraphicFramePr>
        <p:xfrm>
          <a:off x="381000" y="2631600"/>
          <a:ext cx="1188000" cy="536915"/>
        </p:xfrm>
        <a:graphic>
          <a:graphicData uri="http://schemas.openxmlformats.org/presentationml/2006/ole">
            <mc:AlternateContent xmlns:mc="http://schemas.openxmlformats.org/markup-compatibility/2006">
              <mc:Choice xmlns:v="urn:schemas-microsoft-com:vml" Requires="v">
                <p:oleObj name="Формула" r:id="rId7" imgW="761760" imgH="342720" progId="Equation.3">
                  <p:embed/>
                </p:oleObj>
              </mc:Choice>
              <mc:Fallback>
                <p:oleObj name="Формула" r:id="rId7" imgW="761760" imgH="342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631600"/>
                        <a:ext cx="1188000" cy="53691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Прямоугольник 22"/>
          <p:cNvSpPr/>
          <p:nvPr/>
        </p:nvSpPr>
        <p:spPr>
          <a:xfrm>
            <a:off x="2438400" y="2784000"/>
            <a:ext cx="1600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закону сохранения энергии</a:t>
            </a:r>
            <a:endParaRPr lang="ru-RU" sz="1600" b="1" dirty="0">
              <a:solidFill>
                <a:srgbClr val="002060"/>
              </a:solidFill>
            </a:endParaRPr>
          </a:p>
        </p:txBody>
      </p:sp>
      <p:graphicFrame>
        <p:nvGraphicFramePr>
          <p:cNvPr id="438283" name="Object 11"/>
          <p:cNvGraphicFramePr>
            <a:graphicFrameLocks noChangeAspect="1"/>
          </p:cNvGraphicFramePr>
          <p:nvPr/>
        </p:nvGraphicFramePr>
        <p:xfrm>
          <a:off x="381000" y="3276600"/>
          <a:ext cx="1188000" cy="480041"/>
        </p:xfrm>
        <a:graphic>
          <a:graphicData uri="http://schemas.openxmlformats.org/presentationml/2006/ole">
            <mc:AlternateContent xmlns:mc="http://schemas.openxmlformats.org/markup-compatibility/2006">
              <mc:Choice xmlns:v="urn:schemas-microsoft-com:vml" Requires="v">
                <p:oleObj name="Формула" r:id="rId9" imgW="787320" imgH="317160" progId="Equation.3">
                  <p:embed/>
                </p:oleObj>
              </mc:Choice>
              <mc:Fallback>
                <p:oleObj name="Формула" r:id="rId9" imgW="787320" imgH="31716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276600"/>
                        <a:ext cx="1188000" cy="480041"/>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6" name="Прямая соединительная линия 25"/>
          <p:cNvCxnSpPr/>
          <p:nvPr/>
        </p:nvCxnSpPr>
        <p:spPr>
          <a:xfrm rot="5400000">
            <a:off x="1252800" y="3166006"/>
            <a:ext cx="1152000" cy="1588"/>
          </a:xfrm>
          <a:prstGeom prst="line">
            <a:avLst/>
          </a:prstGeom>
        </p:spPr>
        <p:style>
          <a:lnRef idx="3">
            <a:schemeClr val="accent2"/>
          </a:lnRef>
          <a:fillRef idx="0">
            <a:schemeClr val="accent2"/>
          </a:fillRef>
          <a:effectRef idx="2">
            <a:schemeClr val="accent2"/>
          </a:effectRef>
          <a:fontRef idx="minor">
            <a:schemeClr val="tx1"/>
          </a:fontRef>
        </p:style>
      </p:cxnSp>
      <p:sp>
        <p:nvSpPr>
          <p:cNvPr id="27" name="Стрелка вправо 26"/>
          <p:cNvSpPr/>
          <p:nvPr/>
        </p:nvSpPr>
        <p:spPr>
          <a:xfrm>
            <a:off x="2002200" y="30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4" name="Object 12"/>
          <p:cNvGraphicFramePr>
            <a:graphicFrameLocks noChangeAspect="1"/>
          </p:cNvGraphicFramePr>
          <p:nvPr/>
        </p:nvGraphicFramePr>
        <p:xfrm>
          <a:off x="4384675" y="3076575"/>
          <a:ext cx="1393825" cy="404813"/>
        </p:xfrm>
        <a:graphic>
          <a:graphicData uri="http://schemas.openxmlformats.org/presentationml/2006/ole">
            <mc:AlternateContent xmlns:mc="http://schemas.openxmlformats.org/markup-compatibility/2006">
              <mc:Choice xmlns:v="urn:schemas-microsoft-com:vml" Requires="v">
                <p:oleObj name="Формула" r:id="rId11" imgW="787320" imgH="228600" progId="Equation.3">
                  <p:embed/>
                </p:oleObj>
              </mc:Choice>
              <mc:Fallback>
                <p:oleObj name="Формула" r:id="rId11" imgW="787320" imgH="228600" progId="Equation.3">
                  <p:embed/>
                  <p:pic>
                    <p:nvPicPr>
                      <p:cNvPr id="0"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84675" y="3076575"/>
                        <a:ext cx="1393825" cy="4048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0" name="Стрелка вправо 29"/>
          <p:cNvSpPr/>
          <p:nvPr/>
        </p:nvSpPr>
        <p:spPr>
          <a:xfrm>
            <a:off x="4038600" y="3088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8"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7" name="Object 15"/>
          <p:cNvGraphicFramePr>
            <a:graphicFrameLocks noChangeAspect="1"/>
          </p:cNvGraphicFramePr>
          <p:nvPr/>
        </p:nvGraphicFramePr>
        <p:xfrm>
          <a:off x="7620000" y="2784000"/>
          <a:ext cx="1273444" cy="939165"/>
        </p:xfrm>
        <a:graphic>
          <a:graphicData uri="http://schemas.openxmlformats.org/presentationml/2006/ole">
            <mc:AlternateContent xmlns:mc="http://schemas.openxmlformats.org/markup-compatibility/2006">
              <mc:Choice xmlns:v="urn:schemas-microsoft-com:vml" Requires="v">
                <p:oleObj name="Формула" r:id="rId13" imgW="761669" imgH="558558" progId="Equation.3">
                  <p:embed/>
                </p:oleObj>
              </mc:Choice>
              <mc:Fallback>
                <p:oleObj name="Формула" r:id="rId13" imgW="761669" imgH="558558"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0" y="2784000"/>
                        <a:ext cx="1273444" cy="93916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 name="Прямоугольник 37"/>
          <p:cNvSpPr/>
          <p:nvPr/>
        </p:nvSpPr>
        <p:spPr>
          <a:xfrm>
            <a:off x="5867400" y="2707800"/>
            <a:ext cx="18288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Т.е. существует </a:t>
            </a:r>
            <a:r>
              <a:rPr lang="en-US" sz="1600" b="1">
                <a:solidFill>
                  <a:srgbClr val="002060"/>
                </a:solidFill>
              </a:rPr>
              <a:t>max</a:t>
            </a:r>
            <a:r>
              <a:rPr lang="ru-RU" sz="1600" b="1">
                <a:solidFill>
                  <a:srgbClr val="002060"/>
                </a:solidFill>
              </a:rPr>
              <a:t> частота излучения</a:t>
            </a:r>
            <a:endParaRPr lang="ru-RU" sz="1600" b="1" dirty="0">
              <a:solidFill>
                <a:srgbClr val="002060"/>
              </a:solidFill>
            </a:endParaRPr>
          </a:p>
        </p:txBody>
      </p:sp>
      <p:sp>
        <p:nvSpPr>
          <p:cNvPr id="40" name="Прямоугольник 39"/>
          <p:cNvSpPr/>
          <p:nvPr/>
        </p:nvSpPr>
        <p:spPr>
          <a:xfrm>
            <a:off x="5867400" y="4648200"/>
            <a:ext cx="33528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sym typeface="Symbol"/>
              </a:rPr>
              <a:t> </a:t>
            </a:r>
            <a:r>
              <a:rPr lang="ru-RU" sz="1600" b="1" dirty="0">
                <a:solidFill>
                  <a:srgbClr val="002060"/>
                </a:solidFill>
              </a:rPr>
              <a:t>тормозного рентгеновского излучения </a:t>
            </a:r>
            <a:br>
              <a:rPr lang="ru-RU" sz="1600" b="1" dirty="0">
                <a:solidFill>
                  <a:srgbClr val="002060"/>
                </a:solidFill>
              </a:rPr>
            </a:br>
            <a:r>
              <a:rPr lang="ru-RU" sz="1600" b="1" dirty="0">
                <a:solidFill>
                  <a:srgbClr val="002060"/>
                </a:solidFill>
              </a:rPr>
              <a:t>ограничена в области </a:t>
            </a:r>
            <a:br>
              <a:rPr lang="ru-RU" sz="1600" b="1" dirty="0">
                <a:solidFill>
                  <a:srgbClr val="002060"/>
                </a:solidFill>
              </a:rPr>
            </a:br>
            <a:r>
              <a:rPr lang="ru-RU" sz="1600" b="1" dirty="0">
                <a:solidFill>
                  <a:srgbClr val="002060"/>
                </a:solidFill>
              </a:rPr>
              <a:t>коротких длин волн </a:t>
            </a:r>
          </a:p>
        </p:txBody>
      </p:sp>
      <p:pic>
        <p:nvPicPr>
          <p:cNvPr id="41" name="Picture 9"/>
          <p:cNvPicPr>
            <a:picLocks noChangeAspect="1" noChangeArrowheads="1"/>
          </p:cNvPicPr>
          <p:nvPr/>
        </p:nvPicPr>
        <p:blipFill>
          <a:blip r:embed="rId15" cstate="print"/>
          <a:srcRect/>
          <a:stretch>
            <a:fillRect/>
          </a:stretch>
        </p:blipFill>
        <p:spPr bwMode="auto">
          <a:xfrm>
            <a:off x="381000" y="4038599"/>
            <a:ext cx="2442244" cy="2700000"/>
          </a:xfrm>
          <a:prstGeom prst="rect">
            <a:avLst/>
          </a:prstGeom>
          <a:noFill/>
          <a:ln w="9525">
            <a:noFill/>
            <a:miter lim="800000"/>
            <a:headEnd/>
            <a:tailEnd/>
          </a:ln>
          <a:effectLst/>
        </p:spPr>
      </p:pic>
      <p:sp>
        <p:nvSpPr>
          <p:cNvPr id="44" name="Прямоугольник 43"/>
          <p:cNvSpPr/>
          <p:nvPr/>
        </p:nvSpPr>
        <p:spPr>
          <a:xfrm>
            <a:off x="5867400" y="3810000"/>
            <a:ext cx="1828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Вычисление постоянной Планка </a:t>
            </a:r>
            <a:r>
              <a:rPr lang="en-US" b="1" i="1" dirty="0">
                <a:solidFill>
                  <a:srgbClr val="002060"/>
                </a:solidFill>
                <a:sym typeface="Symbol"/>
              </a:rPr>
              <a:t>h</a:t>
            </a:r>
            <a:endParaRPr lang="ru-RU" sz="1600" b="1" i="1" dirty="0">
              <a:solidFill>
                <a:srgbClr val="002060"/>
              </a:solidFill>
            </a:endParaRPr>
          </a:p>
        </p:txBody>
      </p:sp>
      <p:cxnSp>
        <p:nvCxnSpPr>
          <p:cNvPr id="45" name="Прямая со стрелкой 44"/>
          <p:cNvCxnSpPr>
            <a:stCxn id="33" idx="2"/>
          </p:cNvCxnSpPr>
          <p:nvPr/>
        </p:nvCxnSpPr>
        <p:spPr>
          <a:xfrm rot="10800000" flipV="1">
            <a:off x="7239001" y="4177350"/>
            <a:ext cx="1021125" cy="136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rot="10800000" flipV="1">
            <a:off x="7315200" y="3505200"/>
            <a:ext cx="1143000" cy="4571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1" name="Picture 7"/>
          <p:cNvPicPr>
            <a:picLocks noChangeAspect="1" noChangeArrowheads="1"/>
          </p:cNvPicPr>
          <p:nvPr/>
        </p:nvPicPr>
        <p:blipFill>
          <a:blip r:embed="rId16" cstate="print"/>
          <a:srcRect/>
          <a:stretch>
            <a:fillRect/>
          </a:stretch>
        </p:blipFill>
        <p:spPr bwMode="auto">
          <a:xfrm>
            <a:off x="3048000" y="4038600"/>
            <a:ext cx="2095500" cy="2571750"/>
          </a:xfrm>
          <a:prstGeom prst="rect">
            <a:avLst/>
          </a:prstGeom>
          <a:noFill/>
          <a:ln w="9525">
            <a:noFill/>
            <a:miter lim="800000"/>
            <a:headEnd/>
            <a:tailEnd/>
          </a:ln>
          <a:effectLst/>
        </p:spPr>
      </p:pic>
      <p:sp>
        <p:nvSpPr>
          <p:cNvPr id="33" name="Овал 32"/>
          <p:cNvSpPr/>
          <p:nvPr/>
        </p:nvSpPr>
        <p:spPr>
          <a:xfrm>
            <a:off x="8260125" y="39433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Овал 33"/>
          <p:cNvSpPr/>
          <p:nvPr/>
        </p:nvSpPr>
        <p:spPr>
          <a:xfrm>
            <a:off x="8441100" y="32848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Прямоугольник 50"/>
          <p:cNvSpPr/>
          <p:nvPr/>
        </p:nvSpPr>
        <p:spPr>
          <a:xfrm>
            <a:off x="5257800" y="6019800"/>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Тормозные излучение электронов высоких энергий отклоняющихся в электрическом поле атомного ядра</a:t>
            </a:r>
            <a:r>
              <a:rPr lang="ru-RU" sz="1400" b="1" dirty="0">
                <a:solidFill>
                  <a:srgbClr val="002060"/>
                </a:solidFill>
              </a:rPr>
              <a:t> </a:t>
            </a:r>
          </a:p>
        </p:txBody>
      </p:sp>
      <p:cxnSp>
        <p:nvCxnSpPr>
          <p:cNvPr id="52" name="Прямая со стрелкой 51"/>
          <p:cNvCxnSpPr/>
          <p:nvPr/>
        </p:nvCxnSpPr>
        <p:spPr>
          <a:xfrm rot="10800000">
            <a:off x="4648202" y="4966650"/>
            <a:ext cx="1066799" cy="10531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38100" y="3962400"/>
            <a:ext cx="3352800" cy="2514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a:t>Характеристическое рентгеновское излучение</a:t>
            </a:r>
            <a:br>
              <a:rPr lang="ru-RU"/>
            </a:br>
            <a:endParaRPr lang="ru-RU"/>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436227" name="Picture 3"/>
          <p:cNvPicPr>
            <a:picLocks noChangeAspect="1" noChangeArrowheads="1"/>
          </p:cNvPicPr>
          <p:nvPr/>
        </p:nvPicPr>
        <p:blipFill>
          <a:blip r:embed="rId3" cstate="print"/>
          <a:srcRect/>
          <a:stretch>
            <a:fillRect/>
          </a:stretch>
        </p:blipFill>
        <p:spPr bwMode="auto">
          <a:xfrm>
            <a:off x="6511279" y="3962400"/>
            <a:ext cx="2556521" cy="2520000"/>
          </a:xfrm>
          <a:prstGeom prst="rect">
            <a:avLst/>
          </a:prstGeom>
          <a:noFill/>
          <a:ln w="9525">
            <a:noFill/>
            <a:miter lim="800000"/>
            <a:headEnd/>
            <a:tailEnd/>
          </a:ln>
          <a:effectLst/>
        </p:spPr>
      </p:pic>
      <p:pic>
        <p:nvPicPr>
          <p:cNvPr id="9" name="Рисунок 8" descr="44"/>
          <p:cNvPicPr>
            <a:picLocks noChangeAspect="1"/>
          </p:cNvPicPr>
          <p:nvPr/>
        </p:nvPicPr>
        <p:blipFill>
          <a:blip r:embed="rId4" cstate="print"/>
          <a:srcRect/>
          <a:stretch>
            <a:fillRect/>
          </a:stretch>
        </p:blipFill>
        <p:spPr bwMode="auto">
          <a:xfrm>
            <a:off x="152400" y="4097925"/>
            <a:ext cx="3200400" cy="2160000"/>
          </a:xfrm>
          <a:prstGeom prst="rect">
            <a:avLst/>
          </a:prstGeom>
          <a:noFill/>
          <a:ln w="9525">
            <a:noFill/>
            <a:miter lim="800000"/>
            <a:headEnd/>
            <a:tailEnd/>
          </a:ln>
        </p:spPr>
      </p:pic>
      <p:pic>
        <p:nvPicPr>
          <p:cNvPr id="11" name="Picture 10"/>
          <p:cNvPicPr>
            <a:picLocks noChangeAspect="1" noChangeArrowheads="1"/>
          </p:cNvPicPr>
          <p:nvPr/>
        </p:nvPicPr>
        <p:blipFill>
          <a:blip r:embed="rId5" cstate="print"/>
          <a:srcRect t="15106"/>
          <a:stretch>
            <a:fillRect/>
          </a:stretch>
        </p:blipFill>
        <p:spPr bwMode="auto">
          <a:xfrm>
            <a:off x="3455104" y="3962400"/>
            <a:ext cx="2993321" cy="2520000"/>
          </a:xfrm>
          <a:prstGeom prst="rect">
            <a:avLst/>
          </a:prstGeom>
          <a:noFill/>
          <a:ln w="9525">
            <a:noFill/>
            <a:miter lim="800000"/>
            <a:headEnd/>
            <a:tailEnd/>
          </a:ln>
          <a:effectLst/>
        </p:spPr>
      </p:pic>
      <p:sp>
        <p:nvSpPr>
          <p:cNvPr id="13" name="Прямоугольник 12"/>
          <p:cNvSpPr/>
          <p:nvPr/>
        </p:nvSpPr>
        <p:spPr>
          <a:xfrm>
            <a:off x="304800" y="1066800"/>
            <a:ext cx="7010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b="1" dirty="0">
                <a:solidFill>
                  <a:srgbClr val="002060"/>
                </a:solidFill>
                <a:sym typeface="Symbol"/>
              </a:rPr>
              <a:t>возникает при достаточно больших </a:t>
            </a:r>
            <a:r>
              <a:rPr lang="en-US" b="1" i="1" dirty="0">
                <a:solidFill>
                  <a:srgbClr val="002060"/>
                </a:solidFill>
                <a:sym typeface="Symbol"/>
              </a:rPr>
              <a:t>U</a:t>
            </a:r>
            <a:r>
              <a:rPr lang="en-US" b="1" dirty="0">
                <a:solidFill>
                  <a:srgbClr val="002060"/>
                </a:solidFill>
                <a:sym typeface="Symbol"/>
              </a:rPr>
              <a:t> </a:t>
            </a:r>
            <a:r>
              <a:rPr lang="ru-RU" b="1" dirty="0">
                <a:solidFill>
                  <a:srgbClr val="002060"/>
                </a:solidFill>
                <a:sym typeface="Symbol"/>
              </a:rPr>
              <a:t>на аноде</a:t>
            </a:r>
          </a:p>
          <a:p>
            <a:pPr marL="177800" indent="-177800">
              <a:buFont typeface="Arial" pitchFamily="34" charset="0"/>
              <a:buChar char="•"/>
            </a:pPr>
            <a:r>
              <a:rPr lang="ru-RU" b="1" dirty="0">
                <a:solidFill>
                  <a:srgbClr val="002060"/>
                </a:solidFill>
                <a:sym typeface="Symbol"/>
              </a:rPr>
              <a:t>характеризует материал анода</a:t>
            </a:r>
          </a:p>
          <a:p>
            <a:pPr marL="177800" indent="-177800">
              <a:buFont typeface="Arial" pitchFamily="34" charset="0"/>
              <a:buChar char="•"/>
            </a:pPr>
            <a:r>
              <a:rPr lang="ru-RU" b="1" dirty="0">
                <a:solidFill>
                  <a:srgbClr val="002060"/>
                </a:solidFill>
                <a:sym typeface="Symbol"/>
              </a:rPr>
              <a:t>имеет линейчатый спектр</a:t>
            </a:r>
          </a:p>
        </p:txBody>
      </p:sp>
      <p:sp>
        <p:nvSpPr>
          <p:cNvPr id="15" name="Прямоугольник 14"/>
          <p:cNvSpPr/>
          <p:nvPr/>
        </p:nvSpPr>
        <p:spPr>
          <a:xfrm>
            <a:off x="4495800" y="1981200"/>
            <a:ext cx="3962400" cy="1143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Линии характеристического рентгеновского излучения</a:t>
            </a:r>
          </a:p>
        </p:txBody>
      </p:sp>
      <p:cxnSp>
        <p:nvCxnSpPr>
          <p:cNvPr id="17" name="Прямая со стрелкой 16"/>
          <p:cNvCxnSpPr/>
          <p:nvPr/>
        </p:nvCxnSpPr>
        <p:spPr>
          <a:xfrm rot="16200000" flipH="1">
            <a:off x="4838700" y="3467100"/>
            <a:ext cx="9906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a:off x="0" y="3886200"/>
            <a:ext cx="15240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6200000" flipH="1">
            <a:off x="7124699" y="3009901"/>
            <a:ext cx="1676400" cy="14477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2438400" y="2895600"/>
            <a:ext cx="2362200" cy="21336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10800000" flipV="1">
            <a:off x="1981200" y="2895600"/>
            <a:ext cx="2743200" cy="1676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10800000" flipV="1">
            <a:off x="1447800" y="2862264"/>
            <a:ext cx="3200400" cy="1404936"/>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Прямоугольник 37"/>
          <p:cNvSpPr/>
          <p:nvPr/>
        </p:nvSpPr>
        <p:spPr>
          <a:xfrm>
            <a:off x="304800" y="1981200"/>
            <a:ext cx="4114800" cy="1295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Обычно характеристическое и тормозное излучения существуют одновременно</a:t>
            </a:r>
            <a:endParaRPr lang="ru-RU" b="1" dirty="0">
              <a:solidFill>
                <a:schemeClr val="accent6">
                  <a:lumMod val="75000"/>
                </a:schemeClr>
              </a:solidFill>
              <a:sym typeface="Symbol"/>
            </a:endParaRPr>
          </a:p>
        </p:txBody>
      </p:sp>
      <p:cxnSp>
        <p:nvCxnSpPr>
          <p:cNvPr id="57" name="Прямая со стрелкой 56"/>
          <p:cNvCxnSpPr/>
          <p:nvPr/>
        </p:nvCxnSpPr>
        <p:spPr>
          <a:xfrm rot="16200000" flipH="1">
            <a:off x="4133850" y="3962400"/>
            <a:ext cx="20574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rot="16200000" flipH="1">
            <a:off x="6667500" y="3314700"/>
            <a:ext cx="1371600" cy="533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22"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par>
                                <p:cTn id="29" presetID="22" presetClass="entr" presetSubtype="1"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par>
                                <p:cTn id="35" presetID="22" presetClass="entr" presetSubtype="1"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par>
                                <p:cTn id="38" presetID="22" presetClass="entr" presetSubtype="1"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up)">
                                      <p:cBhvr>
                                        <p:cTn id="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81000" y="1295400"/>
            <a:ext cx="3200400" cy="2590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sz="3000"/>
              <a:t>Возникновение </a:t>
            </a:r>
            <a:r>
              <a:rPr lang="ru-RU" sz="2200"/>
              <a:t>характеристического </a:t>
            </a:r>
            <a:r>
              <a:rPr lang="ru-RU" sz="2200" dirty="0"/>
              <a:t>излучения</a:t>
            </a:r>
          </a:p>
        </p:txBody>
      </p:sp>
      <p:sp>
        <p:nvSpPr>
          <p:cNvPr id="5" name="Прямоугольник 4"/>
          <p:cNvSpPr/>
          <p:nvPr/>
        </p:nvSpPr>
        <p:spPr>
          <a:xfrm>
            <a:off x="304800" y="609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Объяснение возникновения характеристического </a:t>
            </a:r>
            <a:r>
              <a:rPr lang="ru-RU" b="1">
                <a:solidFill>
                  <a:schemeClr val="accent6">
                    <a:lumMod val="75000"/>
                  </a:schemeClr>
                </a:solidFill>
              </a:rPr>
              <a:t>излучения  </a:t>
            </a:r>
            <a:r>
              <a:rPr lang="ru-RU" b="1" dirty="0">
                <a:solidFill>
                  <a:schemeClr val="accent6">
                    <a:lumMod val="75000"/>
                  </a:schemeClr>
                </a:solidFill>
              </a:rPr>
              <a:t>по теории Бора</a:t>
            </a:r>
            <a:endParaRPr lang="ru-RU" b="1" dirty="0">
              <a:solidFill>
                <a:schemeClr val="accent6">
                  <a:lumMod val="75000"/>
                </a:schemeClr>
              </a:solidFill>
              <a:sym typeface="Symbol"/>
            </a:endParaRPr>
          </a:p>
        </p:txBody>
      </p:sp>
      <p:pic>
        <p:nvPicPr>
          <p:cNvPr id="6" name="Рисунок 5" descr="46"/>
          <p:cNvPicPr>
            <a:picLocks noChangeAspect="1"/>
          </p:cNvPicPr>
          <p:nvPr/>
        </p:nvPicPr>
        <p:blipFill>
          <a:blip r:embed="rId3" cstate="print"/>
          <a:srcRect/>
          <a:stretch>
            <a:fillRect/>
          </a:stretch>
        </p:blipFill>
        <p:spPr bwMode="auto">
          <a:xfrm>
            <a:off x="512388" y="1371600"/>
            <a:ext cx="2964237" cy="2376000"/>
          </a:xfrm>
          <a:prstGeom prst="rect">
            <a:avLst/>
          </a:prstGeom>
          <a:noFill/>
          <a:ln w="9525">
            <a:noFill/>
            <a:miter lim="800000"/>
            <a:headEnd/>
            <a:tailEnd/>
          </a:ln>
        </p:spPr>
      </p:pic>
      <p:sp>
        <p:nvSpPr>
          <p:cNvPr id="7" name="Прямоугольник 6"/>
          <p:cNvSpPr/>
          <p:nvPr/>
        </p:nvSpPr>
        <p:spPr>
          <a:xfrm>
            <a:off x="381000" y="38862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Внешний ускоренный е</a:t>
            </a:r>
            <a:r>
              <a:rPr lang="ru-RU" sz="1600" b="1" baseline="30000">
                <a:solidFill>
                  <a:schemeClr val="accent6">
                    <a:lumMod val="75000"/>
                  </a:schemeClr>
                </a:solidFill>
              </a:rPr>
              <a:t>-</a:t>
            </a:r>
            <a:r>
              <a:rPr lang="ru-RU" sz="1600" b="1">
                <a:solidFill>
                  <a:schemeClr val="accent6">
                    <a:lumMod val="75000"/>
                  </a:schemeClr>
                </a:solidFill>
              </a:rPr>
              <a:t> выбивает е</a:t>
            </a:r>
            <a:r>
              <a:rPr lang="ru-RU" sz="1600" b="1" baseline="30000">
                <a:solidFill>
                  <a:schemeClr val="accent6">
                    <a:lumMod val="75000"/>
                  </a:schemeClr>
                </a:solidFill>
              </a:rPr>
              <a:t>-</a:t>
            </a:r>
            <a:r>
              <a:rPr lang="ru-RU" sz="1600" b="1">
                <a:solidFill>
                  <a:schemeClr val="accent6">
                    <a:lumMod val="75000"/>
                  </a:schemeClr>
                </a:solidFill>
              </a:rPr>
              <a:t> с одной </a:t>
            </a:r>
            <a:br>
              <a:rPr lang="ru-RU" sz="1600" b="1">
                <a:solidFill>
                  <a:schemeClr val="accent6">
                    <a:lumMod val="75000"/>
                  </a:schemeClr>
                </a:solidFill>
              </a:rPr>
            </a:br>
            <a:r>
              <a:rPr lang="ru-RU" sz="1600" b="1">
                <a:solidFill>
                  <a:schemeClr val="accent6">
                    <a:lumMod val="75000"/>
                  </a:schemeClr>
                </a:solidFill>
              </a:rPr>
              <a:t>из внутренних электронных оболочек атома</a:t>
            </a:r>
            <a:endParaRPr lang="ru-RU" sz="1600" b="1" dirty="0">
              <a:solidFill>
                <a:schemeClr val="accent6">
                  <a:lumMod val="75000"/>
                </a:schemeClr>
              </a:solidFill>
              <a:sym typeface="Symbol"/>
            </a:endParaRPr>
          </a:p>
        </p:txBody>
      </p:sp>
      <p:cxnSp>
        <p:nvCxnSpPr>
          <p:cNvPr id="9" name="Прямая соединительная линия 8"/>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81000" y="3590925"/>
            <a:ext cx="32004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i="1" dirty="0">
                <a:solidFill>
                  <a:schemeClr val="accent6">
                    <a:lumMod val="75000"/>
                  </a:schemeClr>
                </a:solidFill>
                <a:latin typeface="Calibri" pitchFamily="34" charset="0"/>
              </a:rPr>
              <a:t>n</a:t>
            </a:r>
            <a:r>
              <a:rPr lang="en-US" sz="1400" b="1" dirty="0">
                <a:solidFill>
                  <a:schemeClr val="accent6">
                    <a:lumMod val="75000"/>
                  </a:schemeClr>
                </a:solidFill>
                <a:latin typeface="Calibri" pitchFamily="34" charset="0"/>
              </a:rPr>
              <a:t> – </a:t>
            </a:r>
            <a:r>
              <a:rPr lang="ru-RU" sz="1400" b="1" dirty="0">
                <a:solidFill>
                  <a:schemeClr val="accent6">
                    <a:lumMod val="75000"/>
                  </a:schemeClr>
                </a:solidFill>
                <a:latin typeface="Calibri" pitchFamily="34" charset="0"/>
              </a:rPr>
              <a:t>номер энергетического уровня</a:t>
            </a:r>
            <a:endParaRPr lang="ru-RU" sz="1400" b="1" dirty="0">
              <a:solidFill>
                <a:schemeClr val="accent6">
                  <a:lumMod val="75000"/>
                </a:schemeClr>
              </a:solidFill>
              <a:latin typeface="Calibri" pitchFamily="34" charset="0"/>
              <a:sym typeface="Symbol"/>
            </a:endParaRPr>
          </a:p>
        </p:txBody>
      </p:sp>
      <p:sp>
        <p:nvSpPr>
          <p:cNvPr id="11" name="Прямоугольник 10"/>
          <p:cNvSpPr/>
          <p:nvPr/>
        </p:nvSpPr>
        <p:spPr>
          <a:xfrm>
            <a:off x="3733800" y="9906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на каждом энергетическом уровне – </a:t>
            </a:r>
            <a:r>
              <a:rPr lang="en-US" sz="1600" b="1" dirty="0">
                <a:solidFill>
                  <a:schemeClr val="accent6">
                    <a:lumMod val="75000"/>
                  </a:schemeClr>
                </a:solidFill>
                <a:sym typeface="Symbol"/>
              </a:rPr>
              <a:t>z=2n</a:t>
            </a:r>
            <a:r>
              <a:rPr lang="en-US" sz="1600" b="1" baseline="30000" dirty="0">
                <a:solidFill>
                  <a:schemeClr val="accent6">
                    <a:lumMod val="75000"/>
                  </a:schemeClr>
                </a:solidFill>
                <a:sym typeface="Symbol"/>
              </a:rPr>
              <a:t>2</a:t>
            </a:r>
            <a:r>
              <a:rPr lang="ru-RU" sz="1600" b="1" dirty="0">
                <a:solidFill>
                  <a:schemeClr val="accent6">
                    <a:lumMod val="75000"/>
                  </a:schemeClr>
                </a:solidFill>
                <a:sym typeface="Symbol"/>
              </a:rPr>
              <a:t> электронов</a:t>
            </a:r>
          </a:p>
        </p:txBody>
      </p:sp>
      <p:sp>
        <p:nvSpPr>
          <p:cNvPr id="4679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1" name="Object 3"/>
          <p:cNvGraphicFramePr>
            <a:graphicFrameLocks noChangeAspect="1"/>
          </p:cNvGraphicFramePr>
          <p:nvPr/>
        </p:nvGraphicFramePr>
        <p:xfrm>
          <a:off x="3809999" y="1676400"/>
          <a:ext cx="1518750" cy="360000"/>
        </p:xfrm>
        <a:graphic>
          <a:graphicData uri="http://schemas.openxmlformats.org/presentationml/2006/ole">
            <mc:AlternateContent xmlns:mc="http://schemas.openxmlformats.org/markup-compatibility/2006">
              <mc:Choice xmlns:v="urn:schemas-microsoft-com:vml" Requires="v">
                <p:oleObj name="Формула" r:id="rId4" imgW="1282700" imgH="304800" progId="Equation.3">
                  <p:embed/>
                </p:oleObj>
              </mc:Choice>
              <mc:Fallback>
                <p:oleObj name="Формула" r:id="rId4" imgW="1282700" imgH="304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9999" y="1676400"/>
                        <a:ext cx="1518750" cy="360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73" name="Object 5"/>
          <p:cNvGraphicFramePr>
            <a:graphicFrameLocks noChangeAspect="1"/>
          </p:cNvGraphicFramePr>
          <p:nvPr/>
        </p:nvGraphicFramePr>
        <p:xfrm>
          <a:off x="7696200" y="1676400"/>
          <a:ext cx="303750" cy="360000"/>
        </p:xfrm>
        <a:graphic>
          <a:graphicData uri="http://schemas.openxmlformats.org/presentationml/2006/ole">
            <mc:AlternateContent xmlns:mc="http://schemas.openxmlformats.org/markup-compatibility/2006">
              <mc:Choice xmlns:v="urn:schemas-microsoft-com:vml" Requires="v">
                <p:oleObj name="Формула" r:id="rId6" imgW="253780" imgH="317225" progId="Equation.3">
                  <p:embed/>
                </p:oleObj>
              </mc:Choice>
              <mc:Fallback>
                <p:oleObj name="Формула" r:id="rId6" imgW="253780" imgH="317225"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1676400"/>
                        <a:ext cx="303750" cy="36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5486400" y="16002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2" name="Object 3"/>
          <p:cNvGraphicFramePr>
            <a:graphicFrameLocks noChangeAspect="1"/>
          </p:cNvGraphicFramePr>
          <p:nvPr/>
        </p:nvGraphicFramePr>
        <p:xfrm>
          <a:off x="3846513" y="2127250"/>
          <a:ext cx="1444625" cy="374650"/>
        </p:xfrm>
        <a:graphic>
          <a:graphicData uri="http://schemas.openxmlformats.org/presentationml/2006/ole">
            <mc:AlternateContent xmlns:mc="http://schemas.openxmlformats.org/markup-compatibility/2006">
              <mc:Choice xmlns:v="urn:schemas-microsoft-com:vml" Requires="v">
                <p:oleObj name="Формула" r:id="rId8" imgW="1218960" imgH="317160" progId="Equation.3">
                  <p:embed/>
                </p:oleObj>
              </mc:Choice>
              <mc:Fallback>
                <p:oleObj name="Формула" r:id="rId8" imgW="1218960" imgH="31716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6513" y="2127250"/>
                        <a:ext cx="1444625" cy="37465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3" name="Object 5"/>
          <p:cNvGraphicFramePr>
            <a:graphicFrameLocks noChangeAspect="1"/>
          </p:cNvGraphicFramePr>
          <p:nvPr/>
        </p:nvGraphicFramePr>
        <p:xfrm>
          <a:off x="7696200" y="2119313"/>
          <a:ext cx="303213" cy="390525"/>
        </p:xfrm>
        <a:graphic>
          <a:graphicData uri="http://schemas.openxmlformats.org/presentationml/2006/ole">
            <mc:AlternateContent xmlns:mc="http://schemas.openxmlformats.org/markup-compatibility/2006">
              <mc:Choice xmlns:v="urn:schemas-microsoft-com:vml" Requires="v">
                <p:oleObj name="Формула" r:id="rId10" imgW="253800" imgH="342720" progId="Equation.3">
                  <p:embed/>
                </p:oleObj>
              </mc:Choice>
              <mc:Fallback>
                <p:oleObj name="Формула" r:id="rId10" imgW="253800" imgH="34272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6200" y="2119313"/>
                        <a:ext cx="303213" cy="3905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Прямоугольник 23"/>
          <p:cNvSpPr/>
          <p:nvPr/>
        </p:nvSpPr>
        <p:spPr>
          <a:xfrm>
            <a:off x="5486400" y="20574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5" name="Object 3"/>
          <p:cNvGraphicFramePr>
            <a:graphicFrameLocks noChangeAspect="1"/>
          </p:cNvGraphicFramePr>
          <p:nvPr/>
        </p:nvGraphicFramePr>
        <p:xfrm>
          <a:off x="3832225" y="2590800"/>
          <a:ext cx="1473200" cy="360363"/>
        </p:xfrm>
        <a:graphic>
          <a:graphicData uri="http://schemas.openxmlformats.org/presentationml/2006/ole">
            <mc:AlternateContent xmlns:mc="http://schemas.openxmlformats.org/markup-compatibility/2006">
              <mc:Choice xmlns:v="urn:schemas-microsoft-com:vml" Requires="v">
                <p:oleObj name="Формула" r:id="rId12" imgW="1244520" imgH="304560" progId="Equation.3">
                  <p:embed/>
                </p:oleObj>
              </mc:Choice>
              <mc:Fallback>
                <p:oleObj name="Формула" r:id="rId12" imgW="1244520" imgH="304560" progId="Equation.3">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2225" y="2590800"/>
                        <a:ext cx="1473200" cy="360363"/>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6" name="Object 5"/>
          <p:cNvGraphicFramePr>
            <a:graphicFrameLocks noChangeAspect="1"/>
          </p:cNvGraphicFramePr>
          <p:nvPr/>
        </p:nvGraphicFramePr>
        <p:xfrm>
          <a:off x="7710488" y="2576513"/>
          <a:ext cx="273050" cy="388937"/>
        </p:xfrm>
        <a:graphic>
          <a:graphicData uri="http://schemas.openxmlformats.org/presentationml/2006/ole">
            <mc:AlternateContent xmlns:mc="http://schemas.openxmlformats.org/markup-compatibility/2006">
              <mc:Choice xmlns:v="urn:schemas-microsoft-com:vml" Requires="v">
                <p:oleObj name="Формула" r:id="rId14" imgW="228600" imgH="342720" progId="Equation.3">
                  <p:embed/>
                </p:oleObj>
              </mc:Choice>
              <mc:Fallback>
                <p:oleObj name="Формула" r:id="rId14" imgW="228600" imgH="342720" progId="Equation.3">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10488" y="2576513"/>
                        <a:ext cx="273050" cy="38893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5486400" y="25146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sp>
        <p:nvSpPr>
          <p:cNvPr id="30" name="Прямоугольник 29"/>
          <p:cNvSpPr/>
          <p:nvPr/>
        </p:nvSpPr>
        <p:spPr>
          <a:xfrm>
            <a:off x="3810000" y="29718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в общем случае длина волны характеристического излучения</a:t>
            </a:r>
          </a:p>
        </p:txBody>
      </p:sp>
      <p:sp>
        <p:nvSpPr>
          <p:cNvPr id="46798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9" name="Object 11"/>
          <p:cNvGraphicFramePr>
            <a:graphicFrameLocks noChangeAspect="1"/>
          </p:cNvGraphicFramePr>
          <p:nvPr/>
        </p:nvGraphicFramePr>
        <p:xfrm>
          <a:off x="3733800" y="3657600"/>
          <a:ext cx="2895600" cy="919070"/>
        </p:xfrm>
        <a:graphic>
          <a:graphicData uri="http://schemas.openxmlformats.org/presentationml/2006/ole">
            <mc:AlternateContent xmlns:mc="http://schemas.openxmlformats.org/markup-compatibility/2006">
              <mc:Choice xmlns:v="urn:schemas-microsoft-com:vml" Requires="v">
                <p:oleObj name="Формула" r:id="rId16" imgW="2070000" imgH="660240" progId="Equation.3">
                  <p:embed/>
                </p:oleObj>
              </mc:Choice>
              <mc:Fallback>
                <p:oleObj name="Формула" r:id="rId16" imgW="2070000" imgH="660240" progId="Equation.3">
                  <p:embed/>
                  <p:pic>
                    <p:nvPicPr>
                      <p:cNvPr id="0"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33800" y="3657600"/>
                        <a:ext cx="2895600" cy="91907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6696075" y="36576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z</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заряд ядра</a:t>
            </a:r>
          </a:p>
        </p:txBody>
      </p:sp>
      <p:sp>
        <p:nvSpPr>
          <p:cNvPr id="34" name="Прямоугольник 33"/>
          <p:cNvSpPr/>
          <p:nvPr/>
        </p:nvSpPr>
        <p:spPr>
          <a:xfrm>
            <a:off x="6696075" y="3914775"/>
            <a:ext cx="2447925"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m</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номер оболочки, НА которую переходит е</a:t>
            </a:r>
            <a:r>
              <a:rPr lang="ru-RU" sz="1600" b="1" baseline="30000" dirty="0">
                <a:solidFill>
                  <a:schemeClr val="accent6">
                    <a:lumMod val="75000"/>
                  </a:schemeClr>
                </a:solidFill>
                <a:latin typeface="Calibri" pitchFamily="34" charset="0"/>
                <a:sym typeface="Symbol"/>
              </a:rPr>
              <a:t>-</a:t>
            </a:r>
          </a:p>
        </p:txBody>
      </p:sp>
      <p:sp>
        <p:nvSpPr>
          <p:cNvPr id="35" name="Прямоугольник 34"/>
          <p:cNvSpPr/>
          <p:nvPr/>
        </p:nvSpPr>
        <p:spPr>
          <a:xfrm>
            <a:off x="6705600" y="4381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n</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a:t>
            </a:r>
            <a:r>
              <a:rPr lang="en-US" sz="1600" b="1" dirty="0">
                <a:solidFill>
                  <a:schemeClr val="accent6">
                    <a:lumMod val="75000"/>
                  </a:schemeClr>
                </a:solidFill>
                <a:latin typeface="Calibri" pitchFamily="34" charset="0"/>
                <a:sym typeface="Symbol"/>
              </a:rPr>
              <a:t> </a:t>
            </a:r>
            <a:r>
              <a:rPr lang="ru-RU" sz="1600" b="1" dirty="0">
                <a:solidFill>
                  <a:schemeClr val="accent6">
                    <a:lumMod val="75000"/>
                  </a:schemeClr>
                </a:solidFill>
                <a:latin typeface="Calibri" pitchFamily="34" charset="0"/>
                <a:sym typeface="Symbol"/>
              </a:rPr>
              <a:t>С которой…</a:t>
            </a:r>
          </a:p>
        </p:txBody>
      </p:sp>
      <p:sp>
        <p:nvSpPr>
          <p:cNvPr id="36" name="Прямоугольник 35"/>
          <p:cNvSpPr/>
          <p:nvPr/>
        </p:nvSpPr>
        <p:spPr>
          <a:xfrm>
            <a:off x="6696075" y="4762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экранирования (серии)</a:t>
            </a:r>
          </a:p>
        </p:txBody>
      </p:sp>
      <p:sp>
        <p:nvSpPr>
          <p:cNvPr id="37" name="Прямоугольник 36"/>
          <p:cNvSpPr/>
          <p:nvPr/>
        </p:nvSpPr>
        <p:spPr>
          <a:xfrm>
            <a:off x="6696075" y="52578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R</a:t>
            </a:r>
            <a:r>
              <a:rPr lang="ru-RU" sz="1600" b="1" dirty="0">
                <a:solidFill>
                  <a:schemeClr val="accent6">
                    <a:lumMod val="75000"/>
                  </a:schemeClr>
                </a:solidFill>
                <a:latin typeface="Calibri" pitchFamily="34" charset="0"/>
                <a:sym typeface="Symbol"/>
              </a:rPr>
              <a:t>=1,097</a:t>
            </a:r>
            <a:r>
              <a:rPr lang="ru-RU" sz="1600" b="1" dirty="0">
                <a:solidFill>
                  <a:schemeClr val="accent6">
                    <a:lumMod val="75000"/>
                  </a:schemeClr>
                </a:solidFill>
                <a:latin typeface="Calibri"/>
                <a:sym typeface="Symbol"/>
              </a:rPr>
              <a:t>∙</a:t>
            </a:r>
            <a:r>
              <a:rPr lang="ru-RU" sz="1600" b="1" dirty="0">
                <a:solidFill>
                  <a:schemeClr val="accent6">
                    <a:lumMod val="75000"/>
                  </a:schemeClr>
                </a:solidFill>
                <a:latin typeface="Calibri" pitchFamily="34" charset="0"/>
                <a:sym typeface="Symbol"/>
              </a:rPr>
              <a:t>10</a:t>
            </a:r>
            <a:r>
              <a:rPr lang="ru-RU" sz="1600" b="1" baseline="30000" dirty="0">
                <a:solidFill>
                  <a:schemeClr val="accent6">
                    <a:lumMod val="75000"/>
                  </a:schemeClr>
                </a:solidFill>
                <a:latin typeface="Calibri" pitchFamily="34" charset="0"/>
                <a:sym typeface="Symbol"/>
              </a:rPr>
              <a:t>7</a:t>
            </a:r>
            <a:r>
              <a:rPr lang="ru-RU" sz="1600" b="1" dirty="0">
                <a:solidFill>
                  <a:schemeClr val="accent6">
                    <a:lumMod val="75000"/>
                  </a:schemeClr>
                </a:solidFill>
                <a:latin typeface="Calibri" pitchFamily="34" charset="0"/>
                <a:sym typeface="Symbol"/>
              </a:rPr>
              <a:t> м</a:t>
            </a:r>
            <a:r>
              <a:rPr lang="ru-RU" sz="1600" b="1" baseline="30000" dirty="0">
                <a:solidFill>
                  <a:schemeClr val="accent6">
                    <a:lumMod val="75000"/>
                  </a:schemeClr>
                </a:solidFill>
                <a:latin typeface="Calibri" pitchFamily="34" charset="0"/>
                <a:sym typeface="Symbol"/>
              </a:rPr>
              <a:t>-1</a:t>
            </a:r>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Ридберга</a:t>
            </a:r>
          </a:p>
        </p:txBody>
      </p:sp>
      <p:sp>
        <p:nvSpPr>
          <p:cNvPr id="38" name="Прямоугольник 37"/>
          <p:cNvSpPr/>
          <p:nvPr/>
        </p:nvSpPr>
        <p:spPr>
          <a:xfrm>
            <a:off x="3810000" y="4648200"/>
            <a:ext cx="3048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закон </a:t>
            </a:r>
            <a:r>
              <a:rPr lang="ru-RU" sz="1600" b="1" dirty="0" err="1">
                <a:solidFill>
                  <a:schemeClr val="accent6">
                    <a:lumMod val="75000"/>
                  </a:schemeClr>
                </a:solidFill>
              </a:rPr>
              <a:t>Мозли</a:t>
            </a:r>
            <a:r>
              <a:rPr lang="ru-RU" sz="1600" b="1" dirty="0">
                <a:solidFill>
                  <a:schemeClr val="accent6">
                    <a:lumMod val="75000"/>
                  </a:schemeClr>
                </a:solidFill>
              </a:rPr>
              <a:t> (1913)</a:t>
            </a:r>
            <a:endParaRPr lang="ru-RU" sz="1600" b="1" dirty="0">
              <a:solidFill>
                <a:schemeClr val="accent6">
                  <a:lumMod val="75000"/>
                </a:schemeClr>
              </a:solidFill>
              <a:sym typeface="Symbol"/>
            </a:endParaRPr>
          </a:p>
        </p:txBody>
      </p:sp>
      <p:sp>
        <p:nvSpPr>
          <p:cNvPr id="39" name="Прямоугольник 38"/>
          <p:cNvSpPr/>
          <p:nvPr/>
        </p:nvSpPr>
        <p:spPr>
          <a:xfrm>
            <a:off x="4343400" y="5715000"/>
            <a:ext cx="2743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определение заряда химического элемента</a:t>
            </a:r>
            <a:endParaRPr lang="ru-RU" sz="1400" b="1" dirty="0">
              <a:solidFill>
                <a:schemeClr val="accent6">
                  <a:lumMod val="75000"/>
                </a:schemeClr>
              </a:solidFill>
              <a:sym typeface="Symbol"/>
            </a:endParaRPr>
          </a:p>
        </p:txBody>
      </p:sp>
      <p:graphicFrame>
        <p:nvGraphicFramePr>
          <p:cNvPr id="467982" name="Object 14"/>
          <p:cNvGraphicFramePr>
            <a:graphicFrameLocks noChangeAspect="1"/>
          </p:cNvGraphicFramePr>
          <p:nvPr/>
        </p:nvGraphicFramePr>
        <p:xfrm>
          <a:off x="3733800" y="5029200"/>
          <a:ext cx="1325908" cy="648000"/>
        </p:xfrm>
        <a:graphic>
          <a:graphicData uri="http://schemas.openxmlformats.org/presentationml/2006/ole">
            <mc:AlternateContent xmlns:mc="http://schemas.openxmlformats.org/markup-compatibility/2006">
              <mc:Choice xmlns:v="urn:schemas-microsoft-com:vml" Requires="v">
                <p:oleObj name="Формула" r:id="rId18" imgW="1269449" imgH="622030" progId="Equation.3">
                  <p:embed/>
                </p:oleObj>
              </mc:Choice>
              <mc:Fallback>
                <p:oleObj name="Формула" r:id="rId18" imgW="1269449" imgH="622030" progId="Equation.3">
                  <p:embed/>
                  <p:pic>
                    <p:nvPicPr>
                      <p:cNvPr id="0"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33800" y="5029200"/>
                        <a:ext cx="1325908"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81" name="Object 13"/>
          <p:cNvGraphicFramePr>
            <a:graphicFrameLocks noChangeAspect="1"/>
          </p:cNvGraphicFramePr>
          <p:nvPr/>
        </p:nvGraphicFramePr>
        <p:xfrm>
          <a:off x="5029201" y="5038725"/>
          <a:ext cx="1547463" cy="648000"/>
        </p:xfrm>
        <a:graphic>
          <a:graphicData uri="http://schemas.openxmlformats.org/presentationml/2006/ole">
            <mc:AlternateContent xmlns:mc="http://schemas.openxmlformats.org/markup-compatibility/2006">
              <mc:Choice xmlns:v="urn:schemas-microsoft-com:vml" Requires="v">
                <p:oleObj name="Формула" r:id="rId20" imgW="1511300" imgH="635000" progId="Equation.3">
                  <p:embed/>
                </p:oleObj>
              </mc:Choice>
              <mc:Fallback>
                <p:oleObj name="Формула" r:id="rId20" imgW="1511300" imgH="635000" progId="Equation.3">
                  <p:embed/>
                  <p:pic>
                    <p:nvPicPr>
                      <p:cNvPr id="0" name="Picture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029201" y="5038725"/>
                        <a:ext cx="1547463" cy="64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67983"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84" name="Rectangle 16"/>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r>
              <a:rPr kumimoji="0" lang="ru-RU" sz="1200" b="0" i="0" u="none" strike="noStrike" cap="none" normalizeH="0" baseline="0">
                <a:ln>
                  <a:noFill/>
                </a:ln>
                <a:solidFill>
                  <a:srgbClr val="000000"/>
                </a:solidFill>
                <a:effectLst/>
                <a:latin typeface="Arial" pitchFamily="34" charset="0"/>
                <a:ea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7985" name="Rectangle 17"/>
          <p:cNvSpPr>
            <a:spLocks noChangeArrowheads="1"/>
          </p:cNvSpPr>
          <p:nvPr/>
        </p:nvSpPr>
        <p:spPr bwMode="auto">
          <a:xfrm>
            <a:off x="0" y="1714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 name="Стрелка вправо 45"/>
          <p:cNvSpPr/>
          <p:nvPr/>
        </p:nvSpPr>
        <p:spPr>
          <a:xfrm>
            <a:off x="3886200" y="5791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7" name="Прямоугольник 46"/>
          <p:cNvSpPr/>
          <p:nvPr/>
        </p:nvSpPr>
        <p:spPr>
          <a:xfrm>
            <a:off x="4343400" y="6248400"/>
            <a:ext cx="4800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совпадение с порядковым номером </a:t>
            </a:r>
            <a:br>
              <a:rPr lang="ru-RU" sz="1400" b="1" dirty="0">
                <a:solidFill>
                  <a:schemeClr val="accent6">
                    <a:lumMod val="75000"/>
                  </a:schemeClr>
                </a:solidFill>
              </a:rPr>
            </a:br>
            <a:r>
              <a:rPr lang="ru-RU" sz="1400" b="1" dirty="0">
                <a:solidFill>
                  <a:schemeClr val="accent6">
                    <a:lumMod val="75000"/>
                  </a:schemeClr>
                </a:solidFill>
              </a:rPr>
              <a:t>по табл. Д.И.Менделеева </a:t>
            </a:r>
            <a:endParaRPr lang="ru-RU" sz="1400" b="1" dirty="0">
              <a:solidFill>
                <a:schemeClr val="accent6">
                  <a:lumMod val="75000"/>
                </a:schemeClr>
              </a:solidFill>
              <a:sym typeface="Symbol"/>
            </a:endParaRPr>
          </a:p>
        </p:txBody>
      </p:sp>
      <p:sp>
        <p:nvSpPr>
          <p:cNvPr id="40" name="Прямоугольник 39"/>
          <p:cNvSpPr/>
          <p:nvPr/>
        </p:nvSpPr>
        <p:spPr>
          <a:xfrm>
            <a:off x="381000" y="53340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Характеристическое излучение вознкает при переходе вышележащих е- на освободившееся место</a:t>
            </a:r>
            <a:endParaRPr lang="ru-RU" sz="1600" b="1" dirty="0">
              <a:solidFill>
                <a:schemeClr val="accent6">
                  <a:lumMod val="75000"/>
                </a:schemeClr>
              </a:solidFill>
              <a:sym typeface="Symbo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Эффект Комптона</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11" name="Группа 10"/>
          <p:cNvGrpSpPr/>
          <p:nvPr/>
        </p:nvGrpSpPr>
        <p:grpSpPr>
          <a:xfrm>
            <a:off x="304800" y="1285875"/>
            <a:ext cx="2514600" cy="1524000"/>
            <a:chOff x="381000" y="1447800"/>
            <a:chExt cx="2514600" cy="1524000"/>
          </a:xfrm>
        </p:grpSpPr>
        <p:sp>
          <p:nvSpPr>
            <p:cNvPr id="10" name="Прямоугольник 9"/>
            <p:cNvSpPr/>
            <p:nvPr/>
          </p:nvSpPr>
          <p:spPr>
            <a:xfrm>
              <a:off x="381000" y="1447800"/>
              <a:ext cx="2514600"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7"/>
            <p:cNvPicPr/>
            <p:nvPr/>
          </p:nvPicPr>
          <p:blipFill>
            <a:blip r:embed="rId3" cstate="print"/>
            <a:srcRect/>
            <a:stretch>
              <a:fillRect/>
            </a:stretch>
          </p:blipFill>
          <p:spPr bwMode="auto">
            <a:xfrm>
              <a:off x="457200" y="1600200"/>
              <a:ext cx="2266950" cy="1276350"/>
            </a:xfrm>
            <a:prstGeom prst="rect">
              <a:avLst/>
            </a:prstGeom>
            <a:noFill/>
            <a:ln w="9525">
              <a:noFill/>
              <a:miter lim="800000"/>
              <a:headEnd/>
              <a:tailEnd/>
            </a:ln>
          </p:spPr>
        </p:pic>
      </p:grpSp>
      <p:grpSp>
        <p:nvGrpSpPr>
          <p:cNvPr id="21" name="Группа 20"/>
          <p:cNvGrpSpPr/>
          <p:nvPr/>
        </p:nvGrpSpPr>
        <p:grpSpPr>
          <a:xfrm>
            <a:off x="304800" y="3657600"/>
            <a:ext cx="3505200" cy="1752600"/>
            <a:chOff x="304800" y="3962400"/>
            <a:chExt cx="3505200" cy="1752600"/>
          </a:xfrm>
        </p:grpSpPr>
        <p:sp>
          <p:nvSpPr>
            <p:cNvPr id="20" name="Прямоугольник 19"/>
            <p:cNvSpPr/>
            <p:nvPr/>
          </p:nvSpPr>
          <p:spPr>
            <a:xfrm>
              <a:off x="304800" y="3962400"/>
              <a:ext cx="3505200" cy="1752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descr="48"/>
            <p:cNvPicPr>
              <a:picLocks noChangeAspect="1"/>
            </p:cNvPicPr>
            <p:nvPr/>
          </p:nvPicPr>
          <p:blipFill>
            <a:blip r:embed="rId4" cstate="print"/>
            <a:srcRect/>
            <a:stretch>
              <a:fillRect/>
            </a:stretch>
          </p:blipFill>
          <p:spPr bwMode="auto">
            <a:xfrm>
              <a:off x="384807" y="4038598"/>
              <a:ext cx="3348993" cy="1600201"/>
            </a:xfrm>
            <a:prstGeom prst="rect">
              <a:avLst/>
            </a:prstGeom>
            <a:noFill/>
            <a:ln w="9525">
              <a:noFill/>
              <a:miter lim="800000"/>
              <a:headEnd/>
              <a:tailEnd/>
            </a:ln>
          </p:spPr>
        </p:pic>
      </p:grpSp>
      <p:sp>
        <p:nvSpPr>
          <p:cNvPr id="7" name="Прямоугольник 6"/>
          <p:cNvSpPr/>
          <p:nvPr/>
        </p:nvSpPr>
        <p:spPr>
          <a:xfrm>
            <a:off x="4953000" y="1257300"/>
            <a:ext cx="4038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не зависит от природы рассеивающего вещества</a:t>
            </a:r>
          </a:p>
        </p:txBody>
      </p:sp>
      <p:sp>
        <p:nvSpPr>
          <p:cNvPr id="8" name="Прямоугольник 7"/>
          <p:cNvSpPr/>
          <p:nvPr/>
        </p:nvSpPr>
        <p:spPr>
          <a:xfrm>
            <a:off x="228600" y="0"/>
            <a:ext cx="1905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1923 г.</a:t>
            </a:r>
          </a:p>
        </p:txBody>
      </p:sp>
      <p:sp>
        <p:nvSpPr>
          <p:cNvPr id="9" name="Прямоугольник 8"/>
          <p:cNvSpPr/>
          <p:nvPr/>
        </p:nvSpPr>
        <p:spPr>
          <a:xfrm>
            <a:off x="228600" y="6096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В рассеянных лучах, наряду с излучением первоначальной длины волны </a:t>
            </a:r>
            <a:r>
              <a:rPr lang="el-GR" b="1" dirty="0">
                <a:solidFill>
                  <a:schemeClr val="accent6">
                    <a:lumMod val="75000"/>
                  </a:schemeClr>
                </a:solidFill>
                <a:sym typeface="Symbol"/>
              </a:rPr>
              <a:t>λ</a:t>
            </a:r>
            <a:r>
              <a:rPr lang="ru-RU" b="1" dirty="0">
                <a:solidFill>
                  <a:schemeClr val="accent6">
                    <a:lumMod val="75000"/>
                  </a:schemeClr>
                </a:solidFill>
                <a:sym typeface="Symbol"/>
              </a:rPr>
              <a:t>, содержатся лучи большей длины волны </a:t>
            </a:r>
            <a:r>
              <a:rPr lang="el-GR" b="1" dirty="0">
                <a:solidFill>
                  <a:schemeClr val="accent6">
                    <a:lumMod val="75000"/>
                  </a:schemeClr>
                </a:solidFill>
                <a:sym typeface="Symbol"/>
              </a:rPr>
              <a:t>λ</a:t>
            </a:r>
            <a:r>
              <a:rPr lang="en-US" b="1" dirty="0">
                <a:solidFill>
                  <a:schemeClr val="accent6">
                    <a:lumMod val="75000"/>
                  </a:schemeClr>
                </a:solidFill>
                <a:sym typeface="Symbol"/>
              </a:rPr>
              <a:t>’</a:t>
            </a:r>
            <a:r>
              <a:rPr lang="ru-RU" b="1" dirty="0">
                <a:solidFill>
                  <a:schemeClr val="accent6">
                    <a:lumMod val="75000"/>
                  </a:schemeClr>
                </a:solidFill>
                <a:sym typeface="Symbol"/>
              </a:rPr>
              <a:t> </a:t>
            </a:r>
          </a:p>
        </p:txBody>
      </p:sp>
      <p:sp>
        <p:nvSpPr>
          <p:cNvPr id="4587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3" name="Object 1"/>
          <p:cNvGraphicFramePr>
            <a:graphicFrameLocks noChangeAspect="1"/>
          </p:cNvGraphicFramePr>
          <p:nvPr/>
        </p:nvGraphicFramePr>
        <p:xfrm>
          <a:off x="3048000" y="1285875"/>
          <a:ext cx="1778000" cy="457200"/>
        </p:xfrm>
        <a:graphic>
          <a:graphicData uri="http://schemas.openxmlformats.org/presentationml/2006/ole">
            <mc:AlternateContent xmlns:mc="http://schemas.openxmlformats.org/markup-compatibility/2006">
              <mc:Choice xmlns:v="urn:schemas-microsoft-com:vml" Requires="v">
                <p:oleObj name="Формула" r:id="rId5" imgW="1002865" imgH="253890" progId="Equation.3">
                  <p:embed/>
                </p:oleObj>
              </mc:Choice>
              <mc:Fallback>
                <p:oleObj name="Формула" r:id="rId5" imgW="1002865" imgH="25389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1285875"/>
                        <a:ext cx="17780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5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5" name="Object 3"/>
          <p:cNvGraphicFramePr>
            <a:graphicFrameLocks noChangeAspect="1"/>
          </p:cNvGraphicFramePr>
          <p:nvPr/>
        </p:nvGraphicFramePr>
        <p:xfrm>
          <a:off x="3048000" y="2068875"/>
          <a:ext cx="1752600" cy="698672"/>
        </p:xfrm>
        <a:graphic>
          <a:graphicData uri="http://schemas.openxmlformats.org/presentationml/2006/ole">
            <mc:AlternateContent xmlns:mc="http://schemas.openxmlformats.org/markup-compatibility/2006">
              <mc:Choice xmlns:v="urn:schemas-microsoft-com:vml" Requires="v">
                <p:oleObj name="Формула" r:id="rId7" imgW="1409700" imgH="558800" progId="Equation.3">
                  <p:embed/>
                </p:oleObj>
              </mc:Choice>
              <mc:Fallback>
                <p:oleObj name="Формула" r:id="rId7" imgW="1409700" imgH="5588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2068875"/>
                        <a:ext cx="1752600" cy="69867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4953000" y="208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sym typeface="Symbol"/>
              </a:rPr>
              <a:t>λ</a:t>
            </a:r>
            <a:r>
              <a:rPr lang="ru-RU" sz="1600" b="1" baseline="-25000" dirty="0">
                <a:solidFill>
                  <a:schemeClr val="accent6">
                    <a:lumMod val="75000"/>
                  </a:schemeClr>
                </a:solidFill>
                <a:sym typeface="Symbol"/>
              </a:rPr>
              <a:t>к</a:t>
            </a:r>
            <a:r>
              <a:rPr lang="ru-RU" sz="1600" b="1" dirty="0">
                <a:solidFill>
                  <a:schemeClr val="accent6">
                    <a:lumMod val="75000"/>
                  </a:schemeClr>
                </a:solidFill>
                <a:sym typeface="Symbol"/>
              </a:rPr>
              <a:t>=2,426</a:t>
            </a:r>
            <a:r>
              <a:rPr lang="ru-RU" sz="1600" b="1" dirty="0">
                <a:solidFill>
                  <a:schemeClr val="accent6">
                    <a:lumMod val="75000"/>
                  </a:schemeClr>
                </a:solidFill>
                <a:latin typeface="Calibri"/>
                <a:sym typeface="Symbol"/>
              </a:rPr>
              <a:t>∙</a:t>
            </a:r>
            <a:r>
              <a:rPr lang="ru-RU" sz="1600" b="1" dirty="0">
                <a:solidFill>
                  <a:schemeClr val="accent6">
                    <a:lumMod val="75000"/>
                  </a:schemeClr>
                </a:solidFill>
                <a:sym typeface="Symbol"/>
              </a:rPr>
              <a:t>10</a:t>
            </a:r>
            <a:r>
              <a:rPr lang="ru-RU" sz="1600" b="1" baseline="30000" dirty="0">
                <a:solidFill>
                  <a:schemeClr val="accent6">
                    <a:lumMod val="75000"/>
                  </a:schemeClr>
                </a:solidFill>
                <a:sym typeface="Symbol"/>
              </a:rPr>
              <a:t>-12</a:t>
            </a:r>
            <a:r>
              <a:rPr lang="ru-RU" sz="1600" b="1" dirty="0">
                <a:solidFill>
                  <a:schemeClr val="accent6">
                    <a:lumMod val="75000"/>
                  </a:schemeClr>
                </a:solidFill>
                <a:sym typeface="Symbol"/>
              </a:rPr>
              <a:t> м</a:t>
            </a:r>
          </a:p>
        </p:txBody>
      </p:sp>
      <p:sp>
        <p:nvSpPr>
          <p:cNvPr id="16" name="Прямоугольник 15"/>
          <p:cNvSpPr/>
          <p:nvPr/>
        </p:nvSpPr>
        <p:spPr>
          <a:xfrm>
            <a:off x="4953000" y="244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комптоновская длина волны</a:t>
            </a:r>
          </a:p>
        </p:txBody>
      </p:sp>
      <p:cxnSp>
        <p:nvCxnSpPr>
          <p:cNvPr id="18" name="Прямая соединительная линия 17"/>
          <p:cNvCxnSpPr/>
          <p:nvPr/>
        </p:nvCxnSpPr>
        <p:spPr>
          <a:xfrm>
            <a:off x="304800" y="29718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228600" y="3069000"/>
            <a:ext cx="76962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sym typeface="Symbol"/>
              </a:rPr>
              <a:t>Объяснение по </a:t>
            </a:r>
            <a:r>
              <a:rPr lang="ru-RU" b="1" dirty="0">
                <a:solidFill>
                  <a:schemeClr val="accent6">
                    <a:lumMod val="75000"/>
                  </a:schemeClr>
                </a:solidFill>
                <a:sym typeface="Symbol"/>
              </a:rPr>
              <a:t>фотонной теории</a:t>
            </a:r>
          </a:p>
        </p:txBody>
      </p:sp>
      <p:sp>
        <p:nvSpPr>
          <p:cNvPr id="22" name="Прямоугольник 21"/>
          <p:cNvSpPr/>
          <p:nvPr/>
        </p:nvSpPr>
        <p:spPr>
          <a:xfrm>
            <a:off x="6719637" y="3429000"/>
            <a:ext cx="2362200"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импульса</a:t>
            </a:r>
          </a:p>
        </p:txBody>
      </p:sp>
      <p:sp>
        <p:nvSpPr>
          <p:cNvPr id="45875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7" name="Object 5"/>
          <p:cNvGraphicFramePr>
            <a:graphicFrameLocks noChangeAspect="1"/>
          </p:cNvGraphicFramePr>
          <p:nvPr/>
        </p:nvGraphicFramePr>
        <p:xfrm>
          <a:off x="4038599" y="3606600"/>
          <a:ext cx="1473230" cy="432000"/>
        </p:xfrm>
        <a:graphic>
          <a:graphicData uri="http://schemas.openxmlformats.org/presentationml/2006/ole">
            <mc:AlternateContent xmlns:mc="http://schemas.openxmlformats.org/markup-compatibility/2006">
              <mc:Choice xmlns:v="urn:schemas-microsoft-com:vml" Requires="v">
                <p:oleObj name="Формула" r:id="rId9" imgW="1270000" imgH="368300" progId="Equation.3">
                  <p:embed/>
                </p:oleObj>
              </mc:Choice>
              <mc:Fallback>
                <p:oleObj name="Формула" r:id="rId9" imgW="1270000" imgH="3683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599" y="3606600"/>
                        <a:ext cx="147323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9" name="Object 7"/>
          <p:cNvGraphicFramePr>
            <a:graphicFrameLocks noChangeAspect="1"/>
          </p:cNvGraphicFramePr>
          <p:nvPr/>
        </p:nvGraphicFramePr>
        <p:xfrm>
          <a:off x="4038600" y="4216200"/>
          <a:ext cx="2520000" cy="432000"/>
        </p:xfrm>
        <a:graphic>
          <a:graphicData uri="http://schemas.openxmlformats.org/presentationml/2006/ole">
            <mc:AlternateContent xmlns:mc="http://schemas.openxmlformats.org/markup-compatibility/2006">
              <mc:Choice xmlns:v="urn:schemas-microsoft-com:vml" Requires="v">
                <p:oleObj name="Формула" r:id="rId11" imgW="1993900" imgH="342900" progId="Equation.3">
                  <p:embed/>
                </p:oleObj>
              </mc:Choice>
              <mc:Fallback>
                <p:oleObj name="Формула" r:id="rId11" imgW="1993900" imgH="342900" progId="Equation.3">
                  <p:embed/>
                  <p:pic>
                    <p:nvPicPr>
                      <p:cNvPr id="0"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8600" y="4216200"/>
                        <a:ext cx="252000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6719637" y="4135800"/>
            <a:ext cx="2424363"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энергии</a:t>
            </a:r>
          </a:p>
        </p:txBody>
      </p:sp>
      <p:sp>
        <p:nvSpPr>
          <p:cNvPr id="45876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1" name="Object 9"/>
          <p:cNvGraphicFramePr>
            <a:graphicFrameLocks noChangeAspect="1"/>
          </p:cNvGraphicFramePr>
          <p:nvPr/>
        </p:nvGraphicFramePr>
        <p:xfrm>
          <a:off x="4495800" y="4953000"/>
          <a:ext cx="2073046" cy="684000"/>
        </p:xfrm>
        <a:graphic>
          <a:graphicData uri="http://schemas.openxmlformats.org/presentationml/2006/ole">
            <mc:AlternateContent xmlns:mc="http://schemas.openxmlformats.org/markup-compatibility/2006">
              <mc:Choice xmlns:v="urn:schemas-microsoft-com:vml" Requires="v">
                <p:oleObj name="Формула" r:id="rId13" imgW="1879600" imgH="622300" progId="Equation.3">
                  <p:embed/>
                </p:oleObj>
              </mc:Choice>
              <mc:Fallback>
                <p:oleObj name="Формула" r:id="rId13" imgW="1879600" imgH="622300" progId="Equation.3">
                  <p:embed/>
                  <p:pic>
                    <p:nvPicPr>
                      <p:cNvPr id="0"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4953000"/>
                        <a:ext cx="2073046" cy="684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3" name="Object 11"/>
          <p:cNvGraphicFramePr>
            <a:graphicFrameLocks noChangeAspect="1"/>
          </p:cNvGraphicFramePr>
          <p:nvPr/>
        </p:nvGraphicFramePr>
        <p:xfrm>
          <a:off x="7010400" y="4898697"/>
          <a:ext cx="990600" cy="740103"/>
        </p:xfrm>
        <a:graphic>
          <a:graphicData uri="http://schemas.openxmlformats.org/presentationml/2006/ole">
            <mc:AlternateContent xmlns:mc="http://schemas.openxmlformats.org/markup-compatibility/2006">
              <mc:Choice xmlns:v="urn:schemas-microsoft-com:vml" Requires="v">
                <p:oleObj name="Формула" r:id="rId15" imgW="825500" imgH="622300" progId="Equation.3">
                  <p:embed/>
                </p:oleObj>
              </mc:Choice>
              <mc:Fallback>
                <p:oleObj name="Формула" r:id="rId15" imgW="825500" imgH="6223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10400" y="4898697"/>
                        <a:ext cx="990600" cy="74010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4" name="Прямоугольник 33"/>
          <p:cNvSpPr/>
          <p:nvPr/>
        </p:nvSpPr>
        <p:spPr>
          <a:xfrm>
            <a:off x="228600" y="5943600"/>
            <a:ext cx="76962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Значение комптоновского эффекта</a:t>
            </a:r>
          </a:p>
        </p:txBody>
      </p:sp>
      <p:cxnSp>
        <p:nvCxnSpPr>
          <p:cNvPr id="35" name="Прямая соединительная линия 34"/>
          <p:cNvCxnSpPr/>
          <p:nvPr/>
        </p:nvCxnSpPr>
        <p:spPr>
          <a:xfrm>
            <a:off x="304800" y="58674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36" name="Прямоугольник 35"/>
          <p:cNvSpPr/>
          <p:nvPr/>
        </p:nvSpPr>
        <p:spPr>
          <a:xfrm>
            <a:off x="457200" y="62484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sz="1600" b="1" dirty="0">
                <a:solidFill>
                  <a:schemeClr val="accent6">
                    <a:lumMod val="75000"/>
                  </a:schemeClr>
                </a:solidFill>
                <a:sym typeface="Symbol"/>
              </a:rPr>
              <a:t>подтверждает квантовую фотонную природу рентген</a:t>
            </a:r>
            <a:r>
              <a:rPr lang="ru-RU" sz="1600" b="1">
                <a:solidFill>
                  <a:schemeClr val="accent6">
                    <a:lumMod val="75000"/>
                  </a:schemeClr>
                </a:solidFill>
                <a:sym typeface="Symbol"/>
              </a:rPr>
              <a:t>. излучения</a:t>
            </a:r>
          </a:p>
          <a:p>
            <a:pPr marL="177800" indent="-177800">
              <a:buFont typeface="Arial" pitchFamily="34" charset="0"/>
              <a:buChar char="•"/>
            </a:pPr>
            <a:r>
              <a:rPr lang="ru-RU" sz="1600" b="1">
                <a:solidFill>
                  <a:schemeClr val="accent6">
                    <a:lumMod val="75000"/>
                  </a:schemeClr>
                </a:solidFill>
                <a:sym typeface="Symbol"/>
              </a:rPr>
              <a:t>подтверждает применимость законов сохранения в микромире</a:t>
            </a:r>
            <a:endParaRPr lang="ru-RU" sz="1600" b="1" dirty="0">
              <a:solidFill>
                <a:schemeClr val="accent6">
                  <a:lumMod val="75000"/>
                </a:schemeClr>
              </a:solidFill>
              <a:sym typeface="Symbol"/>
            </a:endParaRPr>
          </a:p>
        </p:txBody>
      </p:sp>
      <p:sp>
        <p:nvSpPr>
          <p:cNvPr id="39" name="Стрелка вправо 38"/>
          <p:cNvSpPr/>
          <p:nvPr/>
        </p:nvSpPr>
        <p:spPr>
          <a:xfrm>
            <a:off x="4059600" y="5105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41" name="Прямая соединительная линия 40"/>
          <p:cNvCxnSpPr/>
          <p:nvPr/>
        </p:nvCxnSpPr>
        <p:spPr>
          <a:xfrm rot="16200000" flipH="1">
            <a:off x="6089400" y="4108200"/>
            <a:ext cx="1080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42" name="Прямая со стрелкой 41"/>
          <p:cNvCxnSpPr>
            <a:stCxn id="43" idx="7"/>
          </p:cNvCxnSpPr>
          <p:nvPr/>
        </p:nvCxnSpPr>
        <p:spPr>
          <a:xfrm rot="5400000" flipH="1" flipV="1">
            <a:off x="6367858" y="4222026"/>
            <a:ext cx="63969" cy="1525915"/>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Овал 42"/>
          <p:cNvSpPr/>
          <p:nvPr/>
        </p:nvSpPr>
        <p:spPr>
          <a:xfrm>
            <a:off x="5181600" y="4905375"/>
            <a:ext cx="5334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p:cNvCxnSpPr>
          <p:nvPr/>
        </p:nvCxnSpPr>
        <p:spPr>
          <a:xfrm rot="16200000" flipV="1">
            <a:off x="3624264" y="3081339"/>
            <a:ext cx="2238375" cy="14096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Тепловое излучение</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2286000" y="7620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Излучение тел, вызванное их нагреванием</a:t>
            </a:r>
          </a:p>
        </p:txBody>
      </p:sp>
      <p:sp>
        <p:nvSpPr>
          <p:cNvPr id="13" name="Прямоугольник 12"/>
          <p:cNvSpPr/>
          <p:nvPr/>
        </p:nvSpPr>
        <p:spPr>
          <a:xfrm>
            <a:off x="304800" y="762000"/>
            <a:ext cx="19050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Тепловое излучение</a:t>
            </a:r>
          </a:p>
        </p:txBody>
      </p:sp>
      <p:sp>
        <p:nvSpPr>
          <p:cNvPr id="14" name="Прямоугольник 13"/>
          <p:cNvSpPr/>
          <p:nvPr/>
        </p:nvSpPr>
        <p:spPr>
          <a:xfrm>
            <a:off x="2286000" y="3581400"/>
            <a:ext cx="6705600" cy="648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Ускоренно движущиеся </a:t>
            </a:r>
            <a:r>
              <a:rPr lang="ru-RU" b="1" dirty="0">
                <a:solidFill>
                  <a:srgbClr val="002060"/>
                </a:solidFill>
              </a:rPr>
              <a:t>заряженные частицы</a:t>
            </a:r>
            <a:endParaRPr lang="ru-RU" sz="1600" b="1" dirty="0">
              <a:solidFill>
                <a:srgbClr val="002060"/>
              </a:solidFill>
            </a:endParaRPr>
          </a:p>
        </p:txBody>
      </p:sp>
      <p:sp>
        <p:nvSpPr>
          <p:cNvPr id="15" name="Прямоугольник 14"/>
          <p:cNvSpPr/>
          <p:nvPr/>
        </p:nvSpPr>
        <p:spPr>
          <a:xfrm>
            <a:off x="304800" y="3581400"/>
            <a:ext cx="1905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bg1"/>
                </a:solidFill>
              </a:rPr>
              <a:t>Источник излучения</a:t>
            </a:r>
            <a:endParaRPr lang="ru-RU" b="1" dirty="0">
              <a:solidFill>
                <a:schemeClr val="bg1"/>
              </a:solidFill>
            </a:endParaRPr>
          </a:p>
        </p:txBody>
      </p:sp>
      <p:sp>
        <p:nvSpPr>
          <p:cNvPr id="16" name="Прямоугольник 15"/>
          <p:cNvSpPr/>
          <p:nvPr/>
        </p:nvSpPr>
        <p:spPr>
          <a:xfrm>
            <a:off x="2286000" y="5236200"/>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Свечение тел, вызванное ВНЕШНИМ воздействием</a:t>
            </a:r>
          </a:p>
        </p:txBody>
      </p:sp>
      <p:sp>
        <p:nvSpPr>
          <p:cNvPr id="17" name="Прямоугольник 16"/>
          <p:cNvSpPr/>
          <p:nvPr/>
        </p:nvSpPr>
        <p:spPr>
          <a:xfrm>
            <a:off x="304800" y="5236200"/>
            <a:ext cx="19050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bg1"/>
                </a:solidFill>
              </a:rPr>
              <a:t>Люминес-ценция</a:t>
            </a:r>
            <a:endParaRPr lang="ru-RU" b="1" dirty="0">
              <a:solidFill>
                <a:schemeClr val="bg1"/>
              </a:solidFill>
            </a:endParaRPr>
          </a:p>
        </p:txBody>
      </p:sp>
      <p:sp>
        <p:nvSpPr>
          <p:cNvPr id="18" name="Прямоугольник 17"/>
          <p:cNvSpPr/>
          <p:nvPr/>
        </p:nvSpPr>
        <p:spPr>
          <a:xfrm>
            <a:off x="304800" y="4440600"/>
            <a:ext cx="8153400" cy="432000"/>
          </a:xfrm>
          <a:prstGeom prst="rect">
            <a:avLst/>
          </a:prstGeom>
          <a:solidFill>
            <a:schemeClr val="accent2">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Следует отличать тепловое излучение от люминесценции</a:t>
            </a:r>
            <a:endParaRPr lang="ru-RU" sz="1600" b="1" dirty="0">
              <a:solidFill>
                <a:srgbClr val="002060"/>
              </a:solidFill>
            </a:endParaRPr>
          </a:p>
        </p:txBody>
      </p:sp>
      <p:sp>
        <p:nvSpPr>
          <p:cNvPr id="19" name="Прямоугольник 18"/>
          <p:cNvSpPr/>
          <p:nvPr/>
        </p:nvSpPr>
        <p:spPr>
          <a:xfrm>
            <a:off x="8458200" y="4267200"/>
            <a:ext cx="533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rgbClr val="002060"/>
                </a:solidFill>
              </a:rPr>
              <a:t>!</a:t>
            </a:r>
          </a:p>
        </p:txBody>
      </p:sp>
      <p:sp>
        <p:nvSpPr>
          <p:cNvPr id="21" name="Прямоугольник 20"/>
          <p:cNvSpPr/>
          <p:nvPr/>
        </p:nvSpPr>
        <p:spPr>
          <a:xfrm>
            <a:off x="2286000" y="1123950"/>
            <a:ext cx="6705600" cy="79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при любой температуре</a:t>
            </a:r>
          </a:p>
          <a:p>
            <a:pPr marL="179388" indent="-179388">
              <a:buFont typeface="Arial" pitchFamily="34" charset="0"/>
              <a:buChar char="•"/>
            </a:pPr>
            <a:r>
              <a:rPr lang="ru-RU" sz="1600" b="1" dirty="0">
                <a:solidFill>
                  <a:srgbClr val="002060"/>
                </a:solidFill>
              </a:rPr>
              <a:t>при низких Т – длинноволновые (ИК) ЭМ волны</a:t>
            </a:r>
          </a:p>
          <a:p>
            <a:pPr marL="179388" indent="-179388">
              <a:buFont typeface="Arial" pitchFamily="34" charset="0"/>
              <a:buChar char="•"/>
            </a:pPr>
            <a:r>
              <a:rPr lang="ru-RU" sz="1600" b="1" dirty="0">
                <a:solidFill>
                  <a:srgbClr val="002060"/>
                </a:solidFill>
              </a:rPr>
              <a:t>при высоких Т– короткие (УФ) ЭМ волны</a:t>
            </a:r>
          </a:p>
        </p:txBody>
      </p:sp>
      <p:sp>
        <p:nvSpPr>
          <p:cNvPr id="22" name="Прямоугольник 21"/>
          <p:cNvSpPr/>
          <p:nvPr/>
        </p:nvSpPr>
        <p:spPr>
          <a:xfrm>
            <a:off x="2286000" y="1914525"/>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Может находиться в равновесии с излучаемым его телом</a:t>
            </a:r>
          </a:p>
        </p:txBody>
      </p:sp>
      <p:sp>
        <p:nvSpPr>
          <p:cNvPr id="23" name="Прямоугольник 22"/>
          <p:cNvSpPr/>
          <p:nvPr/>
        </p:nvSpPr>
        <p:spPr>
          <a:xfrm>
            <a:off x="2286000" y="58077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пока есть внешнее воздействие</a:t>
            </a:r>
            <a:endParaRPr lang="ru-RU" sz="1600" b="1" dirty="0">
              <a:solidFill>
                <a:srgbClr val="002060"/>
              </a:solidFill>
            </a:endParaRPr>
          </a:p>
        </p:txBody>
      </p:sp>
      <p:sp>
        <p:nvSpPr>
          <p:cNvPr id="24" name="Прямоугольник 23"/>
          <p:cNvSpPr/>
          <p:nvPr/>
        </p:nvSpPr>
        <p:spPr>
          <a:xfrm>
            <a:off x="304800" y="2667000"/>
            <a:ext cx="1905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Тепловое равновесие</a:t>
            </a:r>
          </a:p>
        </p:txBody>
      </p:sp>
      <p:sp>
        <p:nvSpPr>
          <p:cNvPr id="445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5441" name="Object 1"/>
          <p:cNvGraphicFramePr>
            <a:graphicFrameLocks noChangeAspect="1"/>
          </p:cNvGraphicFramePr>
          <p:nvPr/>
        </p:nvGraphicFramePr>
        <p:xfrm>
          <a:off x="2286000" y="2819400"/>
          <a:ext cx="2286000" cy="449705"/>
        </p:xfrm>
        <a:graphic>
          <a:graphicData uri="http://schemas.openxmlformats.org/presentationml/2006/ole">
            <mc:AlternateContent xmlns:mc="http://schemas.openxmlformats.org/markup-compatibility/2006">
              <mc:Choice xmlns:v="urn:schemas-microsoft-com:vml" Requires="v">
                <p:oleObj name="Формула" r:id="rId3" imgW="1739900" imgH="342900" progId="Equation.3">
                  <p:embed/>
                </p:oleObj>
              </mc:Choice>
              <mc:Fallback>
                <p:oleObj name="Формула" r:id="rId3" imgW="1739900" imgH="3429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19400"/>
                        <a:ext cx="2286000" cy="44970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6" name="Прямоугольник 25"/>
          <p:cNvSpPr/>
          <p:nvPr/>
        </p:nvSpPr>
        <p:spPr>
          <a:xfrm>
            <a:off x="4800600" y="2667000"/>
            <a:ext cx="1404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излучает</a:t>
            </a:r>
          </a:p>
        </p:txBody>
      </p:sp>
      <p:sp>
        <p:nvSpPr>
          <p:cNvPr id="27" name="Стрелка вправо 26"/>
          <p:cNvSpPr/>
          <p:nvPr/>
        </p:nvSpPr>
        <p:spPr>
          <a:xfrm>
            <a:off x="6400800" y="2819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8" name="Прямоугольник 27"/>
          <p:cNvSpPr/>
          <p:nvPr/>
        </p:nvSpPr>
        <p:spPr>
          <a:xfrm>
            <a:off x="6934200" y="2657175"/>
            <a:ext cx="1905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температура тела </a:t>
            </a:r>
            <a:r>
              <a:rPr lang="ru-RU" b="1" dirty="0" err="1">
                <a:solidFill>
                  <a:srgbClr val="002060"/>
                </a:solidFill>
                <a:latin typeface="Calibri"/>
              </a:rPr>
              <a:t>↓</a:t>
            </a:r>
            <a:endParaRPr lang="ru-RU" b="1"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Характеристики </a:t>
            </a:r>
            <a:r>
              <a:rPr lang="ru-RU" sz="2800" dirty="0"/>
              <a:t>теплового излучения</a:t>
            </a:r>
            <a:endParaRPr lang="ru-RU" dirty="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895600" y="685800"/>
            <a:ext cx="50292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rPr>
              <a:t>физическая величина, численно равная </a:t>
            </a:r>
            <a:r>
              <a:rPr lang="ru-RU" b="1" dirty="0">
                <a:solidFill>
                  <a:srgbClr val="002060"/>
                </a:solidFill>
              </a:rPr>
              <a:t>энергии излучения с единицы поверхности за единицу времени </a:t>
            </a:r>
            <a:br>
              <a:rPr lang="ru-RU" b="1" dirty="0">
                <a:solidFill>
                  <a:srgbClr val="002060"/>
                </a:solidFill>
              </a:rPr>
            </a:br>
            <a:r>
              <a:rPr lang="ru-RU" b="1" dirty="0">
                <a:solidFill>
                  <a:srgbClr val="002060"/>
                </a:solidFill>
              </a:rPr>
              <a:t>в единичном интервале частот</a:t>
            </a:r>
          </a:p>
        </p:txBody>
      </p:sp>
      <p:sp>
        <p:nvSpPr>
          <p:cNvPr id="6" name="Прямоугольник 5"/>
          <p:cNvSpPr/>
          <p:nvPr/>
        </p:nvSpPr>
        <p:spPr>
          <a:xfrm>
            <a:off x="304800" y="685800"/>
            <a:ext cx="2590800" cy="1152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Спектральная плотность энергетической светимости</a:t>
            </a:r>
          </a:p>
        </p:txBody>
      </p:sp>
      <p:sp>
        <p:nvSpPr>
          <p:cNvPr id="4433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3393" name="Object 1"/>
          <p:cNvGraphicFramePr>
            <a:graphicFrameLocks noChangeAspect="1"/>
          </p:cNvGraphicFramePr>
          <p:nvPr/>
        </p:nvGraphicFramePr>
        <p:xfrm>
          <a:off x="7320366" y="1600200"/>
          <a:ext cx="1747434" cy="838200"/>
        </p:xfrm>
        <a:graphic>
          <a:graphicData uri="http://schemas.openxmlformats.org/presentationml/2006/ole">
            <mc:AlternateContent xmlns:mc="http://schemas.openxmlformats.org/markup-compatibility/2006">
              <mc:Choice xmlns:v="urn:schemas-microsoft-com:vml" Requires="v">
                <p:oleObj name="Формула" r:id="rId3" imgW="1168400" imgH="558800" progId="Equation.3">
                  <p:embed/>
                </p:oleObj>
              </mc:Choice>
              <mc:Fallback>
                <p:oleObj name="Формула" r:id="rId3" imgW="1168400" imgH="5588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366" y="16002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2895600" y="2590800"/>
            <a:ext cx="5029200" cy="93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с единицы поверхности за единицу времени </a:t>
            </a:r>
            <a:br>
              <a:rPr lang="ru-RU" b="1" dirty="0">
                <a:solidFill>
                  <a:srgbClr val="002060"/>
                </a:solidFill>
              </a:rPr>
            </a:br>
            <a:r>
              <a:rPr lang="ru-RU" b="1" dirty="0">
                <a:solidFill>
                  <a:srgbClr val="002060"/>
                </a:solidFill>
              </a:rPr>
              <a:t>в интервале частот от 0 до ∞</a:t>
            </a:r>
          </a:p>
        </p:txBody>
      </p:sp>
      <p:sp>
        <p:nvSpPr>
          <p:cNvPr id="10" name="Прямоугольник 9"/>
          <p:cNvSpPr/>
          <p:nvPr/>
        </p:nvSpPr>
        <p:spPr>
          <a:xfrm>
            <a:off x="304800" y="2590800"/>
            <a:ext cx="25908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Энергетическая светимость</a:t>
            </a:r>
          </a:p>
        </p:txBody>
      </p:sp>
      <p:graphicFrame>
        <p:nvGraphicFramePr>
          <p:cNvPr id="443397" name="Object 5"/>
          <p:cNvGraphicFramePr>
            <a:graphicFrameLocks noChangeAspect="1"/>
          </p:cNvGraphicFramePr>
          <p:nvPr/>
        </p:nvGraphicFramePr>
        <p:xfrm>
          <a:off x="6835800" y="3200403"/>
          <a:ext cx="2232000" cy="486980"/>
        </p:xfrm>
        <a:graphic>
          <a:graphicData uri="http://schemas.openxmlformats.org/presentationml/2006/ole">
            <mc:AlternateContent xmlns:mc="http://schemas.openxmlformats.org/markup-compatibility/2006">
              <mc:Choice xmlns:v="urn:schemas-microsoft-com:vml" Requires="v">
                <p:oleObj name="Формула" r:id="rId5" imgW="1562100" imgH="342900" progId="Equation.3">
                  <p:embed/>
                </p:oleObj>
              </mc:Choice>
              <mc:Fallback>
                <p:oleObj name="Формула" r:id="rId5" imgW="1562100" imgH="3429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800" y="3200403"/>
                        <a:ext cx="2232000" cy="48698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396" name="Object 4"/>
          <p:cNvGraphicFramePr>
            <a:graphicFrameLocks noChangeAspect="1"/>
          </p:cNvGraphicFramePr>
          <p:nvPr/>
        </p:nvGraphicFramePr>
        <p:xfrm>
          <a:off x="2971800" y="3581399"/>
          <a:ext cx="1828800" cy="758613"/>
        </p:xfrm>
        <a:graphic>
          <a:graphicData uri="http://schemas.openxmlformats.org/presentationml/2006/ole">
            <mc:AlternateContent xmlns:mc="http://schemas.openxmlformats.org/markup-compatibility/2006">
              <mc:Choice xmlns:v="urn:schemas-microsoft-com:vml" Requires="v">
                <p:oleObj name="Формула" r:id="rId7" imgW="1282700" imgH="533400" progId="Equation.3">
                  <p:embed/>
                </p:oleObj>
              </mc:Choice>
              <mc:Fallback>
                <p:oleObj name="Формула" r:id="rId7" imgW="1282700" imgH="5334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581399"/>
                        <a:ext cx="1828800" cy="7586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39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399" name="Rectangle 7"/>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0" name="Rectangle 8"/>
          <p:cNvSpPr>
            <a:spLocks noChangeArrowheads="1"/>
          </p:cNvSpPr>
          <p:nvPr/>
        </p:nvSpPr>
        <p:spPr bwMode="auto">
          <a:xfrm>
            <a:off x="0" y="1333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17" name="Прямоугольник 16"/>
          <p:cNvSpPr/>
          <p:nvPr/>
        </p:nvSpPr>
        <p:spPr>
          <a:xfrm>
            <a:off x="2895600" y="4738800"/>
            <a:ext cx="5029200" cy="90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a:t>
            </a:r>
            <a:br>
              <a:rPr lang="ru-RU" b="1" dirty="0">
                <a:solidFill>
                  <a:srgbClr val="002060"/>
                </a:solidFill>
              </a:rPr>
            </a:br>
            <a:r>
              <a:rPr lang="ru-RU" b="1" dirty="0">
                <a:solidFill>
                  <a:srgbClr val="002060"/>
                </a:solidFill>
              </a:rPr>
              <a:t>к той энергии, которая подходит </a:t>
            </a:r>
            <a:br>
              <a:rPr lang="ru-RU" b="1" dirty="0">
                <a:solidFill>
                  <a:srgbClr val="002060"/>
                </a:solidFill>
              </a:rPr>
            </a:br>
            <a:r>
              <a:rPr lang="ru-RU" b="1" dirty="0">
                <a:solidFill>
                  <a:srgbClr val="002060"/>
                </a:solidFill>
              </a:rPr>
              <a:t>к данной поверхности</a:t>
            </a:r>
          </a:p>
        </p:txBody>
      </p:sp>
      <p:sp>
        <p:nvSpPr>
          <p:cNvPr id="18" name="Прямоугольник 17"/>
          <p:cNvSpPr/>
          <p:nvPr/>
        </p:nvSpPr>
        <p:spPr>
          <a:xfrm>
            <a:off x="304800" y="4738800"/>
            <a:ext cx="2590800" cy="900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Поглощательная способность</a:t>
            </a:r>
          </a:p>
        </p:txBody>
      </p:sp>
      <p:graphicFrame>
        <p:nvGraphicFramePr>
          <p:cNvPr id="443402" name="Object 10"/>
          <p:cNvGraphicFramePr>
            <a:graphicFrameLocks noChangeAspect="1"/>
          </p:cNvGraphicFramePr>
          <p:nvPr/>
        </p:nvGraphicFramePr>
        <p:xfrm>
          <a:off x="6823765" y="5410200"/>
          <a:ext cx="2167835" cy="990600"/>
        </p:xfrm>
        <a:graphic>
          <a:graphicData uri="http://schemas.openxmlformats.org/presentationml/2006/ole">
            <mc:AlternateContent xmlns:mc="http://schemas.openxmlformats.org/markup-compatibility/2006">
              <mc:Choice xmlns:v="urn:schemas-microsoft-com:vml" Requires="v">
                <p:oleObj name="Формула" r:id="rId9" imgW="1435100" imgH="647700" progId="Equation.3">
                  <p:embed/>
                </p:oleObj>
              </mc:Choice>
              <mc:Fallback>
                <p:oleObj name="Формула" r:id="rId9" imgW="1435100" imgH="647700" progId="Equation.3">
                  <p:embed/>
                  <p:pic>
                    <p:nvPicPr>
                      <p:cNvPr id="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3765" y="5410200"/>
                        <a:ext cx="2167835" cy="9906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401" name="Object 9"/>
          <p:cNvGraphicFramePr>
            <a:graphicFrameLocks noChangeAspect="1"/>
          </p:cNvGraphicFramePr>
          <p:nvPr/>
        </p:nvGraphicFramePr>
        <p:xfrm>
          <a:off x="2971799" y="5943600"/>
          <a:ext cx="1793965" cy="609600"/>
        </p:xfrm>
        <a:graphic>
          <a:graphicData uri="http://schemas.openxmlformats.org/presentationml/2006/ole">
            <mc:AlternateContent xmlns:mc="http://schemas.openxmlformats.org/markup-compatibility/2006">
              <mc:Choice xmlns:v="urn:schemas-microsoft-com:vml" Requires="v">
                <p:oleObj name="Формула" r:id="rId11" imgW="990170" imgH="330057" progId="Equation.3">
                  <p:embed/>
                </p:oleObj>
              </mc:Choice>
              <mc:Fallback>
                <p:oleObj name="Формула" r:id="rId11" imgW="990170" imgH="330057"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799" y="5943600"/>
                        <a:ext cx="1793965" cy="6096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40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404" name="Rectangle 12"/>
          <p:cNvSpPr>
            <a:spLocks noChangeArrowheads="1"/>
          </p:cNvSpPr>
          <p:nvPr/>
        </p:nvSpPr>
        <p:spPr bwMode="auto">
          <a:xfrm>
            <a:off x="0" y="1114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5" name="Rectangle 13"/>
          <p:cNvSpPr>
            <a:spLocks noChangeArrowheads="1"/>
          </p:cNvSpPr>
          <p:nvPr/>
        </p:nvSpPr>
        <p:spPr bwMode="auto">
          <a:xfrm>
            <a:off x="0" y="1447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Абсолютно черное тело</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303806" y="685800"/>
            <a:ext cx="4173194"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обладающее свойством </a:t>
            </a:r>
            <a:r>
              <a:rPr lang="ru-RU" b="1">
                <a:solidFill>
                  <a:srgbClr val="002060"/>
                </a:solidFill>
              </a:rPr>
              <a:t>поглощать все падающее </a:t>
            </a:r>
            <a:br>
              <a:rPr lang="ru-RU" b="1" dirty="0">
                <a:solidFill>
                  <a:srgbClr val="002060"/>
                </a:solidFill>
              </a:rPr>
            </a:br>
            <a:r>
              <a:rPr lang="ru-RU" b="1" dirty="0">
                <a:solidFill>
                  <a:srgbClr val="002060"/>
                </a:solidFill>
              </a:rPr>
              <a:t>на его </a:t>
            </a:r>
            <a:r>
              <a:rPr lang="ru-RU" b="1">
                <a:solidFill>
                  <a:srgbClr val="002060"/>
                </a:solidFill>
              </a:rPr>
              <a:t>поверхность ЭМ излучение любого </a:t>
            </a:r>
            <a:r>
              <a:rPr lang="ru-RU" b="1" dirty="0">
                <a:solidFill>
                  <a:srgbClr val="002060"/>
                </a:solidFill>
              </a:rPr>
              <a:t>спектрального состава</a:t>
            </a:r>
          </a:p>
        </p:txBody>
      </p:sp>
      <p:sp>
        <p:nvSpPr>
          <p:cNvPr id="6" name="Прямоугольник 5"/>
          <p:cNvSpPr/>
          <p:nvPr/>
        </p:nvSpPr>
        <p:spPr>
          <a:xfrm>
            <a:off x="304800" y="685800"/>
            <a:ext cx="1867820" cy="1371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Абсолютно черное тело (АЧТ)</a:t>
            </a:r>
          </a:p>
        </p:txBody>
      </p:sp>
      <p:pic>
        <p:nvPicPr>
          <p:cNvPr id="376834" name="Picture 2" descr="5-1-1"/>
          <p:cNvPicPr>
            <a:picLocks noChangeAspect="1" noChangeArrowheads="1"/>
          </p:cNvPicPr>
          <p:nvPr/>
        </p:nvPicPr>
        <p:blipFill>
          <a:blip r:embed="rId3" cstate="print"/>
          <a:srcRect/>
          <a:stretch>
            <a:fillRect/>
          </a:stretch>
        </p:blipFill>
        <p:spPr bwMode="auto">
          <a:xfrm>
            <a:off x="6602430" y="666750"/>
            <a:ext cx="2398695" cy="1771650"/>
          </a:xfrm>
          <a:prstGeom prst="rect">
            <a:avLst/>
          </a:prstGeom>
          <a:noFill/>
          <a:ln w="9525">
            <a:noFill/>
            <a:miter lim="800000"/>
            <a:headEnd/>
            <a:tailEnd/>
          </a:ln>
        </p:spPr>
      </p:pic>
      <p:sp>
        <p:nvSpPr>
          <p:cNvPr id="8" name="Прямоугольник 7"/>
          <p:cNvSpPr/>
          <p:nvPr/>
        </p:nvSpPr>
        <p:spPr>
          <a:xfrm>
            <a:off x="304800" y="2286000"/>
            <a:ext cx="2066925" cy="6858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идеализация, модель</a:t>
            </a:r>
          </a:p>
        </p:txBody>
      </p:sp>
      <p:sp>
        <p:nvSpPr>
          <p:cNvPr id="9" name="Прямоугольник 8"/>
          <p:cNvSpPr/>
          <p:nvPr/>
        </p:nvSpPr>
        <p:spPr>
          <a:xfrm>
            <a:off x="2447926" y="2362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10" name="Прямоугольник 9"/>
          <p:cNvSpPr/>
          <p:nvPr/>
        </p:nvSpPr>
        <p:spPr>
          <a:xfrm>
            <a:off x="2828926" y="2590800"/>
            <a:ext cx="2209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Вход в пещеру</a:t>
            </a:r>
          </a:p>
          <a:p>
            <a:pPr marL="93663" indent="-93663">
              <a:buFont typeface="Arial" pitchFamily="34" charset="0"/>
              <a:buChar char="•"/>
            </a:pPr>
            <a:r>
              <a:rPr lang="ru-RU" sz="1400" b="1" dirty="0">
                <a:solidFill>
                  <a:srgbClr val="002060"/>
                </a:solidFill>
              </a:rPr>
              <a:t>Сажа</a:t>
            </a:r>
          </a:p>
          <a:p>
            <a:pPr marL="93663" indent="-93663">
              <a:buFont typeface="Arial" pitchFamily="34" charset="0"/>
              <a:buChar char="•"/>
            </a:pPr>
            <a:r>
              <a:rPr lang="ru-RU" sz="1400" b="1" dirty="0">
                <a:solidFill>
                  <a:srgbClr val="002060"/>
                </a:solidFill>
              </a:rPr>
              <a:t>Черный бархат</a:t>
            </a:r>
          </a:p>
        </p:txBody>
      </p:sp>
      <p:sp>
        <p:nvSpPr>
          <p:cNvPr id="11" name="Прямоугольник 10"/>
          <p:cNvSpPr/>
          <p:nvPr/>
        </p:nvSpPr>
        <p:spPr>
          <a:xfrm>
            <a:off x="2828926" y="2209800"/>
            <a:ext cx="17526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примеры:</a:t>
            </a:r>
          </a:p>
        </p:txBody>
      </p:sp>
      <p:sp>
        <p:nvSpPr>
          <p:cNvPr id="20" name="Прямоугольник 19"/>
          <p:cNvSpPr/>
          <p:nvPr/>
        </p:nvSpPr>
        <p:spPr>
          <a:xfrm>
            <a:off x="4800600" y="25908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Окно извне</a:t>
            </a:r>
          </a:p>
          <a:p>
            <a:pPr marL="93663" indent="-93663">
              <a:buFont typeface="Arial" pitchFamily="34" charset="0"/>
              <a:buChar char="•"/>
            </a:pPr>
            <a:r>
              <a:rPr lang="ru-RU" sz="1400" b="1" dirty="0">
                <a:solidFill>
                  <a:srgbClr val="002060"/>
                </a:solidFill>
              </a:rPr>
              <a:t>Торец трубы</a:t>
            </a:r>
          </a:p>
          <a:p>
            <a:pPr marL="93663" indent="-93663">
              <a:buFont typeface="Arial" pitchFamily="34" charset="0"/>
              <a:buChar char="•"/>
            </a:pPr>
            <a:r>
              <a:rPr lang="ru-RU" sz="1400" b="1" dirty="0">
                <a:solidFill>
                  <a:srgbClr val="002060"/>
                </a:solidFill>
              </a:rPr>
              <a:t>Отверстие в замкнутой полости</a:t>
            </a:r>
          </a:p>
        </p:txBody>
      </p:sp>
      <p:sp>
        <p:nvSpPr>
          <p:cNvPr id="4853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79" name="Object 3"/>
          <p:cNvGraphicFramePr>
            <a:graphicFrameLocks noChangeAspect="1"/>
          </p:cNvGraphicFramePr>
          <p:nvPr/>
        </p:nvGraphicFramePr>
        <p:xfrm>
          <a:off x="304800" y="3311589"/>
          <a:ext cx="2340000" cy="1170000"/>
        </p:xfrm>
        <a:graphic>
          <a:graphicData uri="http://schemas.openxmlformats.org/presentationml/2006/ole">
            <mc:AlternateContent xmlns:mc="http://schemas.openxmlformats.org/markup-compatibility/2006">
              <mc:Choice xmlns:v="urn:schemas-microsoft-com:vml" Requires="v">
                <p:oleObj name="Формула" r:id="rId4" imgW="1130300" imgH="558800" progId="Equation.3">
                  <p:embed/>
                </p:oleObj>
              </mc:Choice>
              <mc:Fallback>
                <p:oleObj name="Формула" r:id="rId4" imgW="1130300" imgH="558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311589"/>
                        <a:ext cx="2340000" cy="117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3124200" y="35401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спектральная плотность энергетической светимости АЧТ</a:t>
            </a:r>
          </a:p>
        </p:txBody>
      </p:sp>
      <p:sp>
        <p:nvSpPr>
          <p:cNvPr id="48538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1" name="Object 5"/>
          <p:cNvGraphicFramePr>
            <a:graphicFrameLocks noChangeAspect="1"/>
          </p:cNvGraphicFramePr>
          <p:nvPr/>
        </p:nvGraphicFramePr>
        <p:xfrm>
          <a:off x="304799" y="4606989"/>
          <a:ext cx="2340000" cy="1031811"/>
        </p:xfrm>
        <a:graphic>
          <a:graphicData uri="http://schemas.openxmlformats.org/presentationml/2006/ole">
            <mc:AlternateContent xmlns:mc="http://schemas.openxmlformats.org/markup-compatibility/2006">
              <mc:Choice xmlns:v="urn:schemas-microsoft-com:vml" Requires="v">
                <p:oleObj name="Формула" r:id="rId6" imgW="1205977" imgH="533169" progId="Equation.3">
                  <p:embed/>
                </p:oleObj>
              </mc:Choice>
              <mc:Fallback>
                <p:oleObj name="Формула" r:id="rId6" imgW="1205977" imgH="533169"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799" y="4606989"/>
                        <a:ext cx="2340000" cy="103181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2" name="Прямоугольник 31"/>
          <p:cNvSpPr/>
          <p:nvPr/>
        </p:nvSpPr>
        <p:spPr>
          <a:xfrm>
            <a:off x="3124200" y="47593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энергетическая светимость АЧТ</a:t>
            </a:r>
          </a:p>
        </p:txBody>
      </p:sp>
      <p:sp>
        <p:nvSpPr>
          <p:cNvPr id="48538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3" name="Object 7"/>
          <p:cNvGraphicFramePr>
            <a:graphicFrameLocks noChangeAspect="1"/>
          </p:cNvGraphicFramePr>
          <p:nvPr/>
        </p:nvGraphicFramePr>
        <p:xfrm>
          <a:off x="304800" y="5732400"/>
          <a:ext cx="2340000" cy="897000"/>
        </p:xfrm>
        <a:graphic>
          <a:graphicData uri="http://schemas.openxmlformats.org/presentationml/2006/ole">
            <mc:AlternateContent xmlns:mc="http://schemas.openxmlformats.org/markup-compatibility/2006">
              <mc:Choice xmlns:v="urn:schemas-microsoft-com:vml" Requires="v">
                <p:oleObj name="Формула" r:id="rId8" imgW="1701800" imgH="647700" progId="Equation.3">
                  <p:embed/>
                </p:oleObj>
              </mc:Choice>
              <mc:Fallback>
                <p:oleObj name="Формула" r:id="rId8" imgW="1701800" imgH="6477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5732400"/>
                        <a:ext cx="2340000" cy="897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5" name="Прямоугольник 34"/>
          <p:cNvSpPr/>
          <p:nvPr/>
        </p:nvSpPr>
        <p:spPr>
          <a:xfrm>
            <a:off x="3124200" y="6079201"/>
            <a:ext cx="44958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поглощательная способность АЧТ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 Кирхгофа</a:t>
            </a:r>
          </a:p>
        </p:txBody>
      </p:sp>
      <p:sp>
        <p:nvSpPr>
          <p:cNvPr id="4" name="Прямоугольник 3"/>
          <p:cNvSpPr/>
          <p:nvPr/>
        </p:nvSpPr>
        <p:spPr>
          <a:xfrm>
            <a:off x="1219200" y="5791200"/>
            <a:ext cx="5943600" cy="482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НЕ зависит от природы тела</a:t>
            </a:r>
            <a:endParaRPr lang="ru-RU" sz="1600" b="1" dirty="0">
              <a:solidFill>
                <a:srgbClr val="002060"/>
              </a:solidFill>
            </a:endParaRPr>
          </a:p>
        </p:txBody>
      </p:sp>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778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7" name="Object 1"/>
          <p:cNvGraphicFramePr>
            <a:graphicFrameLocks noChangeAspect="1"/>
          </p:cNvGraphicFramePr>
          <p:nvPr/>
        </p:nvGraphicFramePr>
        <p:xfrm>
          <a:off x="462366" y="1317624"/>
          <a:ext cx="2286000" cy="151667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366" y="1317624"/>
                        <a:ext cx="2286000" cy="151667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8" name="Прямоугольник 7"/>
          <p:cNvSpPr/>
          <p:nvPr/>
        </p:nvSpPr>
        <p:spPr>
          <a:xfrm>
            <a:off x="595952" y="4612944"/>
            <a:ext cx="83058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спектральной плотности энергетической светимости любого тела к его поглощательной способности есть величина, равная спектральной плотности энергетической </a:t>
            </a:r>
            <a:r>
              <a:rPr lang="ru-RU" b="1">
                <a:solidFill>
                  <a:srgbClr val="002060"/>
                </a:solidFill>
              </a:rPr>
              <a:t>светимости АЧТ (функция Кирхгофа)</a:t>
            </a:r>
            <a:endParaRPr lang="ru-RU" sz="1600" b="1" dirty="0">
              <a:solidFill>
                <a:srgbClr val="002060"/>
              </a:solidFill>
            </a:endParaRPr>
          </a:p>
        </p:txBody>
      </p:sp>
      <p:sp>
        <p:nvSpPr>
          <p:cNvPr id="9" name="Прямоугольник 8"/>
          <p:cNvSpPr/>
          <p:nvPr/>
        </p:nvSpPr>
        <p:spPr>
          <a:xfrm>
            <a:off x="83058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778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9" name="Object 3"/>
          <p:cNvGraphicFramePr>
            <a:graphicFrameLocks noChangeAspect="1"/>
          </p:cNvGraphicFramePr>
          <p:nvPr/>
        </p:nvGraphicFramePr>
        <p:xfrm>
          <a:off x="3124200" y="1295400"/>
          <a:ext cx="1747434" cy="838200"/>
        </p:xfrm>
        <a:graphic>
          <a:graphicData uri="http://schemas.openxmlformats.org/presentationml/2006/ole">
            <mc:AlternateContent xmlns:mc="http://schemas.openxmlformats.org/markup-compatibility/2006">
              <mc:Choice xmlns:v="urn:schemas-microsoft-com:vml" Requires="v">
                <p:oleObj name="Формула" r:id="rId5" imgW="1168400" imgH="558800" progId="Equation.3">
                  <p:embed/>
                </p:oleObj>
              </mc:Choice>
              <mc:Fallback>
                <p:oleObj name="Формула" r:id="rId5" imgW="1168400" imgH="558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12954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4953000" y="1266824"/>
            <a:ext cx="3962400"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единицы поверхности </a:t>
            </a:r>
            <a:br>
              <a:rPr lang="ru-RU" b="1" dirty="0">
                <a:solidFill>
                  <a:srgbClr val="002060"/>
                </a:solidFill>
              </a:rPr>
            </a:br>
            <a:r>
              <a:rPr lang="ru-RU" b="1" dirty="0">
                <a:solidFill>
                  <a:srgbClr val="002060"/>
                </a:solidFill>
              </a:rPr>
              <a:t>за единицу времени</a:t>
            </a:r>
            <a:br>
              <a:rPr lang="ru-RU" b="1" dirty="0">
                <a:solidFill>
                  <a:srgbClr val="002060"/>
                </a:solidFill>
              </a:rPr>
            </a:br>
            <a:r>
              <a:rPr lang="ru-RU" b="1" dirty="0">
                <a:solidFill>
                  <a:srgbClr val="002060"/>
                </a:solidFill>
              </a:rPr>
              <a:t>в единичном интервале частот</a:t>
            </a:r>
            <a:endParaRPr lang="ru-RU" sz="1600" b="1" dirty="0">
              <a:solidFill>
                <a:srgbClr val="002060"/>
              </a:solidFill>
            </a:endParaRPr>
          </a:p>
        </p:txBody>
      </p:sp>
      <p:cxnSp>
        <p:nvCxnSpPr>
          <p:cNvPr id="14" name="Прямая со стрелкой 13"/>
          <p:cNvCxnSpPr/>
          <p:nvPr/>
        </p:nvCxnSpPr>
        <p:spPr>
          <a:xfrm rot="16200000" flipH="1">
            <a:off x="2760000" y="1021424"/>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4953000" y="6572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Спектральная плотность энергетической светимости</a:t>
            </a:r>
            <a:endParaRPr lang="ru-RU" sz="1600" b="1" dirty="0">
              <a:solidFill>
                <a:srgbClr val="002060"/>
              </a:solidFill>
            </a:endParaRPr>
          </a:p>
        </p:txBody>
      </p:sp>
      <p:sp>
        <p:nvSpPr>
          <p:cNvPr id="28" name="Прямоугольник 27"/>
          <p:cNvSpPr/>
          <p:nvPr/>
        </p:nvSpPr>
        <p:spPr>
          <a:xfrm>
            <a:off x="4953000" y="3400424"/>
            <a:ext cx="3962400" cy="1143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к той энергии, которая подводится </a:t>
            </a:r>
            <a:br>
              <a:rPr lang="ru-RU" b="1" dirty="0">
                <a:solidFill>
                  <a:srgbClr val="002060"/>
                </a:solidFill>
              </a:rPr>
            </a:br>
            <a:r>
              <a:rPr lang="ru-RU" b="1" dirty="0">
                <a:solidFill>
                  <a:srgbClr val="002060"/>
                </a:solidFill>
              </a:rPr>
              <a:t>к данной поверхности</a:t>
            </a:r>
            <a:endParaRPr lang="ru-RU" sz="1600" b="1" dirty="0">
              <a:solidFill>
                <a:srgbClr val="002060"/>
              </a:solidFill>
            </a:endParaRPr>
          </a:p>
        </p:txBody>
      </p:sp>
      <p:sp>
        <p:nvSpPr>
          <p:cNvPr id="29" name="Прямоугольник 28"/>
          <p:cNvSpPr/>
          <p:nvPr/>
        </p:nvSpPr>
        <p:spPr>
          <a:xfrm>
            <a:off x="4953000" y="27908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Поглощательная способность</a:t>
            </a:r>
            <a:endParaRPr lang="ru-RU" sz="1600" b="1" dirty="0">
              <a:solidFill>
                <a:srgbClr val="002060"/>
              </a:solidFill>
            </a:endParaRPr>
          </a:p>
        </p:txBody>
      </p:sp>
      <p:sp>
        <p:nvSpPr>
          <p:cNvPr id="3778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61" name="Object 5"/>
          <p:cNvGraphicFramePr>
            <a:graphicFrameLocks noChangeAspect="1"/>
          </p:cNvGraphicFramePr>
          <p:nvPr/>
        </p:nvGraphicFramePr>
        <p:xfrm>
          <a:off x="2930899" y="3429000"/>
          <a:ext cx="1945901" cy="876300"/>
        </p:xfrm>
        <a:graphic>
          <a:graphicData uri="http://schemas.openxmlformats.org/presentationml/2006/ole">
            <mc:AlternateContent xmlns:mc="http://schemas.openxmlformats.org/markup-compatibility/2006">
              <mc:Choice xmlns:v="urn:schemas-microsoft-com:vml" Requires="v">
                <p:oleObj name="Формула" r:id="rId7" imgW="1435100" imgH="647700" progId="Equation.3">
                  <p:embed/>
                </p:oleObj>
              </mc:Choice>
              <mc:Fallback>
                <p:oleObj name="Формула" r:id="rId7" imgW="1435100" imgH="6477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0899" y="3429000"/>
                        <a:ext cx="1945901" cy="8763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9" name="Прямая со стрелкой 13"/>
          <p:cNvCxnSpPr>
            <a:endCxn id="27" idx="1"/>
          </p:cNvCxnSpPr>
          <p:nvPr/>
        </p:nvCxnSpPr>
        <p:spPr>
          <a:xfrm rot="5400000" flipH="1" flipV="1">
            <a:off x="2802600" y="-883576"/>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Прямоугольник 42"/>
          <p:cNvSpPr/>
          <p:nvPr/>
        </p:nvSpPr>
        <p:spPr>
          <a:xfrm>
            <a:off x="914400" y="3657600"/>
            <a:ext cx="1752600" cy="609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функция Кирхгофа</a:t>
            </a:r>
            <a:endParaRPr lang="ru-RU" sz="1600" b="1" dirty="0">
              <a:solidFill>
                <a:srgbClr val="002060"/>
              </a:solidFill>
            </a:endParaRPr>
          </a:p>
        </p:txBody>
      </p:sp>
      <p:sp>
        <p:nvSpPr>
          <p:cNvPr id="44" name="Овал 43"/>
          <p:cNvSpPr/>
          <p:nvPr/>
        </p:nvSpPr>
        <p:spPr>
          <a:xfrm>
            <a:off x="1828800" y="16764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a:endCxn id="44" idx="4"/>
          </p:cNvCxnSpPr>
          <p:nvPr/>
        </p:nvCxnSpPr>
        <p:spPr>
          <a:xfrm rot="5400000" flipH="1" flipV="1">
            <a:off x="1504950" y="2876550"/>
            <a:ext cx="1066800" cy="4953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1219200" y="6197600"/>
            <a:ext cx="6934200" cy="5715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является для всех тел одной и той же функцией частоты (длины волны) и температуры</a:t>
            </a:r>
            <a:endParaRPr lang="ru-RU" sz="1600" b="1" dirty="0">
              <a:solidFill>
                <a:srgbClr val="002060"/>
              </a:solidFill>
            </a:endParaRPr>
          </a:p>
        </p:txBody>
      </p:sp>
      <p:cxnSp>
        <p:nvCxnSpPr>
          <p:cNvPr id="23" name="Прямая со стрелкой 22"/>
          <p:cNvCxnSpPr/>
          <p:nvPr/>
        </p:nvCxnSpPr>
        <p:spPr>
          <a:xfrm rot="16200000" flipV="1">
            <a:off x="-247650" y="3714750"/>
            <a:ext cx="1981200" cy="381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4" idx="1"/>
            <a:endCxn id="43" idx="1"/>
          </p:cNvCxnSpPr>
          <p:nvPr/>
        </p:nvCxnSpPr>
        <p:spPr>
          <a:xfrm rot="10800000">
            <a:off x="914400" y="3962400"/>
            <a:ext cx="304800" cy="2070100"/>
          </a:xfrm>
          <a:prstGeom prst="bentConnector3">
            <a:avLst>
              <a:gd name="adj1" fmla="val 264552"/>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24"/>
          <p:cNvCxnSpPr>
            <a:stCxn id="22" idx="1"/>
            <a:endCxn id="43" idx="1"/>
          </p:cNvCxnSpPr>
          <p:nvPr/>
        </p:nvCxnSpPr>
        <p:spPr>
          <a:xfrm rot="10800000">
            <a:off x="914400" y="3962400"/>
            <a:ext cx="304800" cy="2520950"/>
          </a:xfrm>
          <a:prstGeom prst="bentConnector3">
            <a:avLst>
              <a:gd name="adj1" fmla="val 264553"/>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Следствия из закона Кирхгофа</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9906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1.</a:t>
            </a:r>
          </a:p>
        </p:txBody>
      </p:sp>
      <p:sp>
        <p:nvSpPr>
          <p:cNvPr id="8" name="Прямоугольник 7"/>
          <p:cNvSpPr/>
          <p:nvPr/>
        </p:nvSpPr>
        <p:spPr>
          <a:xfrm>
            <a:off x="838200" y="990600"/>
            <a:ext cx="8153400" cy="108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ea typeface="Times New Roman" pitchFamily="18" charset="0"/>
              </a:rPr>
              <a:t>Если при какой-либо температуре тело не поглощает энергию, то оно при этой температуре и не излучает 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=0</a:t>
            </a:r>
            <a:endParaRPr lang="ru-RU" sz="2000" b="1" dirty="0">
              <a:solidFill>
                <a:srgbClr val="002060"/>
              </a:solidFill>
            </a:endParaRPr>
          </a:p>
        </p:txBody>
      </p:sp>
      <p:sp>
        <p:nvSpPr>
          <p:cNvPr id="9" name="Прямоугольник 8"/>
          <p:cNvSpPr/>
          <p:nvPr/>
        </p:nvSpPr>
        <p:spPr>
          <a:xfrm>
            <a:off x="304800" y="27432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2.</a:t>
            </a:r>
          </a:p>
        </p:txBody>
      </p:sp>
      <p:sp>
        <p:nvSpPr>
          <p:cNvPr id="10" name="Прямоугольник 9"/>
          <p:cNvSpPr/>
          <p:nvPr/>
        </p:nvSpPr>
        <p:spPr>
          <a:xfrm>
            <a:off x="854018" y="2590800"/>
            <a:ext cx="81534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Максимальной спектральной плотностью энергетической светимости обладает </a:t>
            </a:r>
            <a:br>
              <a:rPr lang="ru-RU" sz="2000" b="1" dirty="0">
                <a:solidFill>
                  <a:srgbClr val="002060"/>
                </a:solidFill>
              </a:rPr>
            </a:br>
            <a:r>
              <a:rPr lang="ru-RU" sz="2000" b="1" dirty="0">
                <a:solidFill>
                  <a:srgbClr val="002060"/>
                </a:solidFill>
              </a:rPr>
              <a:t>абсолютно черное тело </a:t>
            </a:r>
            <a:r>
              <a:rPr lang="ru-RU" sz="2000" b="1" dirty="0">
                <a:solidFill>
                  <a:srgbClr val="002060"/>
                </a:solidFill>
                <a:ea typeface="Times New Roman" pitchFamily="18" charset="0"/>
              </a:rPr>
              <a:t>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=1</a:t>
            </a:r>
            <a:endParaRPr lang="ru-RU" sz="2000" b="1" dirty="0">
              <a:solidFill>
                <a:srgbClr val="002060"/>
              </a:solidFill>
            </a:endParaRPr>
          </a:p>
        </p:txBody>
      </p:sp>
      <p:graphicFrame>
        <p:nvGraphicFramePr>
          <p:cNvPr id="437249" name="Object 1"/>
          <p:cNvGraphicFramePr>
            <a:graphicFrameLocks noChangeAspect="1"/>
          </p:cNvGraphicFramePr>
          <p:nvPr/>
        </p:nvGraphicFramePr>
        <p:xfrm>
          <a:off x="1447800" y="4267200"/>
          <a:ext cx="2286000" cy="151606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267200"/>
                        <a:ext cx="2286000" cy="1516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Овал 10"/>
          <p:cNvSpPr/>
          <p:nvPr/>
        </p:nvSpPr>
        <p:spPr>
          <a:xfrm>
            <a:off x="1447800" y="50292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066800" y="39624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излучение</a:t>
            </a:r>
          </a:p>
        </p:txBody>
      </p:sp>
      <p:sp>
        <p:nvSpPr>
          <p:cNvPr id="13" name="Прямоугольник 12"/>
          <p:cNvSpPr/>
          <p:nvPr/>
        </p:nvSpPr>
        <p:spPr>
          <a:xfrm>
            <a:off x="1104900" y="59436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поглощение</a:t>
            </a:r>
          </a:p>
        </p:txBody>
      </p:sp>
      <p:sp>
        <p:nvSpPr>
          <p:cNvPr id="20" name="Скругленный прямоугольник 19"/>
          <p:cNvSpPr/>
          <p:nvPr/>
        </p:nvSpPr>
        <p:spPr>
          <a:xfrm>
            <a:off x="1143000" y="3962400"/>
            <a:ext cx="1447800" cy="972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кругленный прямоугольник 20"/>
          <p:cNvSpPr/>
          <p:nvPr/>
        </p:nvSpPr>
        <p:spPr>
          <a:xfrm>
            <a:off x="1066800" y="5105400"/>
            <a:ext cx="1676400" cy="1143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37250" name="Object 2"/>
          <p:cNvGraphicFramePr>
            <a:graphicFrameLocks noChangeAspect="1"/>
          </p:cNvGraphicFramePr>
          <p:nvPr/>
        </p:nvGraphicFramePr>
        <p:xfrm>
          <a:off x="4800600" y="4572000"/>
          <a:ext cx="2962275" cy="758825"/>
        </p:xfrm>
        <a:graphic>
          <a:graphicData uri="http://schemas.openxmlformats.org/presentationml/2006/ole">
            <mc:AlternateContent xmlns:mc="http://schemas.openxmlformats.org/markup-compatibility/2006">
              <mc:Choice xmlns:v="urn:schemas-microsoft-com:vml" Requires="v">
                <p:oleObj name="Формула" r:id="rId5" imgW="1282680" imgH="330120" progId="Equation.3">
                  <p:embed/>
                </p:oleObj>
              </mc:Choice>
              <mc:Fallback>
                <p:oleObj name="Формула" r:id="rId5" imgW="1282680" imgH="33012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572000"/>
                        <a:ext cx="2962275" cy="7588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Стрелка вправо 14"/>
          <p:cNvSpPr/>
          <p:nvPr/>
        </p:nvSpPr>
        <p:spPr>
          <a:xfrm>
            <a:off x="4038600" y="4800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теплового излучения</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981200"/>
            <a:ext cx="71628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pPr>
            <a:r>
              <a:rPr lang="ru-RU" b="1" dirty="0">
                <a:solidFill>
                  <a:schemeClr val="accent6">
                    <a:lumMod val="75000"/>
                  </a:schemeClr>
                </a:solidFill>
              </a:rPr>
              <a:t>1879 – эксперимент – Стефан</a:t>
            </a:r>
          </a:p>
          <a:p>
            <a:pPr marL="180975" indent="-180975">
              <a:spcBef>
                <a:spcPts val="600"/>
              </a:spcBef>
            </a:pPr>
            <a:r>
              <a:rPr lang="ru-RU" b="1" dirty="0">
                <a:solidFill>
                  <a:schemeClr val="accent6">
                    <a:lumMod val="75000"/>
                  </a:schemeClr>
                </a:solidFill>
              </a:rPr>
              <a:t>1884 – теоретическое обоснование – Больцман</a:t>
            </a:r>
          </a:p>
        </p:txBody>
      </p:sp>
      <p:sp>
        <p:nvSpPr>
          <p:cNvPr id="388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7" name="Object 1"/>
          <p:cNvGraphicFramePr>
            <a:graphicFrameLocks noChangeAspect="1"/>
          </p:cNvGraphicFramePr>
          <p:nvPr/>
        </p:nvGraphicFramePr>
        <p:xfrm>
          <a:off x="2057400" y="3026400"/>
          <a:ext cx="2326627" cy="936000"/>
        </p:xfrm>
        <a:graphic>
          <a:graphicData uri="http://schemas.openxmlformats.org/presentationml/2006/ole">
            <mc:AlternateContent xmlns:mc="http://schemas.openxmlformats.org/markup-compatibility/2006">
              <mc:Choice xmlns:v="urn:schemas-microsoft-com:vml" Requires="v">
                <p:oleObj name="Формула" r:id="rId3" imgW="825500" imgH="330200" progId="Equation.3">
                  <p:embed/>
                </p:oleObj>
              </mc:Choice>
              <mc:Fallback>
                <p:oleObj name="Формула" r:id="rId3" imgW="825500" imgH="330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026400"/>
                        <a:ext cx="2326627"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8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9" name="Object 3"/>
          <p:cNvGraphicFramePr>
            <a:graphicFrameLocks noChangeAspect="1"/>
          </p:cNvGraphicFramePr>
          <p:nvPr/>
        </p:nvGraphicFramePr>
        <p:xfrm>
          <a:off x="4492200" y="3094200"/>
          <a:ext cx="2442000" cy="792000"/>
        </p:xfrm>
        <a:graphic>
          <a:graphicData uri="http://schemas.openxmlformats.org/presentationml/2006/ole">
            <mc:AlternateContent xmlns:mc="http://schemas.openxmlformats.org/markup-compatibility/2006">
              <mc:Choice xmlns:v="urn:schemas-microsoft-com:vml" Requires="v">
                <p:oleObj name="Формула" r:id="rId5" imgW="1765300" imgH="571500" progId="Equation.3">
                  <p:embed/>
                </p:oleObj>
              </mc:Choice>
              <mc:Fallback>
                <p:oleObj name="Формула" r:id="rId5" imgW="1765300" imgH="5715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200" y="3094200"/>
                        <a:ext cx="2442000" cy="79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381000" y="51054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Энергетическая </a:t>
            </a:r>
            <a:r>
              <a:rPr lang="ru-RU" sz="2000" b="1">
                <a:solidFill>
                  <a:srgbClr val="002060"/>
                </a:solidFill>
              </a:rPr>
              <a:t>светимость АЧТ </a:t>
            </a:r>
            <a:r>
              <a:rPr lang="ru-RU" sz="2000">
                <a:solidFill>
                  <a:srgbClr val="002060"/>
                </a:solidFill>
              </a:rPr>
              <a:t>численно </a:t>
            </a:r>
            <a:r>
              <a:rPr lang="ru-RU" sz="2000" dirty="0">
                <a:solidFill>
                  <a:srgbClr val="002060"/>
                </a:solidFill>
              </a:rPr>
              <a:t>равна</a:t>
            </a:r>
            <a:r>
              <a:rPr lang="ru-RU" sz="2000" b="1" dirty="0">
                <a:solidFill>
                  <a:srgbClr val="002060"/>
                </a:solidFill>
              </a:rPr>
              <a:t> энергии излучения с единицы поверхности за единицу времени</a:t>
            </a:r>
          </a:p>
        </p:txBody>
      </p:sp>
      <p:sp>
        <p:nvSpPr>
          <p:cNvPr id="12" name="Прямоугольник 11"/>
          <p:cNvSpPr/>
          <p:nvPr/>
        </p:nvSpPr>
        <p:spPr>
          <a:xfrm>
            <a:off x="381000" y="42672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Спектральная плотность энергетической светимости пропорциональна температуре в 4 степени</a:t>
            </a:r>
          </a:p>
        </p:txBody>
      </p:sp>
      <p:sp>
        <p:nvSpPr>
          <p:cNvPr id="3881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101" name="Object 5"/>
          <p:cNvGraphicFramePr>
            <a:graphicFrameLocks noChangeAspect="1"/>
          </p:cNvGraphicFramePr>
          <p:nvPr/>
        </p:nvGraphicFramePr>
        <p:xfrm>
          <a:off x="685800" y="6019800"/>
          <a:ext cx="2667000" cy="685800"/>
        </p:xfrm>
        <a:graphic>
          <a:graphicData uri="http://schemas.openxmlformats.org/presentationml/2006/ole">
            <mc:AlternateContent xmlns:mc="http://schemas.openxmlformats.org/markup-compatibility/2006">
              <mc:Choice xmlns:v="urn:schemas-microsoft-com:vml" Requires="v">
                <p:oleObj name="Формула" r:id="rId7" imgW="1002865" imgH="253890" progId="Equation.3">
                  <p:embed/>
                </p:oleObj>
              </mc:Choice>
              <mc:Fallback>
                <p:oleObj name="Формула" r:id="rId7" imgW="1002865" imgH="25389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6019800"/>
                        <a:ext cx="2667000"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3733800" y="6019800"/>
            <a:ext cx="3810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площади </a:t>
            </a:r>
            <a:r>
              <a:rPr lang="en-US" b="1" i="1" dirty="0">
                <a:solidFill>
                  <a:srgbClr val="002060"/>
                </a:solidFill>
              </a:rPr>
              <a:t>S</a:t>
            </a:r>
            <a:r>
              <a:rPr lang="ru-RU" b="1" dirty="0">
                <a:solidFill>
                  <a:srgbClr val="002060"/>
                </a:solidFill>
              </a:rPr>
              <a:t> за время </a:t>
            </a:r>
            <a:r>
              <a:rPr lang="en-US" b="1" i="1" dirty="0">
                <a:solidFill>
                  <a:srgbClr val="002060"/>
                </a:solidFill>
              </a:rPr>
              <a:t>t</a:t>
            </a:r>
            <a:endParaRPr lang="ru-RU" b="1" dirty="0">
              <a:solidFill>
                <a:srgbClr val="002060"/>
              </a:solidFill>
            </a:endParaRPr>
          </a:p>
        </p:txBody>
      </p:sp>
      <p:sp>
        <p:nvSpPr>
          <p:cNvPr id="16" name="Прямоугольник 15"/>
          <p:cNvSpPr/>
          <p:nvPr/>
        </p:nvSpPr>
        <p:spPr>
          <a:xfrm>
            <a:off x="7010400" y="3094200"/>
            <a:ext cx="1905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постоянная Стефана-Больцмана</a:t>
            </a:r>
            <a:endParaRPr lang="ru-RU" b="1" dirty="0">
              <a:solidFill>
                <a:schemeClr val="accent6">
                  <a:lumMod val="75000"/>
                </a:schemeClr>
              </a:solidFill>
            </a:endParaRPr>
          </a:p>
        </p:txBody>
      </p:sp>
      <p:sp>
        <p:nvSpPr>
          <p:cNvPr id="17" name="Прямоугольник 16"/>
          <p:cNvSpPr/>
          <p:nvPr/>
        </p:nvSpPr>
        <p:spPr>
          <a:xfrm>
            <a:off x="304800" y="685800"/>
            <a:ext cx="4724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82663" indent="-982663">
              <a:tabLst>
                <a:tab pos="1079500" algn="l"/>
              </a:tabLst>
            </a:pPr>
            <a:r>
              <a:rPr lang="ru-RU" b="1" dirty="0">
                <a:solidFill>
                  <a:schemeClr val="accent6">
                    <a:lumMod val="75000"/>
                  </a:schemeClr>
                </a:solidFill>
              </a:rPr>
              <a:t>1893 – Вин впервые установил вид функции Кирхгофа</a:t>
            </a:r>
          </a:p>
        </p:txBody>
      </p:sp>
      <p:sp>
        <p:nvSpPr>
          <p:cNvPr id="388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4767471" y="685800"/>
          <a:ext cx="2304000" cy="1135544"/>
        </p:xfrm>
        <a:graphic>
          <a:graphicData uri="http://schemas.openxmlformats.org/presentationml/2006/ole">
            <mc:AlternateContent xmlns:mc="http://schemas.openxmlformats.org/markup-compatibility/2006">
              <mc:Choice xmlns:v="urn:schemas-microsoft-com:vml" Requires="v">
                <p:oleObj name="Формула" r:id="rId9" imgW="1333500" imgH="660400" progId="Equation.3">
                  <p:embed/>
                </p:oleObj>
              </mc:Choice>
              <mc:Fallback>
                <p:oleObj name="Формула" r:id="rId9" imgW="1333500" imgH="6604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7471" y="685800"/>
                        <a:ext cx="2304000" cy="1135544"/>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266560" y="791184"/>
            <a:ext cx="187744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некоторая неизвестная Вину функция</a:t>
            </a:r>
          </a:p>
        </p:txBody>
      </p:sp>
      <p:cxnSp>
        <p:nvCxnSpPr>
          <p:cNvPr id="20" name="Прямая со стрелкой 19"/>
          <p:cNvCxnSpPr>
            <a:stCxn id="18" idx="1"/>
            <a:endCxn id="19" idx="6"/>
          </p:cNvCxnSpPr>
          <p:nvPr/>
        </p:nvCxnSpPr>
        <p:spPr>
          <a:xfrm rot="10800000">
            <a:off x="6983656" y="1168888"/>
            <a:ext cx="282904" cy="3296"/>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4759656" y="1801504"/>
            <a:ext cx="23040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Вина</a:t>
            </a:r>
          </a:p>
        </p:txBody>
      </p:sp>
      <p:sp>
        <p:nvSpPr>
          <p:cNvPr id="19" name="Овал 18"/>
          <p:cNvSpPr/>
          <p:nvPr/>
        </p:nvSpPr>
        <p:spPr>
          <a:xfrm>
            <a:off x="6191656" y="646888"/>
            <a:ext cx="792000" cy="1044000"/>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381000" y="3026400"/>
            <a:ext cx="1692000" cy="93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Закон </a:t>
            </a:r>
            <a:br>
              <a:rPr lang="ru-RU" b="1" dirty="0">
                <a:solidFill>
                  <a:schemeClr val="accent6">
                    <a:lumMod val="75000"/>
                  </a:schemeClr>
                </a:solidFill>
              </a:rPr>
            </a:br>
            <a:r>
              <a:rPr lang="ru-RU" b="1" dirty="0">
                <a:solidFill>
                  <a:schemeClr val="accent6">
                    <a:lumMod val="75000"/>
                  </a:schemeClr>
                </a:solidFill>
              </a:rPr>
              <a:t>Стефана-Больцмана</a:t>
            </a:r>
          </a:p>
        </p:txBody>
      </p:sp>
      <p:cxnSp>
        <p:nvCxnSpPr>
          <p:cNvPr id="28" name="Прямая со стрелкой 27"/>
          <p:cNvCxnSpPr/>
          <p:nvPr/>
        </p:nvCxnSpPr>
        <p:spPr>
          <a:xfrm flipV="1">
            <a:off x="1676400" y="1981200"/>
            <a:ext cx="3276600" cy="12954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ru-RU" dirty="0"/>
              <a:t>Закон смещения Вина</a:t>
            </a:r>
          </a:p>
        </p:txBody>
      </p:sp>
      <p:pic>
        <p:nvPicPr>
          <p:cNvPr id="385027" name="Picture 3"/>
          <p:cNvPicPr>
            <a:picLocks noChangeAspect="1" noChangeArrowheads="1"/>
          </p:cNvPicPr>
          <p:nvPr/>
        </p:nvPicPr>
        <p:blipFill>
          <a:blip r:embed="rId3" cstate="print"/>
          <a:srcRect l="3030" t="7629" r="10606" b="6071"/>
          <a:stretch>
            <a:fillRect/>
          </a:stretch>
        </p:blipFill>
        <p:spPr bwMode="auto">
          <a:xfrm>
            <a:off x="76200" y="1143000"/>
            <a:ext cx="6629401" cy="4652212"/>
          </a:xfrm>
          <a:prstGeom prst="rect">
            <a:avLst/>
          </a:prstGeom>
          <a:noFill/>
          <a:ln w="9525">
            <a:noFill/>
            <a:miter lim="800000"/>
            <a:headEnd/>
            <a:tailEnd/>
          </a:ln>
        </p:spPr>
      </p:pic>
      <p:sp>
        <p:nvSpPr>
          <p:cNvPr id="385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85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5032" name="Object 8"/>
          <p:cNvGraphicFramePr>
            <a:graphicFrameLocks noChangeAspect="1"/>
          </p:cNvGraphicFramePr>
          <p:nvPr/>
        </p:nvGraphicFramePr>
        <p:xfrm>
          <a:off x="6096000" y="4524375"/>
          <a:ext cx="2862262" cy="493713"/>
        </p:xfrm>
        <a:graphic>
          <a:graphicData uri="http://schemas.openxmlformats.org/presentationml/2006/ole">
            <mc:AlternateContent xmlns:mc="http://schemas.openxmlformats.org/markup-compatibility/2006">
              <mc:Choice xmlns:v="urn:schemas-microsoft-com:vml" Requires="v">
                <p:oleObj name="Формула" r:id="rId4" imgW="1714320" imgH="291960" progId="Equation.3">
                  <p:embed/>
                </p:oleObj>
              </mc:Choice>
              <mc:Fallback>
                <p:oleObj name="Формула" r:id="rId4" imgW="1714320" imgH="29196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524375"/>
                        <a:ext cx="2862262" cy="4937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194400" y="5791200"/>
            <a:ext cx="8892000" cy="93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При повышении </a:t>
            </a:r>
            <a:r>
              <a:rPr lang="ru-RU" b="1">
                <a:solidFill>
                  <a:srgbClr val="002060"/>
                </a:solidFill>
              </a:rPr>
              <a:t>температуры тела </a:t>
            </a:r>
            <a:r>
              <a:rPr lang="ru-RU" b="1">
                <a:solidFill>
                  <a:srgbClr val="002060"/>
                </a:solidFill>
                <a:sym typeface="Symbol"/>
              </a:rPr>
              <a:t></a:t>
            </a:r>
            <a:r>
              <a:rPr lang="ru-RU" b="1">
                <a:solidFill>
                  <a:srgbClr val="002060"/>
                </a:solidFill>
              </a:rPr>
              <a:t>, соответствующая максимуму спектральной плотности энергетической светимости  </a:t>
            </a:r>
            <a:r>
              <a:rPr lang="ru-RU" b="1" dirty="0">
                <a:solidFill>
                  <a:srgbClr val="002060"/>
                </a:solidFill>
              </a:rPr>
              <a:t>смещается в сторону коротких длин волн</a:t>
            </a:r>
          </a:p>
        </p:txBody>
      </p:sp>
      <p:pic>
        <p:nvPicPr>
          <p:cNvPr id="10" name="Picture 2"/>
          <p:cNvPicPr>
            <a:picLocks noChangeAspect="1" noChangeArrowheads="1"/>
          </p:cNvPicPr>
          <p:nvPr/>
        </p:nvPicPr>
        <p:blipFill>
          <a:blip r:embed="rId6" cstate="print"/>
          <a:srcRect/>
          <a:stretch>
            <a:fillRect/>
          </a:stretch>
        </p:blipFill>
        <p:spPr bwMode="auto">
          <a:xfrm>
            <a:off x="4230500" y="762000"/>
            <a:ext cx="4075300" cy="3767137"/>
          </a:xfrm>
          <a:prstGeom prst="rect">
            <a:avLst/>
          </a:prstGeom>
          <a:noFill/>
          <a:ln w="9525">
            <a:noFill/>
            <a:miter lim="800000"/>
            <a:headEnd/>
            <a:tailEnd/>
          </a:ln>
        </p:spPr>
      </p:pic>
      <p:graphicFrame>
        <p:nvGraphicFramePr>
          <p:cNvPr id="385030" name="Object 6"/>
          <p:cNvGraphicFramePr>
            <a:graphicFrameLocks noChangeAspect="1"/>
          </p:cNvGraphicFramePr>
          <p:nvPr/>
        </p:nvGraphicFramePr>
        <p:xfrm>
          <a:off x="7010400" y="1295400"/>
          <a:ext cx="1752600" cy="751114"/>
        </p:xfrm>
        <a:graphic>
          <a:graphicData uri="http://schemas.openxmlformats.org/presentationml/2006/ole">
            <mc:AlternateContent xmlns:mc="http://schemas.openxmlformats.org/markup-compatibility/2006">
              <mc:Choice xmlns:v="urn:schemas-microsoft-com:vml" Requires="v">
                <p:oleObj name="Формула" r:id="rId7" imgW="736280" imgH="317362" progId="Equation.3">
                  <p:embed/>
                </p:oleObj>
              </mc:Choice>
              <mc:Fallback>
                <p:oleObj name="Формула" r:id="rId7" imgW="736280" imgH="317362"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1295400"/>
                        <a:ext cx="1752600" cy="751114"/>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1" name="Прямая соединительная линия 10"/>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7010400" y="1981200"/>
            <a:ext cx="1764000" cy="864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смещения Вина</a:t>
            </a:r>
          </a:p>
        </p:txBody>
      </p:sp>
      <p:sp>
        <p:nvSpPr>
          <p:cNvPr id="15" name="Прямоугольник 14"/>
          <p:cNvSpPr/>
          <p:nvPr/>
        </p:nvSpPr>
        <p:spPr>
          <a:xfrm>
            <a:off x="228600" y="6858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Из закона Вина</a:t>
            </a:r>
          </a:p>
        </p:txBody>
      </p:sp>
      <p:sp>
        <p:nvSpPr>
          <p:cNvPr id="19" name="Стрелка вправо 18"/>
          <p:cNvSpPr/>
          <p:nvPr/>
        </p:nvSpPr>
        <p:spPr>
          <a:xfrm>
            <a:off x="2514600" y="695528"/>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7" name="Picture 9"/>
          <p:cNvPicPr>
            <a:picLocks noChangeAspect="1" noChangeArrowheads="1"/>
          </p:cNvPicPr>
          <p:nvPr/>
        </p:nvPicPr>
        <p:blipFill>
          <a:blip r:embed="rId3" cstate="print"/>
          <a:srcRect/>
          <a:stretch>
            <a:fillRect/>
          </a:stretch>
        </p:blipFill>
        <p:spPr bwMode="auto">
          <a:xfrm>
            <a:off x="228600" y="3124200"/>
            <a:ext cx="5181600" cy="3504057"/>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a:t>Ультрафиолетовая катастрофа</a:t>
            </a:r>
          </a:p>
        </p:txBody>
      </p:sp>
      <p:sp>
        <p:nvSpPr>
          <p:cNvPr id="447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1" name="Object 3"/>
          <p:cNvGraphicFramePr>
            <a:graphicFrameLocks noChangeAspect="1"/>
          </p:cNvGraphicFramePr>
          <p:nvPr/>
        </p:nvGraphicFramePr>
        <p:xfrm>
          <a:off x="5562600" y="3352800"/>
          <a:ext cx="3439386" cy="1080000"/>
        </p:xfrm>
        <a:graphic>
          <a:graphicData uri="http://schemas.openxmlformats.org/presentationml/2006/ole">
            <mc:AlternateContent xmlns:mc="http://schemas.openxmlformats.org/markup-compatibility/2006">
              <mc:Choice xmlns:v="urn:schemas-microsoft-com:vml" Requires="v">
                <p:oleObj name="Формула" r:id="rId4" imgW="1968500" imgH="622300" progId="Equation.3">
                  <p:embed/>
                </p:oleObj>
              </mc:Choice>
              <mc:Fallback>
                <p:oleObj name="Формула" r:id="rId4" imgW="1968500" imgH="622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352800"/>
                        <a:ext cx="3439386" cy="108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7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3" name="Object 5"/>
          <p:cNvGraphicFramePr>
            <a:graphicFrameLocks noChangeAspect="1"/>
          </p:cNvGraphicFramePr>
          <p:nvPr/>
        </p:nvGraphicFramePr>
        <p:xfrm>
          <a:off x="5571000" y="1143000"/>
          <a:ext cx="2430000" cy="1080000"/>
        </p:xfrm>
        <a:graphic>
          <a:graphicData uri="http://schemas.openxmlformats.org/presentationml/2006/ole">
            <mc:AlternateContent xmlns:mc="http://schemas.openxmlformats.org/markup-compatibility/2006">
              <mc:Choice xmlns:v="urn:schemas-microsoft-com:vml" Requires="v">
                <p:oleObj name="Формула" r:id="rId6" imgW="1371600" imgH="609600" progId="Equation.3">
                  <p:embed/>
                </p:oleObj>
              </mc:Choice>
              <mc:Fallback>
                <p:oleObj name="Формула" r:id="rId6" imgW="1371600" imgH="6096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1000" y="1143000"/>
                        <a:ext cx="2430000" cy="10800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0" name="Прямая соединительная линия 9"/>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1" name="Прямоугольник 10"/>
          <p:cNvSpPr/>
          <p:nvPr/>
        </p:nvSpPr>
        <p:spPr>
          <a:xfrm>
            <a:off x="5105400" y="685800"/>
            <a:ext cx="3505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Формула Рэлея-Джинса</a:t>
            </a:r>
          </a:p>
        </p:txBody>
      </p:sp>
      <p:sp>
        <p:nvSpPr>
          <p:cNvPr id="13" name="Прямоугольник 12"/>
          <p:cNvSpPr/>
          <p:nvPr/>
        </p:nvSpPr>
        <p:spPr>
          <a:xfrm>
            <a:off x="5562600" y="2409216"/>
            <a:ext cx="3352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a:t>
            </a:r>
            <a:br>
              <a:rPr lang="ru-RU" sz="1600" b="1" dirty="0">
                <a:solidFill>
                  <a:schemeClr val="accent6">
                    <a:lumMod val="75000"/>
                  </a:schemeClr>
                </a:solidFill>
              </a:rPr>
            </a:br>
            <a:r>
              <a:rPr lang="ru-RU" sz="1600" b="1" dirty="0">
                <a:solidFill>
                  <a:schemeClr val="accent6">
                    <a:lumMod val="75000"/>
                  </a:schemeClr>
                </a:solidFill>
              </a:rPr>
              <a:t>излучаемая с 1 м</a:t>
            </a:r>
            <a:r>
              <a:rPr lang="ru-RU" sz="1600" b="1" baseline="30000" dirty="0">
                <a:solidFill>
                  <a:schemeClr val="accent6">
                    <a:lumMod val="75000"/>
                  </a:schemeClr>
                </a:solidFill>
              </a:rPr>
              <a:t>2</a:t>
            </a:r>
            <a:r>
              <a:rPr lang="ru-RU" sz="1600" b="1" dirty="0">
                <a:solidFill>
                  <a:schemeClr val="accent6">
                    <a:lumMod val="75000"/>
                  </a:schemeClr>
                </a:solidFill>
              </a:rPr>
              <a:t> за 1 с</a:t>
            </a:r>
          </a:p>
        </p:txBody>
      </p:sp>
      <p:sp>
        <p:nvSpPr>
          <p:cNvPr id="14" name="Прямоугольник 13"/>
          <p:cNvSpPr/>
          <p:nvPr/>
        </p:nvSpPr>
        <p:spPr>
          <a:xfrm>
            <a:off x="228600" y="685800"/>
            <a:ext cx="2133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Определение функции Кирхгофа</a:t>
            </a:r>
          </a:p>
        </p:txBody>
      </p:sp>
      <p:sp>
        <p:nvSpPr>
          <p:cNvPr id="15" name="Прямоугольник 14"/>
          <p:cNvSpPr/>
          <p:nvPr/>
        </p:nvSpPr>
        <p:spPr>
          <a:xfrm>
            <a:off x="457200" y="1828800"/>
            <a:ext cx="4343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исходя из законов стат. физики </a:t>
            </a:r>
            <a:br>
              <a:rPr lang="ru-RU" sz="1600" b="1" dirty="0">
                <a:solidFill>
                  <a:schemeClr val="accent6">
                    <a:lumMod val="75000"/>
                  </a:schemeClr>
                </a:solidFill>
              </a:rPr>
            </a:br>
            <a:r>
              <a:rPr lang="ru-RU" sz="1600" b="1" dirty="0">
                <a:solidFill>
                  <a:schemeClr val="accent6">
                    <a:lumMod val="75000"/>
                  </a:schemeClr>
                </a:solidFill>
              </a:rPr>
              <a:t>о равнораспределении </a:t>
            </a:r>
            <a:br>
              <a:rPr lang="ru-RU" sz="1600" b="1" dirty="0">
                <a:solidFill>
                  <a:schemeClr val="accent6">
                    <a:lumMod val="75000"/>
                  </a:schemeClr>
                </a:solidFill>
              </a:rPr>
            </a:br>
            <a:r>
              <a:rPr lang="ru-RU" sz="1600" b="1" dirty="0">
                <a:solidFill>
                  <a:schemeClr val="accent6">
                    <a:lumMod val="75000"/>
                  </a:schemeClr>
                </a:solidFill>
              </a:rPr>
              <a:t>по степеням свободы</a:t>
            </a:r>
          </a:p>
        </p:txBody>
      </p:sp>
      <p:sp>
        <p:nvSpPr>
          <p:cNvPr id="16" name="Прямоугольник 15"/>
          <p:cNvSpPr/>
          <p:nvPr/>
        </p:nvSpPr>
        <p:spPr>
          <a:xfrm>
            <a:off x="7010400" y="2133600"/>
            <a:ext cx="1981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в единичном интервале частот</a:t>
            </a:r>
          </a:p>
        </p:txBody>
      </p:sp>
      <p:sp>
        <p:nvSpPr>
          <p:cNvPr id="17" name="Стрелка вправо 16"/>
          <p:cNvSpPr/>
          <p:nvPr/>
        </p:nvSpPr>
        <p:spPr>
          <a:xfrm>
            <a:off x="45720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474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2397124" y="762000"/>
          <a:ext cx="1567561" cy="798512"/>
        </p:xfrm>
        <a:graphic>
          <a:graphicData uri="http://schemas.openxmlformats.org/presentationml/2006/ole">
            <mc:AlternateContent xmlns:mc="http://schemas.openxmlformats.org/markup-compatibility/2006">
              <mc:Choice xmlns:v="urn:schemas-microsoft-com:vml" Requires="v">
                <p:oleObj name="Формула" r:id="rId8" imgW="647640" imgH="330120" progId="Equation.3">
                  <p:embed/>
                </p:oleObj>
              </mc:Choice>
              <mc:Fallback>
                <p:oleObj name="Формула" r:id="rId8" imgW="647640" imgH="33012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7124" y="762000"/>
                        <a:ext cx="1567561" cy="798512"/>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1" name="Прямая соединительная линия 20"/>
          <p:cNvCxnSpPr/>
          <p:nvPr/>
        </p:nvCxnSpPr>
        <p:spPr>
          <a:xfrm rot="5400000">
            <a:off x="3519600" y="1662000"/>
            <a:ext cx="1800000" cy="0"/>
          </a:xfrm>
          <a:prstGeom prst="line">
            <a:avLst/>
          </a:prstGeom>
        </p:spPr>
        <p:style>
          <a:lnRef idx="3">
            <a:schemeClr val="accent2"/>
          </a:lnRef>
          <a:fillRef idx="0">
            <a:schemeClr val="accent2"/>
          </a:fillRef>
          <a:effectRef idx="2">
            <a:schemeClr val="accent2"/>
          </a:effectRef>
          <a:fontRef idx="minor">
            <a:schemeClr val="tx1"/>
          </a:fontRef>
        </p:style>
      </p:cxnSp>
      <p:sp>
        <p:nvSpPr>
          <p:cNvPr id="22" name="Прямоугольник 21"/>
          <p:cNvSpPr/>
          <p:nvPr/>
        </p:nvSpPr>
        <p:spPr>
          <a:xfrm>
            <a:off x="2819400" y="3456432"/>
            <a:ext cx="2448000" cy="685800"/>
          </a:xfrm>
          <a:prstGeom prst="rect">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исходя из положений классической физики </a:t>
            </a:r>
            <a:r>
              <a:rPr lang="ru-RU" sz="1100" b="1" dirty="0">
                <a:solidFill>
                  <a:schemeClr val="accent6">
                    <a:lumMod val="75000"/>
                  </a:schemeClr>
                </a:solidFill>
              </a:rPr>
              <a:t>(5000 К)</a:t>
            </a:r>
            <a:endParaRPr lang="ru-RU" sz="1400" b="1" dirty="0">
              <a:solidFill>
                <a:schemeClr val="accent6">
                  <a:lumMod val="75000"/>
                </a:schemeClr>
              </a:solidFill>
            </a:endParaRPr>
          </a:p>
        </p:txBody>
      </p:sp>
      <p:sp>
        <p:nvSpPr>
          <p:cNvPr id="23" name="Прямоугольник 22"/>
          <p:cNvSpPr/>
          <p:nvPr/>
        </p:nvSpPr>
        <p:spPr>
          <a:xfrm>
            <a:off x="7010400" y="2971800"/>
            <a:ext cx="19812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по всем частотам</a:t>
            </a:r>
          </a:p>
        </p:txBody>
      </p:sp>
      <p:cxnSp>
        <p:nvCxnSpPr>
          <p:cNvPr id="24" name="Прямая со стрелкой 23"/>
          <p:cNvCxnSpPr/>
          <p:nvPr/>
        </p:nvCxnSpPr>
        <p:spPr>
          <a:xfrm flipV="1">
            <a:off x="6477000" y="3124200"/>
            <a:ext cx="8763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16200000" flipH="1">
            <a:off x="7258050" y="2114550"/>
            <a:ext cx="381000" cy="2667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895600" y="4142232"/>
            <a:ext cx="685800" cy="3048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3276600" y="4294632"/>
            <a:ext cx="1752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400" b="1" dirty="0">
                <a:solidFill>
                  <a:schemeClr val="accent6">
                    <a:lumMod val="75000"/>
                  </a:schemeClr>
                </a:solidFill>
              </a:rPr>
              <a:t>фактически</a:t>
            </a:r>
          </a:p>
        </p:txBody>
      </p:sp>
      <p:cxnSp>
        <p:nvCxnSpPr>
          <p:cNvPr id="33" name="Прямая со стрелкой 32"/>
          <p:cNvCxnSpPr/>
          <p:nvPr/>
        </p:nvCxnSpPr>
        <p:spPr>
          <a:xfrm flipV="1">
            <a:off x="2362200" y="4583219"/>
            <a:ext cx="1207851" cy="549613"/>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Прямоугольник 34"/>
          <p:cNvSpPr/>
          <p:nvPr/>
        </p:nvSpPr>
        <p:spPr>
          <a:xfrm>
            <a:off x="5562600" y="5715000"/>
            <a:ext cx="3429000" cy="10080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излучаемая </a:t>
            </a:r>
            <a:br>
              <a:rPr lang="ru-RU" sz="1600" b="1" dirty="0">
                <a:solidFill>
                  <a:schemeClr val="accent6">
                    <a:lumMod val="75000"/>
                  </a:schemeClr>
                </a:solidFill>
              </a:rPr>
            </a:br>
            <a:r>
              <a:rPr lang="ru-RU" sz="1600" b="1" dirty="0">
                <a:solidFill>
                  <a:schemeClr val="accent6">
                    <a:lumMod val="75000"/>
                  </a:schemeClr>
                </a:solidFill>
              </a:rPr>
              <a:t>с любой площади </a:t>
            </a:r>
            <a:br>
              <a:rPr lang="ru-RU" sz="1600" b="1" dirty="0">
                <a:solidFill>
                  <a:schemeClr val="accent6">
                    <a:lumMod val="75000"/>
                  </a:schemeClr>
                </a:solidFill>
              </a:rPr>
            </a:br>
            <a:r>
              <a:rPr lang="ru-RU" sz="1600" b="1" dirty="0">
                <a:solidFill>
                  <a:schemeClr val="accent6">
                    <a:lumMod val="75000"/>
                  </a:schemeClr>
                </a:solidFill>
              </a:rPr>
              <a:t>НЕ может быть </a:t>
            </a:r>
            <a:br>
              <a:rPr lang="ru-RU" sz="1600" b="1" dirty="0">
                <a:solidFill>
                  <a:schemeClr val="accent6">
                    <a:lumMod val="75000"/>
                  </a:schemeClr>
                </a:solidFill>
              </a:rPr>
            </a:br>
            <a:r>
              <a:rPr lang="ru-RU" sz="1600" b="1" dirty="0">
                <a:solidFill>
                  <a:schemeClr val="accent6">
                    <a:lumMod val="75000"/>
                  </a:schemeClr>
                </a:solidFill>
              </a:rPr>
              <a:t>∞</a:t>
            </a:r>
            <a:r>
              <a:rPr lang="ru-RU" sz="1600" b="1" dirty="0">
                <a:solidFill>
                  <a:schemeClr val="accent6">
                    <a:lumMod val="75000"/>
                  </a:schemeClr>
                </a:solidFill>
                <a:latin typeface="Calibri"/>
              </a:rPr>
              <a:t> </a:t>
            </a:r>
            <a:r>
              <a:rPr lang="ru-RU" sz="1600" b="1" dirty="0">
                <a:solidFill>
                  <a:schemeClr val="accent6">
                    <a:lumMod val="75000"/>
                  </a:schemeClr>
                </a:solidFill>
              </a:rPr>
              <a:t>большой величины</a:t>
            </a:r>
          </a:p>
        </p:txBody>
      </p:sp>
      <p:sp>
        <p:nvSpPr>
          <p:cNvPr id="36" name="Прямоугольник 35"/>
          <p:cNvSpPr/>
          <p:nvPr/>
        </p:nvSpPr>
        <p:spPr>
          <a:xfrm>
            <a:off x="84582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4" name="Прямоугольник 33"/>
          <p:cNvSpPr/>
          <p:nvPr/>
        </p:nvSpPr>
        <p:spPr>
          <a:xfrm>
            <a:off x="5105400" y="5278800"/>
            <a:ext cx="38862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Ультрафиолетовая катастрофа</a:t>
            </a:r>
          </a:p>
        </p:txBody>
      </p:sp>
      <p:sp>
        <p:nvSpPr>
          <p:cNvPr id="42" name="Прямоугольник 41"/>
          <p:cNvSpPr/>
          <p:nvPr/>
        </p:nvSpPr>
        <p:spPr>
          <a:xfrm>
            <a:off x="5515584" y="4476344"/>
            <a:ext cx="3505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rPr>
              <a:t>удовлетворительно описывает излучение только в области длинных волн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pPr>
              <a:lnSpc>
                <a:spcPct val="100000"/>
              </a:lnSpc>
            </a:pPr>
            <a:r>
              <a:rPr lang="ru-RU" dirty="0"/>
              <a:t>Квантовая гипотеза</a:t>
            </a:r>
          </a:p>
        </p:txBody>
      </p:sp>
      <p:sp>
        <p:nvSpPr>
          <p:cNvPr id="4" name="Прямоугольник 3"/>
          <p:cNvSpPr/>
          <p:nvPr/>
        </p:nvSpPr>
        <p:spPr>
          <a:xfrm>
            <a:off x="190500" y="704850"/>
            <a:ext cx="3276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Макс Планк</a:t>
            </a:r>
          </a:p>
        </p:txBody>
      </p:sp>
      <p:sp>
        <p:nvSpPr>
          <p:cNvPr id="5" name="Прямоугольник 4"/>
          <p:cNvSpPr/>
          <p:nvPr/>
        </p:nvSpPr>
        <p:spPr>
          <a:xfrm>
            <a:off x="457200" y="1295400"/>
            <a:ext cx="76200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Предложил согласующееся с опытными данными выражение для спектральной плотности энергетической светимости черного тела</a:t>
            </a:r>
          </a:p>
        </p:txBody>
      </p:sp>
      <p:sp>
        <p:nvSpPr>
          <p:cNvPr id="6" name="Прямоугольник 5"/>
          <p:cNvSpPr/>
          <p:nvPr/>
        </p:nvSpPr>
        <p:spPr>
          <a:xfrm>
            <a:off x="304800" y="2438400"/>
            <a:ext cx="1981200" cy="1368000"/>
          </a:xfrm>
          <a:prstGeom prst="rect">
            <a:avLst/>
          </a:prstGeom>
          <a:solidFill>
            <a:srgbClr val="666699"/>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bg1">
                    <a:lumMod val="95000"/>
                  </a:schemeClr>
                </a:solidFill>
              </a:rPr>
              <a:t>Квантовая гипотеза</a:t>
            </a:r>
          </a:p>
        </p:txBody>
      </p:sp>
      <p:sp>
        <p:nvSpPr>
          <p:cNvPr id="7" name="Прямоугольник 6"/>
          <p:cNvSpPr/>
          <p:nvPr/>
        </p:nvSpPr>
        <p:spPr>
          <a:xfrm>
            <a:off x="2362200" y="2438400"/>
            <a:ext cx="6477000" cy="1368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атомы излучают энергию не непрерывно, а определенными порциями — квантами, причем энергия кванта пропорциональна частоте колебания</a:t>
            </a:r>
          </a:p>
        </p:txBody>
      </p:sp>
      <p:graphicFrame>
        <p:nvGraphicFramePr>
          <p:cNvPr id="396290" name="Object 2"/>
          <p:cNvGraphicFramePr>
            <a:graphicFrameLocks noChangeAspect="1"/>
          </p:cNvGraphicFramePr>
          <p:nvPr/>
        </p:nvGraphicFramePr>
        <p:xfrm>
          <a:off x="304800" y="4114800"/>
          <a:ext cx="2679210" cy="1233487"/>
        </p:xfrm>
        <a:graphic>
          <a:graphicData uri="http://schemas.openxmlformats.org/presentationml/2006/ole">
            <mc:AlternateContent xmlns:mc="http://schemas.openxmlformats.org/markup-compatibility/2006">
              <mc:Choice xmlns:v="urn:schemas-microsoft-com:vml" Requires="v">
                <p:oleObj name="Формула" r:id="rId3" imgW="850680" imgH="393480" progId="Equation.3">
                  <p:embed/>
                </p:oleObj>
              </mc:Choice>
              <mc:Fallback>
                <p:oleObj name="Формула" r:id="rId3" imgW="85068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114800"/>
                        <a:ext cx="2679210" cy="123348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9" name="Прямая соединительная линия 8"/>
          <p:cNvCxnSpPr/>
          <p:nvPr/>
        </p:nvCxnSpPr>
        <p:spPr>
          <a:xfrm>
            <a:off x="304800" y="6842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04800" y="5486400"/>
            <a:ext cx="3276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solidFill>
                  <a:srgbClr val="002060"/>
                </a:solidFill>
              </a:rPr>
              <a:t>h</a:t>
            </a:r>
            <a:r>
              <a:rPr lang="ru-RU" sz="2000" b="1" dirty="0">
                <a:solidFill>
                  <a:srgbClr val="002060"/>
                </a:solidFill>
              </a:rPr>
              <a:t>= 6,625</a:t>
            </a:r>
            <a:r>
              <a:rPr lang="ru-RU" sz="2000" b="1" dirty="0">
                <a:solidFill>
                  <a:srgbClr val="002060"/>
                </a:solidFill>
                <a:sym typeface="Symbol"/>
              </a:rPr>
              <a:t></a:t>
            </a:r>
            <a:r>
              <a:rPr lang="ru-RU" sz="2000" b="1" dirty="0">
                <a:solidFill>
                  <a:srgbClr val="002060"/>
                </a:solidFill>
              </a:rPr>
              <a:t>10</a:t>
            </a:r>
            <a:r>
              <a:rPr lang="ru-RU" sz="2000" b="1" baseline="30000" dirty="0">
                <a:solidFill>
                  <a:srgbClr val="002060"/>
                </a:solidFill>
              </a:rPr>
              <a:t>–34</a:t>
            </a:r>
            <a:r>
              <a:rPr lang="ru-RU" sz="2000" b="1" dirty="0">
                <a:solidFill>
                  <a:srgbClr val="002060"/>
                </a:solidFill>
              </a:rPr>
              <a:t> </a:t>
            </a:r>
            <a:r>
              <a:rPr lang="ru-RU" sz="2000" b="1" dirty="0" err="1">
                <a:solidFill>
                  <a:srgbClr val="002060"/>
                </a:solidFill>
              </a:rPr>
              <a:t>Дж</a:t>
            </a:r>
            <a:r>
              <a:rPr lang="ru-RU" sz="2000" b="1" dirty="0" err="1">
                <a:solidFill>
                  <a:srgbClr val="002060"/>
                </a:solidFill>
                <a:sym typeface="Symbol"/>
              </a:rPr>
              <a:t></a:t>
            </a:r>
            <a:r>
              <a:rPr lang="ru-RU" sz="2000" b="1" dirty="0" err="1">
                <a:solidFill>
                  <a:srgbClr val="002060"/>
                </a:solidFill>
              </a:rPr>
              <a:t>с</a:t>
            </a:r>
            <a:endParaRPr lang="ru-RU" sz="2000" b="1" dirty="0">
              <a:solidFill>
                <a:srgbClr val="002060"/>
              </a:solidFill>
            </a:endParaRPr>
          </a:p>
        </p:txBody>
      </p:sp>
      <p:sp>
        <p:nvSpPr>
          <p:cNvPr id="11" name="Прямоугольник 10"/>
          <p:cNvSpPr/>
          <p:nvPr/>
        </p:nvSpPr>
        <p:spPr>
          <a:xfrm>
            <a:off x="304800" y="5867400"/>
            <a:ext cx="3276600" cy="4953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постоянная Планка</a:t>
            </a:r>
          </a:p>
        </p:txBody>
      </p:sp>
      <p:sp>
        <p:nvSpPr>
          <p:cNvPr id="396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6291" name="Object 3"/>
          <p:cNvGraphicFramePr>
            <a:graphicFrameLocks noChangeAspect="1"/>
          </p:cNvGraphicFramePr>
          <p:nvPr/>
        </p:nvGraphicFramePr>
        <p:xfrm>
          <a:off x="3791639" y="4724400"/>
          <a:ext cx="3070033" cy="1447800"/>
        </p:xfrm>
        <a:graphic>
          <a:graphicData uri="http://schemas.openxmlformats.org/presentationml/2006/ole">
            <mc:AlternateContent xmlns:mc="http://schemas.openxmlformats.org/markup-compatibility/2006">
              <mc:Choice xmlns:v="urn:schemas-microsoft-com:vml" Requires="v">
                <p:oleObj name="Формула" r:id="rId5" imgW="1676400" imgH="787400" progId="Equation.3">
                  <p:embed/>
                </p:oleObj>
              </mc:Choice>
              <mc:Fallback>
                <p:oleObj name="Формула" r:id="rId5" imgW="1676400" imgH="787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1639" y="4724400"/>
                        <a:ext cx="3070033" cy="1447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7010400" y="472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14" name="Прямоугольник 13"/>
          <p:cNvSpPr/>
          <p:nvPr/>
        </p:nvSpPr>
        <p:spPr>
          <a:xfrm>
            <a:off x="228600" y="0"/>
            <a:ext cx="2133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1900 г. </a:t>
            </a:r>
          </a:p>
        </p:txBody>
      </p:sp>
      <p:sp>
        <p:nvSpPr>
          <p:cNvPr id="15" name="Прямоугольник 14"/>
          <p:cNvSpPr/>
          <p:nvPr/>
        </p:nvSpPr>
        <p:spPr>
          <a:xfrm>
            <a:off x="8458200" y="16764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Законы</a:t>
            </a:r>
            <a:r>
              <a:rPr lang="ru-RU" sz="1800" dirty="0"/>
              <a:t> </a:t>
            </a:r>
            <a:r>
              <a:rPr lang="ru-RU" dirty="0"/>
              <a:t>теплового излучения</a:t>
            </a:r>
            <a:br>
              <a:rPr lang="ru-RU" dirty="0"/>
            </a:br>
            <a:r>
              <a:rPr lang="ru-RU" sz="2400" dirty="0"/>
              <a:t>с учетом квантовой гипотезы</a:t>
            </a:r>
            <a:endParaRPr lang="ru-RU" dirty="0"/>
          </a:p>
        </p:txBody>
      </p:sp>
      <p:cxnSp>
        <p:nvCxnSpPr>
          <p:cNvPr id="4" name="Прямая соединительная линия 3"/>
          <p:cNvCxnSpPr/>
          <p:nvPr/>
        </p:nvCxnSpPr>
        <p:spPr>
          <a:xfrm>
            <a:off x="304800" y="8366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 name="Object 3"/>
          <p:cNvGraphicFramePr>
            <a:graphicFrameLocks noChangeAspect="1"/>
          </p:cNvGraphicFramePr>
          <p:nvPr/>
        </p:nvGraphicFramePr>
        <p:xfrm>
          <a:off x="304800" y="914400"/>
          <a:ext cx="3276600" cy="1440000"/>
        </p:xfrm>
        <a:graphic>
          <a:graphicData uri="http://schemas.openxmlformats.org/presentationml/2006/ole">
            <mc:AlternateContent xmlns:mc="http://schemas.openxmlformats.org/markup-compatibility/2006">
              <mc:Choice xmlns:v="urn:schemas-microsoft-com:vml" Requires="v">
                <p:oleObj name="Формула" r:id="rId3" imgW="1676400" imgH="787400" progId="Equation.3">
                  <p:embed/>
                </p:oleObj>
              </mc:Choice>
              <mc:Fallback>
                <p:oleObj name="Формула" r:id="rId3" imgW="1676400" imgH="787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914400"/>
                        <a:ext cx="3276600" cy="14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3657600" y="914400"/>
            <a:ext cx="1872000" cy="144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7" name="Стрелка вправо 6"/>
          <p:cNvSpPr/>
          <p:nvPr/>
        </p:nvSpPr>
        <p:spPr>
          <a:xfrm>
            <a:off x="5812200" y="139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152400" y="2514600"/>
            <a:ext cx="2895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a:pPr>
            <a:r>
              <a:rPr lang="ru-RU" sz="2000" b="1" dirty="0">
                <a:solidFill>
                  <a:srgbClr val="002060"/>
                </a:solidFill>
              </a:rPr>
              <a:t>Закон Вина</a:t>
            </a:r>
          </a:p>
        </p:txBody>
      </p:sp>
      <p:sp>
        <p:nvSpPr>
          <p:cNvPr id="10" name="Прямоугольник 9"/>
          <p:cNvSpPr/>
          <p:nvPr/>
        </p:nvSpPr>
        <p:spPr>
          <a:xfrm>
            <a:off x="152400" y="3581400"/>
            <a:ext cx="3048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2"/>
            </a:pPr>
            <a:r>
              <a:rPr lang="ru-RU" sz="2000" b="1" dirty="0">
                <a:solidFill>
                  <a:srgbClr val="002060"/>
                </a:solidFill>
              </a:rPr>
              <a:t>Формула </a:t>
            </a:r>
            <a:br>
              <a:rPr lang="ru-RU" sz="2000" b="1" dirty="0">
                <a:solidFill>
                  <a:srgbClr val="002060"/>
                </a:solidFill>
              </a:rPr>
            </a:br>
            <a:r>
              <a:rPr lang="ru-RU" sz="2000" b="1" dirty="0">
                <a:solidFill>
                  <a:srgbClr val="002060"/>
                </a:solidFill>
              </a:rPr>
              <a:t>Рэлея-Джинса</a:t>
            </a:r>
          </a:p>
        </p:txBody>
      </p:sp>
      <p:sp>
        <p:nvSpPr>
          <p:cNvPr id="11" name="Прямоугольник 10"/>
          <p:cNvSpPr/>
          <p:nvPr/>
        </p:nvSpPr>
        <p:spPr>
          <a:xfrm>
            <a:off x="6324600" y="91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законы теплового излучения</a:t>
            </a:r>
          </a:p>
        </p:txBody>
      </p:sp>
      <p:sp>
        <p:nvSpPr>
          <p:cNvPr id="13" name="Прямоугольник 12"/>
          <p:cNvSpPr/>
          <p:nvPr/>
        </p:nvSpPr>
        <p:spPr>
          <a:xfrm>
            <a:off x="152400" y="47664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3"/>
            </a:pPr>
            <a:r>
              <a:rPr lang="ru-RU" sz="2000" b="1" dirty="0">
                <a:solidFill>
                  <a:srgbClr val="002060"/>
                </a:solidFill>
              </a:rPr>
              <a:t>Закон </a:t>
            </a:r>
            <a:br>
              <a:rPr lang="ru-RU" sz="2000" b="1" dirty="0">
                <a:solidFill>
                  <a:srgbClr val="002060"/>
                </a:solidFill>
              </a:rPr>
            </a:br>
            <a:r>
              <a:rPr lang="ru-RU" sz="2000" b="1" dirty="0">
                <a:solidFill>
                  <a:srgbClr val="002060"/>
                </a:solidFill>
              </a:rPr>
              <a:t>смещения Вина</a:t>
            </a:r>
          </a:p>
        </p:txBody>
      </p:sp>
      <p:sp>
        <p:nvSpPr>
          <p:cNvPr id="14" name="Прямоугольник 13"/>
          <p:cNvSpPr/>
          <p:nvPr/>
        </p:nvSpPr>
        <p:spPr>
          <a:xfrm>
            <a:off x="3581400" y="3352800"/>
            <a:ext cx="1981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rgbClr val="002060"/>
                </a:solidFill>
              </a:rPr>
              <a:t>полагая</a:t>
            </a:r>
          </a:p>
        </p:txBody>
      </p:sp>
      <p:sp>
        <p:nvSpPr>
          <p:cNvPr id="4874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7" name="Object 3"/>
          <p:cNvGraphicFramePr>
            <a:graphicFrameLocks noChangeAspect="1"/>
          </p:cNvGraphicFramePr>
          <p:nvPr/>
        </p:nvGraphicFramePr>
        <p:xfrm>
          <a:off x="3657600" y="3810000"/>
          <a:ext cx="1790700" cy="457200"/>
        </p:xfrm>
        <a:graphic>
          <a:graphicData uri="http://schemas.openxmlformats.org/presentationml/2006/ole">
            <mc:AlternateContent xmlns:mc="http://schemas.openxmlformats.org/markup-compatibility/2006">
              <mc:Choice xmlns:v="urn:schemas-microsoft-com:vml" Requires="v">
                <p:oleObj name="Формула" r:id="rId5" imgW="889000" imgH="228600" progId="Equation.3">
                  <p:embed/>
                </p:oleObj>
              </mc:Choice>
              <mc:Fallback>
                <p:oleObj name="Формула" r:id="rId5" imgW="88900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810000"/>
                        <a:ext cx="17907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7" name="Прямоугольник 16"/>
          <p:cNvSpPr/>
          <p:nvPr/>
        </p:nvSpPr>
        <p:spPr>
          <a:xfrm>
            <a:off x="152400" y="57150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4"/>
            </a:pPr>
            <a:r>
              <a:rPr lang="ru-RU" sz="2000" b="1" dirty="0">
                <a:solidFill>
                  <a:srgbClr val="002060"/>
                </a:solidFill>
              </a:rPr>
              <a:t>Закон </a:t>
            </a:r>
            <a:br>
              <a:rPr lang="ru-RU" sz="2000" b="1" dirty="0">
                <a:solidFill>
                  <a:srgbClr val="002060"/>
                </a:solidFill>
              </a:rPr>
            </a:br>
            <a:r>
              <a:rPr lang="ru-RU" sz="2000" b="1" dirty="0">
                <a:solidFill>
                  <a:srgbClr val="002060"/>
                </a:solidFill>
              </a:rPr>
              <a:t>Стефана-Больцмана</a:t>
            </a:r>
          </a:p>
        </p:txBody>
      </p:sp>
      <p:sp>
        <p:nvSpPr>
          <p:cNvPr id="4874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9" name="Object 5"/>
          <p:cNvGraphicFramePr>
            <a:graphicFrameLocks noChangeAspect="1"/>
          </p:cNvGraphicFramePr>
          <p:nvPr/>
        </p:nvGraphicFramePr>
        <p:xfrm>
          <a:off x="3733796" y="4821519"/>
          <a:ext cx="1218610" cy="828000"/>
        </p:xfrm>
        <a:graphic>
          <a:graphicData uri="http://schemas.openxmlformats.org/presentationml/2006/ole">
            <mc:AlternateContent xmlns:mc="http://schemas.openxmlformats.org/markup-compatibility/2006">
              <mc:Choice xmlns:v="urn:schemas-microsoft-com:vml" Requires="v">
                <p:oleObj name="Формула" r:id="rId7" imgW="825480" imgH="558720" progId="Equation.3">
                  <p:embed/>
                </p:oleObj>
              </mc:Choice>
              <mc:Fallback>
                <p:oleObj name="Формула" r:id="rId7" imgW="825480" imgH="558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796" y="4821519"/>
                        <a:ext cx="1218610" cy="82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1" name="Object 7"/>
          <p:cNvGraphicFramePr>
            <a:graphicFrameLocks noChangeAspect="1"/>
          </p:cNvGraphicFramePr>
          <p:nvPr/>
        </p:nvGraphicFramePr>
        <p:xfrm>
          <a:off x="5791200" y="4821520"/>
          <a:ext cx="935593" cy="828000"/>
        </p:xfrm>
        <a:graphic>
          <a:graphicData uri="http://schemas.openxmlformats.org/presentationml/2006/ole">
            <mc:AlternateContent xmlns:mc="http://schemas.openxmlformats.org/markup-compatibility/2006">
              <mc:Choice xmlns:v="urn:schemas-microsoft-com:vml" Requires="v">
                <p:oleObj name="Формула" r:id="rId9" imgW="634680" imgH="558720" progId="Equation.3">
                  <p:embed/>
                </p:oleObj>
              </mc:Choice>
              <mc:Fallback>
                <p:oleObj name="Формула" r:id="rId9" imgW="634680" imgH="55872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4821520"/>
                        <a:ext cx="935593" cy="82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874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32" name="Object 8"/>
          <p:cNvGraphicFramePr>
            <a:graphicFrameLocks noChangeAspect="1"/>
          </p:cNvGraphicFramePr>
          <p:nvPr/>
        </p:nvGraphicFramePr>
        <p:xfrm>
          <a:off x="3722678" y="5844701"/>
          <a:ext cx="5153506" cy="936000"/>
        </p:xfrm>
        <a:graphic>
          <a:graphicData uri="http://schemas.openxmlformats.org/presentationml/2006/ole">
            <mc:AlternateContent xmlns:mc="http://schemas.openxmlformats.org/markup-compatibility/2006">
              <mc:Choice xmlns:v="urn:schemas-microsoft-com:vml" Requires="v">
                <p:oleObj name="Формула" r:id="rId11" imgW="4445000" imgH="812800" progId="Equation.3">
                  <p:embed/>
                </p:oleObj>
              </mc:Choice>
              <mc:Fallback>
                <p:oleObj name="Формула" r:id="rId11" imgW="4445000" imgH="81280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22678" y="5844701"/>
                        <a:ext cx="5153506"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Стрелка вправо 22"/>
          <p:cNvSpPr/>
          <p:nvPr/>
        </p:nvSpPr>
        <p:spPr>
          <a:xfrm>
            <a:off x="5202600" y="5050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Стрелка вправо 23"/>
          <p:cNvSpPr/>
          <p:nvPr/>
        </p:nvSpPr>
        <p:spPr>
          <a:xfrm>
            <a:off x="57912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graphicFrame>
        <p:nvGraphicFramePr>
          <p:cNvPr id="487434" name="Object 10"/>
          <p:cNvGraphicFramePr>
            <a:graphicFrameLocks noChangeAspect="1"/>
          </p:cNvGraphicFramePr>
          <p:nvPr/>
        </p:nvGraphicFramePr>
        <p:xfrm>
          <a:off x="6484938" y="3492500"/>
          <a:ext cx="2430462" cy="1079500"/>
        </p:xfrm>
        <a:graphic>
          <a:graphicData uri="http://schemas.openxmlformats.org/presentationml/2006/ole">
            <mc:AlternateContent xmlns:mc="http://schemas.openxmlformats.org/markup-compatibility/2006">
              <mc:Choice xmlns:v="urn:schemas-microsoft-com:vml" Requires="v">
                <p:oleObj name="Формула" r:id="rId13" imgW="1371600" imgH="609600" progId="Equation.3">
                  <p:embed/>
                </p:oleObj>
              </mc:Choice>
              <mc:Fallback>
                <p:oleObj name="Формула" r:id="rId13" imgW="1371600" imgH="609600" progId="Equation.3">
                  <p:embed/>
                  <p:pic>
                    <p:nvPicPr>
                      <p:cNvPr id="0"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84938" y="3492500"/>
                        <a:ext cx="2430462" cy="10795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5" name="Object 11"/>
          <p:cNvGraphicFramePr>
            <a:graphicFrameLocks noChangeAspect="1"/>
          </p:cNvGraphicFramePr>
          <p:nvPr/>
        </p:nvGraphicFramePr>
        <p:xfrm>
          <a:off x="3657600" y="2438400"/>
          <a:ext cx="1871663" cy="922338"/>
        </p:xfrm>
        <a:graphic>
          <a:graphicData uri="http://schemas.openxmlformats.org/presentationml/2006/ole">
            <mc:AlternateContent xmlns:mc="http://schemas.openxmlformats.org/markup-compatibility/2006">
              <mc:Choice xmlns:v="urn:schemas-microsoft-com:vml" Requires="v">
                <p:oleObj name="Формула" r:id="rId15" imgW="1333500" imgH="660400" progId="Equation.3">
                  <p:embed/>
                </p:oleObj>
              </mc:Choice>
              <mc:Fallback>
                <p:oleObj name="Формула" r:id="rId15" imgW="1333500" imgH="6604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57600" y="2438400"/>
                        <a:ext cx="1871663" cy="922338"/>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8" name="Прямая соединительная линия 27"/>
          <p:cNvCxnSpPr/>
          <p:nvPr/>
        </p:nvCxnSpPr>
        <p:spPr>
          <a:xfrm flipV="1">
            <a:off x="275400" y="3429000"/>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29" name="Прямая соединительная линия 28"/>
          <p:cNvCxnSpPr/>
          <p:nvPr/>
        </p:nvCxnSpPr>
        <p:spPr>
          <a:xfrm flipV="1">
            <a:off x="304800" y="4667656"/>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30" name="Прямая соединительная линия 29"/>
          <p:cNvCxnSpPr/>
          <p:nvPr/>
        </p:nvCxnSpPr>
        <p:spPr>
          <a:xfrm flipV="1">
            <a:off x="275400" y="5771744"/>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3" name="Picture 1">
            <a:hlinkClick r:id="rId3" action="ppaction://hlinkfile"/>
          </p:cNvPr>
          <p:cNvPicPr>
            <a:picLocks noChangeAspect="1" noChangeArrowheads="1"/>
          </p:cNvPicPr>
          <p:nvPr/>
        </p:nvPicPr>
        <p:blipFill>
          <a:blip r:embed="rId4" cstate="print"/>
          <a:srcRect t="1372"/>
          <a:stretch>
            <a:fillRect/>
          </a:stretch>
        </p:blipFill>
        <p:spPr bwMode="auto">
          <a:xfrm>
            <a:off x="1171530" y="1143000"/>
            <a:ext cx="885870" cy="720000"/>
          </a:xfrm>
          <a:prstGeom prst="rect">
            <a:avLst/>
          </a:prstGeom>
          <a:noFill/>
          <a:ln w="9525">
            <a:noFill/>
            <a:miter lim="800000"/>
            <a:headEnd/>
            <a:tailEnd/>
          </a:ln>
        </p:spPr>
      </p:pic>
      <p:sp>
        <p:nvSpPr>
          <p:cNvPr id="8" name="Прямоугольник 7"/>
          <p:cNvSpPr/>
          <p:nvPr/>
        </p:nvSpPr>
        <p:spPr>
          <a:xfrm>
            <a:off x="152400" y="609600"/>
            <a:ext cx="8458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Представления о строении атома</a:t>
            </a:r>
          </a:p>
        </p:txBody>
      </p:sp>
      <p:pic>
        <p:nvPicPr>
          <p:cNvPr id="10" name="Picture 5">
            <a:hlinkClick r:id="rId5" action="ppaction://hlinkfile"/>
          </p:cNvPr>
          <p:cNvPicPr>
            <a:picLocks noChangeAspect="1" noChangeArrowheads="1"/>
          </p:cNvPicPr>
          <p:nvPr/>
        </p:nvPicPr>
        <p:blipFill>
          <a:blip r:embed="rId6" cstate="print"/>
          <a:srcRect/>
          <a:stretch>
            <a:fillRect/>
          </a:stretch>
        </p:blipFill>
        <p:spPr bwMode="auto">
          <a:xfrm>
            <a:off x="152400" y="1143000"/>
            <a:ext cx="805640" cy="720000"/>
          </a:xfrm>
          <a:prstGeom prst="rect">
            <a:avLst/>
          </a:prstGeom>
          <a:noFill/>
          <a:ln w="9525">
            <a:noFill/>
            <a:miter lim="800000"/>
            <a:headEnd/>
            <a:tailEnd/>
          </a:ln>
        </p:spPr>
      </p:pic>
      <p:pic>
        <p:nvPicPr>
          <p:cNvPr id="11" name="Picture 7">
            <a:hlinkClick r:id="rId7" action="ppaction://hlinkfile"/>
          </p:cNvPr>
          <p:cNvPicPr>
            <a:picLocks noChangeAspect="1" noChangeArrowheads="1"/>
          </p:cNvPicPr>
          <p:nvPr/>
        </p:nvPicPr>
        <p:blipFill>
          <a:blip r:embed="rId8" cstate="print"/>
          <a:srcRect/>
          <a:stretch>
            <a:fillRect/>
          </a:stretch>
        </p:blipFill>
        <p:spPr bwMode="auto">
          <a:xfrm>
            <a:off x="3553945" y="1143000"/>
            <a:ext cx="805639" cy="720000"/>
          </a:xfrm>
          <a:prstGeom prst="rect">
            <a:avLst/>
          </a:prstGeom>
          <a:noFill/>
          <a:ln w="9525">
            <a:noFill/>
            <a:miter lim="800000"/>
            <a:headEnd/>
            <a:tailEnd/>
          </a:ln>
        </p:spPr>
      </p:pic>
      <p:pic>
        <p:nvPicPr>
          <p:cNvPr id="17" name="Picture 4">
            <a:hlinkClick r:id="rId9" action="ppaction://hlinkfile"/>
          </p:cNvPr>
          <p:cNvPicPr>
            <a:picLocks noChangeAspect="1" noChangeArrowheads="1"/>
          </p:cNvPicPr>
          <p:nvPr/>
        </p:nvPicPr>
        <p:blipFill>
          <a:blip r:embed="rId10" cstate="print"/>
          <a:srcRect l="22857" t="29063" r="22857" b="12810"/>
          <a:stretch>
            <a:fillRect/>
          </a:stretch>
        </p:blipFill>
        <p:spPr bwMode="auto">
          <a:xfrm>
            <a:off x="2299455" y="1143000"/>
            <a:ext cx="977145" cy="720000"/>
          </a:xfrm>
          <a:prstGeom prst="rect">
            <a:avLst/>
          </a:prstGeom>
          <a:noFill/>
          <a:ln w="9525">
            <a:noFill/>
            <a:miter lim="800000"/>
            <a:headEnd/>
            <a:tailEnd/>
          </a:ln>
        </p:spPr>
      </p:pic>
      <p:pic>
        <p:nvPicPr>
          <p:cNvPr id="462849" name="Picture 1"/>
          <p:cNvPicPr>
            <a:picLocks noChangeAspect="1" noChangeArrowheads="1"/>
          </p:cNvPicPr>
          <p:nvPr/>
        </p:nvPicPr>
        <p:blipFill>
          <a:blip r:embed="rId11" cstate="print"/>
          <a:srcRect/>
          <a:stretch>
            <a:fillRect/>
          </a:stretch>
        </p:blipFill>
        <p:spPr bwMode="auto">
          <a:xfrm>
            <a:off x="120796" y="3793816"/>
            <a:ext cx="2722880" cy="2438400"/>
          </a:xfrm>
          <a:prstGeom prst="rect">
            <a:avLst/>
          </a:prstGeom>
          <a:noFill/>
          <a:ln w="9525">
            <a:noFill/>
            <a:miter lim="800000"/>
            <a:headEnd/>
            <a:tailEnd/>
          </a:ln>
        </p:spPr>
      </p:pic>
      <p:pic>
        <p:nvPicPr>
          <p:cNvPr id="462850" name="Picture 2"/>
          <p:cNvPicPr>
            <a:picLocks noChangeAspect="1" noChangeArrowheads="1"/>
          </p:cNvPicPr>
          <p:nvPr/>
        </p:nvPicPr>
        <p:blipFill>
          <a:blip r:embed="rId12" cstate="print"/>
          <a:srcRect/>
          <a:stretch>
            <a:fillRect/>
          </a:stretch>
        </p:blipFill>
        <p:spPr bwMode="auto">
          <a:xfrm>
            <a:off x="2835584" y="5029200"/>
            <a:ext cx="1514475" cy="1524000"/>
          </a:xfrm>
          <a:prstGeom prst="rect">
            <a:avLst/>
          </a:prstGeom>
          <a:noFill/>
          <a:ln w="9525">
            <a:noFill/>
            <a:miter lim="800000"/>
            <a:headEnd/>
            <a:tailEnd/>
          </a:ln>
        </p:spPr>
      </p:pic>
      <p:pic>
        <p:nvPicPr>
          <p:cNvPr id="462851" name="Picture 3"/>
          <p:cNvPicPr>
            <a:picLocks noChangeAspect="1" noChangeArrowheads="1"/>
          </p:cNvPicPr>
          <p:nvPr/>
        </p:nvPicPr>
        <p:blipFill>
          <a:blip r:embed="rId13" cstate="print"/>
          <a:srcRect b="12868"/>
          <a:stretch>
            <a:fillRect/>
          </a:stretch>
        </p:blipFill>
        <p:spPr bwMode="auto">
          <a:xfrm>
            <a:off x="131496" y="1981200"/>
            <a:ext cx="4248000" cy="1132800"/>
          </a:xfrm>
          <a:prstGeom prst="rect">
            <a:avLst/>
          </a:prstGeom>
          <a:noFill/>
          <a:ln w="9525">
            <a:noFill/>
            <a:miter lim="800000"/>
            <a:headEnd/>
            <a:tailEnd/>
          </a:ln>
        </p:spPr>
      </p:pic>
      <p:pic>
        <p:nvPicPr>
          <p:cNvPr id="462853" name="Picture 5"/>
          <p:cNvPicPr>
            <a:picLocks noChangeAspect="1" noChangeArrowheads="1"/>
          </p:cNvPicPr>
          <p:nvPr/>
        </p:nvPicPr>
        <p:blipFill>
          <a:blip r:embed="rId14" cstate="print"/>
          <a:srcRect t="8516" b="4626"/>
          <a:stretch>
            <a:fillRect/>
          </a:stretch>
        </p:blipFill>
        <p:spPr bwMode="auto">
          <a:xfrm>
            <a:off x="4437529" y="1143000"/>
            <a:ext cx="4706471" cy="5715000"/>
          </a:xfrm>
          <a:prstGeom prst="rect">
            <a:avLst/>
          </a:prstGeom>
          <a:noFill/>
          <a:ln w="9525">
            <a:noFill/>
            <a:miter lim="800000"/>
            <a:headEnd/>
            <a:tailEnd/>
          </a:ln>
        </p:spPr>
      </p:pic>
      <p:sp>
        <p:nvSpPr>
          <p:cNvPr id="14" name="Прямоугольник 13"/>
          <p:cNvSpPr/>
          <p:nvPr/>
        </p:nvSpPr>
        <p:spPr>
          <a:xfrm>
            <a:off x="120032" y="3124200"/>
            <a:ext cx="4284000" cy="57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Пространственная форма </a:t>
            </a:r>
            <a:br>
              <a:rPr lang="ru-RU" sz="1600" b="1" dirty="0">
                <a:solidFill>
                  <a:srgbClr val="002060"/>
                </a:solidFill>
              </a:rPr>
            </a:br>
            <a:r>
              <a:rPr lang="en-US" sz="1600" b="1" dirty="0">
                <a:solidFill>
                  <a:srgbClr val="002060"/>
                </a:solidFill>
              </a:rPr>
              <a:t>s-, p-, d-, f-</a:t>
            </a:r>
            <a:r>
              <a:rPr lang="ru-RU" sz="1600" b="1" dirty="0">
                <a:solidFill>
                  <a:srgbClr val="002060"/>
                </a:solidFill>
              </a:rPr>
              <a:t> атомных </a:t>
            </a:r>
            <a:r>
              <a:rPr lang="ru-RU" sz="1600" b="1" dirty="0" err="1">
                <a:solidFill>
                  <a:srgbClr val="002060"/>
                </a:solidFill>
              </a:rPr>
              <a:t>орбиталей</a:t>
            </a:r>
            <a:endParaRPr lang="ru-RU" sz="1600" b="1"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4" name="Picture 2">
            <a:hlinkClick r:id="rId3" action="ppaction://hlinkfile"/>
          </p:cNvPr>
          <p:cNvPicPr>
            <a:picLocks noChangeAspect="1" noChangeArrowheads="1"/>
          </p:cNvPicPr>
          <p:nvPr/>
        </p:nvPicPr>
        <p:blipFill>
          <a:blip r:embed="rId4" cstate="print"/>
          <a:srcRect t="6048"/>
          <a:stretch>
            <a:fillRect/>
          </a:stretch>
        </p:blipFill>
        <p:spPr bwMode="auto">
          <a:xfrm>
            <a:off x="228600" y="1600199"/>
            <a:ext cx="2520000" cy="1951078"/>
          </a:xfrm>
          <a:prstGeom prst="rect">
            <a:avLst/>
          </a:prstGeom>
          <a:noFill/>
          <a:ln w="9525">
            <a:noFill/>
            <a:miter lim="800000"/>
            <a:headEnd/>
            <a:tailEnd/>
          </a:ln>
        </p:spPr>
      </p:pic>
      <p:sp>
        <p:nvSpPr>
          <p:cNvPr id="12" name="Прямоугольник 11"/>
          <p:cNvSpPr/>
          <p:nvPr/>
        </p:nvSpPr>
        <p:spPr>
          <a:xfrm>
            <a:off x="228600" y="685800"/>
            <a:ext cx="4800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rPr>
              <a:t>Постулаты Бора</a:t>
            </a:r>
          </a:p>
        </p:txBody>
      </p:sp>
      <p:sp>
        <p:nvSpPr>
          <p:cNvPr id="13" name="Прямоугольник 12"/>
          <p:cNvSpPr/>
          <p:nvPr/>
        </p:nvSpPr>
        <p:spPr>
          <a:xfrm>
            <a:off x="3276600" y="1600200"/>
            <a:ext cx="5715000" cy="129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Существуют такие стационарные состояния атома, находясь </a:t>
            </a:r>
            <a:br>
              <a:rPr lang="ru-RU" sz="2000" b="1" dirty="0">
                <a:solidFill>
                  <a:srgbClr val="002060"/>
                </a:solidFill>
              </a:rPr>
            </a:br>
            <a:r>
              <a:rPr lang="ru-RU" sz="2000" b="1" dirty="0">
                <a:solidFill>
                  <a:srgbClr val="002060"/>
                </a:solidFill>
              </a:rPr>
              <a:t>в которых атом не излучает </a:t>
            </a:r>
            <a:br>
              <a:rPr lang="ru-RU" sz="2000" b="1" dirty="0">
                <a:solidFill>
                  <a:srgbClr val="002060"/>
                </a:solidFill>
              </a:rPr>
            </a:br>
            <a:r>
              <a:rPr lang="ru-RU" sz="2000" b="1" dirty="0">
                <a:solidFill>
                  <a:srgbClr val="002060"/>
                </a:solidFill>
              </a:rPr>
              <a:t>и не поглощает энергии</a:t>
            </a:r>
          </a:p>
        </p:txBody>
      </p:sp>
      <p:sp>
        <p:nvSpPr>
          <p:cNvPr id="14" name="Прямоугольник 13"/>
          <p:cNvSpPr/>
          <p:nvPr/>
        </p:nvSpPr>
        <p:spPr>
          <a:xfrm>
            <a:off x="2819400" y="1600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1.</a:t>
            </a:r>
          </a:p>
        </p:txBody>
      </p:sp>
      <p:sp>
        <p:nvSpPr>
          <p:cNvPr id="15" name="Прямоугольник 14"/>
          <p:cNvSpPr/>
          <p:nvPr/>
        </p:nvSpPr>
        <p:spPr>
          <a:xfrm>
            <a:off x="3276600" y="3180600"/>
            <a:ext cx="5715000" cy="1620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При переходе из состояния </a:t>
            </a:r>
            <a:br>
              <a:rPr lang="ru-RU" sz="2000" b="1" dirty="0">
                <a:solidFill>
                  <a:srgbClr val="002060"/>
                </a:solidFill>
              </a:rPr>
            </a:br>
            <a:r>
              <a:rPr lang="ru-RU" sz="2000" b="1" dirty="0">
                <a:solidFill>
                  <a:srgbClr val="002060"/>
                </a:solidFill>
              </a:rPr>
              <a:t>с большей энергией (удаленной от ядра орбиты) в состояние с меньшей энергией (ближе к ядру) происходит </a:t>
            </a:r>
            <a:r>
              <a:rPr lang="ru-RU" sz="2000" b="1">
                <a:solidFill>
                  <a:srgbClr val="002060"/>
                </a:solidFill>
              </a:rPr>
              <a:t>излучение энергии</a:t>
            </a:r>
            <a:endParaRPr lang="ru-RU" sz="2000" b="1" dirty="0">
              <a:solidFill>
                <a:srgbClr val="002060"/>
              </a:solidFill>
            </a:endParaRPr>
          </a:p>
        </p:txBody>
      </p:sp>
      <p:sp>
        <p:nvSpPr>
          <p:cNvPr id="16" name="Прямоугольник 15"/>
          <p:cNvSpPr/>
          <p:nvPr/>
        </p:nvSpPr>
        <p:spPr>
          <a:xfrm>
            <a:off x="2819400" y="3124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2.</a:t>
            </a:r>
          </a:p>
        </p:txBody>
      </p:sp>
      <p:graphicFrame>
        <p:nvGraphicFramePr>
          <p:cNvPr id="381956" name="Object 4"/>
          <p:cNvGraphicFramePr>
            <a:graphicFrameLocks noChangeAspect="1"/>
          </p:cNvGraphicFramePr>
          <p:nvPr/>
        </p:nvGraphicFramePr>
        <p:xfrm>
          <a:off x="4495800" y="5334000"/>
          <a:ext cx="2764881" cy="719137"/>
        </p:xfrm>
        <a:graphic>
          <a:graphicData uri="http://schemas.openxmlformats.org/presentationml/2006/ole">
            <mc:AlternateContent xmlns:mc="http://schemas.openxmlformats.org/markup-compatibility/2006">
              <mc:Choice xmlns:v="urn:schemas-microsoft-com:vml" Requires="v">
                <p:oleObj name="Формула" r:id="rId5" imgW="825480" imgH="215640" progId="Equation.3">
                  <p:embed/>
                </p:oleObj>
              </mc:Choice>
              <mc:Fallback>
                <p:oleObj name="Формула" r:id="rId5" imgW="825480" imgH="2156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334000"/>
                        <a:ext cx="2764881" cy="719137"/>
                      </a:xfrm>
                      <a:prstGeom prst="rect">
                        <a:avLst/>
                      </a:prstGeom>
                      <a:solidFill>
                        <a:schemeClr val="bg1"/>
                      </a:solidFill>
                      <a:ln w="9525">
                        <a:solidFill>
                          <a:schemeClr val="accent2"/>
                        </a:solidFill>
                        <a:miter lim="800000"/>
                        <a:headEnd/>
                        <a:tailEnd/>
                      </a:ln>
                    </p:spPr>
                  </p:pic>
                </p:oleObj>
              </mc:Fallback>
            </mc:AlternateContent>
          </a:graphicData>
        </a:graphic>
      </p:graphicFrame>
      <p:pic>
        <p:nvPicPr>
          <p:cNvPr id="18" name="Picture 3">
            <a:hlinkClick r:id="rId7" action="ppaction://hlinkfile"/>
          </p:cNvPr>
          <p:cNvPicPr>
            <a:picLocks noChangeAspect="1" noChangeArrowheads="1"/>
          </p:cNvPicPr>
          <p:nvPr/>
        </p:nvPicPr>
        <p:blipFill>
          <a:blip r:embed="rId8" cstate="print"/>
          <a:srcRect t="11428"/>
          <a:stretch>
            <a:fillRect/>
          </a:stretch>
        </p:blipFill>
        <p:spPr bwMode="auto">
          <a:xfrm>
            <a:off x="228600" y="3810000"/>
            <a:ext cx="2520000" cy="180659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5" name="Picture 3">
            <a:hlinkClick r:id="rId3" action="ppaction://hlinkfile"/>
          </p:cNvPr>
          <p:cNvPicPr>
            <a:picLocks noChangeAspect="1" noChangeArrowheads="1"/>
          </p:cNvPicPr>
          <p:nvPr/>
        </p:nvPicPr>
        <p:blipFill>
          <a:blip r:embed="rId4" cstate="print"/>
          <a:srcRect t="9789"/>
          <a:stretch>
            <a:fillRect/>
          </a:stretch>
        </p:blipFill>
        <p:spPr bwMode="auto">
          <a:xfrm>
            <a:off x="2209800" y="1143000"/>
            <a:ext cx="1981200" cy="1472832"/>
          </a:xfrm>
          <a:prstGeom prst="rect">
            <a:avLst/>
          </a:prstGeom>
          <a:noFill/>
          <a:ln w="9525">
            <a:noFill/>
            <a:miter lim="800000"/>
            <a:headEnd/>
            <a:tailEnd/>
          </a:ln>
        </p:spPr>
      </p:pic>
      <p:sp>
        <p:nvSpPr>
          <p:cNvPr id="8" name="Прямоугольник 7"/>
          <p:cNvSpPr/>
          <p:nvPr/>
        </p:nvSpPr>
        <p:spPr>
          <a:xfrm>
            <a:off x="228600" y="685800"/>
            <a:ext cx="701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частиц</a:t>
            </a:r>
          </a:p>
        </p:txBody>
      </p:sp>
      <p:pic>
        <p:nvPicPr>
          <p:cNvPr id="9" name="Picture 3">
            <a:hlinkClick r:id="rId5" action="ppaction://hlinkfile"/>
          </p:cNvPr>
          <p:cNvPicPr>
            <a:picLocks noChangeAspect="1" noChangeArrowheads="1"/>
          </p:cNvPicPr>
          <p:nvPr/>
        </p:nvPicPr>
        <p:blipFill>
          <a:blip r:embed="rId6" cstate="print"/>
          <a:srcRect/>
          <a:stretch>
            <a:fillRect/>
          </a:stretch>
        </p:blipFill>
        <p:spPr bwMode="auto">
          <a:xfrm>
            <a:off x="381000" y="1143000"/>
            <a:ext cx="1676400" cy="1498197"/>
          </a:xfrm>
          <a:prstGeom prst="rect">
            <a:avLst/>
          </a:prstGeom>
          <a:noFill/>
          <a:ln w="9525">
            <a:noFill/>
            <a:miter lim="800000"/>
            <a:headEnd/>
            <a:tailEnd/>
          </a:ln>
        </p:spPr>
      </p:pic>
      <p:sp>
        <p:nvSpPr>
          <p:cNvPr id="14" name="Прямоугольник 13"/>
          <p:cNvSpPr/>
          <p:nvPr/>
        </p:nvSpPr>
        <p:spPr>
          <a:xfrm>
            <a:off x="4419600" y="1219200"/>
            <a:ext cx="38862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присущи ВСЕМ частицам</a:t>
            </a:r>
          </a:p>
        </p:txBody>
      </p:sp>
      <p:sp>
        <p:nvSpPr>
          <p:cNvPr id="16" name="Прямоугольник 15"/>
          <p:cNvSpPr/>
          <p:nvPr/>
        </p:nvSpPr>
        <p:spPr>
          <a:xfrm>
            <a:off x="4495800" y="2057400"/>
            <a:ext cx="3733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универсальное, </a:t>
            </a:r>
            <a:r>
              <a:rPr lang="ru-RU" b="1" dirty="0">
                <a:solidFill>
                  <a:srgbClr val="002060"/>
                </a:solidFill>
              </a:rPr>
              <a:t>общее свойство материи</a:t>
            </a:r>
          </a:p>
        </p:txBody>
      </p:sp>
      <p:graphicFrame>
        <p:nvGraphicFramePr>
          <p:cNvPr id="397315" name="Object 3"/>
          <p:cNvGraphicFramePr>
            <a:graphicFrameLocks noChangeAspect="1"/>
          </p:cNvGraphicFramePr>
          <p:nvPr/>
        </p:nvGraphicFramePr>
        <p:xfrm>
          <a:off x="7105650" y="4580104"/>
          <a:ext cx="1800000" cy="1022323"/>
        </p:xfrm>
        <a:graphic>
          <a:graphicData uri="http://schemas.openxmlformats.org/presentationml/2006/ole">
            <mc:AlternateContent xmlns:mc="http://schemas.openxmlformats.org/markup-compatibility/2006">
              <mc:Choice xmlns:v="urn:schemas-microsoft-com:vml" Requires="v">
                <p:oleObj name="Формула" r:id="rId7" imgW="1066680" imgH="609480" progId="Equation.3">
                  <p:embed/>
                </p:oleObj>
              </mc:Choice>
              <mc:Fallback>
                <p:oleObj name="Формула" r:id="rId7" imgW="1066680" imgH="60948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5650" y="4580104"/>
                        <a:ext cx="1800000" cy="102232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086600" y="3962400"/>
            <a:ext cx="1800000" cy="6096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формула </a:t>
            </a:r>
            <a:br>
              <a:rPr lang="ru-RU" b="1" dirty="0">
                <a:solidFill>
                  <a:srgbClr val="002060"/>
                </a:solidFill>
              </a:rPr>
            </a:br>
            <a:r>
              <a:rPr lang="ru-RU" b="1" dirty="0">
                <a:solidFill>
                  <a:srgbClr val="002060"/>
                </a:solidFill>
              </a:rPr>
              <a:t>де Бройля</a:t>
            </a:r>
          </a:p>
        </p:txBody>
      </p:sp>
      <p:sp>
        <p:nvSpPr>
          <p:cNvPr id="19" name="Прямоугольник 18"/>
          <p:cNvSpPr/>
          <p:nvPr/>
        </p:nvSpPr>
        <p:spPr>
          <a:xfrm>
            <a:off x="228600" y="4038600"/>
            <a:ext cx="70866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sz="1600" b="1" dirty="0">
                <a:solidFill>
                  <a:srgbClr val="002060"/>
                </a:solidFill>
              </a:rPr>
              <a:t>Частице </a:t>
            </a:r>
            <a:r>
              <a:rPr lang="en-US" sz="1600" b="1" dirty="0">
                <a:solidFill>
                  <a:srgbClr val="002060"/>
                </a:solidFill>
              </a:rPr>
              <a:t>m=</a:t>
            </a:r>
            <a:r>
              <a:rPr lang="ru-RU" sz="1600" b="1" dirty="0">
                <a:solidFill>
                  <a:srgbClr val="002060"/>
                </a:solidFill>
              </a:rPr>
              <a:t>1 г, движущейся со </a:t>
            </a:r>
            <a:r>
              <a:rPr lang="el-GR" sz="1600" b="1" dirty="0">
                <a:solidFill>
                  <a:srgbClr val="002060"/>
                </a:solidFill>
                <a:latin typeface="Times New Roman" pitchFamily="18" charset="0"/>
                <a:cs typeface="Times New Roman" pitchFamily="18" charset="0"/>
              </a:rPr>
              <a:t>υ</a:t>
            </a:r>
            <a:r>
              <a:rPr lang="en-US" sz="1600" b="1" dirty="0">
                <a:solidFill>
                  <a:srgbClr val="002060"/>
                </a:solidFill>
                <a:latin typeface="Times New Roman" pitchFamily="18" charset="0"/>
                <a:cs typeface="Times New Roman" pitchFamily="18" charset="0"/>
              </a:rPr>
              <a:t>=</a:t>
            </a:r>
            <a:r>
              <a:rPr lang="ru-RU" sz="1600" b="1" dirty="0">
                <a:solidFill>
                  <a:srgbClr val="002060"/>
                </a:solidFill>
              </a:rPr>
              <a:t>1 м/с,</a:t>
            </a:r>
            <a:br>
              <a:rPr lang="ru-RU" sz="1600" b="1" dirty="0">
                <a:solidFill>
                  <a:srgbClr val="002060"/>
                </a:solidFill>
              </a:rPr>
            </a:br>
            <a:r>
              <a:rPr lang="ru-RU" sz="1600" b="1" dirty="0">
                <a:solidFill>
                  <a:srgbClr val="002060"/>
                </a:solidFill>
              </a:rPr>
              <a:t>соответствует волна де Бройля с </a:t>
            </a:r>
            <a:r>
              <a:rPr lang="ru-RU" sz="1600" b="1" dirty="0">
                <a:solidFill>
                  <a:srgbClr val="002060"/>
                </a:solidFill>
                <a:sym typeface="Symbol"/>
              </a:rPr>
              <a:t></a:t>
            </a:r>
            <a:r>
              <a:rPr lang="ru-RU" sz="1600" b="1" dirty="0">
                <a:solidFill>
                  <a:srgbClr val="002060"/>
                </a:solidFill>
              </a:rPr>
              <a:t> = 6,62</a:t>
            </a:r>
            <a:r>
              <a:rPr lang="ru-RU" sz="1600" b="1" dirty="0">
                <a:solidFill>
                  <a:srgbClr val="002060"/>
                </a:solidFill>
                <a:sym typeface="Symbol"/>
              </a:rPr>
              <a:t></a:t>
            </a:r>
            <a:r>
              <a:rPr lang="ru-RU" sz="1600" b="1" dirty="0">
                <a:solidFill>
                  <a:srgbClr val="002060"/>
                </a:solidFill>
              </a:rPr>
              <a:t>10</a:t>
            </a:r>
            <a:r>
              <a:rPr lang="ru-RU" sz="1600" b="1" baseline="30000" dirty="0">
                <a:solidFill>
                  <a:srgbClr val="002060"/>
                </a:solidFill>
              </a:rPr>
              <a:t>–31</a:t>
            </a:r>
            <a:r>
              <a:rPr lang="ru-RU" sz="1600" b="1" dirty="0">
                <a:solidFill>
                  <a:srgbClr val="002060"/>
                </a:solidFill>
              </a:rPr>
              <a:t> м</a:t>
            </a:r>
            <a:endParaRPr lang="en-US" sz="1600" b="1" dirty="0">
              <a:solidFill>
                <a:srgbClr val="002060"/>
              </a:solidFill>
            </a:endParaRPr>
          </a:p>
          <a:p>
            <a:pPr marL="180975" indent="-180975">
              <a:spcBef>
                <a:spcPts val="600"/>
              </a:spcBef>
              <a:buFont typeface="Arial" pitchFamily="34" charset="0"/>
              <a:buChar char="•"/>
            </a:pPr>
            <a:r>
              <a:rPr lang="ru-RU" sz="1600" b="1" dirty="0">
                <a:solidFill>
                  <a:srgbClr val="002060"/>
                </a:solidFill>
              </a:rPr>
              <a:t>Такая длина волны лежит за пределами доступной </a:t>
            </a:r>
            <a:r>
              <a:rPr lang="ru-RU" sz="1600" b="1">
                <a:solidFill>
                  <a:srgbClr val="002060"/>
                </a:solidFill>
              </a:rPr>
              <a:t>наблюдению области</a:t>
            </a:r>
            <a:endParaRPr lang="en-US" sz="1600" b="1" dirty="0">
              <a:solidFill>
                <a:srgbClr val="002060"/>
              </a:solidFill>
            </a:endParaRPr>
          </a:p>
        </p:txBody>
      </p:sp>
      <p:sp>
        <p:nvSpPr>
          <p:cNvPr id="20" name="Прямоугольник 19"/>
          <p:cNvSpPr/>
          <p:nvPr/>
        </p:nvSpPr>
        <p:spPr>
          <a:xfrm>
            <a:off x="838200" y="2895600"/>
            <a:ext cx="3657600" cy="9906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Волновые свойства должны быть присущи и макроскопическим телам</a:t>
            </a:r>
          </a:p>
        </p:txBody>
      </p:sp>
      <p:sp>
        <p:nvSpPr>
          <p:cNvPr id="21" name="Прямоугольник 20"/>
          <p:cNvSpPr/>
          <p:nvPr/>
        </p:nvSpPr>
        <p:spPr>
          <a:xfrm>
            <a:off x="8001000" y="19050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2" name="Прямоугольник 21"/>
          <p:cNvSpPr/>
          <p:nvPr/>
        </p:nvSpPr>
        <p:spPr>
          <a:xfrm>
            <a:off x="7924800" y="28956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3" name="Стрелка вправо 22"/>
          <p:cNvSpPr/>
          <p:nvPr/>
        </p:nvSpPr>
        <p:spPr>
          <a:xfrm>
            <a:off x="381000" y="3200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Прямоугольник 23"/>
          <p:cNvSpPr/>
          <p:nvPr/>
        </p:nvSpPr>
        <p:spPr>
          <a:xfrm>
            <a:off x="4572000" y="28956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Почему </a:t>
            </a:r>
            <a:r>
              <a:rPr lang="ru-RU" b="1" dirty="0">
                <a:solidFill>
                  <a:srgbClr val="002060"/>
                </a:solidFill>
              </a:rPr>
              <a:t>они </a:t>
            </a:r>
            <a:br>
              <a:rPr lang="ru-RU" b="1" dirty="0">
                <a:solidFill>
                  <a:srgbClr val="002060"/>
                </a:solidFill>
              </a:rPr>
            </a:br>
            <a:r>
              <a:rPr lang="ru-RU" b="1">
                <a:solidFill>
                  <a:srgbClr val="002060"/>
                </a:solidFill>
              </a:rPr>
              <a:t>не обнаруживаются </a:t>
            </a:r>
            <a:r>
              <a:rPr lang="ru-RU" b="1" dirty="0">
                <a:solidFill>
                  <a:srgbClr val="002060"/>
                </a:solidFill>
              </a:rPr>
              <a:t>экспериментально? </a:t>
            </a:r>
          </a:p>
        </p:txBody>
      </p:sp>
      <p:sp>
        <p:nvSpPr>
          <p:cNvPr id="25" name="Прямоугольник 24"/>
          <p:cNvSpPr/>
          <p:nvPr/>
        </p:nvSpPr>
        <p:spPr>
          <a:xfrm>
            <a:off x="914400" y="5638800"/>
            <a:ext cx="6732000" cy="936000"/>
          </a:xfrm>
          <a:prstGeom prst="rect">
            <a:avLst/>
          </a:prstGeom>
          <a:solidFill>
            <a:schemeClr val="accent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считается, что макроскопические тела проявляют только одну сторону своих свойств — корпускулярную — и не проявляют волновую</a:t>
            </a:r>
          </a:p>
        </p:txBody>
      </p:sp>
      <p:sp>
        <p:nvSpPr>
          <p:cNvPr id="26" name="Стрелка вправо 25"/>
          <p:cNvSpPr/>
          <p:nvPr/>
        </p:nvSpPr>
        <p:spPr>
          <a:xfrm>
            <a:off x="3810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Соотношение неопределенностей</a:t>
            </a:r>
            <a:r>
              <a:rPr lang="ru-RU"/>
              <a:t> </a:t>
            </a:r>
            <a:r>
              <a:rPr lang="ru-RU" sz="3200" dirty="0"/>
              <a:t>Гейзенберга</a:t>
            </a:r>
            <a:endParaRPr lang="ru-RU" dirty="0"/>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 y="2743200"/>
            <a:ext cx="3672000" cy="1285672"/>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Двойственная корпускулярно-волновая природа частиц вещества</a:t>
            </a:r>
          </a:p>
        </p:txBody>
      </p:sp>
      <p:sp>
        <p:nvSpPr>
          <p:cNvPr id="7" name="Стрелка вправо 6"/>
          <p:cNvSpPr/>
          <p:nvPr/>
        </p:nvSpPr>
        <p:spPr>
          <a:xfrm>
            <a:off x="4038600" y="28306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4572000" y="2764200"/>
            <a:ext cx="33528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нельзя говорить</a:t>
            </a:r>
          </a:p>
        </p:txBody>
      </p:sp>
      <p:sp>
        <p:nvSpPr>
          <p:cNvPr id="9" name="Прямоугольник 8"/>
          <p:cNvSpPr/>
          <p:nvPr/>
        </p:nvSpPr>
        <p:spPr>
          <a:xfrm>
            <a:off x="228600" y="990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Ограничение применения </a:t>
            </a:r>
            <a:r>
              <a:rPr lang="ru-RU" b="1" dirty="0">
                <a:solidFill>
                  <a:srgbClr val="002060"/>
                </a:solidFill>
              </a:rPr>
              <a:t>понятий классической механики </a:t>
            </a:r>
            <a:br>
              <a:rPr lang="ru-RU" b="1" dirty="0">
                <a:solidFill>
                  <a:srgbClr val="002060"/>
                </a:solidFill>
              </a:rPr>
            </a:br>
            <a:r>
              <a:rPr lang="ru-RU" b="1" dirty="0">
                <a:solidFill>
                  <a:srgbClr val="002060"/>
                </a:solidFill>
              </a:rPr>
              <a:t>к объектам микромира</a:t>
            </a:r>
          </a:p>
        </p:txBody>
      </p:sp>
      <p:sp>
        <p:nvSpPr>
          <p:cNvPr id="10" name="Прямоугольник 9"/>
          <p:cNvSpPr/>
          <p:nvPr/>
        </p:nvSpPr>
        <p:spPr>
          <a:xfrm>
            <a:off x="228600" y="1676400"/>
            <a:ext cx="36720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законам классической механики частица движется по </a:t>
            </a:r>
            <a:r>
              <a:rPr lang="ru-RU" sz="1600" b="1" dirty="0">
                <a:solidFill>
                  <a:srgbClr val="002060"/>
                </a:solidFill>
              </a:rPr>
              <a:t>определенной траектории</a:t>
            </a:r>
          </a:p>
        </p:txBody>
      </p:sp>
      <p:sp>
        <p:nvSpPr>
          <p:cNvPr id="11" name="Прямоугольник 10"/>
          <p:cNvSpPr/>
          <p:nvPr/>
        </p:nvSpPr>
        <p:spPr>
          <a:xfrm>
            <a:off x="4643400" y="1676400"/>
            <a:ext cx="1224000" cy="86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в любой </a:t>
            </a:r>
            <a:br>
              <a:rPr lang="ru-RU" sz="1600" b="1" dirty="0">
                <a:solidFill>
                  <a:srgbClr val="002060"/>
                </a:solidFill>
              </a:rPr>
            </a:br>
            <a:r>
              <a:rPr lang="ru-RU" sz="1600" b="1" dirty="0">
                <a:solidFill>
                  <a:srgbClr val="002060"/>
                </a:solidFill>
              </a:rPr>
              <a:t>момент времени</a:t>
            </a:r>
          </a:p>
        </p:txBody>
      </p:sp>
      <p:sp>
        <p:nvSpPr>
          <p:cNvPr id="12" name="Стрелка вправо 11"/>
          <p:cNvSpPr/>
          <p:nvPr/>
        </p:nvSpPr>
        <p:spPr>
          <a:xfrm>
            <a:off x="4041504" y="194545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6172200" y="1905000"/>
            <a:ext cx="20574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координата </a:t>
            </a:r>
            <a:r>
              <a:rPr lang="ru-RU" sz="1600" b="1" i="1" dirty="0" err="1">
                <a:solidFill>
                  <a:srgbClr val="002060"/>
                </a:solidFill>
              </a:rPr>
              <a:t>х</a:t>
            </a:r>
            <a:r>
              <a:rPr lang="ru-RU" sz="1600" b="1" dirty="0">
                <a:solidFill>
                  <a:srgbClr val="002060"/>
                </a:solidFill>
              </a:rPr>
              <a:t>  </a:t>
            </a:r>
            <a:br>
              <a:rPr lang="ru-RU" sz="1600" b="1" dirty="0">
                <a:solidFill>
                  <a:srgbClr val="002060"/>
                </a:solidFill>
              </a:rPr>
            </a:br>
            <a:r>
              <a:rPr lang="ru-RU" sz="1600" b="1" dirty="0">
                <a:solidFill>
                  <a:srgbClr val="002060"/>
                </a:solidFill>
              </a:rPr>
              <a:t>и импульс </a:t>
            </a:r>
            <a:r>
              <a:rPr lang="ru-RU" sz="1600" b="1" i="1" dirty="0" err="1">
                <a:solidFill>
                  <a:srgbClr val="002060"/>
                </a:solidFill>
              </a:rPr>
              <a:t>р</a:t>
            </a:r>
            <a:endParaRPr lang="ru-RU" sz="1600" b="1" i="1" dirty="0">
              <a:solidFill>
                <a:srgbClr val="002060"/>
              </a:solidFill>
            </a:endParaRPr>
          </a:p>
        </p:txBody>
      </p:sp>
      <p:sp>
        <p:nvSpPr>
          <p:cNvPr id="14" name="Прямоугольник 13"/>
          <p:cNvSpPr/>
          <p:nvPr/>
        </p:nvSpPr>
        <p:spPr>
          <a:xfrm>
            <a:off x="6019800" y="1447800"/>
            <a:ext cx="2590800" cy="495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точно определены</a:t>
            </a:r>
          </a:p>
        </p:txBody>
      </p:sp>
      <p:sp>
        <p:nvSpPr>
          <p:cNvPr id="15" name="Прямоугольник 14"/>
          <p:cNvSpPr/>
          <p:nvPr/>
        </p:nvSpPr>
        <p:spPr>
          <a:xfrm>
            <a:off x="4648200" y="3631584"/>
            <a:ext cx="4191000" cy="788016"/>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об одновременном определении точных значений координаты </a:t>
            </a:r>
            <a:br>
              <a:rPr lang="ru-RU" sz="1600" b="1">
                <a:solidFill>
                  <a:srgbClr val="002060"/>
                </a:solidFill>
              </a:rPr>
            </a:br>
            <a:r>
              <a:rPr lang="ru-RU" sz="1600" b="1">
                <a:solidFill>
                  <a:srgbClr val="002060"/>
                </a:solidFill>
              </a:rPr>
              <a:t>и </a:t>
            </a:r>
            <a:r>
              <a:rPr lang="ru-RU" sz="1600" b="1" dirty="0">
                <a:solidFill>
                  <a:srgbClr val="002060"/>
                </a:solidFill>
              </a:rPr>
              <a:t>импульса</a:t>
            </a:r>
          </a:p>
        </p:txBody>
      </p:sp>
      <p:sp>
        <p:nvSpPr>
          <p:cNvPr id="16" name="Прямоугольник 15"/>
          <p:cNvSpPr/>
          <p:nvPr/>
        </p:nvSpPr>
        <p:spPr>
          <a:xfrm>
            <a:off x="4648200" y="3059272"/>
            <a:ext cx="4191000" cy="576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 движении микрочастицы </a:t>
            </a:r>
            <a:br>
              <a:rPr lang="ru-RU" sz="1600" b="1" dirty="0">
                <a:solidFill>
                  <a:srgbClr val="002060"/>
                </a:solidFill>
              </a:rPr>
            </a:br>
            <a:r>
              <a:rPr lang="ru-RU" sz="1600" b="1" dirty="0">
                <a:solidFill>
                  <a:srgbClr val="002060"/>
                </a:solidFill>
              </a:rPr>
              <a:t>по определенной траектории</a:t>
            </a:r>
          </a:p>
        </p:txBody>
      </p:sp>
      <p:sp>
        <p:nvSpPr>
          <p:cNvPr id="18" name="Прямоугольник 17"/>
          <p:cNvSpPr/>
          <p:nvPr/>
        </p:nvSpPr>
        <p:spPr>
          <a:xfrm>
            <a:off x="228600" y="457200"/>
            <a:ext cx="1295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1927 г.</a:t>
            </a:r>
          </a:p>
        </p:txBody>
      </p:sp>
      <p:graphicFrame>
        <p:nvGraphicFramePr>
          <p:cNvPr id="492546" name="Object 2"/>
          <p:cNvGraphicFramePr>
            <a:graphicFrameLocks noChangeAspect="1"/>
          </p:cNvGraphicFramePr>
          <p:nvPr/>
        </p:nvGraphicFramePr>
        <p:xfrm>
          <a:off x="2323060" y="4095344"/>
          <a:ext cx="1563140" cy="519112"/>
        </p:xfrm>
        <a:graphic>
          <a:graphicData uri="http://schemas.openxmlformats.org/presentationml/2006/ole">
            <mc:AlternateContent xmlns:mc="http://schemas.openxmlformats.org/markup-compatibility/2006">
              <mc:Choice xmlns:v="urn:schemas-microsoft-com:vml" Requires="v">
                <p:oleObj name="Формула" r:id="rId3" imgW="609480" imgH="203040" progId="Equation.3">
                  <p:embed/>
                </p:oleObj>
              </mc:Choice>
              <mc:Fallback>
                <p:oleObj name="Формула" r:id="rId3" imgW="6094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3060" y="4095344"/>
                        <a:ext cx="1563140" cy="51911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0" name="Прямоугольник 19"/>
          <p:cNvSpPr/>
          <p:nvPr/>
        </p:nvSpPr>
        <p:spPr>
          <a:xfrm>
            <a:off x="228600" y="5324272"/>
            <a:ext cx="3744000" cy="8640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невозможно одновременно </a:t>
            </a:r>
            <a:br>
              <a:rPr lang="ru-RU" sz="1600" b="1" dirty="0">
                <a:solidFill>
                  <a:srgbClr val="002060"/>
                </a:solidFill>
              </a:rPr>
            </a:br>
            <a:r>
              <a:rPr lang="ru-RU" sz="1600" b="1" dirty="0">
                <a:solidFill>
                  <a:srgbClr val="002060"/>
                </a:solidFill>
              </a:rPr>
              <a:t>точно определить координату частицы и ее импульс</a:t>
            </a:r>
          </a:p>
        </p:txBody>
      </p:sp>
      <p:sp>
        <p:nvSpPr>
          <p:cNvPr id="21" name="Прямоугольник 20"/>
          <p:cNvSpPr/>
          <p:nvPr/>
        </p:nvSpPr>
        <p:spPr>
          <a:xfrm>
            <a:off x="4572000" y="5638800"/>
            <a:ext cx="457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чем точнее определена координата, </a:t>
            </a:r>
            <a:r>
              <a:rPr lang="ru-RU" sz="1600" b="1">
                <a:solidFill>
                  <a:srgbClr val="002060"/>
                </a:solidFill>
              </a:rPr>
              <a:t>тем больше неопределенность импульса</a:t>
            </a:r>
            <a:endParaRPr lang="ru-RU" sz="1600" b="1" dirty="0">
              <a:solidFill>
                <a:srgbClr val="002060"/>
              </a:solidFill>
            </a:endParaRPr>
          </a:p>
        </p:txBody>
      </p:sp>
      <p:sp>
        <p:nvSpPr>
          <p:cNvPr id="22" name="Прямоугольник 21"/>
          <p:cNvSpPr/>
          <p:nvPr/>
        </p:nvSpPr>
        <p:spPr>
          <a:xfrm>
            <a:off x="48636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0</a:t>
            </a:r>
            <a:endParaRPr lang="ru-RU" sz="2000" b="1" dirty="0">
              <a:solidFill>
                <a:schemeClr val="accent6">
                  <a:lumMod val="75000"/>
                </a:schemeClr>
              </a:solidFill>
            </a:endParaRPr>
          </a:p>
        </p:txBody>
      </p:sp>
      <p:sp>
        <p:nvSpPr>
          <p:cNvPr id="23" name="Прямоугольник 22"/>
          <p:cNvSpPr/>
          <p:nvPr/>
        </p:nvSpPr>
        <p:spPr>
          <a:xfrm>
            <a:off x="68448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p</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a:t>
            </a:r>
            <a:r>
              <a:rPr lang="en-US" sz="2000" b="1" dirty="0">
                <a:solidFill>
                  <a:schemeClr val="accent6">
                    <a:lumMod val="75000"/>
                  </a:schemeClr>
                </a:solidFill>
                <a:sym typeface="Symbol"/>
              </a:rPr>
              <a:t>∞</a:t>
            </a:r>
            <a:endParaRPr lang="ru-RU" sz="2000" b="1" dirty="0">
              <a:solidFill>
                <a:schemeClr val="accent6">
                  <a:lumMod val="75000"/>
                </a:schemeClr>
              </a:solidFill>
            </a:endParaRPr>
          </a:p>
        </p:txBody>
      </p:sp>
      <p:sp>
        <p:nvSpPr>
          <p:cNvPr id="24" name="Стрелка вправо 23"/>
          <p:cNvSpPr/>
          <p:nvPr/>
        </p:nvSpPr>
        <p:spPr>
          <a:xfrm>
            <a:off x="6377400" y="46248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3733800" y="4953000"/>
            <a:ext cx="533400" cy="533400"/>
          </a:xfrm>
          <a:prstGeom prst="rect">
            <a:avLst/>
          </a:prstGeom>
          <a:solidFill>
            <a:schemeClr val="accent2">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6" name="Прямоугольник 25"/>
          <p:cNvSpPr/>
          <p:nvPr/>
        </p:nvSpPr>
        <p:spPr>
          <a:xfrm>
            <a:off x="228600" y="4800600"/>
            <a:ext cx="3733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a:solidFill>
                  <a:srgbClr val="002060"/>
                </a:solidFill>
              </a:rPr>
              <a:t>Соотношение </a:t>
            </a:r>
            <a:r>
              <a:rPr lang="ru-RU" sz="1400" b="1" dirty="0">
                <a:solidFill>
                  <a:srgbClr val="002060"/>
                </a:solidFill>
              </a:rPr>
              <a:t>неопределенностей Гейзенберга</a:t>
            </a:r>
          </a:p>
        </p:txBody>
      </p:sp>
      <p:sp>
        <p:nvSpPr>
          <p:cNvPr id="27" name="Стрелка вправо 26"/>
          <p:cNvSpPr/>
          <p:nvPr/>
        </p:nvSpPr>
        <p:spPr>
          <a:xfrm>
            <a:off x="4078262" y="57052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28" name="Прямая со стрелкой 27"/>
          <p:cNvCxnSpPr/>
          <p:nvPr/>
        </p:nvCxnSpPr>
        <p:spPr>
          <a:xfrm rot="10800000">
            <a:off x="3810000" y="4572000"/>
            <a:ext cx="9906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93571" name="Object 3"/>
          <p:cNvGraphicFramePr>
            <a:graphicFrameLocks noChangeAspect="1"/>
          </p:cNvGraphicFramePr>
          <p:nvPr/>
        </p:nvGraphicFramePr>
        <p:xfrm>
          <a:off x="304800" y="4127094"/>
          <a:ext cx="1563688" cy="454025"/>
        </p:xfrm>
        <a:graphic>
          <a:graphicData uri="http://schemas.openxmlformats.org/presentationml/2006/ole">
            <mc:AlternateContent xmlns:mc="http://schemas.openxmlformats.org/markup-compatibility/2006">
              <mc:Choice xmlns:v="urn:schemas-microsoft-com:vml" Requires="v">
                <p:oleObj name="Формула" r:id="rId5" imgW="609480" imgH="177480" progId="Equation.3">
                  <p:embed/>
                </p:oleObj>
              </mc:Choice>
              <mc:Fallback>
                <p:oleObj name="Формула" r:id="rId5" imgW="609480" imgH="177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127094"/>
                        <a:ext cx="1563688" cy="4540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0" y="6324600"/>
            <a:ext cx="9144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a:t>
            </a:r>
            <a:r>
              <a:rPr lang="ru-RU" sz="1400" b="1" i="1" dirty="0">
                <a:solidFill>
                  <a:srgbClr val="002060"/>
                </a:solidFill>
              </a:rPr>
              <a:t>Е</a:t>
            </a:r>
            <a:r>
              <a:rPr lang="ru-RU" sz="1400" b="1" dirty="0">
                <a:solidFill>
                  <a:srgbClr val="002060"/>
                </a:solidFill>
              </a:rPr>
              <a:t> – неопределенность </a:t>
            </a:r>
            <a:r>
              <a:rPr lang="ru-RU" sz="1400" b="1">
                <a:solidFill>
                  <a:srgbClr val="002060"/>
                </a:solidFill>
              </a:rPr>
              <a:t>энергии некоторого стационарного состояния системы</a:t>
            </a:r>
            <a:endParaRPr lang="ru-RU" sz="1400" b="1" dirty="0">
              <a:solidFill>
                <a:srgbClr val="002060"/>
              </a:solidFill>
            </a:endParaRPr>
          </a:p>
          <a:p>
            <a:r>
              <a:rPr lang="ru-RU" sz="1400" b="1" dirty="0">
                <a:solidFill>
                  <a:srgbClr val="002060"/>
                </a:solidFill>
                <a:sym typeface="Symbol"/>
              </a:rPr>
              <a:t></a:t>
            </a:r>
            <a:r>
              <a:rPr lang="en-US" sz="1400" b="1" dirty="0">
                <a:solidFill>
                  <a:srgbClr val="002060"/>
                </a:solidFill>
              </a:rPr>
              <a:t>t</a:t>
            </a:r>
            <a:r>
              <a:rPr lang="ru-RU" sz="1400" b="1" dirty="0">
                <a:solidFill>
                  <a:srgbClr val="002060"/>
                </a:solidFill>
              </a:rPr>
              <a:t> – промежуток времени, в течение </a:t>
            </a:r>
            <a:r>
              <a:rPr lang="ru-RU" sz="1400" b="1">
                <a:solidFill>
                  <a:srgbClr val="002060"/>
                </a:solidFill>
              </a:rPr>
              <a:t>которого существует данное состояние системы</a:t>
            </a:r>
            <a:endParaRPr lang="ru-RU" sz="1400" b="1" dirty="0">
              <a:solidFill>
                <a:srgbClr val="002060"/>
              </a:solidFill>
            </a:endParaRPr>
          </a:p>
        </p:txBody>
      </p:sp>
      <p:sp>
        <p:nvSpPr>
          <p:cNvPr id="36" name="Стрелка вправо 35"/>
          <p:cNvSpPr/>
          <p:nvPr/>
        </p:nvSpPr>
        <p:spPr>
          <a:xfrm>
            <a:off x="6390600" y="51030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1" name="Прямоугольник 40"/>
          <p:cNvSpPr/>
          <p:nvPr/>
        </p:nvSpPr>
        <p:spPr>
          <a:xfrm>
            <a:off x="48768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a:solidFill>
                  <a:schemeClr val="accent6">
                    <a:lumMod val="75000"/>
                  </a:schemeClr>
                </a:solidFill>
                <a:latin typeface="Calibri"/>
                <a:sym typeface="Symbol"/>
              </a:rPr>
              <a:t>→ </a:t>
            </a:r>
            <a:r>
              <a:rPr lang="en-US" sz="2000" b="1">
                <a:solidFill>
                  <a:schemeClr val="accent6">
                    <a:lumMod val="75000"/>
                  </a:schemeClr>
                </a:solidFill>
                <a:sym typeface="Symbol"/>
              </a:rPr>
              <a:t>∞</a:t>
            </a:r>
            <a:endParaRPr lang="ru-RU" sz="2000" b="1" dirty="0">
              <a:solidFill>
                <a:schemeClr val="accent6">
                  <a:lumMod val="75000"/>
                </a:schemeClr>
              </a:solidFill>
            </a:endParaRPr>
          </a:p>
        </p:txBody>
      </p:sp>
      <p:sp>
        <p:nvSpPr>
          <p:cNvPr id="42" name="Прямоугольник 41"/>
          <p:cNvSpPr/>
          <p:nvPr/>
        </p:nvSpPr>
        <p:spPr>
          <a:xfrm>
            <a:off x="68580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a:solidFill>
                  <a:schemeClr val="accent6">
                    <a:lumMod val="75000"/>
                  </a:schemeClr>
                </a:solidFill>
                <a:sym typeface="Symbol"/>
              </a:rPr>
              <a:t>p</a:t>
            </a:r>
            <a:r>
              <a:rPr lang="en-US" sz="2000" b="1">
                <a:solidFill>
                  <a:schemeClr val="accent6">
                    <a:lumMod val="75000"/>
                  </a:schemeClr>
                </a:solidFill>
                <a:sym typeface="Symbol"/>
              </a:rPr>
              <a:t> </a:t>
            </a:r>
            <a:r>
              <a:rPr lang="en-US" sz="2000" b="1">
                <a:solidFill>
                  <a:schemeClr val="accent6">
                    <a:lumMod val="75000"/>
                  </a:schemeClr>
                </a:solidFill>
                <a:latin typeface="Calibri"/>
                <a:sym typeface="Symbol"/>
              </a:rPr>
              <a:t>→ 0</a:t>
            </a:r>
            <a:endParaRPr lang="ru-RU" sz="2000" b="1" dirty="0">
              <a:solidFill>
                <a:schemeClr val="accent6">
                  <a:lumMod val="7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Особенности квантовой теории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7620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Экспериментальное подтверждение идеи де Бройля об универсальности корпускулярно-волнового дуализма</a:t>
            </a:r>
          </a:p>
        </p:txBody>
      </p:sp>
      <p:sp>
        <p:nvSpPr>
          <p:cNvPr id="6" name="Прямоугольник 5"/>
          <p:cNvSpPr/>
          <p:nvPr/>
        </p:nvSpPr>
        <p:spPr>
          <a:xfrm>
            <a:off x="5562600" y="762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развитие</a:t>
            </a:r>
            <a:br>
              <a:rPr lang="ru-RU" b="1" dirty="0">
                <a:solidFill>
                  <a:srgbClr val="002060"/>
                </a:solidFill>
              </a:rPr>
            </a:br>
            <a:r>
              <a:rPr lang="ru-RU" b="1" dirty="0">
                <a:solidFill>
                  <a:srgbClr val="002060"/>
                </a:solidFill>
              </a:rPr>
              <a:t>квантовой теории</a:t>
            </a:r>
          </a:p>
        </p:txBody>
      </p:sp>
      <p:sp>
        <p:nvSpPr>
          <p:cNvPr id="7" name="Прямоугольник 6"/>
          <p:cNvSpPr/>
          <p:nvPr/>
        </p:nvSpPr>
        <p:spPr>
          <a:xfrm>
            <a:off x="304800" y="1676400"/>
            <a:ext cx="45360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ограниченность применения классической механики </a:t>
            </a:r>
            <a:br>
              <a:rPr lang="ru-RU" sz="1600" b="1" dirty="0">
                <a:solidFill>
                  <a:srgbClr val="002060"/>
                </a:solidFill>
              </a:rPr>
            </a:br>
            <a:r>
              <a:rPr lang="ru-RU" sz="1600" b="1" dirty="0">
                <a:solidFill>
                  <a:srgbClr val="002060"/>
                </a:solidFill>
              </a:rPr>
              <a:t>к микрообъектам </a:t>
            </a:r>
            <a:br>
              <a:rPr lang="ru-RU" sz="1600" b="1" dirty="0">
                <a:solidFill>
                  <a:srgbClr val="002060"/>
                </a:solidFill>
              </a:rPr>
            </a:br>
            <a:r>
              <a:rPr lang="ru-RU" sz="1600" b="1" dirty="0">
                <a:solidFill>
                  <a:srgbClr val="002060"/>
                </a:solidFill>
              </a:rPr>
              <a:t>(соотношение неопределенностей)</a:t>
            </a:r>
          </a:p>
        </p:txBody>
      </p:sp>
      <p:sp>
        <p:nvSpPr>
          <p:cNvPr id="8" name="Прямоугольник 7"/>
          <p:cNvSpPr/>
          <p:nvPr/>
        </p:nvSpPr>
        <p:spPr>
          <a:xfrm>
            <a:off x="304800" y="28194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противоречие ряда экспериментов </a:t>
            </a:r>
            <a:br>
              <a:rPr lang="ru-RU" sz="1600" b="1" dirty="0">
                <a:solidFill>
                  <a:srgbClr val="002060"/>
                </a:solidFill>
              </a:rPr>
            </a:br>
            <a:r>
              <a:rPr lang="ru-RU" sz="1600" b="1" dirty="0">
                <a:solidFill>
                  <a:srgbClr val="002060"/>
                </a:solidFill>
              </a:rPr>
              <a:t>с применяемыми в начале XX века теориями</a:t>
            </a:r>
          </a:p>
        </p:txBody>
      </p:sp>
      <p:cxnSp>
        <p:nvCxnSpPr>
          <p:cNvPr id="10" name="Прямая соединительная линия 9"/>
          <p:cNvCxnSpPr/>
          <p:nvPr/>
        </p:nvCxnSpPr>
        <p:spPr>
          <a:xfrm rot="5400000">
            <a:off x="3495000" y="2220000"/>
            <a:ext cx="2916000" cy="0"/>
          </a:xfrm>
          <a:prstGeom prst="line">
            <a:avLst/>
          </a:prstGeom>
        </p:spPr>
        <p:style>
          <a:lnRef idx="3">
            <a:schemeClr val="accent2"/>
          </a:lnRef>
          <a:fillRef idx="0">
            <a:schemeClr val="accent2"/>
          </a:fillRef>
          <a:effectRef idx="2">
            <a:schemeClr val="accent2"/>
          </a:effectRef>
          <a:fontRef idx="minor">
            <a:schemeClr val="tx1"/>
          </a:fontRef>
        </p:style>
      </p:cxnSp>
      <p:sp>
        <p:nvSpPr>
          <p:cNvPr id="11" name="Стрелка вправо 10"/>
          <p:cNvSpPr/>
          <p:nvPr/>
        </p:nvSpPr>
        <p:spPr>
          <a:xfrm>
            <a:off x="51054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2" name="Прямоугольник 11"/>
          <p:cNvSpPr/>
          <p:nvPr/>
        </p:nvSpPr>
        <p:spPr>
          <a:xfrm>
            <a:off x="5562600" y="1524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создание</a:t>
            </a:r>
            <a:br>
              <a:rPr lang="ru-RU" b="1" dirty="0">
                <a:solidFill>
                  <a:srgbClr val="002060"/>
                </a:solidFill>
              </a:rPr>
            </a:br>
            <a:r>
              <a:rPr lang="ru-RU" b="1" dirty="0">
                <a:solidFill>
                  <a:srgbClr val="002060"/>
                </a:solidFill>
              </a:rPr>
              <a:t>квантовой механики</a:t>
            </a:r>
          </a:p>
        </p:txBody>
      </p:sp>
      <p:sp>
        <p:nvSpPr>
          <p:cNvPr id="13" name="Прямоугольник 12"/>
          <p:cNvSpPr/>
          <p:nvPr/>
        </p:nvSpPr>
        <p:spPr>
          <a:xfrm>
            <a:off x="5562600" y="2286000"/>
            <a:ext cx="34290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описывает законы движения </a:t>
            </a:r>
            <a:br>
              <a:rPr lang="ru-RU" b="1" dirty="0">
                <a:solidFill>
                  <a:schemeClr val="accent6">
                    <a:lumMod val="75000"/>
                  </a:schemeClr>
                </a:solidFill>
              </a:rPr>
            </a:br>
            <a:r>
              <a:rPr lang="ru-RU" b="1" dirty="0">
                <a:solidFill>
                  <a:schemeClr val="accent6">
                    <a:lumMod val="75000"/>
                  </a:schemeClr>
                </a:solidFill>
              </a:rPr>
              <a:t>и взаимодействия микрочастиц с учетом их волновых свойств</a:t>
            </a:r>
          </a:p>
        </p:txBody>
      </p:sp>
      <p:sp>
        <p:nvSpPr>
          <p:cNvPr id="14" name="Прямоугольник 13"/>
          <p:cNvSpPr/>
          <p:nvPr/>
        </p:nvSpPr>
        <p:spPr>
          <a:xfrm>
            <a:off x="304800" y="3810000"/>
            <a:ext cx="70866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Особенность квантовой теории</a:t>
            </a:r>
          </a:p>
        </p:txBody>
      </p:sp>
      <p:sp>
        <p:nvSpPr>
          <p:cNvPr id="15" name="Прямоугольник 14"/>
          <p:cNvSpPr/>
          <p:nvPr/>
        </p:nvSpPr>
        <p:spPr>
          <a:xfrm>
            <a:off x="228600" y="4191000"/>
            <a:ext cx="8610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вероятностный подход к </a:t>
            </a:r>
            <a:r>
              <a:rPr lang="ru-RU" sz="1600" b="1">
                <a:solidFill>
                  <a:schemeClr val="accent6">
                    <a:lumMod val="75000"/>
                  </a:schemeClr>
                </a:solidFill>
              </a:rPr>
              <a:t>описанию состояния микрочастиц</a:t>
            </a:r>
            <a:endParaRPr lang="ru-RU" sz="1600" b="1" dirty="0">
              <a:solidFill>
                <a:schemeClr val="accent6">
                  <a:lumMod val="75000"/>
                </a:schemeClr>
              </a:solidFill>
            </a:endParaRPr>
          </a:p>
        </p:txBody>
      </p:sp>
      <p:sp>
        <p:nvSpPr>
          <p:cNvPr id="16" name="Прямоугольник 15"/>
          <p:cNvSpPr/>
          <p:nvPr/>
        </p:nvSpPr>
        <p:spPr>
          <a:xfrm>
            <a:off x="228600" y="4572000"/>
            <a:ext cx="6172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состояние микрочастиц описывается – </a:t>
            </a:r>
            <a:br>
              <a:rPr lang="ru-RU" sz="1600" b="1" dirty="0">
                <a:solidFill>
                  <a:schemeClr val="accent6">
                    <a:lumMod val="75000"/>
                  </a:schemeClr>
                </a:solidFill>
              </a:rPr>
            </a:br>
            <a:r>
              <a:rPr lang="ru-RU" sz="1600" b="1" dirty="0">
                <a:solidFill>
                  <a:schemeClr val="accent6">
                    <a:lumMod val="75000"/>
                  </a:schemeClr>
                </a:solidFill>
              </a:rPr>
              <a:t>с помощью волновой функции </a:t>
            </a:r>
            <a:r>
              <a:rPr lang="el-GR" sz="1600" b="1" dirty="0">
                <a:solidFill>
                  <a:srgbClr val="800000"/>
                </a:solidFill>
              </a:rPr>
              <a:t>ψ</a:t>
            </a:r>
            <a:r>
              <a:rPr lang="ru-RU" sz="1600" b="1" dirty="0">
                <a:solidFill>
                  <a:srgbClr val="800000"/>
                </a:solidFill>
              </a:rPr>
              <a:t>(</a:t>
            </a:r>
            <a:r>
              <a:rPr lang="en-US" sz="1600" b="1" dirty="0" err="1">
                <a:solidFill>
                  <a:srgbClr val="800000"/>
                </a:solidFill>
              </a:rPr>
              <a:t>x,y,z</a:t>
            </a:r>
            <a:r>
              <a:rPr lang="en-US" sz="1600" b="1" dirty="0">
                <a:solidFill>
                  <a:srgbClr val="800000"/>
                </a:solidFill>
              </a:rPr>
              <a:t>)</a:t>
            </a:r>
            <a:endParaRPr lang="ru-RU" sz="1600" b="1" dirty="0">
              <a:solidFill>
                <a:srgbClr val="800000"/>
              </a:solidFill>
            </a:endParaRPr>
          </a:p>
          <a:p>
            <a:r>
              <a:rPr lang="ru-RU" sz="1600" b="1" dirty="0">
                <a:solidFill>
                  <a:schemeClr val="accent6">
                    <a:lumMod val="75000"/>
                  </a:schemeClr>
                </a:solidFill>
              </a:rPr>
              <a:t>являющейся основным носителем информации </a:t>
            </a:r>
            <a:br>
              <a:rPr lang="ru-RU" sz="1600" b="1" dirty="0">
                <a:solidFill>
                  <a:schemeClr val="accent6">
                    <a:lumMod val="75000"/>
                  </a:schemeClr>
                </a:solidFill>
              </a:rPr>
            </a:br>
            <a:r>
              <a:rPr lang="ru-RU" sz="1600" b="1" dirty="0">
                <a:solidFill>
                  <a:schemeClr val="accent6">
                    <a:lumMod val="75000"/>
                  </a:schemeClr>
                </a:solidFill>
              </a:rPr>
              <a:t>об их корпускулярных и волновых свойствах</a:t>
            </a:r>
          </a:p>
        </p:txBody>
      </p:sp>
      <p:sp>
        <p:nvSpPr>
          <p:cNvPr id="18" name="Прямоугольник 17"/>
          <p:cNvSpPr/>
          <p:nvPr/>
        </p:nvSpPr>
        <p:spPr>
          <a:xfrm>
            <a:off x="304800" y="57150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494595" name="Object 3"/>
          <p:cNvGraphicFramePr>
            <a:graphicFrameLocks noChangeAspect="1"/>
          </p:cNvGraphicFramePr>
          <p:nvPr/>
        </p:nvGraphicFramePr>
        <p:xfrm>
          <a:off x="1905000" y="57689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7689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3581400" y="5638800"/>
            <a:ext cx="5292000" cy="10842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Волновая функция</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 y="2057400"/>
            <a:ext cx="85344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Чтобы волновая функция являлась объективной характеристикой состояния микрочастиц, она должна удовлетворять </a:t>
            </a:r>
            <a:r>
              <a:rPr lang="ru-RU" b="1">
                <a:solidFill>
                  <a:srgbClr val="002060"/>
                </a:solidFill>
              </a:rPr>
              <a:t>ряду условий</a:t>
            </a:r>
            <a:endParaRPr lang="ru-RU" b="1" dirty="0">
              <a:solidFill>
                <a:srgbClr val="002060"/>
              </a:solidFill>
            </a:endParaRPr>
          </a:p>
        </p:txBody>
      </p:sp>
      <p:sp>
        <p:nvSpPr>
          <p:cNvPr id="11" name="Прямоугольник 10"/>
          <p:cNvSpPr/>
          <p:nvPr/>
        </p:nvSpPr>
        <p:spPr>
          <a:xfrm>
            <a:off x="457200" y="3581400"/>
            <a:ext cx="349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КОНЕЧНОЙ</a:t>
            </a:r>
            <a:br>
              <a:rPr lang="ru-RU" sz="1600" b="1" dirty="0">
                <a:solidFill>
                  <a:srgbClr val="002060"/>
                </a:solidFill>
              </a:rPr>
            </a:br>
            <a:r>
              <a:rPr lang="ru-RU" sz="1600" b="1" dirty="0">
                <a:solidFill>
                  <a:srgbClr val="002060"/>
                </a:solidFill>
              </a:rPr>
              <a:t>(вероятность не м.б.</a:t>
            </a:r>
            <a:r>
              <a:rPr lang="en-US" sz="1600" b="1" dirty="0">
                <a:solidFill>
                  <a:srgbClr val="002060"/>
                </a:solidFill>
              </a:rPr>
              <a:t> &gt;1</a:t>
            </a:r>
            <a:r>
              <a:rPr lang="ru-RU" sz="1600" b="1" dirty="0">
                <a:solidFill>
                  <a:srgbClr val="002060"/>
                </a:solidFill>
              </a:rPr>
              <a:t>)</a:t>
            </a:r>
          </a:p>
        </p:txBody>
      </p:sp>
      <p:sp>
        <p:nvSpPr>
          <p:cNvPr id="12" name="Прямоугольник 11"/>
          <p:cNvSpPr/>
          <p:nvPr/>
        </p:nvSpPr>
        <p:spPr>
          <a:xfrm>
            <a:off x="457200" y="41910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ОДНОЗНАЧНОЙ </a:t>
            </a:r>
            <a:br>
              <a:rPr lang="ru-RU" sz="1600" b="1" dirty="0">
                <a:solidFill>
                  <a:srgbClr val="002060"/>
                </a:solidFill>
              </a:rPr>
            </a:br>
            <a:r>
              <a:rPr lang="ru-RU" sz="1600" b="1" dirty="0">
                <a:solidFill>
                  <a:srgbClr val="002060"/>
                </a:solidFill>
              </a:rPr>
              <a:t>(вероятность не м.б.</a:t>
            </a:r>
            <a:br>
              <a:rPr lang="ru-RU" sz="1600" b="1" dirty="0">
                <a:solidFill>
                  <a:srgbClr val="002060"/>
                </a:solidFill>
              </a:rPr>
            </a:br>
            <a:r>
              <a:rPr lang="ru-RU" sz="1600" b="1" dirty="0">
                <a:solidFill>
                  <a:srgbClr val="002060"/>
                </a:solidFill>
              </a:rPr>
              <a:t>неоднозначной величиной)</a:t>
            </a:r>
          </a:p>
        </p:txBody>
      </p:sp>
      <p:sp>
        <p:nvSpPr>
          <p:cNvPr id="13" name="Прямоугольник 12"/>
          <p:cNvSpPr/>
          <p:nvPr/>
        </p:nvSpPr>
        <p:spPr>
          <a:xfrm>
            <a:off x="457200" y="51816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НЕПРЕРЫВНОЙ </a:t>
            </a:r>
            <a:br>
              <a:rPr lang="ru-RU" sz="1600" b="1" dirty="0">
                <a:solidFill>
                  <a:srgbClr val="002060"/>
                </a:solidFill>
              </a:rPr>
            </a:br>
            <a:r>
              <a:rPr lang="ru-RU" sz="1600" b="1" dirty="0">
                <a:solidFill>
                  <a:srgbClr val="002060"/>
                </a:solidFill>
              </a:rPr>
              <a:t>(вероятность не может изменяться скачком)</a:t>
            </a:r>
          </a:p>
        </p:txBody>
      </p:sp>
      <p:sp>
        <p:nvSpPr>
          <p:cNvPr id="14" name="Прямоугольник 13"/>
          <p:cNvSpPr/>
          <p:nvPr/>
        </p:nvSpPr>
        <p:spPr>
          <a:xfrm>
            <a:off x="228600" y="3124200"/>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-ф</a:t>
            </a:r>
            <a:r>
              <a:rPr lang="ru-RU" b="1" dirty="0">
                <a:solidFill>
                  <a:srgbClr val="002060"/>
                </a:solidFill>
              </a:rPr>
              <a:t>ункция должна быть :</a:t>
            </a:r>
          </a:p>
        </p:txBody>
      </p:sp>
      <p:sp>
        <p:nvSpPr>
          <p:cNvPr id="15" name="Прямоугольник 14"/>
          <p:cNvSpPr/>
          <p:nvPr/>
        </p:nvSpPr>
        <p:spPr>
          <a:xfrm>
            <a:off x="4343400" y="2971800"/>
            <a:ext cx="4565400" cy="1600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Волновая функция </a:t>
            </a:r>
            <a:r>
              <a:rPr lang="ru-RU" b="1" dirty="0">
                <a:solidFill>
                  <a:srgbClr val="002060"/>
                </a:solidFill>
                <a:sym typeface="Symbol"/>
              </a:rPr>
              <a:t></a:t>
            </a:r>
            <a:r>
              <a:rPr lang="ru-RU" b="1" dirty="0">
                <a:solidFill>
                  <a:srgbClr val="002060"/>
                </a:solidFill>
              </a:rPr>
              <a:t> позволяет вычислять средние значения физических величин, характеризующих </a:t>
            </a:r>
            <a:br>
              <a:rPr lang="ru-RU" b="1" dirty="0">
                <a:solidFill>
                  <a:srgbClr val="002060"/>
                </a:solidFill>
              </a:rPr>
            </a:br>
            <a:r>
              <a:rPr lang="ru-RU" b="1" dirty="0">
                <a:solidFill>
                  <a:srgbClr val="002060"/>
                </a:solidFill>
              </a:rPr>
              <a:t>данный микрообъект</a:t>
            </a:r>
          </a:p>
        </p:txBody>
      </p:sp>
      <p:sp>
        <p:nvSpPr>
          <p:cNvPr id="16" name="Прямоугольник 15"/>
          <p:cNvSpPr/>
          <p:nvPr/>
        </p:nvSpPr>
        <p:spPr>
          <a:xfrm>
            <a:off x="228600" y="6684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17" name="Object 3"/>
          <p:cNvGraphicFramePr>
            <a:graphicFrameLocks noChangeAspect="1"/>
          </p:cNvGraphicFramePr>
          <p:nvPr/>
        </p:nvGraphicFramePr>
        <p:xfrm>
          <a:off x="1905000" y="7223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7223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3581400" y="668400"/>
            <a:ext cx="5292000" cy="1084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graphicFrame>
        <p:nvGraphicFramePr>
          <p:cNvPr id="495624" name="Object 8"/>
          <p:cNvGraphicFramePr>
            <a:graphicFrameLocks noChangeAspect="1"/>
          </p:cNvGraphicFramePr>
          <p:nvPr/>
        </p:nvGraphicFramePr>
        <p:xfrm>
          <a:off x="4572000" y="5791200"/>
          <a:ext cx="1951037" cy="723900"/>
        </p:xfrm>
        <a:graphic>
          <a:graphicData uri="http://schemas.openxmlformats.org/presentationml/2006/ole">
            <mc:AlternateContent xmlns:mc="http://schemas.openxmlformats.org/markup-compatibility/2006">
              <mc:Choice xmlns:v="urn:schemas-microsoft-com:vml" Requires="v">
                <p:oleObj name="Формула" r:id="rId5" imgW="1155600" imgH="431640" progId="Equation.3">
                  <p:embed/>
                </p:oleObj>
              </mc:Choice>
              <mc:Fallback>
                <p:oleObj name="Формула" r:id="rId5" imgW="1155600" imgH="43164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791200"/>
                        <a:ext cx="1951037" cy="7239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4419600" y="5029200"/>
            <a:ext cx="2438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a:solidFill>
                  <a:srgbClr val="002060"/>
                </a:solidFill>
              </a:rPr>
              <a:t>напр</a:t>
            </a:r>
            <a:r>
              <a:rPr lang="en-US" sz="1400">
                <a:solidFill>
                  <a:srgbClr val="002060"/>
                </a:solidFill>
              </a:rPr>
              <a:t>.</a:t>
            </a:r>
            <a:r>
              <a:rPr lang="ru-RU" sz="1400">
                <a:solidFill>
                  <a:srgbClr val="002060"/>
                </a:solidFill>
              </a:rPr>
              <a:t>, </a:t>
            </a:r>
            <a:r>
              <a:rPr lang="ru-RU" sz="1400" b="1">
                <a:solidFill>
                  <a:srgbClr val="002060"/>
                </a:solidFill>
              </a:rPr>
              <a:t>вероятность обнаружить частицу </a:t>
            </a:r>
            <a:br>
              <a:rPr lang="ru-RU" sz="1400" b="1">
                <a:solidFill>
                  <a:srgbClr val="002060"/>
                </a:solidFill>
              </a:rPr>
            </a:br>
            <a:r>
              <a:rPr lang="ru-RU" sz="1400" b="1">
                <a:solidFill>
                  <a:srgbClr val="002060"/>
                </a:solidFill>
              </a:rPr>
              <a:t>в элементе </a:t>
            </a:r>
            <a:r>
              <a:rPr lang="en-US" sz="1400" b="1">
                <a:solidFill>
                  <a:srgbClr val="002060"/>
                </a:solidFill>
              </a:rPr>
              <a:t>dV</a:t>
            </a:r>
            <a:endParaRPr lang="ru-RU" sz="1400" b="1" dirty="0">
              <a:solidFill>
                <a:srgbClr val="00206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Уравнение Шрёдингера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28600" y="0"/>
            <a:ext cx="1752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1926 г.</a:t>
            </a:r>
          </a:p>
        </p:txBody>
      </p:sp>
      <p:sp>
        <p:nvSpPr>
          <p:cNvPr id="6" name="Прямоугольник 5"/>
          <p:cNvSpPr/>
          <p:nvPr/>
        </p:nvSpPr>
        <p:spPr>
          <a:xfrm>
            <a:off x="304800" y="6858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Статистическое толкование </a:t>
            </a:r>
            <a:br>
              <a:rPr lang="ru-RU" sz="1600" b="1" dirty="0">
                <a:solidFill>
                  <a:schemeClr val="accent6">
                    <a:lumMod val="75000"/>
                  </a:schemeClr>
                </a:solidFill>
              </a:rPr>
            </a:br>
            <a:r>
              <a:rPr lang="ru-RU" sz="1600" b="1" dirty="0">
                <a:solidFill>
                  <a:schemeClr val="accent6">
                    <a:lumMod val="75000"/>
                  </a:schemeClr>
                </a:solidFill>
              </a:rPr>
              <a:t>волн де Бройля</a:t>
            </a:r>
          </a:p>
        </p:txBody>
      </p:sp>
      <p:sp>
        <p:nvSpPr>
          <p:cNvPr id="7" name="Прямоугольник 6"/>
          <p:cNvSpPr/>
          <p:nvPr/>
        </p:nvSpPr>
        <p:spPr>
          <a:xfrm>
            <a:off x="304800" y="15240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Соотношения неопределенностей Гейзенберга</a:t>
            </a:r>
          </a:p>
        </p:txBody>
      </p:sp>
      <p:sp>
        <p:nvSpPr>
          <p:cNvPr id="8" name="Стрелка вправо 7"/>
          <p:cNvSpPr/>
          <p:nvPr/>
        </p:nvSpPr>
        <p:spPr>
          <a:xfrm>
            <a:off x="3069000" y="762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11" name="Прямая соединительная линия 10"/>
          <p:cNvCxnSpPr/>
          <p:nvPr/>
        </p:nvCxnSpPr>
        <p:spPr>
          <a:xfrm rot="5400000">
            <a:off x="2161800" y="1495800"/>
            <a:ext cx="1620000"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Прямоугольник 11"/>
          <p:cNvSpPr/>
          <p:nvPr/>
        </p:nvSpPr>
        <p:spPr>
          <a:xfrm>
            <a:off x="3581400" y="685800"/>
            <a:ext cx="5181600" cy="162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уравнение движения в квантовой механике</a:t>
            </a:r>
            <a:r>
              <a:rPr lang="ru-RU" sz="1600" dirty="0">
                <a:solidFill>
                  <a:schemeClr val="accent6">
                    <a:lumMod val="75000"/>
                  </a:schemeClr>
                </a:solidFill>
              </a:rPr>
              <a:t>,</a:t>
            </a:r>
            <a:r>
              <a:rPr lang="ru-RU" sz="1600" b="1" dirty="0">
                <a:solidFill>
                  <a:schemeClr val="accent6">
                    <a:lumMod val="75000"/>
                  </a:schemeClr>
                </a:solidFill>
              </a:rPr>
              <a:t> </a:t>
            </a:r>
            <a:r>
              <a:rPr lang="ru-RU" sz="1600" dirty="0">
                <a:solidFill>
                  <a:schemeClr val="accent6">
                    <a:lumMod val="75000"/>
                  </a:schemeClr>
                </a:solidFill>
              </a:rPr>
              <a:t>описывающее движение микрочастиц в различных силовых полях</a:t>
            </a:r>
            <a:r>
              <a:rPr lang="ru-RU" sz="1600" b="1" dirty="0">
                <a:solidFill>
                  <a:schemeClr val="accent6">
                    <a:lumMod val="75000"/>
                  </a:schemeClr>
                </a:solidFill>
              </a:rPr>
              <a:t> – </a:t>
            </a:r>
            <a:r>
              <a:rPr lang="ru-RU" sz="1600" dirty="0">
                <a:solidFill>
                  <a:schemeClr val="accent6">
                    <a:lumMod val="75000"/>
                  </a:schemeClr>
                </a:solidFill>
              </a:rPr>
              <a:t>д.б.</a:t>
            </a:r>
            <a:r>
              <a:rPr lang="ru-RU" sz="1600" b="1" dirty="0">
                <a:solidFill>
                  <a:schemeClr val="accent6">
                    <a:lumMod val="75000"/>
                  </a:schemeClr>
                </a:solidFill>
              </a:rPr>
              <a:t> волновым</a:t>
            </a:r>
            <a:r>
              <a:rPr lang="ru-RU" sz="1600" dirty="0">
                <a:solidFill>
                  <a:schemeClr val="accent6">
                    <a:lumMod val="75000"/>
                  </a:schemeClr>
                </a:solidFill>
              </a:rPr>
              <a:t>, из него должны вытекать наблюдаемые на опыте волновые свойства частиц</a:t>
            </a:r>
          </a:p>
        </p:txBody>
      </p:sp>
      <p:sp>
        <p:nvSpPr>
          <p:cNvPr id="13" name="Прямоугольник 12"/>
          <p:cNvSpPr/>
          <p:nvPr/>
        </p:nvSpPr>
        <p:spPr>
          <a:xfrm>
            <a:off x="5257800" y="2667000"/>
            <a:ext cx="31242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Основное уравнение нерелятивистской квантовой механики </a:t>
            </a:r>
          </a:p>
        </p:txBody>
      </p:sp>
      <p:graphicFrame>
        <p:nvGraphicFramePr>
          <p:cNvPr id="496643" name="Object 3"/>
          <p:cNvGraphicFramePr>
            <a:graphicFrameLocks noChangeAspect="1"/>
          </p:cNvGraphicFramePr>
          <p:nvPr/>
        </p:nvGraphicFramePr>
        <p:xfrm>
          <a:off x="304800" y="2615900"/>
          <a:ext cx="4987925" cy="1003300"/>
        </p:xfrm>
        <a:graphic>
          <a:graphicData uri="http://schemas.openxmlformats.org/presentationml/2006/ole">
            <mc:AlternateContent xmlns:mc="http://schemas.openxmlformats.org/markup-compatibility/2006">
              <mc:Choice xmlns:v="urn:schemas-microsoft-com:vml" Requires="v">
                <p:oleObj name="Формула" r:id="rId3" imgW="2755800" imgH="558720" progId="Equation.3">
                  <p:embed/>
                </p:oleObj>
              </mc:Choice>
              <mc:Fallback>
                <p:oleObj name="Формула" r:id="rId3" imgW="275580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615900"/>
                        <a:ext cx="4987925" cy="1003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6" name="Прямоугольник 15"/>
          <p:cNvSpPr/>
          <p:nvPr/>
        </p:nvSpPr>
        <p:spPr>
          <a:xfrm>
            <a:off x="228600" y="2286000"/>
            <a:ext cx="8458200" cy="381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Общее </a:t>
            </a:r>
            <a:r>
              <a:rPr lang="ru-RU" sz="1600" b="1">
                <a:solidFill>
                  <a:schemeClr val="accent6">
                    <a:lumMod val="75000"/>
                  </a:schemeClr>
                </a:solidFill>
              </a:rPr>
              <a:t>уравнение Шрёдингера (зависит от времени)</a:t>
            </a:r>
            <a:endParaRPr lang="ru-RU" sz="1600" b="1" dirty="0">
              <a:solidFill>
                <a:schemeClr val="accent6">
                  <a:lumMod val="75000"/>
                </a:schemeClr>
              </a:solidFill>
            </a:endParaRPr>
          </a:p>
        </p:txBody>
      </p:sp>
      <p:graphicFrame>
        <p:nvGraphicFramePr>
          <p:cNvPr id="496644" name="Object 4"/>
          <p:cNvGraphicFramePr>
            <a:graphicFrameLocks noChangeAspect="1"/>
          </p:cNvGraphicFramePr>
          <p:nvPr/>
        </p:nvGraphicFramePr>
        <p:xfrm>
          <a:off x="349842" y="3695400"/>
          <a:ext cx="802355" cy="648000"/>
        </p:xfrm>
        <a:graphic>
          <a:graphicData uri="http://schemas.openxmlformats.org/presentationml/2006/ole">
            <mc:AlternateContent xmlns:mc="http://schemas.openxmlformats.org/markup-compatibility/2006">
              <mc:Choice xmlns:v="urn:schemas-microsoft-com:vml" Requires="v">
                <p:oleObj name="Формула" r:id="rId5" imgW="482400" imgH="393480" progId="Equation.3">
                  <p:embed/>
                </p:oleObj>
              </mc:Choice>
              <mc:Fallback>
                <p:oleObj name="Формула" r:id="rId5" imgW="48240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842" y="3695400"/>
                        <a:ext cx="802355"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6645" name="Object 5"/>
          <p:cNvGraphicFramePr>
            <a:graphicFrameLocks noChangeAspect="1"/>
          </p:cNvGraphicFramePr>
          <p:nvPr/>
        </p:nvGraphicFramePr>
        <p:xfrm>
          <a:off x="4953000" y="4343400"/>
          <a:ext cx="2474103" cy="720000"/>
        </p:xfrm>
        <a:graphic>
          <a:graphicData uri="http://schemas.openxmlformats.org/presentationml/2006/ole">
            <mc:AlternateContent xmlns:mc="http://schemas.openxmlformats.org/markup-compatibility/2006">
              <mc:Choice xmlns:v="urn:schemas-microsoft-com:vml" Requires="v">
                <p:oleObj name="Формула" r:id="rId7" imgW="1511280" imgH="444240" progId="Equation.3">
                  <p:embed/>
                </p:oleObj>
              </mc:Choice>
              <mc:Fallback>
                <p:oleObj name="Формула" r:id="rId7" imgW="1511280" imgH="44424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4343400"/>
                        <a:ext cx="2474103"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1295400" y="3695400"/>
            <a:ext cx="2971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постоянная Планка </a:t>
            </a:r>
            <a:br>
              <a:rPr lang="ru-RU" sz="1600" b="1" dirty="0">
                <a:solidFill>
                  <a:schemeClr val="accent6">
                    <a:lumMod val="75000"/>
                  </a:schemeClr>
                </a:solidFill>
              </a:rPr>
            </a:br>
            <a:r>
              <a:rPr lang="ru-RU" sz="1600" b="1" dirty="0">
                <a:solidFill>
                  <a:schemeClr val="accent6">
                    <a:lumMod val="75000"/>
                  </a:schemeClr>
                </a:solidFill>
              </a:rPr>
              <a:t>(с чертой)</a:t>
            </a:r>
          </a:p>
        </p:txBody>
      </p:sp>
      <p:sp>
        <p:nvSpPr>
          <p:cNvPr id="20" name="Прямоугольник 19"/>
          <p:cNvSpPr/>
          <p:nvPr/>
        </p:nvSpPr>
        <p:spPr>
          <a:xfrm>
            <a:off x="2514600" y="4419600"/>
            <a:ext cx="25908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оператор Лапласа (лапласиан)</a:t>
            </a:r>
          </a:p>
        </p:txBody>
      </p:sp>
      <p:graphicFrame>
        <p:nvGraphicFramePr>
          <p:cNvPr id="496646" name="Object 6"/>
          <p:cNvGraphicFramePr>
            <a:graphicFrameLocks noChangeAspect="1"/>
          </p:cNvGraphicFramePr>
          <p:nvPr/>
        </p:nvGraphicFramePr>
        <p:xfrm>
          <a:off x="358719" y="4343400"/>
          <a:ext cx="2079681" cy="720000"/>
        </p:xfrm>
        <a:graphic>
          <a:graphicData uri="http://schemas.openxmlformats.org/presentationml/2006/ole">
            <mc:AlternateContent xmlns:mc="http://schemas.openxmlformats.org/markup-compatibility/2006">
              <mc:Choice xmlns:v="urn:schemas-microsoft-com:vml" Requires="v">
                <p:oleObj name="Формула" r:id="rId9" imgW="1269720" imgH="444240" progId="Equation.3">
                  <p:embed/>
                </p:oleObj>
              </mc:Choice>
              <mc:Fallback>
                <p:oleObj name="Формула" r:id="rId9" imgW="1269720" imgH="44424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719" y="4343400"/>
                        <a:ext cx="2079681"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2" name="Прямоугольник 21"/>
          <p:cNvSpPr/>
          <p:nvPr/>
        </p:nvSpPr>
        <p:spPr>
          <a:xfrm>
            <a:off x="334296" y="5126400"/>
            <a:ext cx="29718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err="1">
                <a:solidFill>
                  <a:schemeClr val="accent6">
                    <a:lumMod val="75000"/>
                  </a:schemeClr>
                </a:solidFill>
              </a:rPr>
              <a:t>i</a:t>
            </a:r>
            <a:r>
              <a:rPr lang="en-US" sz="1600" b="1" i="1" dirty="0">
                <a:solidFill>
                  <a:schemeClr val="accent6">
                    <a:lumMod val="75000"/>
                  </a:schemeClr>
                </a:solidFill>
              </a:rPr>
              <a:t> </a:t>
            </a:r>
            <a:r>
              <a:rPr lang="en-US" sz="1600" b="1" dirty="0">
                <a:solidFill>
                  <a:schemeClr val="accent6">
                    <a:lumMod val="75000"/>
                  </a:schemeClr>
                </a:solidFill>
              </a:rPr>
              <a:t>– </a:t>
            </a:r>
            <a:r>
              <a:rPr lang="ru-RU" sz="1600" b="1" dirty="0">
                <a:solidFill>
                  <a:schemeClr val="accent6">
                    <a:lumMod val="75000"/>
                  </a:schemeClr>
                </a:solidFill>
              </a:rPr>
              <a:t>мнимая единица</a:t>
            </a:r>
          </a:p>
        </p:txBody>
      </p:sp>
      <p:sp>
        <p:nvSpPr>
          <p:cNvPr id="24" name="Прямоугольник 23"/>
          <p:cNvSpPr/>
          <p:nvPr/>
        </p:nvSpPr>
        <p:spPr>
          <a:xfrm>
            <a:off x="304800" y="54864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потенциальная энергия 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
        <p:nvSpPr>
          <p:cNvPr id="25" name="Прямоугольник 24"/>
          <p:cNvSpPr/>
          <p:nvPr/>
        </p:nvSpPr>
        <p:spPr>
          <a:xfrm>
            <a:off x="304800" y="60960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l-GR" sz="1600" b="1" i="1" dirty="0">
                <a:solidFill>
                  <a:schemeClr val="accent6">
                    <a:lumMod val="75000"/>
                  </a:schemeClr>
                </a:solidFill>
              </a:rPr>
              <a:t>ψ</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искомая волновая функция </a:t>
            </a:r>
            <a:r>
              <a:rPr lang="ru-RU" sz="1600" b="1" dirty="0">
                <a:solidFill>
                  <a:schemeClr val="accent6">
                    <a:lumMod val="75000"/>
                  </a:schemeClr>
                </a:solidFill>
              </a:rPr>
              <a:t>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Уравнение Шрёдингера </a:t>
            </a:r>
            <a:br>
              <a:rPr lang="ru-RU" dirty="0"/>
            </a:br>
            <a:r>
              <a:rPr lang="ru-RU" dirty="0"/>
              <a:t>для стационарных состояний</a:t>
            </a:r>
          </a:p>
        </p:txBody>
      </p:sp>
      <p:cxnSp>
        <p:nvCxnSpPr>
          <p:cNvPr id="4" name="Прямая соединительная линия 3"/>
          <p:cNvCxnSpPr/>
          <p:nvPr/>
        </p:nvCxnSpPr>
        <p:spPr>
          <a:xfrm>
            <a:off x="304800" y="9906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714200"/>
            <a:ext cx="2209800" cy="64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Стационарные состояния</a:t>
            </a:r>
          </a:p>
        </p:txBody>
      </p:sp>
      <p:sp>
        <p:nvSpPr>
          <p:cNvPr id="6" name="Прямоугольник 5"/>
          <p:cNvSpPr/>
          <p:nvPr/>
        </p:nvSpPr>
        <p:spPr>
          <a:xfrm>
            <a:off x="2590800" y="1714200"/>
            <a:ext cx="44196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состояния с фиксированными значениями энергии</a:t>
            </a:r>
          </a:p>
        </p:txBody>
      </p:sp>
      <p:sp>
        <p:nvSpPr>
          <p:cNvPr id="9" name="Прямоугольник 8"/>
          <p:cNvSpPr/>
          <p:nvPr/>
        </p:nvSpPr>
        <p:spPr>
          <a:xfrm>
            <a:off x="5257800" y="2362200"/>
            <a:ext cx="3352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т.е. </a:t>
            </a:r>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ru-RU" sz="1600" b="1" dirty="0">
                <a:solidFill>
                  <a:schemeClr val="accent6">
                    <a:lumMod val="75000"/>
                  </a:schemeClr>
                </a:solidFill>
              </a:rPr>
              <a:t> </a:t>
            </a:r>
            <a:r>
              <a:rPr lang="ru-RU" sz="1600" b="1" dirty="0">
                <a:solidFill>
                  <a:schemeClr val="accent6">
                    <a:lumMod val="75000"/>
                  </a:schemeClr>
                </a:solidFill>
                <a:sym typeface="Symbol"/>
              </a:rPr>
              <a:t> </a:t>
            </a:r>
            <a:r>
              <a:rPr lang="en-US" sz="1600" b="1" dirty="0">
                <a:solidFill>
                  <a:schemeClr val="accent6">
                    <a:lumMod val="75000"/>
                  </a:schemeClr>
                </a:solidFill>
                <a:sym typeface="Symbol"/>
              </a:rPr>
              <a:t>f(t)</a:t>
            </a:r>
            <a:r>
              <a:rPr lang="ru-RU" sz="1600" b="1" dirty="0">
                <a:solidFill>
                  <a:schemeClr val="accent6">
                    <a:lumMod val="75000"/>
                  </a:schemeClr>
                </a:solidFill>
              </a:rPr>
              <a:t> </a:t>
            </a:r>
            <a:br>
              <a:rPr lang="ru-RU" sz="1600" b="1" dirty="0">
                <a:solidFill>
                  <a:schemeClr val="accent6">
                    <a:lumMod val="75000"/>
                  </a:schemeClr>
                </a:solidFill>
              </a:rPr>
            </a:br>
            <a:r>
              <a:rPr lang="ru-RU" sz="1600" dirty="0">
                <a:solidFill>
                  <a:schemeClr val="accent6">
                    <a:lumMod val="75000"/>
                  </a:schemeClr>
                </a:solidFill>
              </a:rPr>
              <a:t>НЕ зависит от времени</a:t>
            </a:r>
          </a:p>
        </p:txBody>
      </p:sp>
      <p:sp>
        <p:nvSpPr>
          <p:cNvPr id="10" name="Прямоугольник 9"/>
          <p:cNvSpPr/>
          <p:nvPr/>
        </p:nvSpPr>
        <p:spPr>
          <a:xfrm>
            <a:off x="228600" y="24384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Это возможно, если </a:t>
            </a:r>
            <a:r>
              <a:rPr lang="ru-RU" sz="1600" b="1" dirty="0">
                <a:solidFill>
                  <a:schemeClr val="accent6">
                    <a:lumMod val="75000"/>
                  </a:schemeClr>
                </a:solidFill>
              </a:rPr>
              <a:t>силовое поле, </a:t>
            </a:r>
            <a:br>
              <a:rPr lang="ru-RU" sz="1600" b="1" dirty="0">
                <a:solidFill>
                  <a:schemeClr val="accent6">
                    <a:lumMod val="75000"/>
                  </a:schemeClr>
                </a:solidFill>
              </a:rPr>
            </a:br>
            <a:r>
              <a:rPr lang="ru-RU" sz="1600" dirty="0">
                <a:solidFill>
                  <a:schemeClr val="accent6">
                    <a:lumMod val="75000"/>
                  </a:schemeClr>
                </a:solidFill>
              </a:rPr>
              <a:t>в котором частица движется</a:t>
            </a:r>
            <a:r>
              <a:rPr lang="ru-RU" sz="1600" b="1" dirty="0">
                <a:solidFill>
                  <a:schemeClr val="accent6">
                    <a:lumMod val="75000"/>
                  </a:schemeClr>
                </a:solidFill>
              </a:rPr>
              <a:t>, стационарно</a:t>
            </a:r>
          </a:p>
        </p:txBody>
      </p:sp>
      <p:sp>
        <p:nvSpPr>
          <p:cNvPr id="12" name="Стрелка вправо 11"/>
          <p:cNvSpPr/>
          <p:nvPr/>
        </p:nvSpPr>
        <p:spPr>
          <a:xfrm>
            <a:off x="457200" y="3124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990600" y="3048000"/>
            <a:ext cx="4648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решение уравнения Шрёдингера – </a:t>
            </a:r>
            <a:br>
              <a:rPr lang="ru-RU" sz="1600" b="1" dirty="0">
                <a:solidFill>
                  <a:schemeClr val="accent6">
                    <a:lumMod val="75000"/>
                  </a:schemeClr>
                </a:solidFill>
              </a:rPr>
            </a:br>
            <a:r>
              <a:rPr lang="ru-RU" sz="1600" b="1" dirty="0">
                <a:solidFill>
                  <a:schemeClr val="accent6">
                    <a:lumMod val="75000"/>
                  </a:schemeClr>
                </a:solidFill>
              </a:rPr>
              <a:t>в виде произведения двух функций:</a:t>
            </a:r>
            <a:endParaRPr lang="ru-RU" sz="1600" dirty="0">
              <a:solidFill>
                <a:schemeClr val="accent6">
                  <a:lumMod val="75000"/>
                </a:schemeClr>
              </a:solidFill>
            </a:endParaRPr>
          </a:p>
        </p:txBody>
      </p:sp>
      <p:sp>
        <p:nvSpPr>
          <p:cNvPr id="14" name="Прямоугольник 13"/>
          <p:cNvSpPr/>
          <p:nvPr/>
        </p:nvSpPr>
        <p:spPr>
          <a:xfrm>
            <a:off x="1828800" y="3581400"/>
            <a:ext cx="3962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indent="-265113">
              <a:buFont typeface="Arial" pitchFamily="34" charset="0"/>
              <a:buChar char="•"/>
            </a:pPr>
            <a:r>
              <a:rPr lang="ru-RU" sz="1600" b="1" dirty="0">
                <a:solidFill>
                  <a:schemeClr val="accent6">
                    <a:lumMod val="75000"/>
                  </a:schemeClr>
                </a:solidFill>
              </a:rPr>
              <a:t>функции т. КООРДИНАТ</a:t>
            </a:r>
          </a:p>
          <a:p>
            <a:pPr marL="265113" indent="-265113">
              <a:buFont typeface="Arial" pitchFamily="34" charset="0"/>
              <a:buChar char="•"/>
            </a:pPr>
            <a:r>
              <a:rPr lang="ru-RU" sz="1600" b="1" dirty="0">
                <a:solidFill>
                  <a:schemeClr val="accent6">
                    <a:lumMod val="75000"/>
                  </a:schemeClr>
                </a:solidFill>
              </a:rPr>
              <a:t>функции т. ВРЕМЕНИ</a:t>
            </a:r>
            <a:endParaRPr lang="ru-RU" sz="1600" dirty="0">
              <a:solidFill>
                <a:schemeClr val="accent6">
                  <a:lumMod val="75000"/>
                </a:schemeClr>
              </a:solidFill>
            </a:endParaRPr>
          </a:p>
        </p:txBody>
      </p:sp>
      <p:sp>
        <p:nvSpPr>
          <p:cNvPr id="4986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98689" name="Object 1"/>
          <p:cNvGraphicFramePr>
            <a:graphicFrameLocks noChangeAspect="1"/>
          </p:cNvGraphicFramePr>
          <p:nvPr/>
        </p:nvGraphicFramePr>
        <p:xfrm>
          <a:off x="6705600" y="4038600"/>
          <a:ext cx="2057400" cy="810491"/>
        </p:xfrm>
        <a:graphic>
          <a:graphicData uri="http://schemas.openxmlformats.org/presentationml/2006/ole">
            <mc:AlternateContent xmlns:mc="http://schemas.openxmlformats.org/markup-compatibility/2006">
              <mc:Choice xmlns:v="urn:schemas-microsoft-com:vml" Requires="v">
                <p:oleObj name="Формула" r:id="rId3" imgW="825480" imgH="330120" progId="Equation.3">
                  <p:embed/>
                </p:oleObj>
              </mc:Choice>
              <mc:Fallback>
                <p:oleObj name="Формула" r:id="rId3" imgW="825480" imgH="3301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038600"/>
                        <a:ext cx="2057400" cy="81049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228600" y="1066800"/>
            <a:ext cx="8686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Для многих физических явлений микромира уравнение Шрёдингера, зависящее от времени можно упростить, исключив </a:t>
            </a:r>
            <a:r>
              <a:rPr lang="ru-RU" sz="1600" b="1" dirty="0">
                <a:solidFill>
                  <a:srgbClr val="002060"/>
                </a:solidFill>
                <a:sym typeface="Symbol"/>
              </a:rPr>
              <a:t></a:t>
            </a:r>
            <a:r>
              <a:rPr lang="ru-RU" sz="1600" b="1" dirty="0">
                <a:solidFill>
                  <a:schemeClr val="accent6">
                    <a:lumMod val="75000"/>
                  </a:schemeClr>
                </a:solidFill>
              </a:rPr>
              <a:t>(</a:t>
            </a:r>
            <a:r>
              <a:rPr lang="en-US" sz="1600" b="1" dirty="0">
                <a:solidFill>
                  <a:schemeClr val="accent6">
                    <a:lumMod val="75000"/>
                  </a:schemeClr>
                </a:solidFill>
              </a:rPr>
              <a:t>t)</a:t>
            </a:r>
            <a:endParaRPr lang="ru-RU" sz="1600" dirty="0">
              <a:solidFill>
                <a:schemeClr val="accent6">
                  <a:lumMod val="75000"/>
                </a:schemeClr>
              </a:solidFill>
            </a:endParaRPr>
          </a:p>
        </p:txBody>
      </p:sp>
      <p:sp>
        <p:nvSpPr>
          <p:cNvPr id="20" name="Прямоугольник 19"/>
          <p:cNvSpPr/>
          <p:nvPr/>
        </p:nvSpPr>
        <p:spPr>
          <a:xfrm>
            <a:off x="3276600" y="4267200"/>
            <a:ext cx="3429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зависимость </a:t>
            </a:r>
            <a:r>
              <a:rPr lang="ru-RU" sz="1600" b="1" dirty="0">
                <a:solidFill>
                  <a:srgbClr val="002060"/>
                </a:solidFill>
                <a:sym typeface="Symbol"/>
              </a:rPr>
              <a:t>  </a:t>
            </a:r>
            <a:r>
              <a:rPr lang="ru-RU" sz="1600" b="1" dirty="0">
                <a:solidFill>
                  <a:schemeClr val="accent6">
                    <a:lumMod val="75000"/>
                  </a:schemeClr>
                </a:solidFill>
              </a:rPr>
              <a:t>от времени выражается множителем</a:t>
            </a:r>
          </a:p>
        </p:txBody>
      </p:sp>
      <p:sp>
        <p:nvSpPr>
          <p:cNvPr id="21" name="Прямоугольник 20"/>
          <p:cNvSpPr/>
          <p:nvPr/>
        </p:nvSpPr>
        <p:spPr>
          <a:xfrm>
            <a:off x="304800" y="51816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после подстановки и преобразований</a:t>
            </a:r>
          </a:p>
        </p:txBody>
      </p:sp>
      <p:sp>
        <p:nvSpPr>
          <p:cNvPr id="22" name="Прямоугольник 21"/>
          <p:cNvSpPr/>
          <p:nvPr/>
        </p:nvSpPr>
        <p:spPr>
          <a:xfrm>
            <a:off x="5105400" y="4876800"/>
            <a:ext cx="3657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a:solidFill>
                  <a:schemeClr val="accent6">
                    <a:lumMod val="75000"/>
                  </a:schemeClr>
                </a:solidFill>
              </a:rPr>
              <a:t>Е</a:t>
            </a:r>
            <a:r>
              <a:rPr lang="ru-RU" sz="1600" b="1" dirty="0">
                <a:solidFill>
                  <a:schemeClr val="accent6">
                    <a:lumMod val="75000"/>
                  </a:schemeClr>
                </a:solidFill>
              </a:rPr>
              <a:t> – полная энергия частицы</a:t>
            </a:r>
          </a:p>
        </p:txBody>
      </p:sp>
      <p:graphicFrame>
        <p:nvGraphicFramePr>
          <p:cNvPr id="498692" name="Object 4"/>
          <p:cNvGraphicFramePr>
            <a:graphicFrameLocks noChangeAspect="1"/>
          </p:cNvGraphicFramePr>
          <p:nvPr/>
        </p:nvGraphicFramePr>
        <p:xfrm>
          <a:off x="1066800" y="5714999"/>
          <a:ext cx="3729106" cy="1008000"/>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5714999"/>
                        <a:ext cx="3729106" cy="100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Стрелка вправо 23"/>
          <p:cNvSpPr/>
          <p:nvPr/>
        </p:nvSpPr>
        <p:spPr>
          <a:xfrm>
            <a:off x="4572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4876800" y="5715000"/>
            <a:ext cx="3384000" cy="1008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для стационарных состояний</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Применение уравнения Шрёдингера</a:t>
            </a:r>
          </a:p>
        </p:txBody>
      </p:sp>
      <p:sp>
        <p:nvSpPr>
          <p:cNvPr id="4" name="Прямоугольник 3"/>
          <p:cNvSpPr/>
          <p:nvPr/>
        </p:nvSpPr>
        <p:spPr>
          <a:xfrm>
            <a:off x="304800" y="1219200"/>
            <a:ext cx="8382000" cy="152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a:t>
            </a:r>
            <a:r>
              <a:rPr lang="ru-RU" b="1">
                <a:solidFill>
                  <a:schemeClr val="accent6">
                    <a:lumMod val="75000"/>
                  </a:schemeClr>
                </a:solidFill>
              </a:rPr>
              <a:t>для </a:t>
            </a:r>
          </a:p>
          <a:p>
            <a:pPr>
              <a:buFontTx/>
              <a:buChar char="-"/>
            </a:pPr>
            <a:r>
              <a:rPr lang="ru-RU" b="1">
                <a:solidFill>
                  <a:schemeClr val="accent6">
                    <a:lumMod val="75000"/>
                  </a:schemeClr>
                </a:solidFill>
              </a:rPr>
              <a:t>электрона в потенциальной яме</a:t>
            </a:r>
          </a:p>
          <a:p>
            <a:pPr>
              <a:buFontTx/>
              <a:buChar char="-"/>
            </a:pPr>
            <a:r>
              <a:rPr lang="ru-RU" b="1">
                <a:solidFill>
                  <a:schemeClr val="accent6">
                    <a:lumMod val="75000"/>
                  </a:schemeClr>
                </a:solidFill>
              </a:rPr>
              <a:t>линейного гармонического осциллятора</a:t>
            </a:r>
          </a:p>
          <a:p>
            <a:pPr>
              <a:buFontTx/>
              <a:buChar char="-"/>
            </a:pPr>
            <a:r>
              <a:rPr lang="ru-RU" b="1">
                <a:solidFill>
                  <a:schemeClr val="accent6">
                    <a:lumMod val="75000"/>
                  </a:schemeClr>
                </a:solidFill>
              </a:rPr>
              <a:t>прохождения частицы через потенциальный барьер</a:t>
            </a:r>
          </a:p>
          <a:p>
            <a:pPr>
              <a:buFontTx/>
              <a:buChar char="-"/>
            </a:pPr>
            <a:r>
              <a:rPr lang="ru-RU" b="1">
                <a:solidFill>
                  <a:schemeClr val="accent6">
                    <a:lumMod val="75000"/>
                  </a:schemeClr>
                </a:solidFill>
              </a:rPr>
              <a:t>электрон в атоме водорода</a:t>
            </a:r>
            <a:endParaRPr lang="ru-RU" b="1" dirty="0">
              <a:solidFill>
                <a:schemeClr val="accent6">
                  <a:lumMod val="75000"/>
                </a:schemeClr>
              </a:solidFill>
            </a:endParaRPr>
          </a:p>
        </p:txBody>
      </p:sp>
      <p:graphicFrame>
        <p:nvGraphicFramePr>
          <p:cNvPr id="515074" name="Object 2"/>
          <p:cNvGraphicFramePr>
            <a:graphicFrameLocks noChangeAspect="1"/>
          </p:cNvGraphicFramePr>
          <p:nvPr/>
        </p:nvGraphicFramePr>
        <p:xfrm>
          <a:off x="381000" y="3182938"/>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182938"/>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228600" y="27432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Линейный гармонический осциллятор</a:t>
            </a:r>
          </a:p>
        </p:txBody>
      </p:sp>
      <p:sp>
        <p:nvSpPr>
          <p:cNvPr id="7" name="Прямоугольник 6"/>
          <p:cNvSpPr/>
          <p:nvPr/>
        </p:nvSpPr>
        <p:spPr>
          <a:xfrm>
            <a:off x="228600" y="44958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388938" y="5018088"/>
          <a:ext cx="2738437" cy="1106487"/>
        </p:xfrm>
        <a:graphic>
          <a:graphicData uri="http://schemas.openxmlformats.org/presentationml/2006/ole">
            <mc:AlternateContent xmlns:mc="http://schemas.openxmlformats.org/markup-compatibility/2006">
              <mc:Choice xmlns:v="urn:schemas-microsoft-com:vml" Requires="v">
                <p:oleObj name="Формула" r:id="rId5" imgW="1054080" imgH="431640" progId="Equation.3">
                  <p:embed/>
                </p:oleObj>
              </mc:Choice>
              <mc:Fallback>
                <p:oleObj name="Формула" r:id="rId5" imgW="105408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938" y="5018088"/>
                        <a:ext cx="2738437" cy="110648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54102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81000" y="61722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Совокупность уровней энергии</a:t>
            </a:r>
          </a:p>
        </p:txBody>
      </p:sp>
      <p:cxnSp>
        <p:nvCxnSpPr>
          <p:cNvPr id="11" name="Прямая соединительная линия 10"/>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p:spPr>
        <p:txBody>
          <a:bodyPr/>
          <a:lstStyle/>
          <a:p>
            <a:r>
              <a:rPr lang="ru-RU" sz="3200"/>
              <a:t>Электрон в одномерной потенциальной яме</a:t>
            </a:r>
            <a:endParaRPr lang="ru-RU" sz="3200" dirty="0"/>
          </a:p>
        </p:txBody>
      </p:sp>
      <p:cxnSp>
        <p:nvCxnSpPr>
          <p:cNvPr id="5" name="Прямая соединительная линия 4"/>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16" name="Object 3"/>
          <p:cNvGraphicFramePr>
            <a:graphicFrameLocks noChangeAspect="1"/>
          </p:cNvGraphicFramePr>
          <p:nvPr/>
        </p:nvGraphicFramePr>
        <p:xfrm>
          <a:off x="5334001" y="3560353"/>
          <a:ext cx="2133600" cy="998706"/>
        </p:xfrm>
        <a:graphic>
          <a:graphicData uri="http://schemas.openxmlformats.org/presentationml/2006/ole">
            <mc:AlternateContent xmlns:mc="http://schemas.openxmlformats.org/markup-compatibility/2006">
              <mc:Choice xmlns:v="urn:schemas-microsoft-com:vml" Requires="v">
                <p:oleObj name="Формула" r:id="rId3" imgW="1104840" imgH="520560" progId="Equation.3">
                  <p:embed/>
                </p:oleObj>
              </mc:Choice>
              <mc:Fallback>
                <p:oleObj name="Формула" r:id="rId3" imgW="1104840" imgH="52056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1" y="3560353"/>
                        <a:ext cx="2133600" cy="998706"/>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3886200" y="2362200"/>
            <a:ext cx="4724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Решая уравнение Шрёдингера, получаем:</a:t>
            </a:r>
            <a:endParaRPr lang="ru-RU" b="1" dirty="0">
              <a:solidFill>
                <a:srgbClr val="002060"/>
              </a:solidFill>
            </a:endParaRPr>
          </a:p>
        </p:txBody>
      </p:sp>
      <p:graphicFrame>
        <p:nvGraphicFramePr>
          <p:cNvPr id="497669" name="Object 5"/>
          <p:cNvGraphicFramePr>
            <a:graphicFrameLocks noChangeAspect="1"/>
          </p:cNvGraphicFramePr>
          <p:nvPr/>
        </p:nvGraphicFramePr>
        <p:xfrm>
          <a:off x="304800" y="990601"/>
          <a:ext cx="3024000" cy="817471"/>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990601"/>
                        <a:ext cx="3024000" cy="81747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4267200" y="1047464"/>
            <a:ext cx="38862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a:solidFill>
                  <a:srgbClr val="002060"/>
                </a:solidFill>
              </a:rPr>
              <a:t>U</a:t>
            </a:r>
            <a:r>
              <a:rPr lang="en-US" sz="1600" b="1">
                <a:solidFill>
                  <a:srgbClr val="002060"/>
                </a:solidFill>
              </a:rPr>
              <a:t> = 0</a:t>
            </a:r>
            <a:r>
              <a:rPr lang="ru-RU" sz="1600" b="1">
                <a:solidFill>
                  <a:srgbClr val="002060"/>
                </a:solidFill>
              </a:rPr>
              <a:t> при </a:t>
            </a:r>
            <a:r>
              <a:rPr lang="ru-RU" sz="2000" b="1">
                <a:solidFill>
                  <a:srgbClr val="002060"/>
                </a:solidFill>
                <a:latin typeface="Times New Roman" pitchFamily="18" charset="0"/>
                <a:cs typeface="Times New Roman" pitchFamily="18" charset="0"/>
              </a:rPr>
              <a:t>0 </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x </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en-US" sz="1600" b="1" i="1">
                <a:solidFill>
                  <a:srgbClr val="002060"/>
                </a:solidFill>
              </a:rPr>
              <a:t>U</a:t>
            </a:r>
            <a:r>
              <a:rPr lang="en-US" sz="1600" b="1">
                <a:solidFill>
                  <a:srgbClr val="002060"/>
                </a:solidFill>
              </a:rPr>
              <a:t> = </a:t>
            </a:r>
            <a:r>
              <a:rPr lang="ru-RU" sz="1600" b="1">
                <a:solidFill>
                  <a:srgbClr val="002060"/>
                </a:solidFill>
              </a:rPr>
              <a:t>∞ при </a:t>
            </a:r>
            <a:r>
              <a:rPr lang="en-US" sz="2000" b="1">
                <a:solidFill>
                  <a:srgbClr val="002060"/>
                </a:solidFill>
                <a:latin typeface="Times New Roman" pitchFamily="18" charset="0"/>
                <a:cs typeface="Times New Roman" pitchFamily="18" charset="0"/>
              </a:rPr>
              <a:t>x</a:t>
            </a:r>
            <a:r>
              <a:rPr lang="ru-RU" sz="2000" b="1">
                <a:solidFill>
                  <a:srgbClr val="002060"/>
                </a:solidFill>
                <a:latin typeface="Times New Roman" pitchFamily="18" charset="0"/>
                <a:cs typeface="Times New Roman" pitchFamily="18" charset="0"/>
              </a:rPr>
              <a:t> </a:t>
            </a:r>
            <a:r>
              <a:rPr lang="en-US" sz="2000" b="1">
                <a:solidFill>
                  <a:srgbClr val="002060"/>
                </a:solidFill>
                <a:latin typeface="Times New Roman" pitchFamily="18" charset="0"/>
                <a:cs typeface="Times New Roman" pitchFamily="18" charset="0"/>
                <a:sym typeface="Symbol"/>
              </a:rPr>
              <a:t>&lt;</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0 </a:t>
            </a:r>
            <a:r>
              <a:rPr lang="ru-RU" sz="1600" b="1">
                <a:solidFill>
                  <a:srgbClr val="002060"/>
                </a:solidFill>
                <a:cs typeface="Times New Roman" pitchFamily="18" charset="0"/>
                <a:sym typeface="Symbol"/>
              </a:rPr>
              <a:t>и</a:t>
            </a:r>
            <a:r>
              <a:rPr lang="ru-RU" sz="2000" b="1">
                <a:solidFill>
                  <a:srgbClr val="002060"/>
                </a:solidFill>
                <a:latin typeface="Times New Roman" pitchFamily="18" charset="0"/>
                <a:cs typeface="Times New Roman" pitchFamily="18" charset="0"/>
                <a:sym typeface="Symbol"/>
              </a:rPr>
              <a:t> х</a:t>
            </a:r>
            <a:r>
              <a:rPr lang="en-US" sz="2000" b="1">
                <a:solidFill>
                  <a:srgbClr val="002060"/>
                </a:solidFill>
                <a:latin typeface="Times New Roman" pitchFamily="18" charset="0"/>
                <a:cs typeface="Times New Roman" pitchFamily="18" charset="0"/>
                <a:sym typeface="Symbol"/>
              </a:rPr>
              <a:t> &gt;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ru-RU" sz="2000" b="1">
                <a:solidFill>
                  <a:srgbClr val="002060"/>
                </a:solidFill>
                <a:latin typeface="Times New Roman" pitchFamily="18" charset="0"/>
                <a:cs typeface="Times New Roman" pitchFamily="18" charset="0"/>
                <a:sym typeface="Symbol"/>
              </a:rPr>
              <a:t> (0)= (</a:t>
            </a:r>
            <a:r>
              <a:rPr lang="en-US" sz="2000" b="1" i="1">
                <a:solidFill>
                  <a:srgbClr val="002060"/>
                </a:solidFill>
                <a:latin typeface="Times New Roman" pitchFamily="18" charset="0"/>
                <a:cs typeface="Times New Roman" pitchFamily="18" charset="0"/>
                <a:sym typeface="Symbol"/>
              </a:rPr>
              <a:t>l</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 0</a:t>
            </a:r>
            <a:r>
              <a:rPr lang="ru-RU" sz="2000" b="1">
                <a:solidFill>
                  <a:srgbClr val="002060"/>
                </a:solidFill>
                <a:latin typeface="Times New Roman" pitchFamily="18" charset="0"/>
                <a:cs typeface="Times New Roman" pitchFamily="18" charset="0"/>
                <a:sym typeface="Symbol"/>
              </a:rPr>
              <a:t> </a:t>
            </a:r>
            <a:r>
              <a:rPr lang="ru-RU" sz="1600" b="1">
                <a:solidFill>
                  <a:srgbClr val="002060"/>
                </a:solidFill>
                <a:cs typeface="Times New Roman" pitchFamily="18" charset="0"/>
                <a:sym typeface="Symbol"/>
              </a:rPr>
              <a:t>при </a:t>
            </a:r>
            <a:r>
              <a:rPr lang="en-US" sz="2000" b="1">
                <a:solidFill>
                  <a:srgbClr val="002060"/>
                </a:solidFill>
                <a:latin typeface="Times New Roman" pitchFamily="18" charset="0"/>
                <a:cs typeface="Times New Roman" pitchFamily="18" charset="0"/>
                <a:sym typeface="Symbol"/>
              </a:rPr>
              <a:t>x =0</a:t>
            </a:r>
            <a:r>
              <a:rPr lang="en-US" sz="1600" b="1">
                <a:solidFill>
                  <a:srgbClr val="002060"/>
                </a:solidFill>
                <a:sym typeface="Symbol"/>
              </a:rPr>
              <a:t> </a:t>
            </a:r>
            <a:r>
              <a:rPr lang="ru-RU" sz="1600" b="1">
                <a:solidFill>
                  <a:srgbClr val="002060"/>
                </a:solidFill>
                <a:sym typeface="Symbol"/>
              </a:rPr>
              <a:t>и </a:t>
            </a:r>
            <a:r>
              <a:rPr lang="en-US" sz="2000" b="1">
                <a:solidFill>
                  <a:srgbClr val="002060"/>
                </a:solidFill>
                <a:latin typeface="Times New Roman" pitchFamily="18" charset="0"/>
                <a:cs typeface="Times New Roman" pitchFamily="18" charset="0"/>
                <a:sym typeface="Symbol"/>
              </a:rPr>
              <a:t>x =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endParaRPr>
          </a:p>
        </p:txBody>
      </p:sp>
      <p:graphicFrame>
        <p:nvGraphicFramePr>
          <p:cNvPr id="497670" name="Object 6"/>
          <p:cNvGraphicFramePr>
            <a:graphicFrameLocks noChangeAspect="1"/>
          </p:cNvGraphicFramePr>
          <p:nvPr/>
        </p:nvGraphicFramePr>
        <p:xfrm>
          <a:off x="304800" y="1828799"/>
          <a:ext cx="3024000" cy="1082054"/>
        </p:xfrm>
        <a:graphic>
          <a:graphicData uri="http://schemas.openxmlformats.org/presentationml/2006/ole">
            <mc:AlternateContent xmlns:mc="http://schemas.openxmlformats.org/markup-compatibility/2006">
              <mc:Choice xmlns:v="urn:schemas-microsoft-com:vml" Requires="v">
                <p:oleObj name="Формула" r:id="rId7" imgW="1155600" imgH="419040" progId="Equation.3">
                  <p:embed/>
                </p:oleObj>
              </mc:Choice>
              <mc:Fallback>
                <p:oleObj name="Формула" r:id="rId7" imgW="1155600" imgH="41904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828799"/>
                        <a:ext cx="3024000" cy="1082054"/>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4" name="Object 5"/>
          <p:cNvGraphicFramePr>
            <a:graphicFrameLocks noChangeAspect="1"/>
          </p:cNvGraphicFramePr>
          <p:nvPr/>
        </p:nvGraphicFramePr>
        <p:xfrm>
          <a:off x="762000" y="3505200"/>
          <a:ext cx="2211387" cy="1073150"/>
        </p:xfrm>
        <a:graphic>
          <a:graphicData uri="http://schemas.openxmlformats.org/presentationml/2006/ole">
            <mc:AlternateContent xmlns:mc="http://schemas.openxmlformats.org/markup-compatibility/2006">
              <mc:Choice xmlns:v="urn:schemas-microsoft-com:vml" Requires="v">
                <p:oleObj name="Формула" r:id="rId9" imgW="850680" imgH="419040" progId="Equation.3">
                  <p:embed/>
                </p:oleObj>
              </mc:Choice>
              <mc:Fallback>
                <p:oleObj name="Формула" r:id="rId9" imgW="850680" imgH="419040" progId="Equation.3">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505200"/>
                        <a:ext cx="2211387" cy="107315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5" name="Прямоугольник 24"/>
          <p:cNvSpPr/>
          <p:nvPr/>
        </p:nvSpPr>
        <p:spPr>
          <a:xfrm>
            <a:off x="3048000" y="3810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26" name="Прямоугольник 25"/>
          <p:cNvSpPr/>
          <p:nvPr/>
        </p:nvSpPr>
        <p:spPr>
          <a:xfrm>
            <a:off x="152400" y="3048000"/>
            <a:ext cx="4953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sp>
        <p:nvSpPr>
          <p:cNvPr id="27" name="Прямоугольник 26"/>
          <p:cNvSpPr/>
          <p:nvPr/>
        </p:nvSpPr>
        <p:spPr>
          <a:xfrm>
            <a:off x="76200" y="4572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Собственные волновые функции</a:t>
            </a:r>
          </a:p>
        </p:txBody>
      </p:sp>
      <p:graphicFrame>
        <p:nvGraphicFramePr>
          <p:cNvPr id="497673" name="Object 9"/>
          <p:cNvGraphicFramePr>
            <a:graphicFrameLocks noChangeAspect="1"/>
          </p:cNvGraphicFramePr>
          <p:nvPr/>
        </p:nvGraphicFramePr>
        <p:xfrm>
          <a:off x="763588" y="4978400"/>
          <a:ext cx="2970212" cy="1008063"/>
        </p:xfrm>
        <a:graphic>
          <a:graphicData uri="http://schemas.openxmlformats.org/presentationml/2006/ole">
            <mc:AlternateContent xmlns:mc="http://schemas.openxmlformats.org/markup-compatibility/2006">
              <mc:Choice xmlns:v="urn:schemas-microsoft-com:vml" Requires="v">
                <p:oleObj name="Формула" r:id="rId11" imgW="1143000" imgH="393480" progId="Equation.3">
                  <p:embed/>
                </p:oleObj>
              </mc:Choice>
              <mc:Fallback>
                <p:oleObj name="Формула" r:id="rId11" imgW="1143000" imgH="393480"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3588" y="4978400"/>
                        <a:ext cx="2970212" cy="1008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5257800" y="2874553"/>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Амплитуду </a:t>
            </a:r>
            <a:r>
              <a:rPr lang="ru-RU" b="1" i="1">
                <a:solidFill>
                  <a:schemeClr val="accent6">
                    <a:lumMod val="75000"/>
                  </a:schemeClr>
                </a:solidFill>
              </a:rPr>
              <a:t>а</a:t>
            </a:r>
            <a:r>
              <a:rPr lang="ru-RU" b="1">
                <a:solidFill>
                  <a:schemeClr val="accent6">
                    <a:lumMod val="75000"/>
                  </a:schemeClr>
                </a:solidFill>
              </a:rPr>
              <a:t> найдем </a:t>
            </a:r>
            <a:br>
              <a:rPr lang="ru-RU" b="1">
                <a:solidFill>
                  <a:schemeClr val="accent6">
                    <a:lumMod val="75000"/>
                  </a:schemeClr>
                </a:solidFill>
              </a:rPr>
            </a:br>
            <a:r>
              <a:rPr lang="ru-RU" b="1">
                <a:solidFill>
                  <a:schemeClr val="accent6">
                    <a:lumMod val="75000"/>
                  </a:schemeClr>
                </a:solidFill>
              </a:rPr>
              <a:t>по условию нормировки</a:t>
            </a:r>
          </a:p>
        </p:txBody>
      </p:sp>
      <p:graphicFrame>
        <p:nvGraphicFramePr>
          <p:cNvPr id="497675" name="Object 11"/>
          <p:cNvGraphicFramePr>
            <a:graphicFrameLocks noChangeAspect="1"/>
          </p:cNvGraphicFramePr>
          <p:nvPr/>
        </p:nvGraphicFramePr>
        <p:xfrm>
          <a:off x="5334001" y="4550954"/>
          <a:ext cx="2590800" cy="1011646"/>
        </p:xfrm>
        <a:graphic>
          <a:graphicData uri="http://schemas.openxmlformats.org/presentationml/2006/ole">
            <mc:AlternateContent xmlns:mc="http://schemas.openxmlformats.org/markup-compatibility/2006">
              <mc:Choice xmlns:v="urn:schemas-microsoft-com:vml" Requires="v">
                <p:oleObj name="Формула" r:id="rId13" imgW="1218960" imgH="482400" progId="Equation.3">
                  <p:embed/>
                </p:oleObj>
              </mc:Choice>
              <mc:Fallback>
                <p:oleObj name="Формула" r:id="rId13" imgW="1218960" imgH="482400"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1" y="4550954"/>
                        <a:ext cx="2590800" cy="1011646"/>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7677" name="Object 13"/>
          <p:cNvGraphicFramePr>
            <a:graphicFrameLocks noChangeAspect="1"/>
          </p:cNvGraphicFramePr>
          <p:nvPr/>
        </p:nvGraphicFramePr>
        <p:xfrm>
          <a:off x="5354638" y="5643563"/>
          <a:ext cx="3332162" cy="1138237"/>
        </p:xfrm>
        <a:graphic>
          <a:graphicData uri="http://schemas.openxmlformats.org/presentationml/2006/ole">
            <mc:AlternateContent xmlns:mc="http://schemas.openxmlformats.org/markup-compatibility/2006">
              <mc:Choice xmlns:v="urn:schemas-microsoft-com:vml" Requires="v">
                <p:oleObj name="Формула" r:id="rId15" imgW="1282680" imgH="444240" progId="Equation.3">
                  <p:embed/>
                </p:oleObj>
              </mc:Choice>
              <mc:Fallback>
                <p:oleObj name="Формула" r:id="rId15" imgW="1282680" imgH="444240" progId="Equation.3">
                  <p:embed/>
                  <p:pic>
                    <p:nvPicPr>
                      <p:cNvPr id="0"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54638" y="5643563"/>
                        <a:ext cx="3332162" cy="113823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4" name="Прямая со стрелкой 33"/>
          <p:cNvCxnSpPr/>
          <p:nvPr/>
        </p:nvCxnSpPr>
        <p:spPr>
          <a:xfrm rot="10800000">
            <a:off x="3581400" y="5789611"/>
            <a:ext cx="2133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Стрелка вправо 35"/>
          <p:cNvSpPr/>
          <p:nvPr/>
        </p:nvSpPr>
        <p:spPr>
          <a:xfrm>
            <a:off x="81534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37" name="Стрелка вправо 36"/>
          <p:cNvSpPr/>
          <p:nvPr/>
        </p:nvSpPr>
        <p:spPr>
          <a:xfrm>
            <a:off x="8153400" y="4876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38" name="Прямая со стрелкой 37"/>
          <p:cNvCxnSpPr>
            <a:stCxn id="49" idx="7"/>
          </p:cNvCxnSpPr>
          <p:nvPr/>
        </p:nvCxnSpPr>
        <p:spPr>
          <a:xfrm rot="16200000" flipH="1">
            <a:off x="3323524" y="275525"/>
            <a:ext cx="149992" cy="1889759"/>
          </a:xfrm>
          <a:prstGeom prst="straightConnector1">
            <a:avLst/>
          </a:prstGeom>
          <a:ln w="28575">
            <a:solidFill>
              <a:srgbClr val="C00000"/>
            </a:solidFill>
            <a:headEnd type="none" w="med" len="med"/>
            <a:tailEnd type="arrow"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rot="5400000" flipH="1" flipV="1">
            <a:off x="2743200" y="1905000"/>
            <a:ext cx="4572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Овал 48"/>
          <p:cNvSpPr/>
          <p:nvPr/>
        </p:nvSpPr>
        <p:spPr>
          <a:xfrm>
            <a:off x="2098344" y="1033816"/>
            <a:ext cx="416256" cy="762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000"/>
              <a:t>Линейный гармонический осциллятор</a:t>
            </a:r>
          </a:p>
        </p:txBody>
      </p:sp>
      <p:graphicFrame>
        <p:nvGraphicFramePr>
          <p:cNvPr id="515074" name="Object 2"/>
          <p:cNvGraphicFramePr>
            <a:graphicFrameLocks noChangeAspect="1"/>
          </p:cNvGraphicFramePr>
          <p:nvPr/>
        </p:nvGraphicFramePr>
        <p:xfrm>
          <a:off x="304800" y="1828800"/>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5257800" y="25146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582613" y="3998912"/>
          <a:ext cx="2640012" cy="1106488"/>
        </p:xfrm>
        <a:graphic>
          <a:graphicData uri="http://schemas.openxmlformats.org/presentationml/2006/ole">
            <mc:AlternateContent xmlns:mc="http://schemas.openxmlformats.org/markup-compatibility/2006">
              <mc:Choice xmlns:v="urn:schemas-microsoft-com:vml" Requires="v">
                <p:oleObj name="Формула" r:id="rId5" imgW="1015920" imgH="431640" progId="Equation.3">
                  <p:embed/>
                </p:oleObj>
              </mc:Choice>
              <mc:Fallback>
                <p:oleObj name="Формула" r:id="rId5" imgW="101592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613" y="3998912"/>
                        <a:ext cx="2640012" cy="110648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4191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04800" y="3429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cxnSp>
        <p:nvCxnSpPr>
          <p:cNvPr id="11" name="Прямая соединительная линия 10"/>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16100" name="Object 4"/>
          <p:cNvGraphicFramePr>
            <a:graphicFrameLocks noChangeAspect="1"/>
          </p:cNvGraphicFramePr>
          <p:nvPr/>
        </p:nvGraphicFramePr>
        <p:xfrm>
          <a:off x="533400" y="5791200"/>
          <a:ext cx="1953370" cy="693738"/>
        </p:xfrm>
        <a:graphic>
          <a:graphicData uri="http://schemas.openxmlformats.org/presentationml/2006/ole">
            <mc:AlternateContent xmlns:mc="http://schemas.openxmlformats.org/markup-compatibility/2006">
              <mc:Choice xmlns:v="urn:schemas-microsoft-com:vml" Requires="v">
                <p:oleObj name="Формула" r:id="rId7" imgW="634680" imgH="228600" progId="Equation.3">
                  <p:embed/>
                </p:oleObj>
              </mc:Choice>
              <mc:Fallback>
                <p:oleObj name="Формула" r:id="rId7" imgW="634680" imgH="2286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791200"/>
                        <a:ext cx="1953370" cy="69373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81000" y="5257800"/>
            <a:ext cx="320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Формулу Планка</a:t>
            </a:r>
          </a:p>
        </p:txBody>
      </p:sp>
      <p:sp>
        <p:nvSpPr>
          <p:cNvPr id="13" name="Прямоугольник 12"/>
          <p:cNvSpPr/>
          <p:nvPr/>
        </p:nvSpPr>
        <p:spPr>
          <a:xfrm>
            <a:off x="2667000" y="5791200"/>
            <a:ext cx="21336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При больших квантовых числах</a:t>
            </a:r>
          </a:p>
        </p:txBody>
      </p:sp>
      <p:sp>
        <p:nvSpPr>
          <p:cNvPr id="14" name="Прямоугольник 13"/>
          <p:cNvSpPr/>
          <p:nvPr/>
        </p:nvSpPr>
        <p:spPr>
          <a:xfrm>
            <a:off x="5562600" y="3429000"/>
            <a:ext cx="3429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Нулевая энергия гармонического осциллятора</a:t>
            </a:r>
          </a:p>
        </p:txBody>
      </p:sp>
      <p:graphicFrame>
        <p:nvGraphicFramePr>
          <p:cNvPr id="516101" name="Object 5"/>
          <p:cNvGraphicFramePr>
            <a:graphicFrameLocks noChangeAspect="1"/>
          </p:cNvGraphicFramePr>
          <p:nvPr/>
        </p:nvGraphicFramePr>
        <p:xfrm>
          <a:off x="5638800" y="4519612"/>
          <a:ext cx="2070100" cy="1195388"/>
        </p:xfrm>
        <a:graphic>
          <a:graphicData uri="http://schemas.openxmlformats.org/presentationml/2006/ole">
            <mc:AlternateContent xmlns:mc="http://schemas.openxmlformats.org/markup-compatibility/2006">
              <mc:Choice xmlns:v="urn:schemas-microsoft-com:vml" Requires="v">
                <p:oleObj name="Формула" r:id="rId9" imgW="672840" imgH="393480" progId="Equation.3">
                  <p:embed/>
                </p:oleObj>
              </mc:Choice>
              <mc:Fallback>
                <p:oleObj name="Формула" r:id="rId9" imgW="672840" imgH="3934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4519612"/>
                        <a:ext cx="2070100" cy="1195388"/>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2" name="Object 6"/>
          <p:cNvGraphicFramePr>
            <a:graphicFrameLocks noChangeAspect="1"/>
          </p:cNvGraphicFramePr>
          <p:nvPr/>
        </p:nvGraphicFramePr>
        <p:xfrm>
          <a:off x="5105400" y="762000"/>
          <a:ext cx="1884626" cy="990599"/>
        </p:xfrm>
        <a:graphic>
          <a:graphicData uri="http://schemas.openxmlformats.org/presentationml/2006/ole">
            <mc:AlternateContent xmlns:mc="http://schemas.openxmlformats.org/markup-compatibility/2006">
              <mc:Choice xmlns:v="urn:schemas-microsoft-com:vml" Requires="v">
                <p:oleObj name="Формула" r:id="rId11" imgW="787320" imgH="419040" progId="Equation.3">
                  <p:embed/>
                </p:oleObj>
              </mc:Choice>
              <mc:Fallback>
                <p:oleObj name="Формула" r:id="rId11" imgW="787320" imgH="41904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5400" y="762000"/>
                        <a:ext cx="1884626" cy="990599"/>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3" name="Object 7"/>
          <p:cNvGraphicFramePr>
            <a:graphicFrameLocks noChangeAspect="1"/>
          </p:cNvGraphicFramePr>
          <p:nvPr/>
        </p:nvGraphicFramePr>
        <p:xfrm>
          <a:off x="304800" y="685800"/>
          <a:ext cx="3729038" cy="1008063"/>
        </p:xfrm>
        <a:graphic>
          <a:graphicData uri="http://schemas.openxmlformats.org/presentationml/2006/ole">
            <mc:AlternateContent xmlns:mc="http://schemas.openxmlformats.org/markup-compatibility/2006">
              <mc:Choice xmlns:v="urn:schemas-microsoft-com:vml" Requires="v">
                <p:oleObj name="Формула" r:id="rId13" imgW="1434960" imgH="393480" progId="Equation.3">
                  <p:embed/>
                </p:oleObj>
              </mc:Choice>
              <mc:Fallback>
                <p:oleObj name="Формула" r:id="rId13" imgW="1434960" imgH="39348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685800"/>
                        <a:ext cx="3729038" cy="1008063"/>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8" name="Прямая со стрелкой 17"/>
          <p:cNvCxnSpPr>
            <a:endCxn id="17" idx="7"/>
          </p:cNvCxnSpPr>
          <p:nvPr/>
        </p:nvCxnSpPr>
        <p:spPr>
          <a:xfrm rot="10800000">
            <a:off x="2969886" y="819712"/>
            <a:ext cx="2440315" cy="94689"/>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2514600" y="685800"/>
            <a:ext cx="533400" cy="9144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8" name="Прямая со стрелкой 27"/>
          <p:cNvCxnSpPr/>
          <p:nvPr/>
        </p:nvCxnSpPr>
        <p:spPr>
          <a:xfrm rot="5400000" flipH="1" flipV="1">
            <a:off x="3124200" y="1752600"/>
            <a:ext cx="609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Иоганн Кеплер</a:t>
            </a:r>
          </a:p>
        </p:txBody>
      </p:sp>
      <p:sp>
        <p:nvSpPr>
          <p:cNvPr id="3" name="Содержимое 2"/>
          <p:cNvSpPr>
            <a:spLocks noGrp="1"/>
          </p:cNvSpPr>
          <p:nvPr>
            <p:ph idx="1"/>
          </p:nvPr>
        </p:nvSpPr>
        <p:spPr>
          <a:xfrm>
            <a:off x="152400" y="914400"/>
            <a:ext cx="6400800" cy="5943600"/>
          </a:xfrm>
        </p:spPr>
        <p:txBody>
          <a:bodyPr/>
          <a:lstStyle/>
          <a:p>
            <a:r>
              <a:rPr lang="ru-RU" dirty="0"/>
              <a:t>Немецкий математик, астроном, оптик и астролог.</a:t>
            </a:r>
          </a:p>
          <a:p>
            <a:r>
              <a:rPr lang="ru-RU" dirty="0"/>
              <a:t>Открыл законы движения планет.</a:t>
            </a:r>
          </a:p>
        </p:txBody>
      </p:sp>
      <p:sp>
        <p:nvSpPr>
          <p:cNvPr id="5" name="Прямоугольник 4"/>
          <p:cNvSpPr/>
          <p:nvPr/>
        </p:nvSpPr>
        <p:spPr>
          <a:xfrm>
            <a:off x="6477000" y="838200"/>
            <a:ext cx="25200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rgbClr val="002060"/>
                </a:solidFill>
              </a:rPr>
              <a:t>Johannes</a:t>
            </a:r>
            <a:r>
              <a:rPr lang="ru-RU" b="1" dirty="0">
                <a:solidFill>
                  <a:srgbClr val="002060"/>
                </a:solidFill>
              </a:rPr>
              <a:t> </a:t>
            </a:r>
            <a:r>
              <a:rPr lang="ru-RU" b="1" dirty="0" err="1">
                <a:solidFill>
                  <a:srgbClr val="002060"/>
                </a:solidFill>
              </a:rPr>
              <a:t>Kepler</a:t>
            </a:r>
            <a:endParaRPr lang="ru-RU" b="1" dirty="0">
              <a:solidFill>
                <a:srgbClr val="002060"/>
              </a:solidFill>
            </a:endParaRPr>
          </a:p>
        </p:txBody>
      </p:sp>
      <p:pic>
        <p:nvPicPr>
          <p:cNvPr id="6" name="Picture 2"/>
          <p:cNvPicPr>
            <a:picLocks noChangeAspect="1" noChangeArrowheads="1"/>
          </p:cNvPicPr>
          <p:nvPr/>
        </p:nvPicPr>
        <p:blipFill>
          <a:blip r:embed="rId3" cstate="print"/>
          <a:srcRect/>
          <a:stretch>
            <a:fillRect/>
          </a:stretch>
        </p:blipFill>
        <p:spPr bwMode="auto">
          <a:xfrm>
            <a:off x="6477000" y="1600200"/>
            <a:ext cx="2520000" cy="3465000"/>
          </a:xfrm>
          <a:prstGeom prst="rect">
            <a:avLst/>
          </a:prstGeom>
          <a:noFill/>
          <a:ln w="9525">
            <a:noFill/>
            <a:miter lim="800000"/>
            <a:headEnd/>
            <a:tailEnd/>
          </a:ln>
        </p:spPr>
      </p:pic>
      <p:sp>
        <p:nvSpPr>
          <p:cNvPr id="7" name="Прямоугольник 6"/>
          <p:cNvSpPr/>
          <p:nvPr/>
        </p:nvSpPr>
        <p:spPr>
          <a:xfrm>
            <a:off x="6477000" y="5029200"/>
            <a:ext cx="2520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27 декабря 1571 – 15 ноября 1630 Германия</a:t>
            </a:r>
          </a:p>
        </p:txBody>
      </p:sp>
      <p:cxnSp>
        <p:nvCxnSpPr>
          <p:cNvPr id="8" name="Прямая соединительная линия 7"/>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Густав Людвиг Герц</a:t>
            </a:r>
          </a:p>
        </p:txBody>
      </p:sp>
      <p:sp>
        <p:nvSpPr>
          <p:cNvPr id="3" name="Содержимое 2"/>
          <p:cNvSpPr>
            <a:spLocks noGrp="1"/>
          </p:cNvSpPr>
          <p:nvPr>
            <p:ph idx="1"/>
          </p:nvPr>
        </p:nvSpPr>
        <p:spPr>
          <a:xfrm>
            <a:off x="0" y="609600"/>
            <a:ext cx="6477000" cy="6096000"/>
          </a:xfrm>
        </p:spPr>
        <p:txBody>
          <a:bodyPr/>
          <a:lstStyle/>
          <a:p>
            <a:r>
              <a:rPr lang="ru-RU" sz="2000" dirty="0"/>
              <a:t>Немецкий физик, лауреат Нобелевской премии по физике 1925г. «за открытие законов соударения электрона с атомом» (совместно с Джеймсом Франком)</a:t>
            </a:r>
          </a:p>
          <a:p>
            <a:r>
              <a:rPr lang="ru-RU" sz="2000" dirty="0"/>
              <a:t>Племянник знаменитого Генриха Герца</a:t>
            </a:r>
          </a:p>
          <a:p>
            <a:r>
              <a:rPr lang="ru-RU" sz="2000" dirty="0"/>
              <a:t>1945-1954 – возглавлял исследовательскую лабораторию (Сухуми) </a:t>
            </a:r>
          </a:p>
          <a:p>
            <a:r>
              <a:rPr lang="ru-RU" sz="2000" dirty="0"/>
              <a:t>Лауреат Сталинской премии за исследования динамики и устойчивости каскадов газодиффузионного разделения изотопов урана</a:t>
            </a:r>
          </a:p>
          <a:p>
            <a:r>
              <a:rPr lang="ru-RU" sz="2000" dirty="0"/>
              <a:t>В 1955 г. – руководитель научного совета по мирному применению атомной энергии при совете министров ГДР</a:t>
            </a:r>
          </a:p>
        </p:txBody>
      </p:sp>
      <p:pic>
        <p:nvPicPr>
          <p:cNvPr id="374786" name="Picture 2"/>
          <p:cNvPicPr>
            <a:picLocks noChangeAspect="1" noChangeArrowheads="1"/>
          </p:cNvPicPr>
          <p:nvPr/>
        </p:nvPicPr>
        <p:blipFill>
          <a:blip r:embed="rId3" cstate="print"/>
          <a:srcRect/>
          <a:stretch>
            <a:fillRect/>
          </a:stretch>
        </p:blipFill>
        <p:spPr bwMode="auto">
          <a:xfrm>
            <a:off x="6477000" y="1599837"/>
            <a:ext cx="2514600" cy="3558159"/>
          </a:xfrm>
          <a:prstGeom prst="rect">
            <a:avLst/>
          </a:prstGeom>
          <a:noFill/>
          <a:ln w="9525">
            <a:noFill/>
            <a:miter lim="800000"/>
            <a:headEnd/>
            <a:tailEnd/>
          </a:ln>
        </p:spPr>
      </p:pic>
      <p:sp>
        <p:nvSpPr>
          <p:cNvPr id="5" name="Прямоугольник 4"/>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22 июля 1887— 30 октября 1975, Германия</a:t>
            </a:r>
          </a:p>
        </p:txBody>
      </p:sp>
      <p:cxnSp>
        <p:nvCxnSpPr>
          <p:cNvPr id="6" name="Прямая соединительная линия 5"/>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6477000" y="838200"/>
            <a:ext cx="25146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Gustav Ludwig Hertz</a:t>
            </a:r>
            <a:endParaRPr lang="ru-RU" b="1" dirty="0">
              <a:solidFill>
                <a:srgbClr val="00206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7138" name="Picture 2"/>
          <p:cNvPicPr>
            <a:picLocks noChangeAspect="1" noChangeArrowheads="1"/>
          </p:cNvPicPr>
          <p:nvPr/>
        </p:nvPicPr>
        <p:blipFill>
          <a:blip r:embed="rId3" cstate="print"/>
          <a:srcRect/>
          <a:stretch>
            <a:fillRect/>
          </a:stretch>
        </p:blipFill>
        <p:spPr bwMode="auto">
          <a:xfrm>
            <a:off x="2133600" y="914400"/>
            <a:ext cx="1905000" cy="2162175"/>
          </a:xfrm>
          <a:prstGeom prst="rect">
            <a:avLst/>
          </a:prstGeom>
          <a:noFill/>
          <a:ln w="9525">
            <a:noFill/>
            <a:miter lim="800000"/>
            <a:headEnd/>
            <a:tailEnd/>
          </a:ln>
        </p:spPr>
      </p:pic>
      <p:sp>
        <p:nvSpPr>
          <p:cNvPr id="5" name="Прямоугольник 4"/>
          <p:cNvSpPr/>
          <p:nvPr/>
        </p:nvSpPr>
        <p:spPr>
          <a:xfrm>
            <a:off x="1981200" y="3124200"/>
            <a:ext cx="2133600" cy="923330"/>
          </a:xfrm>
          <a:prstGeom prst="rect">
            <a:avLst/>
          </a:prstGeom>
        </p:spPr>
        <p:txBody>
          <a:bodyPr wrap="square">
            <a:spAutoFit/>
          </a:bodyPr>
          <a:lstStyle/>
          <a:p>
            <a:r>
              <a:rPr lang="ru-RU" dirty="0" err="1"/>
              <a:t>Луиджи</a:t>
            </a:r>
            <a:r>
              <a:rPr lang="ru-RU" dirty="0"/>
              <a:t> </a:t>
            </a:r>
            <a:r>
              <a:rPr lang="ru-RU" dirty="0" err="1"/>
              <a:t>Гальвани</a:t>
            </a:r>
            <a:endParaRPr lang="ru-RU" dirty="0"/>
          </a:p>
          <a:p>
            <a:r>
              <a:rPr lang="ru-RU" dirty="0"/>
              <a:t>1737-1798</a:t>
            </a:r>
          </a:p>
          <a:p>
            <a:r>
              <a:rPr lang="ru-RU" dirty="0"/>
              <a:t>Италия</a:t>
            </a:r>
          </a:p>
        </p:txBody>
      </p:sp>
      <p:sp>
        <p:nvSpPr>
          <p:cNvPr id="6" name="Прямоугольник 5"/>
          <p:cNvSpPr/>
          <p:nvPr/>
        </p:nvSpPr>
        <p:spPr>
          <a:xfrm>
            <a:off x="152400" y="3429000"/>
            <a:ext cx="1905000" cy="1477328"/>
          </a:xfrm>
          <a:prstGeom prst="rect">
            <a:avLst/>
          </a:prstGeom>
        </p:spPr>
        <p:txBody>
          <a:bodyPr wrap="square">
            <a:spAutoFit/>
          </a:bodyPr>
          <a:lstStyle/>
          <a:p>
            <a:r>
              <a:rPr lang="ru-RU" dirty="0"/>
              <a:t>Александр Григорьевич Столетов</a:t>
            </a:r>
          </a:p>
          <a:p>
            <a:r>
              <a:rPr lang="ru-RU" dirty="0"/>
              <a:t>1839-1896</a:t>
            </a:r>
          </a:p>
          <a:p>
            <a:r>
              <a:rPr lang="ru-RU" dirty="0"/>
              <a:t>Россия, Москва</a:t>
            </a:r>
          </a:p>
        </p:txBody>
      </p:sp>
      <p:pic>
        <p:nvPicPr>
          <p:cNvPr id="347139" name="Picture 3"/>
          <p:cNvPicPr>
            <a:picLocks noChangeAspect="1" noChangeArrowheads="1"/>
          </p:cNvPicPr>
          <p:nvPr/>
        </p:nvPicPr>
        <p:blipFill>
          <a:blip r:embed="rId4" cstate="print"/>
          <a:srcRect/>
          <a:stretch>
            <a:fillRect/>
          </a:stretch>
        </p:blipFill>
        <p:spPr bwMode="auto">
          <a:xfrm>
            <a:off x="152400" y="914400"/>
            <a:ext cx="1905000" cy="2447925"/>
          </a:xfrm>
          <a:prstGeom prst="rect">
            <a:avLst/>
          </a:prstGeom>
          <a:noFill/>
          <a:ln w="9525">
            <a:noFill/>
            <a:miter lim="800000"/>
            <a:headEnd/>
            <a:tailEnd/>
          </a:ln>
        </p:spPr>
      </p:pic>
      <p:pic>
        <p:nvPicPr>
          <p:cNvPr id="347140" name="Picture 4"/>
          <p:cNvPicPr>
            <a:picLocks noChangeAspect="1" noChangeArrowheads="1"/>
          </p:cNvPicPr>
          <p:nvPr/>
        </p:nvPicPr>
        <p:blipFill>
          <a:blip r:embed="rId5" cstate="print"/>
          <a:srcRect/>
          <a:stretch>
            <a:fillRect/>
          </a:stretch>
        </p:blipFill>
        <p:spPr bwMode="auto">
          <a:xfrm>
            <a:off x="4114800" y="914400"/>
            <a:ext cx="1905000" cy="2695575"/>
          </a:xfrm>
          <a:prstGeom prst="rect">
            <a:avLst/>
          </a:prstGeom>
          <a:noFill/>
          <a:ln w="9525">
            <a:noFill/>
            <a:miter lim="800000"/>
            <a:headEnd/>
            <a:tailEnd/>
          </a:ln>
        </p:spPr>
      </p:pic>
      <p:sp>
        <p:nvSpPr>
          <p:cNvPr id="9" name="Прямоугольник 8"/>
          <p:cNvSpPr/>
          <p:nvPr/>
        </p:nvSpPr>
        <p:spPr>
          <a:xfrm>
            <a:off x="4114800" y="3733800"/>
            <a:ext cx="2057400" cy="1477328"/>
          </a:xfrm>
          <a:prstGeom prst="rect">
            <a:avLst/>
          </a:prstGeom>
        </p:spPr>
        <p:txBody>
          <a:bodyPr wrap="square">
            <a:spAutoFit/>
          </a:bodyPr>
          <a:lstStyle/>
          <a:p>
            <a:r>
              <a:rPr lang="ru-RU" dirty="0"/>
              <a:t>Филипп Эдуард Антон фон </a:t>
            </a:r>
            <a:r>
              <a:rPr lang="ru-RU" dirty="0" err="1"/>
              <a:t>Ленард</a:t>
            </a:r>
            <a:r>
              <a:rPr lang="ru-RU" dirty="0"/>
              <a:t> </a:t>
            </a:r>
          </a:p>
          <a:p>
            <a:r>
              <a:rPr lang="ru-RU" dirty="0"/>
              <a:t>1862-1947 Германия</a:t>
            </a:r>
          </a:p>
        </p:txBody>
      </p:sp>
      <p:pic>
        <p:nvPicPr>
          <p:cNvPr id="347141" name="Picture 5"/>
          <p:cNvPicPr>
            <a:picLocks noChangeAspect="1" noChangeArrowheads="1"/>
          </p:cNvPicPr>
          <p:nvPr/>
        </p:nvPicPr>
        <p:blipFill>
          <a:blip r:embed="rId6" cstate="print"/>
          <a:srcRect/>
          <a:stretch>
            <a:fillRect/>
          </a:stretch>
        </p:blipFill>
        <p:spPr bwMode="auto">
          <a:xfrm>
            <a:off x="6172200" y="914400"/>
            <a:ext cx="1905000" cy="2847975"/>
          </a:xfrm>
          <a:prstGeom prst="rect">
            <a:avLst/>
          </a:prstGeom>
          <a:noFill/>
          <a:ln w="9525">
            <a:noFill/>
            <a:miter lim="800000"/>
            <a:headEnd/>
            <a:tailEnd/>
          </a:ln>
        </p:spPr>
      </p:pic>
      <p:sp>
        <p:nvSpPr>
          <p:cNvPr id="12" name="Прямоугольник 11"/>
          <p:cNvSpPr/>
          <p:nvPr/>
        </p:nvSpPr>
        <p:spPr>
          <a:xfrm>
            <a:off x="6172200" y="3733800"/>
            <a:ext cx="2438400" cy="1200329"/>
          </a:xfrm>
          <a:prstGeom prst="rect">
            <a:avLst/>
          </a:prstGeom>
        </p:spPr>
        <p:txBody>
          <a:bodyPr wrap="square">
            <a:spAutoFit/>
          </a:bodyPr>
          <a:lstStyle/>
          <a:p>
            <a:r>
              <a:rPr lang="ru-RU" dirty="0"/>
              <a:t>Альберт Эйнштейн</a:t>
            </a:r>
          </a:p>
          <a:p>
            <a:r>
              <a:rPr lang="ru-RU" dirty="0" err="1"/>
              <a:t>Albert</a:t>
            </a:r>
            <a:r>
              <a:rPr lang="ru-RU" dirty="0"/>
              <a:t> </a:t>
            </a:r>
            <a:r>
              <a:rPr lang="ru-RU" dirty="0" err="1"/>
              <a:t>Einstein</a:t>
            </a:r>
            <a:endParaRPr lang="ru-RU" dirty="0"/>
          </a:p>
          <a:p>
            <a:r>
              <a:rPr lang="ru-RU" dirty="0"/>
              <a:t>1879-1955</a:t>
            </a:r>
          </a:p>
          <a:p>
            <a:r>
              <a:rPr lang="ru-RU" dirty="0"/>
              <a:t>Германия, США</a:t>
            </a:r>
          </a:p>
        </p:txBody>
      </p:sp>
      <p:cxnSp>
        <p:nvCxnSpPr>
          <p:cNvPr id="13" name="Прямая соединительная линия 12"/>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90600"/>
          </a:xfrm>
        </p:spPr>
        <p:txBody>
          <a:bodyPr/>
          <a:lstStyle/>
          <a:p>
            <a:pPr>
              <a:lnSpc>
                <a:spcPct val="100000"/>
              </a:lnSpc>
            </a:pPr>
            <a:r>
              <a:rPr lang="ru-RU" dirty="0"/>
              <a:t>Йозеф Стефан</a:t>
            </a:r>
          </a:p>
        </p:txBody>
      </p:sp>
      <p:sp>
        <p:nvSpPr>
          <p:cNvPr id="3" name="Содержимое 2"/>
          <p:cNvSpPr>
            <a:spLocks noGrp="1"/>
          </p:cNvSpPr>
          <p:nvPr>
            <p:ph idx="1"/>
          </p:nvPr>
        </p:nvSpPr>
        <p:spPr>
          <a:xfrm>
            <a:off x="152400" y="914400"/>
            <a:ext cx="6477000" cy="5943600"/>
          </a:xfrm>
        </p:spPr>
        <p:txBody>
          <a:bodyPr/>
          <a:lstStyle/>
          <a:p>
            <a:r>
              <a:rPr lang="ru-RU" dirty="0"/>
              <a:t>Австрийский физик и математик</a:t>
            </a:r>
          </a:p>
          <a:p>
            <a:r>
              <a:rPr lang="ru-RU" dirty="0"/>
              <a:t>Член Австрийской академии наук (1865)</a:t>
            </a:r>
          </a:p>
        </p:txBody>
      </p:sp>
      <p:pic>
        <p:nvPicPr>
          <p:cNvPr id="386050" name="Picture 2"/>
          <p:cNvPicPr>
            <a:picLocks noChangeAspect="1" noChangeArrowheads="1"/>
          </p:cNvPicPr>
          <p:nvPr/>
        </p:nvPicPr>
        <p:blipFill>
          <a:blip r:embed="rId3" cstate="print"/>
          <a:srcRect/>
          <a:stretch>
            <a:fillRect/>
          </a:stretch>
        </p:blipFill>
        <p:spPr bwMode="auto">
          <a:xfrm>
            <a:off x="6477000" y="1752600"/>
            <a:ext cx="2421610" cy="2857500"/>
          </a:xfrm>
          <a:prstGeom prst="rect">
            <a:avLst/>
          </a:prstGeom>
          <a:noFill/>
          <a:ln w="9525">
            <a:noFill/>
            <a:miter lim="800000"/>
            <a:headEnd/>
            <a:tailEnd/>
          </a:ln>
        </p:spPr>
      </p:pic>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24 марта 1835 – 7 января 1893, Австрия</a:t>
            </a:r>
          </a:p>
        </p:txBody>
      </p:sp>
      <p:sp>
        <p:nvSpPr>
          <p:cNvPr id="7" name="Прямоугольник 6"/>
          <p:cNvSpPr/>
          <p:nvPr/>
        </p:nvSpPr>
        <p:spPr>
          <a:xfrm>
            <a:off x="6477000" y="1143000"/>
            <a:ext cx="2514600" cy="4572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accent6">
                    <a:lumMod val="75000"/>
                  </a:schemeClr>
                </a:solidFill>
              </a:rPr>
              <a:t>Joseph</a:t>
            </a:r>
            <a:r>
              <a:rPr lang="ru-RU" b="1" dirty="0">
                <a:solidFill>
                  <a:schemeClr val="accent6">
                    <a:lumMod val="75000"/>
                  </a:schemeClr>
                </a:solidFill>
              </a:rPr>
              <a:t> </a:t>
            </a:r>
            <a:r>
              <a:rPr lang="ru-RU" b="1" dirty="0" err="1">
                <a:solidFill>
                  <a:schemeClr val="accent6">
                    <a:lumMod val="75000"/>
                  </a:schemeClr>
                </a:solidFill>
              </a:rPr>
              <a:t>Stefan</a:t>
            </a:r>
            <a:endParaRPr lang="ru-RU" b="1" dirty="0">
              <a:solidFill>
                <a:schemeClr val="accent6">
                  <a:lumMod val="75000"/>
                </a:schemeClr>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52400" y="1066800"/>
            <a:ext cx="6934200" cy="5791200"/>
          </a:xfrm>
        </p:spPr>
        <p:txBody>
          <a:bodyPr/>
          <a:lstStyle/>
          <a:p>
            <a:r>
              <a:rPr lang="ru-RU" sz="2400" dirty="0"/>
              <a:t>нем. </a:t>
            </a:r>
            <a:r>
              <a:rPr lang="ru-RU" sz="2400" dirty="0" err="1"/>
              <a:t>Ludwig</a:t>
            </a:r>
            <a:r>
              <a:rPr lang="ru-RU" sz="2400" dirty="0"/>
              <a:t> </a:t>
            </a:r>
            <a:r>
              <a:rPr lang="ru-RU" sz="2400" dirty="0" err="1"/>
              <a:t>Eduard</a:t>
            </a:r>
            <a:r>
              <a:rPr lang="ru-RU" sz="2400" dirty="0"/>
              <a:t> </a:t>
            </a:r>
            <a:r>
              <a:rPr lang="ru-RU" sz="2400" dirty="0" err="1"/>
              <a:t>Boltzmann</a:t>
            </a:r>
            <a:r>
              <a:rPr lang="ru-RU" sz="2400" dirty="0"/>
              <a:t>, 20 февраля 1844, Вена, Австрийская империя — 5 сентября 1906, </a:t>
            </a:r>
            <a:r>
              <a:rPr lang="ru-RU" sz="2400" dirty="0" err="1"/>
              <a:t>Дуино</a:t>
            </a:r>
            <a:r>
              <a:rPr lang="ru-RU" sz="2400" dirty="0"/>
              <a:t>, Италия — австрийский физик-теоретик, основатель статистической механики и молекулярно-кинетической теории. Член Австрийской академии наук (1895), член-корреспондент Петербургской академии наук (1899) и ряда других.</a:t>
            </a:r>
          </a:p>
          <a:p>
            <a:r>
              <a:rPr lang="ru-RU" sz="2400" dirty="0"/>
              <a:t>ученик </a:t>
            </a:r>
            <a:r>
              <a:rPr lang="ru-RU" sz="2400" dirty="0" err="1"/>
              <a:t>Й.Стефана</a:t>
            </a:r>
            <a:endParaRPr lang="ru-RU" sz="2400" dirty="0"/>
          </a:p>
        </p:txBody>
      </p:sp>
      <p:pic>
        <p:nvPicPr>
          <p:cNvPr id="387074" name="Picture 2"/>
          <p:cNvPicPr>
            <a:picLocks noChangeAspect="1" noChangeArrowheads="1"/>
          </p:cNvPicPr>
          <p:nvPr/>
        </p:nvPicPr>
        <p:blipFill>
          <a:blip r:embed="rId3" cstate="print"/>
          <a:srcRect/>
          <a:stretch>
            <a:fillRect/>
          </a:stretch>
        </p:blipFill>
        <p:spPr bwMode="auto">
          <a:xfrm>
            <a:off x="7086600" y="914400"/>
            <a:ext cx="1905000" cy="233362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Вильгельм Карл Вернер </a:t>
            </a:r>
            <a:r>
              <a:rPr lang="ru-RU" dirty="0" err="1"/>
              <a:t>Отто</a:t>
            </a:r>
            <a:r>
              <a:rPr lang="ru-RU" dirty="0"/>
              <a:t> Фриц Франц ВИН</a:t>
            </a:r>
          </a:p>
        </p:txBody>
      </p:sp>
      <p:sp>
        <p:nvSpPr>
          <p:cNvPr id="3" name="Содержимое 2"/>
          <p:cNvSpPr>
            <a:spLocks noGrp="1"/>
          </p:cNvSpPr>
          <p:nvPr>
            <p:ph idx="1"/>
          </p:nvPr>
        </p:nvSpPr>
        <p:spPr>
          <a:xfrm>
            <a:off x="0" y="990600"/>
            <a:ext cx="6553200" cy="5943600"/>
          </a:xfrm>
        </p:spPr>
        <p:txBody>
          <a:bodyPr/>
          <a:lstStyle/>
          <a:p>
            <a:r>
              <a:rPr lang="ru-RU" sz="1600" dirty="0"/>
              <a:t>Немецкий физик</a:t>
            </a:r>
          </a:p>
          <a:p>
            <a:r>
              <a:rPr lang="ru-RU" sz="1600" dirty="0"/>
              <a:t>Окончил Берлинский университет в 1886</a:t>
            </a:r>
          </a:p>
          <a:p>
            <a:r>
              <a:rPr lang="ru-RU" sz="1600" dirty="0"/>
              <a:t>1892-1896 приват-доцент Берлинского университета</a:t>
            </a:r>
          </a:p>
          <a:p>
            <a:r>
              <a:rPr lang="ru-RU" sz="1600" dirty="0"/>
              <a:t>1896-1899 профессор Высшей технической школы в </a:t>
            </a:r>
            <a:r>
              <a:rPr lang="ru-RU" sz="1600" dirty="0" err="1"/>
              <a:t>Ахене</a:t>
            </a:r>
            <a:endParaRPr lang="ru-RU" sz="1600" dirty="0"/>
          </a:p>
          <a:p>
            <a:r>
              <a:rPr lang="ru-RU" sz="1600" dirty="0"/>
              <a:t>с 1900 профессор </a:t>
            </a:r>
            <a:r>
              <a:rPr lang="ru-RU" sz="1600" dirty="0" err="1"/>
              <a:t>Вюрцбургского</a:t>
            </a:r>
            <a:r>
              <a:rPr lang="ru-RU" sz="1600" dirty="0"/>
              <a:t>, затем Мюнхенского университетов</a:t>
            </a:r>
          </a:p>
          <a:p>
            <a:r>
              <a:rPr lang="ru-RU" sz="1600" dirty="0"/>
              <a:t>В 1893 вывел теоретический закон излучения абсолютно чёрного тела и показал, что максимум энергии излучения должен смещаться по спектру излучения с ростом температуры</a:t>
            </a:r>
          </a:p>
          <a:p>
            <a:r>
              <a:rPr lang="ru-RU" sz="1600" dirty="0"/>
              <a:t>1911 – Нобелевская премия за изучение теплового излучения</a:t>
            </a:r>
          </a:p>
          <a:p>
            <a:r>
              <a:rPr lang="ru-RU" sz="1600" dirty="0"/>
              <a:t>Исследовал отклонение </a:t>
            </a:r>
            <a:r>
              <a:rPr lang="ru-RU" sz="1600" dirty="0" err="1"/>
              <a:t>каналовых</a:t>
            </a:r>
            <a:r>
              <a:rPr lang="ru-RU" sz="1600" dirty="0"/>
              <a:t> лучей </a:t>
            </a:r>
            <a:br>
              <a:rPr lang="ru-RU" sz="1600" dirty="0"/>
            </a:br>
            <a:r>
              <a:rPr lang="ru-RU" sz="1600" dirty="0"/>
              <a:t>в электрическом и магнитном полях, </a:t>
            </a:r>
            <a:br>
              <a:rPr lang="ru-RU" sz="1600" dirty="0"/>
            </a:br>
            <a:r>
              <a:rPr lang="ru-RU" sz="1600" dirty="0"/>
              <a:t>разработал метод измерения длительности свечения свободных атомов</a:t>
            </a:r>
          </a:p>
          <a:p>
            <a:r>
              <a:rPr lang="ru-RU" sz="1600" dirty="0"/>
              <a:t>Один из авторов многотомного </a:t>
            </a:r>
            <a:br>
              <a:rPr lang="ru-RU" sz="1600" dirty="0"/>
            </a:br>
            <a:r>
              <a:rPr lang="ru-RU" sz="1600" dirty="0"/>
              <a:t>«Руководства по экспериментальной физике»</a:t>
            </a:r>
          </a:p>
        </p:txBody>
      </p:sp>
      <p:cxnSp>
        <p:nvCxnSpPr>
          <p:cNvPr id="4" name="Прямая соединительная линия 3"/>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1066800"/>
            <a:ext cx="2628000" cy="5334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lumMod val="75000"/>
                  </a:schemeClr>
                </a:solidFill>
              </a:rPr>
              <a:t>Wilhelm Wien</a:t>
            </a:r>
            <a:endParaRPr lang="ru-RU" b="1" dirty="0">
              <a:solidFill>
                <a:schemeClr val="accent6">
                  <a:lumMod val="75000"/>
                </a:schemeClr>
              </a:solidFill>
            </a:endParaRPr>
          </a:p>
        </p:txBody>
      </p:sp>
      <p:sp>
        <p:nvSpPr>
          <p:cNvPr id="7" name="Прямоугольник 6"/>
          <p:cNvSpPr/>
          <p:nvPr/>
        </p:nvSpPr>
        <p:spPr>
          <a:xfrm>
            <a:off x="6481328" y="5286984"/>
            <a:ext cx="2628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13 января 1864 – 30 августа1928, Германия</a:t>
            </a:r>
          </a:p>
        </p:txBody>
      </p:sp>
      <p:pic>
        <p:nvPicPr>
          <p:cNvPr id="488451" name="Picture 3"/>
          <p:cNvPicPr>
            <a:picLocks noChangeAspect="1" noChangeArrowheads="1"/>
          </p:cNvPicPr>
          <p:nvPr/>
        </p:nvPicPr>
        <p:blipFill>
          <a:blip r:embed="rId3" cstate="print"/>
          <a:srcRect/>
          <a:stretch>
            <a:fillRect/>
          </a:stretch>
        </p:blipFill>
        <p:spPr bwMode="auto">
          <a:xfrm>
            <a:off x="6477000" y="1600201"/>
            <a:ext cx="2628000" cy="371674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Джон Уильям Рэлей</a:t>
            </a:r>
          </a:p>
        </p:txBody>
      </p:sp>
      <p:sp>
        <p:nvSpPr>
          <p:cNvPr id="3" name="Содержимое 2"/>
          <p:cNvSpPr>
            <a:spLocks noGrp="1"/>
          </p:cNvSpPr>
          <p:nvPr>
            <p:ph idx="1"/>
          </p:nvPr>
        </p:nvSpPr>
        <p:spPr>
          <a:xfrm>
            <a:off x="152400" y="914400"/>
            <a:ext cx="7162800" cy="5943600"/>
          </a:xfrm>
        </p:spPr>
        <p:txBody>
          <a:bodyPr/>
          <a:lstStyle/>
          <a:p>
            <a:r>
              <a:rPr lang="ru-RU" sz="2400" dirty="0"/>
              <a:t>Рэлей (</a:t>
            </a:r>
            <a:r>
              <a:rPr lang="ru-RU" sz="2400" dirty="0" err="1"/>
              <a:t>Стретт</a:t>
            </a:r>
            <a:r>
              <a:rPr lang="ru-RU" sz="2400" dirty="0"/>
              <a:t>) Джон Уильям (1842–1919) – английский физик. Работы посвящены теории колебаний, одним из основоположников которой он является, акустике, теории теплового излучения, молекулярной физике, гидродинамике, электромагнетизму, оптике. Исследовал колебания упругих тел, первый обратил внимание на автоколебания. Заложил основы теории молекулярного рассеяния света, объяснил голубой цвет неба. Сконструировал рефрактометр (</a:t>
            </a:r>
            <a:r>
              <a:rPr lang="ru-RU" sz="2400" dirty="0" err="1"/>
              <a:t>рефрактометр</a:t>
            </a:r>
            <a:r>
              <a:rPr lang="ru-RU" sz="2400" dirty="0"/>
              <a:t> Рэлея).</a:t>
            </a:r>
          </a:p>
        </p:txBody>
      </p:sp>
      <p:pic>
        <p:nvPicPr>
          <p:cNvPr id="490498" name="Picture 2"/>
          <p:cNvPicPr>
            <a:picLocks noChangeAspect="1" noChangeArrowheads="1"/>
          </p:cNvPicPr>
          <p:nvPr/>
        </p:nvPicPr>
        <p:blipFill>
          <a:blip r:embed="rId3" cstate="print"/>
          <a:srcRect/>
          <a:stretch>
            <a:fillRect/>
          </a:stretch>
        </p:blipFill>
        <p:spPr bwMode="auto">
          <a:xfrm>
            <a:off x="7391400" y="2895600"/>
            <a:ext cx="962025" cy="1447800"/>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Джинс Джеймс </a:t>
            </a:r>
            <a:r>
              <a:rPr lang="ru-RU" dirty="0" err="1"/>
              <a:t>Хопвуд</a:t>
            </a:r>
            <a:endParaRPr lang="ru-RU" dirty="0"/>
          </a:p>
        </p:txBody>
      </p:sp>
      <p:sp>
        <p:nvSpPr>
          <p:cNvPr id="3" name="Содержимое 2"/>
          <p:cNvSpPr>
            <a:spLocks noGrp="1"/>
          </p:cNvSpPr>
          <p:nvPr>
            <p:ph idx="1"/>
          </p:nvPr>
        </p:nvSpPr>
        <p:spPr>
          <a:xfrm>
            <a:off x="152400" y="914400"/>
            <a:ext cx="7543800" cy="5943600"/>
          </a:xfrm>
        </p:spPr>
        <p:txBody>
          <a:bodyPr/>
          <a:lstStyle/>
          <a:p>
            <a:r>
              <a:rPr lang="ru-RU" sz="2400" dirty="0"/>
              <a:t>Джинс Джеймс </a:t>
            </a:r>
            <a:r>
              <a:rPr lang="ru-RU" sz="2400" dirty="0" err="1"/>
              <a:t>Хопвуд</a:t>
            </a:r>
            <a:r>
              <a:rPr lang="ru-RU" sz="2400" dirty="0"/>
              <a:t> (1877–1946) – английский физик и астрофизик. Основные физические исследования посвящены кинетической теории газов и теории теплового излучения. Вывел в 1905 году формулу плотности энергии (закон Релея–Джинса). Работы Джинса посвящены также квантовой теории, математической теории электричества и магнетизма, теоретической механике, теории относительности.</a:t>
            </a:r>
          </a:p>
        </p:txBody>
      </p:sp>
      <p:pic>
        <p:nvPicPr>
          <p:cNvPr id="491522" name="Picture 2"/>
          <p:cNvPicPr>
            <a:picLocks noChangeAspect="1" noChangeArrowheads="1"/>
          </p:cNvPicPr>
          <p:nvPr/>
        </p:nvPicPr>
        <p:blipFill>
          <a:blip r:embed="rId3" cstate="print"/>
          <a:srcRect/>
          <a:stretch>
            <a:fillRect/>
          </a:stretch>
        </p:blipFill>
        <p:spPr bwMode="auto">
          <a:xfrm>
            <a:off x="7696200" y="2667000"/>
            <a:ext cx="1019175" cy="147637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150"/>
          </a:xfrm>
        </p:spPr>
        <p:txBody>
          <a:bodyPr rtlCol="0"/>
          <a:lstStyle/>
          <a:p>
            <a:pPr fontAlgn="auto">
              <a:spcAft>
                <a:spcPts val="0"/>
              </a:spcAft>
              <a:defRPr/>
            </a:pPr>
            <a:r>
              <a:rPr lang="ru-RU" dirty="0"/>
              <a:t>Использованные источники</a:t>
            </a:r>
          </a:p>
        </p:txBody>
      </p:sp>
      <p:sp>
        <p:nvSpPr>
          <p:cNvPr id="202754" name="Содержимое 2"/>
          <p:cNvSpPr>
            <a:spLocks noGrp="1"/>
          </p:cNvSpPr>
          <p:nvPr>
            <p:ph idx="1"/>
          </p:nvPr>
        </p:nvSpPr>
        <p:spPr>
          <a:xfrm>
            <a:off x="457200" y="685800"/>
            <a:ext cx="8229600" cy="5867400"/>
          </a:xfrm>
        </p:spPr>
        <p:txBody>
          <a:bodyPr>
            <a:noAutofit/>
          </a:bodyPr>
          <a:lstStyle/>
          <a:p>
            <a:r>
              <a:rPr lang="ru-RU" sz="1200" b="1" dirty="0">
                <a:solidFill>
                  <a:srgbClr val="002060"/>
                </a:solidFill>
                <a:latin typeface="Verdana" pitchFamily="34" charset="0"/>
              </a:rPr>
              <a:t>Трофимова Т.И. Курс физики</a:t>
            </a:r>
          </a:p>
          <a:p>
            <a:pPr lvl="0"/>
            <a:r>
              <a:rPr lang="ru-RU" sz="1200" b="1" dirty="0" err="1"/>
              <a:t>Костко</a:t>
            </a:r>
            <a:r>
              <a:rPr lang="ru-RU" sz="1200" b="1" dirty="0"/>
              <a:t> О.К. Физика для строительных и архитектурных вузов</a:t>
            </a:r>
          </a:p>
          <a:p>
            <a:pPr lvl="0"/>
            <a:r>
              <a:rPr lang="ru-RU" sz="1200" dirty="0"/>
              <a:t>Сахаров Д.И., блудов М.И. Физика для техникумов</a:t>
            </a:r>
          </a:p>
          <a:p>
            <a:pPr lvl="0"/>
            <a:r>
              <a:rPr lang="ru-RU" sz="1200" b="1" dirty="0" err="1"/>
              <a:t>Ландсберг</a:t>
            </a:r>
            <a:r>
              <a:rPr lang="ru-RU" sz="1200" b="1" dirty="0"/>
              <a:t> Г.С. Элементарный учебник физики</a:t>
            </a:r>
          </a:p>
          <a:p>
            <a:pPr lvl="0"/>
            <a:r>
              <a:rPr lang="en-US" sz="1200" b="1" u="sng" dirty="0">
                <a:hlinkClick r:id="rId3"/>
              </a:rPr>
              <a:t>http</a:t>
            </a:r>
            <a:r>
              <a:rPr lang="ru-RU" sz="1200" b="1" u="sng" dirty="0">
                <a:hlinkClick r:id="rId3"/>
              </a:rPr>
              <a:t>://</a:t>
            </a:r>
            <a:r>
              <a:rPr lang="en-US" sz="1200" b="1" u="sng" dirty="0" err="1">
                <a:hlinkClick r:id="rId3"/>
              </a:rPr>
              <a:t>aco</a:t>
            </a:r>
            <a:r>
              <a:rPr lang="ru-RU" sz="1200" b="1" u="sng" dirty="0">
                <a:hlinkClick r:id="rId3"/>
              </a:rPr>
              <a:t>.</a:t>
            </a:r>
            <a:r>
              <a:rPr lang="en-US" sz="1200" b="1" u="sng" dirty="0" err="1">
                <a:hlinkClick r:id="rId3"/>
              </a:rPr>
              <a:t>ifmo</a:t>
            </a:r>
            <a:r>
              <a:rPr lang="ru-RU" sz="1200" b="1" u="sng" dirty="0">
                <a:hlinkClick r:id="rId3"/>
              </a:rPr>
              <a:t>.</a:t>
            </a:r>
            <a:r>
              <a:rPr lang="en-US" sz="1200" b="1" u="sng" dirty="0" err="1">
                <a:hlinkClick r:id="rId3"/>
              </a:rPr>
              <a:t>ru</a:t>
            </a:r>
            <a:r>
              <a:rPr lang="ru-RU" sz="1200" b="1" u="sng" dirty="0">
                <a:hlinkClick r:id="rId3"/>
              </a:rPr>
              <a:t>/</a:t>
            </a:r>
            <a:r>
              <a:rPr lang="en-US" sz="1200" b="1" u="sng" dirty="0">
                <a:hlinkClick r:id="rId3"/>
              </a:rPr>
              <a:t>el</a:t>
            </a:r>
            <a:r>
              <a:rPr lang="ru-RU" sz="1200" b="1" u="sng" dirty="0">
                <a:hlinkClick r:id="rId3"/>
              </a:rPr>
              <a:t>_</a:t>
            </a:r>
            <a:r>
              <a:rPr lang="en-US" sz="1200" b="1" u="sng" dirty="0">
                <a:hlinkClick r:id="rId3"/>
              </a:rPr>
              <a:t>books</a:t>
            </a:r>
            <a:r>
              <a:rPr lang="ru-RU" sz="1200" b="1" u="sng" dirty="0">
                <a:hlinkClick r:id="rId3"/>
              </a:rPr>
              <a:t>/</a:t>
            </a:r>
            <a:r>
              <a:rPr lang="en-US" sz="1200" b="1" u="sng" dirty="0">
                <a:hlinkClick r:id="rId3"/>
              </a:rPr>
              <a:t>basics</a:t>
            </a:r>
            <a:r>
              <a:rPr lang="ru-RU" sz="1200" b="1" u="sng" dirty="0">
                <a:hlinkClick r:id="rId3"/>
              </a:rPr>
              <a:t>_</a:t>
            </a:r>
            <a:r>
              <a:rPr lang="en-US" sz="1200" b="1" u="sng" dirty="0">
                <a:hlinkClick r:id="rId3"/>
              </a:rPr>
              <a:t>optics</a:t>
            </a:r>
            <a:r>
              <a:rPr lang="ru-RU" sz="1200" b="1" u="sng" dirty="0">
                <a:hlinkClick r:id="rId3"/>
              </a:rPr>
              <a:t>/</a:t>
            </a:r>
            <a:r>
              <a:rPr lang="ru-RU" sz="1200" b="1" dirty="0"/>
              <a:t> </a:t>
            </a:r>
          </a:p>
          <a:p>
            <a:pPr lvl="0"/>
            <a:r>
              <a:rPr lang="ru-RU" sz="1200" b="1" u="sng" dirty="0">
                <a:hlinkClick r:id="rId4"/>
              </a:rPr>
              <a:t>http://all-fizika.com/</a:t>
            </a:r>
            <a:endParaRPr lang="ru-RU" sz="1200" b="1" dirty="0"/>
          </a:p>
          <a:p>
            <a:pPr lvl="0"/>
            <a:r>
              <a:rPr lang="en-US" sz="1200" b="1" u="sng" dirty="0">
                <a:hlinkClick r:id="rId5"/>
              </a:rPr>
              <a:t>http</a:t>
            </a:r>
            <a:r>
              <a:rPr lang="ru-RU" sz="1200" b="1" u="sng" dirty="0">
                <a:hlinkClick r:id="rId5"/>
              </a:rPr>
              <a:t>://</a:t>
            </a:r>
            <a:r>
              <a:rPr lang="en-US" sz="1200" b="1" u="sng" dirty="0" err="1">
                <a:hlinkClick r:id="rId5"/>
              </a:rPr>
              <a:t>bse</a:t>
            </a:r>
            <a:r>
              <a:rPr lang="ru-RU" sz="1200" b="1" u="sng" dirty="0">
                <a:hlinkClick r:id="rId5"/>
              </a:rPr>
              <a:t>.</a:t>
            </a:r>
            <a:r>
              <a:rPr lang="en-US" sz="1200" b="1" u="sng" dirty="0" err="1">
                <a:hlinkClick r:id="rId5"/>
              </a:rPr>
              <a:t>sci</a:t>
            </a:r>
            <a:r>
              <a:rPr lang="ru-RU" sz="1200" b="1" u="sng" dirty="0">
                <a:hlinkClick r:id="rId5"/>
              </a:rPr>
              <a:t>-</a:t>
            </a:r>
            <a:r>
              <a:rPr lang="en-US" sz="1200" b="1" u="sng" dirty="0">
                <a:hlinkClick r:id="rId5"/>
              </a:rPr>
              <a:t>lib</a:t>
            </a:r>
            <a:r>
              <a:rPr lang="ru-RU" sz="1200" b="1" u="sng" dirty="0">
                <a:hlinkClick r:id="rId5"/>
              </a:rPr>
              <a:t>.</a:t>
            </a:r>
            <a:r>
              <a:rPr lang="en-US" sz="1200" b="1" u="sng" dirty="0">
                <a:hlinkClick r:id="rId5"/>
              </a:rPr>
              <a:t>com</a:t>
            </a:r>
            <a:r>
              <a:rPr lang="ru-RU" sz="1200" b="1" u="sng" dirty="0">
                <a:hlinkClick r:id="rId5"/>
              </a:rPr>
              <a:t>/</a:t>
            </a:r>
            <a:r>
              <a:rPr lang="ru-RU" sz="1200" b="1" dirty="0"/>
              <a:t> </a:t>
            </a:r>
          </a:p>
          <a:p>
            <a:pPr lvl="0"/>
            <a:r>
              <a:rPr lang="en-US" sz="1200" b="1" u="sng" dirty="0">
                <a:hlinkClick r:id="rId6"/>
              </a:rPr>
              <a:t>http://elementy.ru/physics</a:t>
            </a:r>
            <a:r>
              <a:rPr lang="ru-RU" sz="1200" b="1" dirty="0"/>
              <a:t> </a:t>
            </a:r>
          </a:p>
          <a:p>
            <a:pPr lvl="0"/>
            <a:r>
              <a:rPr lang="ru-RU" sz="1200" b="1" u="sng" dirty="0">
                <a:hlinkClick r:id="rId7"/>
              </a:rPr>
              <a:t>http://ens.tpu.ru/posobie.htm</a:t>
            </a:r>
            <a:endParaRPr lang="ru-RU" sz="1200" b="1" dirty="0"/>
          </a:p>
          <a:p>
            <a:pPr lvl="0"/>
            <a:r>
              <a:rPr lang="ru-RU" sz="1200" b="1" u="sng" dirty="0">
                <a:hlinkClick r:id="rId8"/>
              </a:rPr>
              <a:t>http://fn.bmstu.ru/phys/bib/physbook/tom6/content.htm</a:t>
            </a:r>
            <a:endParaRPr lang="ru-RU" sz="1200" b="1" dirty="0"/>
          </a:p>
          <a:p>
            <a:pPr lvl="0"/>
            <a:r>
              <a:rPr lang="en-US" sz="1200" b="1" u="sng" dirty="0">
                <a:hlinkClick r:id="rId9"/>
              </a:rPr>
              <a:t>http://physoptika.ru/</a:t>
            </a:r>
            <a:r>
              <a:rPr lang="ru-RU" sz="1200" b="1" dirty="0"/>
              <a:t> </a:t>
            </a:r>
          </a:p>
          <a:p>
            <a:pPr lvl="0"/>
            <a:r>
              <a:rPr lang="en-US" sz="1200" b="1" u="sng" dirty="0">
                <a:hlinkClick r:id="rId10"/>
              </a:rPr>
              <a:t>http://ru.wikipedia.org</a:t>
            </a:r>
            <a:r>
              <a:rPr lang="ru-RU" sz="1200" b="1" dirty="0"/>
              <a:t> </a:t>
            </a:r>
          </a:p>
          <a:p>
            <a:pPr lvl="0"/>
            <a:r>
              <a:rPr lang="en-US" sz="1200" b="1" u="sng" dirty="0">
                <a:hlinkClick r:id="rId11"/>
              </a:rPr>
              <a:t>http</a:t>
            </a:r>
            <a:r>
              <a:rPr lang="ru-RU" sz="1200" b="1" u="sng" dirty="0">
                <a:hlinkClick r:id="rId11"/>
              </a:rPr>
              <a:t>://</a:t>
            </a:r>
            <a:r>
              <a:rPr lang="en-US" sz="1200" b="1" u="sng" dirty="0" err="1">
                <a:hlinkClick r:id="rId11"/>
              </a:rPr>
              <a:t>rutube</a:t>
            </a:r>
            <a:r>
              <a:rPr lang="ru-RU" sz="1200" b="1" u="sng" dirty="0">
                <a:hlinkClick r:id="rId11"/>
              </a:rPr>
              <a:t>.</a:t>
            </a:r>
            <a:r>
              <a:rPr lang="en-US" sz="1200" b="1" u="sng" dirty="0" err="1">
                <a:hlinkClick r:id="rId11"/>
              </a:rPr>
              <a:t>ru</a:t>
            </a:r>
            <a:r>
              <a:rPr lang="ru-RU" sz="1200" b="1" u="sng" dirty="0">
                <a:hlinkClick r:id="rId11"/>
              </a:rPr>
              <a:t>/</a:t>
            </a:r>
            <a:r>
              <a:rPr lang="en-US" sz="1200" b="1" u="sng" dirty="0">
                <a:hlinkClick r:id="rId11"/>
              </a:rPr>
              <a:t>tracks</a:t>
            </a:r>
            <a:r>
              <a:rPr lang="ru-RU" sz="1200" b="1" u="sng" dirty="0">
                <a:hlinkClick r:id="rId11"/>
              </a:rPr>
              <a:t>/1425275.</a:t>
            </a:r>
            <a:r>
              <a:rPr lang="en-US" sz="1200" b="1" u="sng" dirty="0">
                <a:hlinkClick r:id="rId11"/>
              </a:rPr>
              <a:t>html</a:t>
            </a:r>
            <a:r>
              <a:rPr lang="ru-RU" sz="1200" b="1" u="sng" dirty="0">
                <a:hlinkClick r:id="rId11"/>
              </a:rPr>
              <a:t>?</a:t>
            </a:r>
            <a:r>
              <a:rPr lang="en-US" sz="1200" b="1" u="sng" dirty="0">
                <a:hlinkClick r:id="rId11"/>
              </a:rPr>
              <a:t>v</a:t>
            </a:r>
            <a:r>
              <a:rPr lang="ru-RU" sz="1200" b="1" u="sng" dirty="0">
                <a:hlinkClick r:id="rId11"/>
              </a:rPr>
              <a:t>=0</a:t>
            </a:r>
            <a:r>
              <a:rPr lang="en-US" sz="1200" b="1" u="sng" dirty="0" err="1">
                <a:hlinkClick r:id="rId11"/>
              </a:rPr>
              <a:t>ccd</a:t>
            </a:r>
            <a:r>
              <a:rPr lang="ru-RU" sz="1200" b="1" u="sng" dirty="0">
                <a:hlinkClick r:id="rId11"/>
              </a:rPr>
              <a:t>9</a:t>
            </a:r>
            <a:r>
              <a:rPr lang="en-US" sz="1200" b="1" u="sng" dirty="0" err="1">
                <a:hlinkClick r:id="rId11"/>
              </a:rPr>
              <a:t>cf</a:t>
            </a:r>
            <a:r>
              <a:rPr lang="ru-RU" sz="1200" b="1" u="sng" dirty="0">
                <a:hlinkClick r:id="rId11"/>
              </a:rPr>
              <a:t>27</a:t>
            </a:r>
            <a:r>
              <a:rPr lang="en-US" sz="1200" b="1" u="sng" dirty="0">
                <a:hlinkClick r:id="rId11"/>
              </a:rPr>
              <a:t>c</a:t>
            </a:r>
            <a:r>
              <a:rPr lang="ru-RU" sz="1200" b="1" u="sng" dirty="0">
                <a:hlinkClick r:id="rId11"/>
              </a:rPr>
              <a:t>52</a:t>
            </a:r>
            <a:r>
              <a:rPr lang="en-US" sz="1200" b="1" u="sng" dirty="0">
                <a:hlinkClick r:id="rId11"/>
              </a:rPr>
              <a:t>d</a:t>
            </a:r>
            <a:r>
              <a:rPr lang="ru-RU" sz="1200" b="1" u="sng" dirty="0">
                <a:hlinkClick r:id="rId11"/>
              </a:rPr>
              <a:t>982</a:t>
            </a:r>
            <a:r>
              <a:rPr lang="en-US" sz="1200" b="1" u="sng" dirty="0" err="1">
                <a:hlinkClick r:id="rId11"/>
              </a:rPr>
              <a:t>fb</a:t>
            </a:r>
            <a:r>
              <a:rPr lang="ru-RU" sz="1200" b="1" u="sng" dirty="0">
                <a:hlinkClick r:id="rId11"/>
              </a:rPr>
              <a:t>958</a:t>
            </a:r>
            <a:r>
              <a:rPr lang="en-US" sz="1200" b="1" u="sng" dirty="0" err="1">
                <a:hlinkClick r:id="rId11"/>
              </a:rPr>
              <a:t>fea</a:t>
            </a:r>
            <a:r>
              <a:rPr lang="ru-RU" sz="1200" b="1" u="sng" dirty="0">
                <a:hlinkClick r:id="rId11"/>
              </a:rPr>
              <a:t>16</a:t>
            </a:r>
            <a:r>
              <a:rPr lang="en-US" sz="1200" b="1" u="sng" dirty="0" err="1">
                <a:hlinkClick r:id="rId11"/>
              </a:rPr>
              <a:t>fb</a:t>
            </a:r>
            <a:r>
              <a:rPr lang="ru-RU" sz="1200" b="1" u="sng" dirty="0">
                <a:hlinkClick r:id="rId11"/>
              </a:rPr>
              <a:t>3057</a:t>
            </a:r>
            <a:r>
              <a:rPr lang="ru-RU" sz="1200" b="1" dirty="0"/>
              <a:t> </a:t>
            </a:r>
          </a:p>
          <a:p>
            <a:pPr lvl="0"/>
            <a:r>
              <a:rPr lang="en-US" sz="1200" b="1" u="sng" dirty="0">
                <a:hlinkClick r:id="rId12"/>
              </a:rPr>
              <a:t>http</a:t>
            </a:r>
            <a:r>
              <a:rPr lang="ru-RU" sz="1200" b="1" u="sng" dirty="0">
                <a:hlinkClick r:id="rId12"/>
              </a:rPr>
              <a:t>://</a:t>
            </a:r>
            <a:r>
              <a:rPr lang="en-US" sz="1200" b="1" u="sng" dirty="0">
                <a:hlinkClick r:id="rId12"/>
              </a:rPr>
              <a:t>school</a:t>
            </a:r>
            <a:r>
              <a:rPr lang="ru-RU" sz="1200" b="1" u="sng" dirty="0">
                <a:hlinkClick r:id="rId12"/>
              </a:rPr>
              <a:t>-</a:t>
            </a:r>
            <a:r>
              <a:rPr lang="en-US" sz="1200" b="1" u="sng" dirty="0">
                <a:hlinkClick r:id="rId12"/>
              </a:rPr>
              <a:t>collection</a:t>
            </a:r>
            <a:r>
              <a:rPr lang="ru-RU" sz="1200" b="1" u="sng" dirty="0">
                <a:hlinkClick r:id="rId12"/>
              </a:rPr>
              <a:t>.</a:t>
            </a:r>
            <a:r>
              <a:rPr lang="en-US" sz="1200" b="1" u="sng" dirty="0" err="1">
                <a:hlinkClick r:id="rId12"/>
              </a:rPr>
              <a:t>edu</a:t>
            </a:r>
            <a:r>
              <a:rPr lang="ru-RU" sz="1200" b="1" u="sng" dirty="0">
                <a:hlinkClick r:id="rId12"/>
              </a:rPr>
              <a:t>.</a:t>
            </a:r>
            <a:r>
              <a:rPr lang="en-US" sz="1200" b="1" u="sng" dirty="0" err="1">
                <a:hlinkClick r:id="rId12"/>
              </a:rPr>
              <a:t>ru</a:t>
            </a:r>
            <a:r>
              <a:rPr lang="ru-RU" sz="1200" b="1" dirty="0"/>
              <a:t> </a:t>
            </a:r>
          </a:p>
          <a:p>
            <a:pPr lvl="0"/>
            <a:r>
              <a:rPr lang="en-US" sz="1200" b="1" u="sng" dirty="0">
                <a:hlinkClick r:id="rId13"/>
              </a:rPr>
              <a:t>http://stoom.ru/content</a:t>
            </a:r>
            <a:r>
              <a:rPr lang="ru-RU" sz="1200" b="1" dirty="0"/>
              <a:t> </a:t>
            </a:r>
          </a:p>
          <a:p>
            <a:pPr lvl="0"/>
            <a:r>
              <a:rPr lang="ru-RU" sz="1200" b="1" u="sng" dirty="0">
                <a:hlinkClick r:id="rId14"/>
              </a:rPr>
              <a:t>http://tsput.ru/res/3.php</a:t>
            </a:r>
            <a:r>
              <a:rPr lang="ru-RU" sz="1200" b="1" dirty="0"/>
              <a:t> </a:t>
            </a:r>
          </a:p>
          <a:p>
            <a:pPr lvl="0"/>
            <a:r>
              <a:rPr lang="ru-RU" sz="1200" b="1" u="sng" dirty="0">
                <a:hlinkClick r:id="rId15"/>
              </a:rPr>
              <a:t>http://web.mit.edu/newsoffice/science.html</a:t>
            </a:r>
            <a:endParaRPr lang="ru-RU" sz="1200" b="1" dirty="0"/>
          </a:p>
          <a:p>
            <a:pPr lvl="0"/>
            <a:r>
              <a:rPr lang="en-US" sz="1200" b="1" u="sng" dirty="0">
                <a:hlinkClick r:id="rId16"/>
              </a:rPr>
              <a:t>http</a:t>
            </a:r>
            <a:r>
              <a:rPr lang="ru-RU" sz="1200" b="1" u="sng" dirty="0">
                <a:hlinkClick r:id="rId16"/>
              </a:rPr>
              <a:t>://</a:t>
            </a:r>
            <a:r>
              <a:rPr lang="en-US" sz="1200" b="1" u="sng" dirty="0">
                <a:hlinkClick r:id="rId16"/>
              </a:rPr>
              <a:t>www</a:t>
            </a:r>
            <a:r>
              <a:rPr lang="ru-RU" sz="1200" b="1" u="sng" dirty="0">
                <a:hlinkClick r:id="rId16"/>
              </a:rPr>
              <a:t>.</a:t>
            </a:r>
            <a:r>
              <a:rPr lang="en-US" sz="1200" b="1" u="sng" dirty="0" err="1">
                <a:hlinkClick r:id="rId16"/>
              </a:rPr>
              <a:t>allbiograf</a:t>
            </a:r>
            <a:r>
              <a:rPr lang="ru-RU" sz="1200" b="1" u="sng" dirty="0">
                <a:hlinkClick r:id="rId16"/>
              </a:rPr>
              <a:t>.</a:t>
            </a:r>
            <a:r>
              <a:rPr lang="en-US" sz="1200" b="1" u="sng" dirty="0" err="1">
                <a:hlinkClick r:id="rId16"/>
              </a:rPr>
              <a:t>ru</a:t>
            </a:r>
            <a:r>
              <a:rPr lang="ru-RU" sz="1200" b="1" u="sng" dirty="0">
                <a:hlinkClick r:id="rId16"/>
              </a:rPr>
              <a:t>/</a:t>
            </a:r>
            <a:r>
              <a:rPr lang="en-US" sz="1200" b="1" u="sng" dirty="0">
                <a:hlinkClick r:id="rId16"/>
              </a:rPr>
              <a:t>category</a:t>
            </a:r>
            <a:r>
              <a:rPr lang="ru-RU" sz="1200" b="1" u="sng" dirty="0">
                <a:hlinkClick r:id="rId16"/>
              </a:rPr>
              <a:t>/</a:t>
            </a:r>
            <a:r>
              <a:rPr lang="en-US" sz="1200" b="1" u="sng" dirty="0" err="1">
                <a:hlinkClick r:id="rId16"/>
              </a:rPr>
              <a:t>fizika</a:t>
            </a:r>
            <a:r>
              <a:rPr lang="ru-RU" sz="1200" b="1" u="sng" dirty="0">
                <a:hlinkClick r:id="rId16"/>
              </a:rPr>
              <a:t>/</a:t>
            </a:r>
            <a:r>
              <a:rPr lang="ru-RU" sz="1200" b="1" dirty="0"/>
              <a:t> </a:t>
            </a:r>
          </a:p>
          <a:p>
            <a:pPr lvl="0"/>
            <a:r>
              <a:rPr lang="en-US" sz="1200" b="1" u="sng" dirty="0">
                <a:hlinkClick r:id="rId17"/>
              </a:rPr>
              <a:t>http://www.epsilon.cc/</a:t>
            </a:r>
            <a:r>
              <a:rPr lang="ru-RU" sz="1200" b="1" dirty="0"/>
              <a:t> </a:t>
            </a:r>
          </a:p>
          <a:p>
            <a:pPr lvl="0"/>
            <a:r>
              <a:rPr lang="en-US" sz="1200" b="1" u="sng" dirty="0">
                <a:hlinkClick r:id="rId18"/>
              </a:rPr>
              <a:t>http</a:t>
            </a:r>
            <a:r>
              <a:rPr lang="ru-RU" sz="1200" b="1" u="sng" dirty="0">
                <a:hlinkClick r:id="rId18"/>
              </a:rPr>
              <a:t>://</a:t>
            </a:r>
            <a:r>
              <a:rPr lang="en-US" sz="1200" b="1" u="sng" dirty="0">
                <a:hlinkClick r:id="rId18"/>
              </a:rPr>
              <a:t>www</a:t>
            </a:r>
            <a:r>
              <a:rPr lang="ru-RU" sz="1200" b="1" u="sng" dirty="0">
                <a:hlinkClick r:id="rId18"/>
              </a:rPr>
              <a:t>.</a:t>
            </a:r>
            <a:r>
              <a:rPr lang="en-US" sz="1200" b="1" u="sng" dirty="0" err="1">
                <a:hlinkClick r:id="rId18"/>
              </a:rPr>
              <a:t>fizika</a:t>
            </a:r>
            <a:r>
              <a:rPr lang="ru-RU" sz="1200" b="1" u="sng" dirty="0">
                <a:hlinkClick r:id="rId18"/>
              </a:rPr>
              <a:t>.</a:t>
            </a:r>
            <a:r>
              <a:rPr lang="en-US" sz="1200" b="1" u="sng" dirty="0" err="1">
                <a:hlinkClick r:id="rId18"/>
              </a:rPr>
              <a:t>kr</a:t>
            </a:r>
            <a:r>
              <a:rPr lang="ru-RU" sz="1200" b="1" u="sng" dirty="0">
                <a:hlinkClick r:id="rId18"/>
              </a:rPr>
              <a:t>.</a:t>
            </a:r>
            <a:r>
              <a:rPr lang="en-US" sz="1200" b="1" u="sng" dirty="0" err="1">
                <a:hlinkClick r:id="rId18"/>
              </a:rPr>
              <a:t>ua</a:t>
            </a:r>
            <a:r>
              <a:rPr lang="ru-RU" sz="1200" b="1" u="sng" dirty="0">
                <a:hlinkClick r:id="rId18"/>
              </a:rPr>
              <a:t>/</a:t>
            </a:r>
            <a:r>
              <a:rPr lang="en-US" sz="1200" b="1" u="sng" dirty="0">
                <a:hlinkClick r:id="rId18"/>
              </a:rPr>
              <a:t>index</a:t>
            </a:r>
            <a:r>
              <a:rPr lang="ru-RU" sz="1200" b="1" u="sng" dirty="0">
                <a:hlinkClick r:id="rId18"/>
              </a:rPr>
              <a:t>.</a:t>
            </a:r>
            <a:r>
              <a:rPr lang="en-US" sz="1200" b="1" u="sng" dirty="0" err="1">
                <a:hlinkClick r:id="rId18"/>
              </a:rPr>
              <a:t>php</a:t>
            </a:r>
            <a:r>
              <a:rPr lang="en-US" sz="1200" b="1" dirty="0"/>
              <a:t> </a:t>
            </a:r>
            <a:endParaRPr lang="ru-RU" sz="1200" b="1" dirty="0"/>
          </a:p>
          <a:p>
            <a:pPr lvl="0"/>
            <a:r>
              <a:rPr lang="ru-RU" sz="1200" b="1" u="sng" dirty="0">
                <a:hlinkClick r:id="rId19"/>
              </a:rPr>
              <a:t>http://www.ido.rudn.ru/nfpk/fizika/</a:t>
            </a:r>
            <a:endParaRPr lang="ru-RU" sz="1200" b="1" dirty="0"/>
          </a:p>
          <a:p>
            <a:pPr lvl="0"/>
            <a:r>
              <a:rPr lang="ru-RU" sz="1200" b="1" u="sng" dirty="0">
                <a:hlinkClick r:id="rId20"/>
              </a:rPr>
              <a:t>http://www.kit-e.ru/articles/displ/2007_7_22.php</a:t>
            </a:r>
            <a:r>
              <a:rPr lang="ru-RU" sz="1200" b="1" dirty="0"/>
              <a:t> </a:t>
            </a:r>
          </a:p>
          <a:p>
            <a:pPr lvl="0"/>
            <a:r>
              <a:rPr lang="ru-RU" sz="1200" b="1" u="sng" dirty="0">
                <a:hlinkClick r:id="rId21"/>
              </a:rPr>
              <a:t>http://www.krugosvet.ru/enc/nauka_i_tehnika/</a:t>
            </a:r>
            <a:endParaRPr lang="ru-RU" sz="1200" b="1" dirty="0"/>
          </a:p>
          <a:p>
            <a:pPr lvl="0"/>
            <a:r>
              <a:rPr lang="en-US" sz="1200" b="1" u="sng" dirty="0">
                <a:hlinkClick r:id="rId22"/>
              </a:rPr>
              <a:t>http</a:t>
            </a:r>
            <a:r>
              <a:rPr lang="ru-RU" sz="1200" b="1" u="sng" dirty="0">
                <a:hlinkClick r:id="rId22"/>
              </a:rPr>
              <a:t>://</a:t>
            </a:r>
            <a:r>
              <a:rPr lang="en-US" sz="1200" b="1" u="sng" dirty="0">
                <a:hlinkClick r:id="rId22"/>
              </a:rPr>
              <a:t>www</a:t>
            </a:r>
            <a:r>
              <a:rPr lang="ru-RU" sz="1200" b="1" u="sng" dirty="0">
                <a:hlinkClick r:id="rId22"/>
              </a:rPr>
              <a:t>.</a:t>
            </a:r>
            <a:r>
              <a:rPr lang="en-US" sz="1200" b="1" u="sng" dirty="0" err="1">
                <a:hlinkClick r:id="rId22"/>
              </a:rPr>
              <a:t>osram</a:t>
            </a:r>
            <a:r>
              <a:rPr lang="ru-RU" sz="1200" b="1" u="sng" dirty="0">
                <a:hlinkClick r:id="rId22"/>
              </a:rPr>
              <a:t>-</a:t>
            </a:r>
            <a:r>
              <a:rPr lang="en-US" sz="1200" b="1" u="sng" dirty="0">
                <a:hlinkClick r:id="rId22"/>
              </a:rPr>
              <a:t>auto</a:t>
            </a:r>
            <a:r>
              <a:rPr lang="ru-RU" sz="1200" b="1" u="sng" dirty="0">
                <a:hlinkClick r:id="rId22"/>
              </a:rPr>
              <a:t>.</a:t>
            </a:r>
            <a:r>
              <a:rPr lang="en-US" sz="1200" b="1" u="sng" dirty="0" err="1">
                <a:hlinkClick r:id="rId22"/>
              </a:rPr>
              <a:t>ru</a:t>
            </a:r>
            <a:r>
              <a:rPr lang="ru-RU" sz="1200" b="1" u="sng" dirty="0">
                <a:hlinkClick r:id="rId22"/>
              </a:rPr>
              <a:t>/</a:t>
            </a:r>
            <a:r>
              <a:rPr lang="en-US" sz="1200" b="1" u="sng" dirty="0" err="1">
                <a:hlinkClick r:id="rId22"/>
              </a:rPr>
              <a:t>prof</a:t>
            </a:r>
            <a:r>
              <a:rPr lang="ru-RU" sz="1200" b="1" u="sng" dirty="0">
                <a:hlinkClick r:id="rId22"/>
              </a:rPr>
              <a:t>/</a:t>
            </a:r>
            <a:r>
              <a:rPr lang="en-US" sz="1200" b="1" u="sng" dirty="0">
                <a:hlinkClick r:id="rId22"/>
              </a:rPr>
              <a:t>page</a:t>
            </a:r>
            <a:r>
              <a:rPr lang="ru-RU" sz="1200" b="1" u="sng" dirty="0">
                <a:hlinkClick r:id="rId22"/>
              </a:rPr>
              <a:t>1970/</a:t>
            </a:r>
            <a:r>
              <a:rPr lang="en-US" sz="1200" b="1" u="sng" dirty="0">
                <a:hlinkClick r:id="rId22"/>
              </a:rPr>
              <a:t>page</a:t>
            </a:r>
            <a:r>
              <a:rPr lang="ru-RU" sz="1200" b="1" u="sng" dirty="0">
                <a:hlinkClick r:id="rId22"/>
              </a:rPr>
              <a:t>8449/</a:t>
            </a:r>
            <a:r>
              <a:rPr lang="en-US" sz="1200" b="1" dirty="0"/>
              <a:t> </a:t>
            </a:r>
            <a:endParaRPr lang="ru-RU" sz="1200" b="1" dirty="0"/>
          </a:p>
          <a:p>
            <a:pPr lvl="0"/>
            <a:r>
              <a:rPr lang="en-US" sz="1200" b="1" u="sng" dirty="0">
                <a:hlinkClick r:id="rId23"/>
              </a:rPr>
              <a:t>http</a:t>
            </a:r>
            <a:r>
              <a:rPr lang="ru-RU" sz="1200" b="1" u="sng" dirty="0">
                <a:hlinkClick r:id="rId23"/>
              </a:rPr>
              <a:t>://</a:t>
            </a:r>
            <a:r>
              <a:rPr lang="en-US" sz="1200" b="1" u="sng" dirty="0">
                <a:hlinkClick r:id="rId23"/>
              </a:rPr>
              <a:t>www</a:t>
            </a:r>
            <a:r>
              <a:rPr lang="ru-RU" sz="1200" b="1" u="sng" dirty="0">
                <a:hlinkClick r:id="rId23"/>
              </a:rPr>
              <a:t>.</a:t>
            </a:r>
            <a:r>
              <a:rPr lang="en-US" sz="1200" b="1" u="sng" dirty="0" err="1">
                <a:hlinkClick r:id="rId23"/>
              </a:rPr>
              <a:t>physbook</a:t>
            </a:r>
            <a:r>
              <a:rPr lang="ru-RU" sz="1200" b="1" u="sng" dirty="0">
                <a:hlinkClick r:id="rId23"/>
              </a:rPr>
              <a:t>.</a:t>
            </a:r>
            <a:r>
              <a:rPr lang="en-US" sz="1200" b="1" u="sng" dirty="0" err="1">
                <a:hlinkClick r:id="rId23"/>
              </a:rPr>
              <a:t>ru</a:t>
            </a:r>
            <a:r>
              <a:rPr lang="ru-RU" sz="1200" b="1" u="sng" dirty="0">
                <a:hlinkClick r:id="rId23"/>
              </a:rPr>
              <a:t>/</a:t>
            </a:r>
            <a:r>
              <a:rPr lang="en-US" sz="1200" b="1" u="sng" dirty="0">
                <a:hlinkClick r:id="rId23"/>
              </a:rPr>
              <a:t>index</a:t>
            </a:r>
            <a:r>
              <a:rPr lang="ru-RU" sz="1200" b="1" u="sng" dirty="0">
                <a:hlinkClick r:id="rId23"/>
              </a:rPr>
              <a:t>.</a:t>
            </a:r>
            <a:r>
              <a:rPr lang="en-US" sz="1200" b="1" u="sng" dirty="0" err="1">
                <a:hlinkClick r:id="rId23"/>
              </a:rPr>
              <a:t>php</a:t>
            </a:r>
            <a:r>
              <a:rPr lang="ru-RU" sz="1200" b="1" u="sng" dirty="0">
                <a:hlinkClick r:id="rId23"/>
              </a:rPr>
              <a:t>/</a:t>
            </a:r>
            <a:r>
              <a:rPr lang="en-US" sz="1200" b="1" dirty="0"/>
              <a:t> </a:t>
            </a:r>
            <a:endParaRPr lang="ru-RU" sz="1200" b="1" dirty="0"/>
          </a:p>
          <a:p>
            <a:pPr lvl="0"/>
            <a:r>
              <a:rPr lang="en-US" sz="1200" b="1" u="sng" dirty="0">
                <a:hlinkClick r:id="rId24"/>
              </a:rPr>
              <a:t>http</a:t>
            </a:r>
            <a:r>
              <a:rPr lang="ru-RU" sz="1200" b="1" u="sng" dirty="0">
                <a:hlinkClick r:id="rId24"/>
              </a:rPr>
              <a:t>://</a:t>
            </a:r>
            <a:r>
              <a:rPr lang="en-US" sz="1200" b="1" u="sng" dirty="0">
                <a:hlinkClick r:id="rId24"/>
              </a:rPr>
              <a:t>www</a:t>
            </a:r>
            <a:r>
              <a:rPr lang="ru-RU" sz="1200" b="1" u="sng" dirty="0">
                <a:hlinkClick r:id="rId24"/>
              </a:rPr>
              <a:t>.</a:t>
            </a:r>
            <a:r>
              <a:rPr lang="en-US" sz="1200" b="1" u="sng" dirty="0" err="1">
                <a:hlinkClick r:id="rId24"/>
              </a:rPr>
              <a:t>seninvg</a:t>
            </a:r>
            <a:r>
              <a:rPr lang="ru-RU" sz="1200" b="1" u="sng" dirty="0">
                <a:hlinkClick r:id="rId24"/>
              </a:rPr>
              <a:t>07.</a:t>
            </a:r>
            <a:r>
              <a:rPr lang="en-US" sz="1200" b="1" u="sng" dirty="0" err="1">
                <a:hlinkClick r:id="rId24"/>
              </a:rPr>
              <a:t>narod</a:t>
            </a:r>
            <a:r>
              <a:rPr lang="ru-RU" sz="1200" b="1" u="sng" dirty="0">
                <a:hlinkClick r:id="rId24"/>
              </a:rPr>
              <a:t>.</a:t>
            </a:r>
            <a:r>
              <a:rPr lang="en-US" sz="1200" b="1" u="sng" dirty="0" err="1">
                <a:hlinkClick r:id="rId24"/>
              </a:rPr>
              <a:t>ru</a:t>
            </a:r>
            <a:r>
              <a:rPr lang="ru-RU" sz="1200" b="1" u="sng" dirty="0">
                <a:hlinkClick r:id="rId24"/>
              </a:rPr>
              <a:t>/</a:t>
            </a:r>
            <a:r>
              <a:rPr lang="en-US" sz="1200" b="1" u="sng" dirty="0">
                <a:hlinkClick r:id="rId24"/>
              </a:rPr>
              <a:t>s</a:t>
            </a:r>
            <a:r>
              <a:rPr lang="ru-RU" sz="1200" b="1" u="sng" dirty="0">
                <a:hlinkClick r:id="rId24"/>
              </a:rPr>
              <a:t>_</a:t>
            </a:r>
            <a:r>
              <a:rPr lang="en-US" sz="1200" b="1" u="sng" dirty="0">
                <a:hlinkClick r:id="rId24"/>
              </a:rPr>
              <a:t>portfolio</a:t>
            </a:r>
            <a:r>
              <a:rPr lang="ru-RU" sz="1200" b="1" u="sng" dirty="0">
                <a:hlinkClick r:id="rId24"/>
              </a:rPr>
              <a:t>_</a:t>
            </a:r>
            <a:r>
              <a:rPr lang="en-US" sz="1200" b="1" u="sng" dirty="0" err="1">
                <a:hlinkClick r:id="rId24"/>
              </a:rPr>
              <a:t>virt</a:t>
            </a:r>
            <a:r>
              <a:rPr lang="ru-RU" sz="1200" b="1" u="sng" dirty="0">
                <a:hlinkClick r:id="rId24"/>
              </a:rPr>
              <a:t>2.</a:t>
            </a:r>
            <a:r>
              <a:rPr lang="en-US" sz="1200" b="1" u="sng" dirty="0" err="1">
                <a:hlinkClick r:id="rId24"/>
              </a:rPr>
              <a:t>htm</a:t>
            </a:r>
            <a:r>
              <a:rPr lang="en-US" sz="1200" b="1" dirty="0"/>
              <a:t>    </a:t>
            </a:r>
            <a:endParaRPr lang="ru-RU" sz="1200" b="1" dirty="0"/>
          </a:p>
          <a:p>
            <a:pPr lvl="0"/>
            <a:r>
              <a:rPr lang="en-US" sz="1200" b="1" u="sng" dirty="0">
                <a:hlinkClick r:id="rId25"/>
              </a:rPr>
              <a:t>http://www.varson.ru/</a:t>
            </a:r>
            <a:r>
              <a:rPr lang="en-US" sz="1200" b="1" dirty="0"/>
              <a:t>  </a:t>
            </a:r>
            <a:endParaRPr lang="ru-RU" sz="1200" b="1" dirty="0"/>
          </a:p>
          <a:p>
            <a:pPr lvl="0"/>
            <a:r>
              <a:rPr lang="ru-RU" sz="1200" dirty="0"/>
              <a:t>и др.</a:t>
            </a:r>
            <a:endParaRPr lang="ru-RU" sz="1200" b="1" dirty="0"/>
          </a:p>
          <a:p>
            <a:endParaRPr lang="ru-RU" sz="1200" b="1" dirty="0">
              <a:solidFill>
                <a:srgbClr val="002060"/>
              </a:solidFill>
              <a:latin typeface="Verdana" pitchFamily="34" charset="0"/>
            </a:endParaRPr>
          </a:p>
        </p:txBody>
      </p:sp>
      <p:cxnSp>
        <p:nvCxnSpPr>
          <p:cNvPr id="5" name="Прямая соединительная линия 4"/>
          <p:cNvCxnSpPr/>
          <p:nvPr/>
        </p:nvCxnSpPr>
        <p:spPr>
          <a:xfrm>
            <a:off x="304800" y="5334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41909</TotalTime>
  <Words>3892</Words>
  <Application>Microsoft Office PowerPoint</Application>
  <PresentationFormat>Экран (4:3)</PresentationFormat>
  <Paragraphs>556</Paragraphs>
  <Slides>48</Slides>
  <Notes>48</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48</vt:i4>
      </vt:variant>
    </vt:vector>
  </HeadingPairs>
  <TitlesOfParts>
    <vt:vector size="54" baseType="lpstr">
      <vt:lpstr>Arial</vt:lpstr>
      <vt:lpstr>Calibri</vt:lpstr>
      <vt:lpstr>Times New Roman</vt:lpstr>
      <vt:lpstr>Verdana</vt:lpstr>
      <vt:lpstr>Оформление по умолчанию</vt:lpstr>
      <vt:lpstr>Формула</vt:lpstr>
      <vt:lpstr>Физика атома и твердого тела</vt:lpstr>
      <vt:lpstr>Фотоэффект</vt:lpstr>
      <vt:lpstr>Виды фотоэффекта</vt:lpstr>
      <vt:lpstr>Законы фотоэффекта</vt:lpstr>
      <vt:lpstr>Уравнение Эйнштейна для фотоэффекта</vt:lpstr>
      <vt:lpstr>Законы фотоэффекта</vt:lpstr>
      <vt:lpstr>Объяснение явления</vt:lpstr>
      <vt:lpstr>Схема опыта</vt:lpstr>
      <vt:lpstr>Вольтамперная характеристика</vt:lpstr>
      <vt:lpstr>Практическое применение фотоэффекта</vt:lpstr>
      <vt:lpstr>Давление света</vt:lpstr>
      <vt:lpstr>Объяснение давления света</vt:lpstr>
      <vt:lpstr>Объяснение давления света</vt:lpstr>
      <vt:lpstr>Рентгеновское излучение </vt:lpstr>
      <vt:lpstr>Тормозное рентгеновское излучение </vt:lpstr>
      <vt:lpstr>Характеристическое рентгеновское излучение </vt:lpstr>
      <vt:lpstr>Возникновение характеристического излучения</vt:lpstr>
      <vt:lpstr>Эффект Комптона </vt:lpstr>
      <vt:lpstr>Тепловое излучение</vt:lpstr>
      <vt:lpstr>Характеристики теплового излучения</vt:lpstr>
      <vt:lpstr>Абсолютно черное тело</vt:lpstr>
      <vt:lpstr>Закон Кирхгофа</vt:lpstr>
      <vt:lpstr>Следствия из закона Кирхгофа</vt:lpstr>
      <vt:lpstr>Законы теплового излучения</vt:lpstr>
      <vt:lpstr>Закон смещения Вина</vt:lpstr>
      <vt:lpstr>Ультрафиолетовая катастрофа</vt:lpstr>
      <vt:lpstr>Квантовая гипотеза</vt:lpstr>
      <vt:lpstr>Законы теплового излучения с учетом квантовой гипотезы</vt:lpstr>
      <vt:lpstr>Элементы квантовой физики</vt:lpstr>
      <vt:lpstr>Элементы квантовой физики</vt:lpstr>
      <vt:lpstr>Элементы квантовой физики</vt:lpstr>
      <vt:lpstr>Соотношение неопределенностей Гейзенберга</vt:lpstr>
      <vt:lpstr>Особенности квантовой теории</vt:lpstr>
      <vt:lpstr>Волновая функция</vt:lpstr>
      <vt:lpstr>Уравнение Шрёдингера</vt:lpstr>
      <vt:lpstr>Уравнение Шрёдингера  для стационарных состояний</vt:lpstr>
      <vt:lpstr>Применение уравнения Шрёдингера</vt:lpstr>
      <vt:lpstr>Электрон в одномерной потенциальной яме</vt:lpstr>
      <vt:lpstr>Линейный гармонический осциллятор</vt:lpstr>
      <vt:lpstr>Иоганн Кеплер</vt:lpstr>
      <vt:lpstr>Густав Людвиг Герц</vt:lpstr>
      <vt:lpstr>Презентация PowerPoint</vt:lpstr>
      <vt:lpstr>Йозеф Стефан</vt:lpstr>
      <vt:lpstr>Презентация PowerPoint</vt:lpstr>
      <vt:lpstr>Вильгельм Карл Вернер Отто Фриц Франц ВИН</vt:lpstr>
      <vt:lpstr>Джон Уильям Рэлей</vt:lpstr>
      <vt:lpstr>Джинс Джеймс Хопвуд</vt:lpstr>
      <vt:lpstr>Использованные источники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bakh</dc:creator>
  <cp:lastModifiedBy>Тазмеев Харис Каюмович</cp:lastModifiedBy>
  <cp:revision>1030</cp:revision>
  <cp:lastPrinted>1601-01-01T00:00:00Z</cp:lastPrinted>
  <dcterms:created xsi:type="dcterms:W3CDTF">1601-01-01T00:00:00Z</dcterms:created>
  <dcterms:modified xsi:type="dcterms:W3CDTF">2023-10-23T13:49:39Z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