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69" r:id="rId4"/>
    <p:sldId id="289" r:id="rId5"/>
    <p:sldId id="284" r:id="rId6"/>
    <p:sldId id="258" r:id="rId7"/>
    <p:sldId id="285" r:id="rId8"/>
    <p:sldId id="274" r:id="rId9"/>
    <p:sldId id="275" r:id="rId10"/>
    <p:sldId id="277" r:id="rId11"/>
    <p:sldId id="278" r:id="rId12"/>
    <p:sldId id="279" r:id="rId13"/>
    <p:sldId id="290" r:id="rId14"/>
    <p:sldId id="271" r:id="rId15"/>
    <p:sldId id="260" r:id="rId16"/>
    <p:sldId id="287" r:id="rId17"/>
    <p:sldId id="286" r:id="rId18"/>
    <p:sldId id="259" r:id="rId19"/>
    <p:sldId id="266" r:id="rId20"/>
    <p:sldId id="267" r:id="rId21"/>
    <p:sldId id="268" r:id="rId22"/>
    <p:sldId id="265" r:id="rId23"/>
    <p:sldId id="281" r:id="rId24"/>
    <p:sldId id="283" r:id="rId25"/>
    <p:sldId id="28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2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2CF35-D389-430E-8A00-88C5DBEC2A6E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10765-3F70-43FB-84B1-1091B7479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708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10765-3F70-43FB-84B1-1091B7479BE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885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10765-3F70-43FB-84B1-1091B7479BE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689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10765-3F70-43FB-84B1-1091B7479BE3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65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B27-38C0-4C98-AB10-B1C2C5947E73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702B-BDFD-46B3-BC4F-8E1A021A6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B27-38C0-4C98-AB10-B1C2C5947E73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702B-BDFD-46B3-BC4F-8E1A021A6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B27-38C0-4C98-AB10-B1C2C5947E73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702B-BDFD-46B3-BC4F-8E1A021A6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B27-38C0-4C98-AB10-B1C2C5947E73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702B-BDFD-46B3-BC4F-8E1A021A6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B27-38C0-4C98-AB10-B1C2C5947E73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702B-BDFD-46B3-BC4F-8E1A021A6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B27-38C0-4C98-AB10-B1C2C5947E73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702B-BDFD-46B3-BC4F-8E1A021A6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B27-38C0-4C98-AB10-B1C2C5947E73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702B-BDFD-46B3-BC4F-8E1A021A6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B27-38C0-4C98-AB10-B1C2C5947E73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702B-BDFD-46B3-BC4F-8E1A021A6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B27-38C0-4C98-AB10-B1C2C5947E73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702B-BDFD-46B3-BC4F-8E1A021A69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B27-38C0-4C98-AB10-B1C2C5947E73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702B-BDFD-46B3-BC4F-8E1A021A6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B27-38C0-4C98-AB10-B1C2C5947E73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702B-BDFD-46B3-BC4F-8E1A021A6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3904B27-38C0-4C98-AB10-B1C2C5947E73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328702B-BDFD-46B3-BC4F-8E1A021A6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8223" y="1484784"/>
            <a:ext cx="7772400" cy="1828800"/>
          </a:xfrm>
        </p:spPr>
        <p:txBody>
          <a:bodyPr>
            <a:normAutofit/>
          </a:bodyPr>
          <a:lstStyle/>
          <a:p>
            <a:r>
              <a:rPr lang="ru-RU" dirty="0"/>
              <a:t>СИСТЕМАТИКА МИКРООРГАНИЗМОВ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3928" y="3861048"/>
            <a:ext cx="4570848" cy="237626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ДЛЯ ОПРЕДЕЛЕНИЯ микроорганизмов:</a:t>
            </a:r>
          </a:p>
          <a:p>
            <a:endParaRPr lang="ru-RU" dirty="0"/>
          </a:p>
          <a:p>
            <a:r>
              <a:rPr lang="ru-RU" dirty="0"/>
              <a:t>Экология</a:t>
            </a:r>
          </a:p>
          <a:p>
            <a:r>
              <a:rPr lang="ru-RU" dirty="0"/>
              <a:t>Морфология</a:t>
            </a:r>
          </a:p>
          <a:p>
            <a:r>
              <a:rPr lang="ru-RU" dirty="0" err="1"/>
              <a:t>Культуральные</a:t>
            </a:r>
            <a:r>
              <a:rPr lang="ru-RU" dirty="0"/>
              <a:t> свойства</a:t>
            </a:r>
          </a:p>
          <a:p>
            <a:r>
              <a:rPr lang="ru-RU" dirty="0"/>
              <a:t>Биохимия</a:t>
            </a:r>
            <a:br>
              <a:rPr lang="ru-RU" dirty="0"/>
            </a:br>
            <a:r>
              <a:rPr lang="ru-RU" dirty="0"/>
              <a:t>Генетика</a:t>
            </a:r>
          </a:p>
        </p:txBody>
      </p:sp>
      <p:pic>
        <p:nvPicPr>
          <p:cNvPr id="1026" name="Picture 2" descr="C:\Users\Ольга\Desktop\imagesG2JPV6Y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789040"/>
            <a:ext cx="3888432" cy="2445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8183880" cy="60670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Систематика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— наука, занимающаяся всесторонним описанием микроорганизмов, выяснением степени родства между ними и распределением на соподчиненные классификационные единицы - таксоны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 </a:t>
            </a:r>
          </a:p>
          <a:p>
            <a:r>
              <a:rPr lang="ru-RU" dirty="0"/>
              <a:t>Задачей </a:t>
            </a:r>
            <a:r>
              <a:rPr lang="ru-RU" dirty="0">
                <a:solidFill>
                  <a:srgbClr val="FF0000"/>
                </a:solidFill>
              </a:rPr>
              <a:t>классификации (таксономии)</a:t>
            </a:r>
            <a:r>
              <a:rPr lang="ru-RU" dirty="0"/>
              <a:t> является объединение микроорганизмов с общими свойствами в определенные группы (таксоны).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Номенклатура</a:t>
            </a:r>
            <a:r>
              <a:rPr lang="ru-RU" dirty="0"/>
              <a:t> — система наименований, применяемых в определенной области знаний.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Идентификация</a:t>
            </a:r>
            <a:r>
              <a:rPr lang="ru-RU" dirty="0"/>
              <a:t> — отнесение микроорганизмов к определенному таксону (виду) на основании конкретных признаков.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0535" y="5301208"/>
            <a:ext cx="8183880" cy="1051560"/>
          </a:xfrm>
        </p:spPr>
        <p:txBody>
          <a:bodyPr>
            <a:noAutofit/>
          </a:bodyPr>
          <a:lstStyle/>
          <a:p>
            <a:r>
              <a:rPr lang="ru-RU" sz="2400" dirty="0"/>
              <a:t>Естественная (филогенетическая)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ru-RU" sz="2400" dirty="0"/>
              <a:t>и искусственная (ключевая, традиционная) классификация</a:t>
            </a:r>
          </a:p>
        </p:txBody>
      </p:sp>
      <p:pic>
        <p:nvPicPr>
          <p:cNvPr id="1026" name="Picture 2" descr="C:\Users\Ильинская\Desktop\htmlconvd-VUq0u1_html_mf83ea5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66075"/>
            <a:ext cx="5256584" cy="394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Ильинская\Desktop\39937_html_9d27b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060848"/>
            <a:ext cx="2924175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30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A7626AC-DDA9-4BBD-8DD2-A98DB4464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5301208"/>
            <a:ext cx="8183880" cy="733832"/>
          </a:xfrm>
        </p:spPr>
        <p:txBody>
          <a:bodyPr>
            <a:normAutofit fontScale="90000"/>
          </a:bodyPr>
          <a:lstStyle/>
          <a:p>
            <a:r>
              <a:rPr lang="ru-RU" dirty="0"/>
              <a:t>Искусственная классификация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="" xmlns:a16="http://schemas.microsoft.com/office/drawing/2014/main" id="{1A5296A3-8893-4875-ADED-E178A0FF1A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345" y="530225"/>
            <a:ext cx="6465739" cy="4842991"/>
          </a:xfrm>
        </p:spPr>
      </p:pic>
    </p:spTree>
    <p:extLst>
      <p:ext uri="{BB962C8B-B14F-4D97-AF65-F5344CB8AC3E}">
        <p14:creationId xmlns:p14="http://schemas.microsoft.com/office/powerpoint/2010/main" val="2923504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74912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highlight>
                  <a:srgbClr val="FFFF00"/>
                </a:highlight>
              </a:rPr>
              <a:t>Филогенетическая</a:t>
            </a:r>
            <a:r>
              <a:rPr lang="ru-RU" dirty="0"/>
              <a:t> классификация бактерий – основана на идее создания системы прокариот, отражающей </a:t>
            </a:r>
            <a:r>
              <a:rPr lang="ru-RU" dirty="0">
                <a:solidFill>
                  <a:srgbClr val="FF0000"/>
                </a:solidFill>
              </a:rPr>
              <a:t>родственные отношения между различными группами бактерий и историю их эволюционного развития.</a:t>
            </a:r>
            <a:r>
              <a:rPr lang="ru-RU" dirty="0"/>
              <a:t> 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Наиболее приемлемой филогенетической системой классификации является система, основанная на сопоставлении последовательности нуклеотидов 16S-рРНК и соответствии некоторым генетическим критериям систематики, в частности, определению нуклеотидных последовательностей (секвенированию), относительному содержанию ГЦ-пар в ДНК</a:t>
            </a:r>
          </a:p>
        </p:txBody>
      </p:sp>
    </p:spTree>
    <p:extLst>
      <p:ext uri="{BB962C8B-B14F-4D97-AF65-F5344CB8AC3E}">
        <p14:creationId xmlns:p14="http://schemas.microsoft.com/office/powerpoint/2010/main" val="184011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589240"/>
            <a:ext cx="8183880" cy="792088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/>
              <a:t>Названия бактерий</a:t>
            </a:r>
            <a:r>
              <a:rPr lang="en-US" dirty="0"/>
              <a:t> - </a:t>
            </a:r>
            <a:r>
              <a:rPr lang="ru-RU" dirty="0"/>
              <a:t>бинарные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67744" y="548680"/>
            <a:ext cx="4536504" cy="4986880"/>
          </a:xfrm>
        </p:spPr>
        <p:txBody>
          <a:bodyPr>
            <a:normAutofit/>
          </a:bodyPr>
          <a:lstStyle/>
          <a:p>
            <a:r>
              <a:rPr lang="ru-RU" sz="1600" dirty="0"/>
              <a:t>В классификации для группирования родственных организмов используют следующие таксономические категории</a:t>
            </a:r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pPr marL="0" indent="0">
              <a:buNone/>
            </a:pPr>
            <a:endParaRPr lang="ru-RU" sz="1600" dirty="0"/>
          </a:p>
          <a:p>
            <a:r>
              <a:rPr lang="ru-RU" sz="1600" dirty="0"/>
              <a:t>Международный кодекс номенклатуры бактерий (1980г.). В микробиологии, как и в биологии, для обозначения видов бактерий принята двойная (бинарная) номенклатура, предложенная еще в XVIII в. К. Линнеем.</a:t>
            </a:r>
            <a:endParaRPr lang="en-US" sz="1600" dirty="0"/>
          </a:p>
          <a:p>
            <a:pPr>
              <a:buNone/>
            </a:pPr>
            <a:endParaRPr lang="ru-RU" sz="1600" dirty="0"/>
          </a:p>
          <a:p>
            <a:r>
              <a:rPr lang="ru-RU" sz="1600" dirty="0"/>
              <a:t>Примеры: 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Escherichia coli</a:t>
            </a:r>
            <a:r>
              <a:rPr lang="ru-RU" sz="1600" dirty="0"/>
              <a:t>; </a:t>
            </a:r>
            <a:r>
              <a:rPr lang="en-US" sz="1600" dirty="0"/>
              <a:t>Bacillus anthracis </a:t>
            </a:r>
            <a:endParaRPr lang="ru-RU" sz="1600" dirty="0"/>
          </a:p>
        </p:txBody>
      </p:sp>
      <p:pic>
        <p:nvPicPr>
          <p:cNvPr id="2051" name="Picture 3" descr="C:\Users\Ольга\Desktop\150px-Biological_classification_L_Pengo_vflip_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3020" y="457470"/>
            <a:ext cx="1716782" cy="4915746"/>
          </a:xfrm>
          <a:prstGeom prst="rect">
            <a:avLst/>
          </a:prstGeom>
          <a:noFill/>
        </p:spPr>
      </p:pic>
      <p:pic>
        <p:nvPicPr>
          <p:cNvPr id="4098" name="Picture 2" descr="C:\Users\Ильинская\Desktop\150px-Biological_classification_L_Pengo_vflip_russian_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1656184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2627784" y="1484784"/>
            <a:ext cx="1728192" cy="57606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572000" y="1484784"/>
            <a:ext cx="2016224" cy="57606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461568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Основные иерархические единицы </a:t>
            </a:r>
            <a:r>
              <a:rPr lang="ru-RU" sz="3100" dirty="0"/>
              <a:t>классификации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/>
              <a:t>царство</a:t>
            </a:r>
            <a:r>
              <a:rPr lang="ru-RU" dirty="0"/>
              <a:t> – лат. </a:t>
            </a:r>
            <a:r>
              <a:rPr lang="en-US" dirty="0"/>
              <a:t>Regnum;</a:t>
            </a:r>
          </a:p>
          <a:p>
            <a:r>
              <a:rPr lang="ru-RU" b="1" dirty="0"/>
              <a:t>домен</a:t>
            </a:r>
            <a:r>
              <a:rPr lang="ru-RU" dirty="0"/>
              <a:t> –</a:t>
            </a:r>
            <a:r>
              <a:rPr lang="en-US" dirty="0" err="1"/>
              <a:t>Domen</a:t>
            </a:r>
            <a:r>
              <a:rPr lang="en-US" dirty="0"/>
              <a:t>;</a:t>
            </a:r>
          </a:p>
          <a:p>
            <a:r>
              <a:rPr lang="ru-RU" b="1" dirty="0"/>
              <a:t>филум</a:t>
            </a:r>
            <a:r>
              <a:rPr lang="ru-RU" dirty="0"/>
              <a:t> – </a:t>
            </a:r>
            <a:r>
              <a:rPr lang="en-US" dirty="0"/>
              <a:t>Phylum (</a:t>
            </a:r>
            <a:r>
              <a:rPr lang="ru-RU" dirty="0"/>
              <a:t>тип – лат.). В классификации прокариотов для обозначения этого таксона используется термин «филум», а для эукариотов – «тип»;</a:t>
            </a:r>
          </a:p>
          <a:p>
            <a:r>
              <a:rPr lang="ru-RU" b="1" dirty="0"/>
              <a:t>класс</a:t>
            </a:r>
            <a:r>
              <a:rPr lang="ru-RU" dirty="0"/>
              <a:t> –</a:t>
            </a:r>
            <a:r>
              <a:rPr lang="en-US" dirty="0"/>
              <a:t>Class;</a:t>
            </a:r>
          </a:p>
          <a:p>
            <a:r>
              <a:rPr lang="ru-RU" b="1" dirty="0"/>
              <a:t>порядок</a:t>
            </a:r>
            <a:r>
              <a:rPr lang="ru-RU" dirty="0"/>
              <a:t> – </a:t>
            </a:r>
            <a:r>
              <a:rPr lang="en-US" dirty="0" err="1"/>
              <a:t>Ordo</a:t>
            </a:r>
            <a:r>
              <a:rPr lang="en-US" dirty="0"/>
              <a:t>;</a:t>
            </a:r>
          </a:p>
          <a:p>
            <a:r>
              <a:rPr lang="ru-RU" b="1" dirty="0"/>
              <a:t>семейство</a:t>
            </a:r>
            <a:r>
              <a:rPr lang="ru-RU" dirty="0"/>
              <a:t> – </a:t>
            </a:r>
            <a:r>
              <a:rPr lang="en-US" dirty="0" err="1"/>
              <a:t>Familia</a:t>
            </a:r>
            <a:r>
              <a:rPr lang="en-US" dirty="0"/>
              <a:t>;</a:t>
            </a:r>
          </a:p>
          <a:p>
            <a:r>
              <a:rPr lang="ru-RU" b="1" dirty="0"/>
              <a:t>род</a:t>
            </a:r>
            <a:r>
              <a:rPr lang="ru-RU" dirty="0"/>
              <a:t> – </a:t>
            </a:r>
            <a:r>
              <a:rPr lang="en-US" dirty="0"/>
              <a:t>Genus;</a:t>
            </a:r>
          </a:p>
          <a:p>
            <a:r>
              <a:rPr lang="ru-RU" b="1" dirty="0"/>
              <a:t>вид</a:t>
            </a:r>
            <a:r>
              <a:rPr lang="ru-RU" dirty="0"/>
              <a:t> – </a:t>
            </a:r>
            <a:r>
              <a:rPr lang="en-US" dirty="0"/>
              <a:t>Species.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9089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89240"/>
            <a:ext cx="8183880" cy="1051560"/>
          </a:xfrm>
        </p:spPr>
        <p:txBody>
          <a:bodyPr/>
          <a:lstStyle/>
          <a:p>
            <a:pPr algn="r"/>
            <a:r>
              <a:rPr lang="ru-RU" dirty="0"/>
              <a:t>Пример - </a:t>
            </a:r>
            <a:r>
              <a:rPr lang="ru-RU" dirty="0" err="1"/>
              <a:t>литоцерас</a:t>
            </a:r>
            <a:endParaRPr lang="ru-RU" dirty="0"/>
          </a:p>
        </p:txBody>
      </p:sp>
      <p:pic>
        <p:nvPicPr>
          <p:cNvPr id="6146" name="Picture 2" descr="C:\Users\Ильинская\Desktop\00002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530225"/>
            <a:ext cx="8424936" cy="5347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692696"/>
            <a:ext cx="1841500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5877272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АММОНИТЫ-вымерший подкласс головоногих моллюсков, название получили в честь древнеегипетского божества Амона с закрученными рогами</a:t>
            </a:r>
          </a:p>
        </p:txBody>
      </p:sp>
    </p:spTree>
    <p:extLst>
      <p:ext uri="{BB962C8B-B14F-4D97-AF65-F5344CB8AC3E}">
        <p14:creationId xmlns:p14="http://schemas.microsoft.com/office/powerpoint/2010/main" val="1688812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0985451"/>
              </p:ext>
            </p:extLst>
          </p:nvPr>
        </p:nvGraphicFramePr>
        <p:xfrm>
          <a:off x="609557" y="2770957"/>
          <a:ext cx="3216857" cy="2749002"/>
        </p:xfrm>
        <a:graphic>
          <a:graphicData uri="http://schemas.openxmlformats.org/drawingml/2006/table">
            <a:tbl>
              <a:tblPr/>
              <a:tblGrid>
                <a:gridCol w="15704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464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0339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solidFill>
                            <a:srgbClr val="FF0000"/>
                          </a:solidFill>
                          <a:effectLst/>
                        </a:rPr>
                        <a:t>КЛАССИФИКАЦИЯ</a:t>
                      </a:r>
                    </a:p>
                  </a:txBody>
                  <a:tcPr marL="87246" marR="87246" marT="43623" marB="436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3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765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solidFill>
                            <a:schemeClr val="accent4"/>
                          </a:solidFill>
                        </a:rPr>
                        <a:t>«сенная палочка»</a:t>
                      </a:r>
                    </a:p>
                  </a:txBody>
                  <a:tcPr marL="87246" marR="87246" marT="43623" marB="436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5740">
                <a:tc>
                  <a:txBody>
                    <a:bodyPr/>
                    <a:lstStyle/>
                    <a:p>
                      <a:pPr algn="r"/>
                      <a:r>
                        <a:rPr lang="ru-RU" sz="1700"/>
                        <a:t>Домен: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i="1" dirty="0"/>
                        <a:t>Eubacteria</a:t>
                      </a:r>
                      <a:endParaRPr lang="ru-RU" sz="1700" i="1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5740">
                <a:tc>
                  <a:txBody>
                    <a:bodyPr/>
                    <a:lstStyle/>
                    <a:p>
                      <a:pPr algn="r"/>
                      <a:r>
                        <a:rPr lang="ru-RU" sz="1700" dirty="0"/>
                        <a:t>Тип (отдел):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i="1" dirty="0" err="1"/>
                        <a:t>Firmicutes</a:t>
                      </a:r>
                      <a:endParaRPr lang="ru-RU" sz="1700" i="1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5740">
                <a:tc>
                  <a:txBody>
                    <a:bodyPr/>
                    <a:lstStyle/>
                    <a:p>
                      <a:pPr algn="r"/>
                      <a:r>
                        <a:rPr lang="ru-RU" sz="1700"/>
                        <a:t>Класс: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i="1" dirty="0"/>
                        <a:t>Bacilli</a:t>
                      </a:r>
                      <a:endParaRPr lang="ru-RU" sz="1700" i="1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1481">
                <a:tc>
                  <a:txBody>
                    <a:bodyPr/>
                    <a:lstStyle/>
                    <a:p>
                      <a:pPr algn="r"/>
                      <a:r>
                        <a:rPr lang="ru-RU" sz="1700" dirty="0"/>
                        <a:t>Порядок: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i="1" dirty="0" err="1">
                          <a:effectLst/>
                        </a:rPr>
                        <a:t>Bacilliales</a:t>
                      </a:r>
                      <a:endParaRPr lang="en-US" sz="17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1481">
                <a:tc>
                  <a:txBody>
                    <a:bodyPr/>
                    <a:lstStyle/>
                    <a:p>
                      <a:pPr algn="r"/>
                      <a:r>
                        <a:rPr lang="ru-RU" sz="1700"/>
                        <a:t>Семейство: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i="1" dirty="0" err="1"/>
                        <a:t>Bacilliaceae</a:t>
                      </a:r>
                      <a:endParaRPr lang="en-US" sz="17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5740">
                <a:tc>
                  <a:txBody>
                    <a:bodyPr/>
                    <a:lstStyle/>
                    <a:p>
                      <a:pPr algn="r"/>
                      <a:r>
                        <a:rPr lang="ru-RU" sz="1700"/>
                        <a:t>Род: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i="1" dirty="0"/>
                        <a:t>Bacillus</a:t>
                      </a:r>
                      <a:endParaRPr lang="ru-RU" sz="1700" b="0" i="1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025" name="Picture 1" descr="Bacillus subtilis Gr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57" y="548680"/>
            <a:ext cx="3104371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7664" y="5548590"/>
            <a:ext cx="2808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Вид:     </a:t>
            </a:r>
            <a:r>
              <a:rPr lang="en-US" sz="1600" i="1" dirty="0"/>
              <a:t>Bacillus subtilis</a:t>
            </a:r>
            <a:endParaRPr lang="ru-RU" sz="1600" i="1" dirty="0"/>
          </a:p>
        </p:txBody>
      </p:sp>
      <p:pic>
        <p:nvPicPr>
          <p:cNvPr id="1026" name="Picture 2" descr="C:\Users\Ильинская\Desktop\400px-Sistematica_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908720"/>
            <a:ext cx="4036203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52120" y="544522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Белый медведь</a:t>
            </a:r>
          </a:p>
        </p:txBody>
      </p:sp>
    </p:spTree>
    <p:extLst>
      <p:ext uri="{BB962C8B-B14F-4D97-AF65-F5344CB8AC3E}">
        <p14:creationId xmlns:p14="http://schemas.microsoft.com/office/powerpoint/2010/main" val="1395400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3635896" y="3573016"/>
            <a:ext cx="5112568" cy="1800200"/>
          </a:xfrm>
          <a:prstGeom prst="roundRect">
            <a:avLst/>
          </a:prstGeom>
          <a:solidFill>
            <a:srgbClr val="92D050">
              <a:alpha val="2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5176" lvl="0" indent="-265176">
              <a:lnSpc>
                <a:spcPct val="115000"/>
              </a:lnSpc>
              <a:spcAft>
                <a:spcPts val="600"/>
              </a:spcAft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царство (</a:t>
            </a:r>
            <a:r>
              <a:rPr lang="ru-RU" sz="2000" dirty="0" err="1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Kingdom</a:t>
            </a:r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) грибов (</a:t>
            </a:r>
            <a:r>
              <a:rPr lang="ru-RU" sz="2000" dirty="0" err="1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Fungi</a:t>
            </a:r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);</a:t>
            </a:r>
          </a:p>
          <a:p>
            <a:pPr marL="265176" lvl="0" indent="-265176">
              <a:lnSpc>
                <a:spcPct val="115000"/>
              </a:lnSpc>
              <a:spcAft>
                <a:spcPts val="600"/>
              </a:spcAft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царство (</a:t>
            </a:r>
            <a:r>
              <a:rPr lang="ru-RU" sz="2000" dirty="0" err="1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Kingdom</a:t>
            </a:r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) животных (</a:t>
            </a:r>
            <a:r>
              <a:rPr lang="ru-RU" sz="2000" dirty="0" err="1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Animalia</a:t>
            </a:r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) </a:t>
            </a:r>
          </a:p>
          <a:p>
            <a:pPr lvl="0">
              <a:lnSpc>
                <a:spcPct val="115000"/>
              </a:lnSpc>
              <a:spcAft>
                <a:spcPts val="600"/>
              </a:spcAft>
              <a:buClr>
                <a:srgbClr val="F07F09"/>
              </a:buClr>
              <a:buSzPct val="80000"/>
            </a:pPr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с </a:t>
            </a:r>
            <a:r>
              <a:rPr lang="ru-RU" sz="2000" dirty="0" err="1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подцарством</a:t>
            </a:r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 простейших (</a:t>
            </a:r>
            <a:r>
              <a:rPr lang="ru-RU" sz="2000" dirty="0" err="1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Protozoa</a:t>
            </a:r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);</a:t>
            </a:r>
          </a:p>
          <a:p>
            <a:pPr marL="265176" lvl="0" indent="-265176">
              <a:lnSpc>
                <a:spcPct val="115000"/>
              </a:lnSpc>
              <a:spcAft>
                <a:spcPts val="600"/>
              </a:spcAft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царство (</a:t>
            </a:r>
            <a:r>
              <a:rPr lang="ru-RU" sz="2000" dirty="0" err="1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Kingdom</a:t>
            </a:r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) растений (</a:t>
            </a:r>
            <a:r>
              <a:rPr lang="ru-RU" sz="2000" dirty="0" err="1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Plantae</a:t>
            </a:r>
            <a:r>
              <a:rPr lang="ru-RU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).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1560" y="1052736"/>
            <a:ext cx="7272808" cy="2016224"/>
          </a:xfrm>
          <a:prstGeom prst="round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476672"/>
            <a:ext cx="7381448" cy="2394592"/>
          </a:xfrm>
        </p:spPr>
        <p:txBody>
          <a:bodyPr>
            <a:noAutofit/>
          </a:bodyPr>
          <a:lstStyle/>
          <a:p>
            <a:endParaRPr lang="ru-RU" sz="1800" dirty="0"/>
          </a:p>
          <a:p>
            <a:pPr>
              <a:lnSpc>
                <a:spcPct val="115000"/>
              </a:lnSpc>
              <a:spcBef>
                <a:spcPts val="0"/>
              </a:spcBef>
            </a:pP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ru-RU" sz="2000" dirty="0">
                <a:latin typeface="Calibri"/>
                <a:ea typeface="Calibri"/>
                <a:cs typeface="Times New Roman"/>
              </a:rPr>
              <a:t>1) домен «</a:t>
            </a:r>
            <a:r>
              <a:rPr lang="ru-RU" sz="2000" dirty="0" err="1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Archaea</a:t>
            </a:r>
            <a:r>
              <a:rPr lang="ru-RU" sz="2000" dirty="0">
                <a:latin typeface="Calibri"/>
                <a:ea typeface="Calibri"/>
                <a:cs typeface="Times New Roman"/>
              </a:rPr>
              <a:t>» - предковые прокариоты или предковые бактерии (</a:t>
            </a:r>
            <a:r>
              <a:rPr lang="ru-RU" sz="2000" dirty="0" err="1">
                <a:latin typeface="Calibri"/>
                <a:ea typeface="Calibri"/>
                <a:cs typeface="Times New Roman"/>
              </a:rPr>
              <a:t>архебактерии</a:t>
            </a:r>
            <a:r>
              <a:rPr lang="ru-RU" sz="2000" dirty="0">
                <a:latin typeface="Calibri"/>
                <a:ea typeface="Calibri"/>
                <a:cs typeface="Times New Roman"/>
              </a:rPr>
              <a:t>);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ru-RU" sz="2000" dirty="0">
                <a:latin typeface="Calibri"/>
                <a:ea typeface="Calibri"/>
                <a:cs typeface="Times New Roman"/>
              </a:rPr>
              <a:t>2) домен «</a:t>
            </a:r>
            <a:r>
              <a:rPr lang="ru-RU" sz="2000" dirty="0" err="1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Bacteria</a:t>
            </a:r>
            <a:r>
              <a:rPr lang="ru-RU" sz="2000" dirty="0">
                <a:latin typeface="Calibri"/>
                <a:ea typeface="Calibri"/>
                <a:cs typeface="Times New Roman"/>
              </a:rPr>
              <a:t>» - прокариоты (истинные бактерии или </a:t>
            </a:r>
            <a:r>
              <a:rPr lang="ru-RU" sz="2000" dirty="0" err="1">
                <a:latin typeface="Calibri"/>
                <a:ea typeface="Calibri"/>
                <a:cs typeface="Times New Roman"/>
              </a:rPr>
              <a:t>эубактерии</a:t>
            </a:r>
            <a:r>
              <a:rPr lang="ru-RU" sz="2000" dirty="0">
                <a:latin typeface="Calibri"/>
                <a:ea typeface="Calibri"/>
                <a:cs typeface="Times New Roman"/>
              </a:rPr>
              <a:t>);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ru-RU" sz="2000" dirty="0">
                <a:latin typeface="Calibri"/>
                <a:ea typeface="Calibri"/>
                <a:cs typeface="Times New Roman"/>
              </a:rPr>
              <a:t>3) домен «</a:t>
            </a:r>
            <a:r>
              <a:rPr lang="ru-RU" sz="2000" dirty="0" err="1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Eukarya</a:t>
            </a:r>
            <a:r>
              <a:rPr lang="ru-RU" sz="2000" dirty="0">
                <a:latin typeface="Calibri"/>
                <a:ea typeface="Calibri"/>
                <a:cs typeface="Times New Roman"/>
              </a:rPr>
              <a:t>» - эукариоты</a:t>
            </a:r>
          </a:p>
          <a:p>
            <a:pPr marL="0" indent="0" algn="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ru-RU" sz="2000" b="1" dirty="0">
              <a:solidFill>
                <a:srgbClr val="0070C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5605526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Доклеточные</a:t>
            </a:r>
            <a:r>
              <a:rPr lang="ru-RU" b="1" dirty="0"/>
              <a:t> формы жизни </a:t>
            </a:r>
            <a:r>
              <a:rPr lang="ru-RU" dirty="0"/>
              <a:t>– (+ 1 домен)</a:t>
            </a:r>
          </a:p>
          <a:p>
            <a:r>
              <a:rPr lang="ru-RU" dirty="0">
                <a:solidFill>
                  <a:srgbClr val="FF0000"/>
                </a:solidFill>
              </a:rPr>
              <a:t>вирусы, </a:t>
            </a:r>
            <a:r>
              <a:rPr lang="ru-RU" dirty="0" err="1">
                <a:solidFill>
                  <a:srgbClr val="FF0000"/>
                </a:solidFill>
              </a:rPr>
              <a:t>вироиды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прионы</a:t>
            </a:r>
            <a:r>
              <a:rPr lang="ru-RU" dirty="0">
                <a:solidFill>
                  <a:srgbClr val="FF0000"/>
                </a:solidFill>
              </a:rPr>
              <a:t> (+ </a:t>
            </a:r>
            <a:r>
              <a:rPr lang="ru-RU" dirty="0" err="1">
                <a:solidFill>
                  <a:srgbClr val="FF0000"/>
                </a:solidFill>
              </a:rPr>
              <a:t>плазмиды</a:t>
            </a:r>
            <a:r>
              <a:rPr lang="ru-RU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9608" y="5605526"/>
            <a:ext cx="5760640" cy="761256"/>
          </a:xfrm>
          <a:prstGeom prst="roundRect">
            <a:avLst/>
          </a:prstGeom>
          <a:solidFill>
            <a:srgbClr val="FFFF00">
              <a:alpha val="3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23528" y="404664"/>
            <a:ext cx="8712968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Bef>
                <a:spcPts val="250"/>
              </a:spcBef>
              <a:spcAft>
                <a:spcPts val="1000"/>
              </a:spcAft>
              <a:buClr>
                <a:srgbClr val="F07F09"/>
              </a:buClr>
              <a:buSzPct val="80000"/>
            </a:pPr>
            <a:r>
              <a:rPr lang="ru-RU" sz="24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Клеточные формы жизни включают 3 домена (</a:t>
            </a:r>
            <a:r>
              <a:rPr lang="ru-RU" sz="2400" b="1" dirty="0" err="1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надцарства</a:t>
            </a:r>
            <a:r>
              <a:rPr lang="ru-RU" sz="24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):</a:t>
            </a:r>
            <a:endParaRPr lang="ru-RU" sz="2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5536" y="4026840"/>
            <a:ext cx="316835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Aft>
                <a:spcPts val="600"/>
              </a:spcAft>
              <a:buClr>
                <a:srgbClr val="F07F09"/>
              </a:buClr>
              <a:buSzPct val="80000"/>
            </a:pPr>
            <a:r>
              <a:rPr lang="ru-RU" sz="2000" b="1" dirty="0">
                <a:solidFill>
                  <a:srgbClr val="0070C0"/>
                </a:solidFill>
                <a:latin typeface="Calibri"/>
                <a:ea typeface="Calibri"/>
                <a:cs typeface="Times New Roman"/>
              </a:rPr>
              <a:t>В домен «</a:t>
            </a:r>
            <a:r>
              <a:rPr lang="ru-RU" sz="2000" b="1" dirty="0" err="1">
                <a:solidFill>
                  <a:srgbClr val="0070C0"/>
                </a:solidFill>
                <a:latin typeface="Calibri"/>
                <a:ea typeface="Calibri"/>
                <a:cs typeface="Times New Roman"/>
              </a:rPr>
              <a:t>Eukarya</a:t>
            </a:r>
            <a:r>
              <a:rPr lang="ru-RU" sz="2000" b="1" dirty="0">
                <a:solidFill>
                  <a:srgbClr val="0070C0"/>
                </a:solidFill>
                <a:latin typeface="Calibri"/>
                <a:ea typeface="Calibri"/>
                <a:cs typeface="Times New Roman"/>
              </a:rPr>
              <a:t>» входят:</a:t>
            </a:r>
          </a:p>
        </p:txBody>
      </p:sp>
    </p:spTree>
    <p:extLst>
      <p:ext uri="{BB962C8B-B14F-4D97-AF65-F5344CB8AC3E}">
        <p14:creationId xmlns:p14="http://schemas.microsoft.com/office/powerpoint/2010/main" val="1177366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013176"/>
            <a:ext cx="3528392" cy="1051560"/>
          </a:xfrm>
        </p:spPr>
        <p:txBody>
          <a:bodyPr>
            <a:normAutofit fontScale="90000"/>
          </a:bodyPr>
          <a:lstStyle/>
          <a:p>
            <a:r>
              <a:rPr lang="ru-RU" dirty="0"/>
              <a:t>Три домена клеточных организмов</a:t>
            </a:r>
          </a:p>
        </p:txBody>
      </p:sp>
      <p:pic>
        <p:nvPicPr>
          <p:cNvPr id="1026" name="Picture 2" descr="C:\Users\Ильинская\Desktop\Ag6EmhFR0R-TA4-nX4k3iMUL42jFO_b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5417506" cy="4060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28184" y="1196752"/>
            <a:ext cx="20882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Общий предок – 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>
                <a:solidFill>
                  <a:srgbClr val="FF0000"/>
                </a:solidFill>
              </a:rPr>
              <a:t>l</a:t>
            </a:r>
            <a:r>
              <a:rPr lang="en-US" sz="2800" dirty="0"/>
              <a:t>ast </a:t>
            </a:r>
            <a:r>
              <a:rPr lang="en-US" sz="2800" dirty="0">
                <a:solidFill>
                  <a:srgbClr val="FF0000"/>
                </a:solidFill>
              </a:rPr>
              <a:t>u</a:t>
            </a:r>
            <a:r>
              <a:rPr lang="en-US" sz="2800" dirty="0"/>
              <a:t>niversal </a:t>
            </a:r>
            <a:r>
              <a:rPr lang="en-US" sz="2800" dirty="0">
                <a:solidFill>
                  <a:srgbClr val="FF0000"/>
                </a:solidFill>
              </a:rPr>
              <a:t>c</a:t>
            </a:r>
            <a:r>
              <a:rPr lang="en-US" sz="2800" dirty="0"/>
              <a:t>ommon </a:t>
            </a:r>
            <a:r>
              <a:rPr lang="en-US" sz="2800" dirty="0">
                <a:solidFill>
                  <a:srgbClr val="FF0000"/>
                </a:solidFill>
              </a:rPr>
              <a:t>a</a:t>
            </a:r>
            <a:r>
              <a:rPr lang="en-US" sz="2800" dirty="0"/>
              <a:t>ncestor</a:t>
            </a:r>
            <a:r>
              <a:rPr lang="ru-RU" sz="2800" dirty="0"/>
              <a:t>, </a:t>
            </a:r>
          </a:p>
          <a:p>
            <a:endParaRPr lang="ru-RU" sz="2800" b="1" dirty="0">
              <a:solidFill>
                <a:srgbClr val="FF0000"/>
              </a:solidFill>
            </a:endParaRPr>
          </a:p>
          <a:p>
            <a:r>
              <a:rPr lang="en-US" sz="2800" b="1" dirty="0">
                <a:solidFill>
                  <a:srgbClr val="FF0000"/>
                </a:solidFill>
              </a:rPr>
              <a:t>LUCA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117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589240"/>
            <a:ext cx="8208912" cy="792088"/>
          </a:xfrm>
        </p:spPr>
        <p:txBody>
          <a:bodyPr>
            <a:normAutofit/>
          </a:bodyPr>
          <a:lstStyle/>
          <a:p>
            <a:r>
              <a:rPr lang="ru-RU" sz="2000" dirty="0" err="1"/>
              <a:t>Трехдоменная</a:t>
            </a:r>
            <a:r>
              <a:rPr lang="ru-RU" sz="2000" dirty="0"/>
              <a:t> структура клеточных форм жизни</a:t>
            </a:r>
          </a:p>
        </p:txBody>
      </p:sp>
      <p:pic>
        <p:nvPicPr>
          <p:cNvPr id="2050" name="Picture 2" descr="C:\Users\Ильинская\Desktop\img-O6aEuS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7895804" cy="562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657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Ильинская\Desktop\Царства жив.природы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00" y="332656"/>
            <a:ext cx="5512240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24128" y="332656"/>
            <a:ext cx="309634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Исторически различают </a:t>
            </a:r>
            <a:r>
              <a:rPr lang="ru-RU" sz="2000" b="1" dirty="0">
                <a:solidFill>
                  <a:srgbClr val="00B050"/>
                </a:solidFill>
              </a:rPr>
              <a:t>5</a:t>
            </a:r>
            <a:r>
              <a:rPr lang="ru-RU" sz="2000" dirty="0">
                <a:solidFill>
                  <a:srgbClr val="00B050"/>
                </a:solidFill>
              </a:rPr>
              <a:t> </a:t>
            </a:r>
            <a:r>
              <a:rPr lang="ru-RU" sz="2000" dirty="0"/>
              <a:t>царств живых организмов: </a:t>
            </a:r>
            <a:r>
              <a:rPr lang="ru-RU" sz="2000" dirty="0">
                <a:solidFill>
                  <a:srgbClr val="FF0000"/>
                </a:solidFill>
              </a:rPr>
              <a:t>животные, растения, грибы, бактерии и вирусы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endParaRPr lang="ru-RU" sz="2000" dirty="0" smtClean="0">
              <a:solidFill>
                <a:srgbClr val="FF0000"/>
              </a:solidFill>
            </a:endParaRPr>
          </a:p>
          <a:p>
            <a:endParaRPr lang="ru-RU" sz="2000" b="1" dirty="0" smtClean="0">
              <a:solidFill>
                <a:srgbClr val="FF0000"/>
              </a:solidFill>
            </a:endParaRPr>
          </a:p>
          <a:p>
            <a:r>
              <a:rPr lang="en-US" sz="2000" b="1" dirty="0" smtClean="0">
                <a:solidFill>
                  <a:srgbClr val="00B050"/>
                </a:solidFill>
              </a:rPr>
              <a:t>+</a:t>
            </a:r>
            <a:r>
              <a:rPr lang="ru-RU" sz="2000" b="1" dirty="0" smtClean="0">
                <a:solidFill>
                  <a:srgbClr val="00B050"/>
                </a:solidFill>
              </a:rPr>
              <a:t> </a:t>
            </a:r>
            <a:r>
              <a:rPr lang="ru-RU" sz="2000" b="1" dirty="0">
                <a:solidFill>
                  <a:srgbClr val="00B050"/>
                </a:solidFill>
              </a:rPr>
              <a:t>2</a:t>
            </a:r>
            <a:endParaRPr lang="en-US" sz="2000" b="1" dirty="0">
              <a:solidFill>
                <a:srgbClr val="00B050"/>
              </a:solidFill>
            </a:endParaRPr>
          </a:p>
          <a:p>
            <a:r>
              <a:rPr lang="en-US" sz="2000" dirty="0"/>
              <a:t> </a:t>
            </a:r>
            <a:r>
              <a:rPr lang="ru-RU" sz="2000" dirty="0" smtClean="0"/>
              <a:t>С </a:t>
            </a:r>
            <a:r>
              <a:rPr lang="ru-RU" sz="2000" dirty="0"/>
              <a:t>1977 года добавлены царства </a:t>
            </a:r>
            <a:r>
              <a:rPr lang="ru-RU" sz="2000" dirty="0" smtClean="0">
                <a:solidFill>
                  <a:srgbClr val="FF0000"/>
                </a:solidFill>
              </a:rPr>
              <a:t>простейшие </a:t>
            </a:r>
            <a:r>
              <a:rPr lang="ru-RU" sz="1600" dirty="0" smtClean="0"/>
              <a:t>(амебы, фораминиферы);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археи</a:t>
            </a:r>
            <a:endParaRPr lang="ru-RU" sz="2000" dirty="0" smtClean="0"/>
          </a:p>
          <a:p>
            <a:r>
              <a:rPr lang="ru-RU" sz="2000" dirty="0" smtClean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7584" y="4581128"/>
            <a:ext cx="42484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00B050"/>
                </a:solidFill>
              </a:rPr>
              <a:t>+1</a:t>
            </a:r>
          </a:p>
          <a:p>
            <a:pPr lvl="0"/>
            <a:r>
              <a:rPr lang="ru-RU" sz="2000" dirty="0">
                <a:solidFill>
                  <a:prstClr val="black"/>
                </a:solidFill>
              </a:rPr>
              <a:t>с 1998 года — </a:t>
            </a:r>
            <a:r>
              <a:rPr lang="ru-RU" sz="2000" dirty="0" err="1">
                <a:solidFill>
                  <a:srgbClr val="FF0000"/>
                </a:solidFill>
              </a:rPr>
              <a:t>хромисты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prstClr val="black"/>
                </a:solidFill>
              </a:rPr>
              <a:t>(клетки включают другую </a:t>
            </a:r>
            <a:r>
              <a:rPr lang="ru-RU" sz="1600" dirty="0" err="1">
                <a:solidFill>
                  <a:prstClr val="black"/>
                </a:solidFill>
              </a:rPr>
              <a:t>эукариотическую</a:t>
            </a:r>
            <a:r>
              <a:rPr lang="ru-RU" sz="1600" dirty="0">
                <a:solidFill>
                  <a:prstClr val="black"/>
                </a:solidFill>
              </a:rPr>
              <a:t> клетку, в которой находится хлоропласт) 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6056" y="4725144"/>
            <a:ext cx="3528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Всего царств: </a:t>
            </a:r>
            <a:r>
              <a:rPr lang="ru-RU" dirty="0" smtClean="0">
                <a:solidFill>
                  <a:srgbClr val="0070C0"/>
                </a:solidFill>
              </a:rPr>
              <a:t>животные</a:t>
            </a:r>
            <a:r>
              <a:rPr lang="ru-RU" dirty="0" smtClean="0"/>
              <a:t> (с </a:t>
            </a:r>
            <a:r>
              <a:rPr lang="ru-RU" dirty="0" err="1" smtClean="0"/>
              <a:t>подцарством</a:t>
            </a:r>
            <a:r>
              <a:rPr lang="ru-RU" dirty="0" smtClean="0"/>
              <a:t> </a:t>
            </a:r>
            <a:r>
              <a:rPr lang="ru-RU" i="1" dirty="0" smtClean="0">
                <a:solidFill>
                  <a:srgbClr val="0070C0"/>
                </a:solidFill>
              </a:rPr>
              <a:t>простейшие</a:t>
            </a:r>
            <a:r>
              <a:rPr lang="ru-RU" dirty="0" smtClean="0"/>
              <a:t>), </a:t>
            </a:r>
            <a:r>
              <a:rPr lang="ru-RU" dirty="0" smtClean="0">
                <a:solidFill>
                  <a:srgbClr val="0070C0"/>
                </a:solidFill>
              </a:rPr>
              <a:t>растения, грибы, бактерии, археи</a:t>
            </a:r>
            <a:r>
              <a:rPr lang="ru-RU" dirty="0" smtClean="0"/>
              <a:t>, + </a:t>
            </a:r>
            <a:r>
              <a:rPr lang="ru-RU" dirty="0" smtClean="0">
                <a:solidFill>
                  <a:srgbClr val="0070C0"/>
                </a:solidFill>
              </a:rPr>
              <a:t>вирусы </a:t>
            </a:r>
            <a:r>
              <a:rPr lang="ru-RU" dirty="0" smtClean="0"/>
              <a:t>(неклеточные </a:t>
            </a:r>
            <a:r>
              <a:rPr lang="ru-RU" dirty="0"/>
              <a:t>формы) + </a:t>
            </a:r>
            <a:r>
              <a:rPr lang="ru-RU" i="1" dirty="0" err="1">
                <a:solidFill>
                  <a:srgbClr val="0070C0"/>
                </a:solidFill>
              </a:rPr>
              <a:t>хромисты</a:t>
            </a:r>
            <a:endParaRPr lang="ru-RU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308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548680"/>
            <a:ext cx="8352928" cy="577896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0070C0"/>
                </a:solidFill>
              </a:rPr>
              <a:t>Микроорганизмы представлены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rgbClr val="0070C0"/>
                </a:solidFill>
              </a:rPr>
              <a:t> во всех доменах:</a:t>
            </a:r>
            <a:endParaRPr lang="en-US" sz="2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доменах клеточных форм (</a:t>
            </a:r>
            <a:r>
              <a:rPr lang="ru-RU" dirty="0" err="1"/>
              <a:t>Bacteria</a:t>
            </a:r>
            <a:r>
              <a:rPr lang="ru-RU" dirty="0"/>
              <a:t>, </a:t>
            </a:r>
            <a:r>
              <a:rPr lang="ru-RU" dirty="0" err="1"/>
              <a:t>Archaea</a:t>
            </a:r>
            <a:r>
              <a:rPr lang="ru-RU" dirty="0"/>
              <a:t>, </a:t>
            </a:r>
            <a:r>
              <a:rPr lang="ru-RU" dirty="0" err="1"/>
              <a:t>Eukarya</a:t>
            </a:r>
            <a:r>
              <a:rPr lang="ru-RU" dirty="0" smtClean="0"/>
              <a:t>). Внутри доменов – </a:t>
            </a:r>
            <a:r>
              <a:rPr lang="ru-RU" dirty="0" smtClean="0"/>
              <a:t>ц</a:t>
            </a:r>
            <a:r>
              <a:rPr lang="ru-RU" dirty="0"/>
              <a:t>арства. </a:t>
            </a:r>
            <a:r>
              <a:rPr lang="ru-RU" dirty="0" smtClean="0"/>
              <a:t>В </a:t>
            </a:r>
            <a:r>
              <a:rPr lang="ru-RU" dirty="0"/>
              <a:t>домене </a:t>
            </a:r>
            <a:r>
              <a:rPr lang="ru-RU" dirty="0" err="1"/>
              <a:t>доклеточных</a:t>
            </a:r>
            <a:r>
              <a:rPr lang="ru-RU" dirty="0"/>
              <a:t> форм (</a:t>
            </a:r>
            <a:r>
              <a:rPr lang="ru-RU" dirty="0" err="1"/>
              <a:t>Vira</a:t>
            </a:r>
            <a:r>
              <a:rPr lang="ru-RU" dirty="0" smtClean="0"/>
              <a:t>), если не отделять вирусы  от </a:t>
            </a:r>
            <a:r>
              <a:rPr lang="ru-RU" dirty="0" err="1" smtClean="0"/>
              <a:t>биоты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ru-RU" sz="2400" dirty="0"/>
              <a:t>домен «</a:t>
            </a:r>
            <a:r>
              <a:rPr lang="ru-RU" sz="2400" dirty="0" err="1"/>
              <a:t>Bacteria</a:t>
            </a:r>
            <a:r>
              <a:rPr lang="ru-RU" sz="2400" dirty="0"/>
              <a:t>» — прокариоты, представленные настоящими бактериями (</a:t>
            </a:r>
            <a:r>
              <a:rPr lang="ru-RU" sz="2400" dirty="0" err="1"/>
              <a:t>эубактериями</a:t>
            </a:r>
            <a:r>
              <a:rPr lang="ru-RU" sz="2400" dirty="0"/>
              <a:t>);</a:t>
            </a:r>
          </a:p>
          <a:p>
            <a:r>
              <a:rPr lang="ru-RU" sz="2400" dirty="0"/>
              <a:t>домен «</a:t>
            </a:r>
            <a:r>
              <a:rPr lang="ru-RU" sz="2400" dirty="0" err="1"/>
              <a:t>Archaea</a:t>
            </a:r>
            <a:r>
              <a:rPr lang="ru-RU" sz="2400" dirty="0"/>
              <a:t>» — прокариоты, представленные </a:t>
            </a:r>
            <a:r>
              <a:rPr lang="ru-RU" sz="2400" dirty="0" err="1"/>
              <a:t>архебактериями</a:t>
            </a:r>
            <a:r>
              <a:rPr lang="ru-RU" sz="2400" dirty="0"/>
              <a:t>;</a:t>
            </a:r>
          </a:p>
          <a:p>
            <a:r>
              <a:rPr lang="ru-RU" sz="2400" dirty="0"/>
              <a:t>домен «</a:t>
            </a:r>
            <a:r>
              <a:rPr lang="ru-RU" sz="2400" dirty="0" err="1"/>
              <a:t>Eukarya</a:t>
            </a:r>
            <a:r>
              <a:rPr lang="ru-RU" sz="2400" dirty="0"/>
              <a:t>» — эукариоты, клетки которых имеют ядро с ядерной оболочкой и ядрышком, а цитоплазма содержит высокоорганизованные органеллы — митохондрии, аппарат </a:t>
            </a:r>
            <a:r>
              <a:rPr lang="ru-RU" sz="2400" dirty="0" err="1"/>
              <a:t>Гольджи</a:t>
            </a:r>
            <a:r>
              <a:rPr lang="ru-RU" sz="2400" dirty="0"/>
              <a:t> и др. </a:t>
            </a:r>
          </a:p>
        </p:txBody>
      </p:sp>
    </p:spTree>
    <p:extLst>
      <p:ext uri="{BB962C8B-B14F-4D97-AF65-F5344CB8AC3E}">
        <p14:creationId xmlns:p14="http://schemas.microsoft.com/office/powerpoint/2010/main" val="3063807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dirty="0"/>
              <a:t>«Руководство по систематике бактерий» Дэвид </a:t>
            </a:r>
            <a:r>
              <a:rPr lang="ru-RU" dirty="0" err="1"/>
              <a:t>Берджи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338808"/>
          </a:xfrm>
        </p:spPr>
        <p:txBody>
          <a:bodyPr>
            <a:noAutofit/>
          </a:bodyPr>
          <a:lstStyle/>
          <a:p>
            <a:r>
              <a:rPr lang="ru-RU" sz="1800" dirty="0"/>
              <a:t>Отдел I. </a:t>
            </a:r>
            <a:r>
              <a:rPr lang="ru-RU" sz="1800" b="1" dirty="0" err="1">
                <a:solidFill>
                  <a:srgbClr val="FF0000"/>
                </a:solidFill>
              </a:rPr>
              <a:t>Gracilicutes</a:t>
            </a:r>
            <a:r>
              <a:rPr lang="ru-RU" sz="1800" dirty="0"/>
              <a:t> (</a:t>
            </a:r>
            <a:r>
              <a:rPr lang="ru-RU" sz="1800" dirty="0" err="1"/>
              <a:t>gracilus</a:t>
            </a:r>
            <a:r>
              <a:rPr lang="ru-RU" sz="1800" dirty="0"/>
              <a:t> — тонкий, стройный, </a:t>
            </a:r>
            <a:r>
              <a:rPr lang="ru-RU" sz="1800" dirty="0" err="1"/>
              <a:t>cules</a:t>
            </a:r>
            <a:r>
              <a:rPr lang="ru-RU" sz="1800" dirty="0"/>
              <a:t> — кожа - </a:t>
            </a:r>
            <a:r>
              <a:rPr lang="ru-RU" sz="1800" i="1" dirty="0">
                <a:solidFill>
                  <a:srgbClr val="0070C0"/>
                </a:solidFill>
              </a:rPr>
              <a:t>тонкокожие</a:t>
            </a:r>
            <a:r>
              <a:rPr lang="ru-RU" sz="1800" dirty="0"/>
              <a:t>). В отдел внесены грамотрицательные микроорганизмы. В отделе девять секций.</a:t>
            </a:r>
          </a:p>
          <a:p>
            <a:r>
              <a:rPr lang="ru-RU" sz="1800" dirty="0"/>
              <a:t>Отдел II. </a:t>
            </a:r>
            <a:r>
              <a:rPr lang="ru-RU" sz="1800" b="1" dirty="0" err="1">
                <a:solidFill>
                  <a:srgbClr val="FF0000"/>
                </a:solidFill>
              </a:rPr>
              <a:t>Firmicutes</a:t>
            </a:r>
            <a:r>
              <a:rPr lang="ru-RU" sz="1800" dirty="0"/>
              <a:t> (лат. </a:t>
            </a:r>
            <a:r>
              <a:rPr lang="ru-RU" sz="1800" dirty="0" err="1"/>
              <a:t>firmis</a:t>
            </a:r>
            <a:r>
              <a:rPr lang="ru-RU" sz="1800" dirty="0"/>
              <a:t> — крепкий, </a:t>
            </a:r>
            <a:r>
              <a:rPr lang="ru-RU" sz="1800" dirty="0" err="1"/>
              <a:t>cutes</a:t>
            </a:r>
            <a:r>
              <a:rPr lang="ru-RU" sz="1800" dirty="0"/>
              <a:t> — кожа –</a:t>
            </a:r>
            <a:r>
              <a:rPr lang="ru-RU" sz="1800" i="1" dirty="0" err="1">
                <a:solidFill>
                  <a:srgbClr val="0070C0"/>
                </a:solidFill>
              </a:rPr>
              <a:t>толсткожие</a:t>
            </a:r>
            <a:r>
              <a:rPr lang="ru-RU" sz="1800" dirty="0"/>
              <a:t> ). В отдел включены грамположительные кокки, палочки или нити.</a:t>
            </a:r>
          </a:p>
          <a:p>
            <a:r>
              <a:rPr lang="ru-RU" sz="1800" dirty="0"/>
              <a:t>Отдел </a:t>
            </a:r>
            <a:r>
              <a:rPr lang="en-US" sz="1800" dirty="0"/>
              <a:t>III. </a:t>
            </a:r>
            <a:r>
              <a:rPr lang="en-US" sz="1800" b="1" dirty="0" err="1">
                <a:solidFill>
                  <a:srgbClr val="FF0000"/>
                </a:solidFill>
              </a:rPr>
              <a:t>Tenericutes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1800" dirty="0"/>
              <a:t>(</a:t>
            </a:r>
            <a:r>
              <a:rPr lang="ru-RU" sz="1800" i="1" dirty="0">
                <a:solidFill>
                  <a:srgbClr val="0070C0"/>
                </a:solidFill>
              </a:rPr>
              <a:t>нежнокожие</a:t>
            </a:r>
            <a:r>
              <a:rPr lang="ru-RU" sz="1800" dirty="0"/>
              <a:t>)</a:t>
            </a:r>
            <a:r>
              <a:rPr lang="en-US" sz="1800" dirty="0"/>
              <a:t>. </a:t>
            </a:r>
            <a:r>
              <a:rPr lang="ru-RU" sz="1800" dirty="0"/>
              <a:t>В отделе объединены грамотрицательные прокариоты, не имеющие клеточной стенки, имеют цитоплазматическую мембрану. В отделе 10-я секция — </a:t>
            </a:r>
            <a:r>
              <a:rPr lang="ru-RU" sz="1800" dirty="0" err="1"/>
              <a:t>микоплазмы</a:t>
            </a:r>
            <a:r>
              <a:rPr lang="ru-RU" sz="1800" dirty="0"/>
              <a:t>. Они объединены в класс </a:t>
            </a:r>
            <a:r>
              <a:rPr lang="en-US" sz="1800" dirty="0" err="1"/>
              <a:t>Mollicutes</a:t>
            </a:r>
            <a:r>
              <a:rPr lang="en-US" sz="1800" dirty="0"/>
              <a:t> (</a:t>
            </a:r>
            <a:r>
              <a:rPr lang="ru-RU" sz="1800" dirty="0"/>
              <a:t>лат. </a:t>
            </a:r>
            <a:r>
              <a:rPr lang="en-US" sz="1800" dirty="0" err="1"/>
              <a:t>molli</a:t>
            </a:r>
            <a:r>
              <a:rPr lang="en-US" sz="1800" dirty="0"/>
              <a:t> — </a:t>
            </a:r>
            <a:r>
              <a:rPr lang="ru-RU" sz="1800" dirty="0"/>
              <a:t>мягкий, </a:t>
            </a:r>
            <a:r>
              <a:rPr lang="en-US" sz="1800" dirty="0"/>
              <a:t>cutes — </a:t>
            </a:r>
            <a:r>
              <a:rPr lang="ru-RU" sz="1800" dirty="0"/>
              <a:t>покров, кожа). </a:t>
            </a:r>
          </a:p>
          <a:p>
            <a:r>
              <a:rPr lang="ru-RU" sz="1800" dirty="0"/>
              <a:t>Отдел IV. </a:t>
            </a:r>
            <a:r>
              <a:rPr lang="ru-RU" sz="1800" b="1" dirty="0" err="1">
                <a:solidFill>
                  <a:srgbClr val="FF0000"/>
                </a:solidFill>
              </a:rPr>
              <a:t>Mendosicutes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1800" dirty="0"/>
              <a:t>(«</a:t>
            </a:r>
            <a:r>
              <a:rPr lang="ru-RU" sz="1800" i="1" dirty="0">
                <a:solidFill>
                  <a:srgbClr val="0070C0"/>
                </a:solidFill>
              </a:rPr>
              <a:t>ошибочные</a:t>
            </a:r>
            <a:r>
              <a:rPr lang="ru-RU" sz="1800" dirty="0"/>
              <a:t>»). В отдел внесены прокариоты, среди которых нет патогенных бактерий, это метанобразующие, </a:t>
            </a:r>
            <a:r>
              <a:rPr lang="ru-RU" sz="1800" dirty="0" err="1"/>
              <a:t>сероокисляющие</a:t>
            </a:r>
            <a:r>
              <a:rPr lang="ru-RU" sz="1800" dirty="0"/>
              <a:t>, </a:t>
            </a:r>
            <a:r>
              <a:rPr lang="ru-RU" sz="1800" dirty="0" err="1"/>
              <a:t>галофилы</a:t>
            </a:r>
            <a:r>
              <a:rPr lang="ru-RU" sz="1800" dirty="0"/>
              <a:t>, </a:t>
            </a:r>
            <a:r>
              <a:rPr lang="ru-RU" sz="1800" dirty="0" err="1"/>
              <a:t>микоплазмоподобные</a:t>
            </a:r>
            <a:r>
              <a:rPr lang="ru-RU" sz="1800" dirty="0"/>
              <a:t>, </a:t>
            </a:r>
            <a:r>
              <a:rPr lang="ru-RU" sz="1800" dirty="0" err="1"/>
              <a:t>термоацидофильные</a:t>
            </a:r>
            <a:r>
              <a:rPr lang="ru-RU" sz="1800" dirty="0"/>
              <a:t> и др.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1001938"/>
              </p:ext>
            </p:extLst>
          </p:nvPr>
        </p:nvGraphicFramePr>
        <p:xfrm>
          <a:off x="467544" y="530225"/>
          <a:ext cx="7416824" cy="5563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762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230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/>
                        <a:t>Gracilicutes</a:t>
                      </a:r>
                      <a:r>
                        <a:rPr lang="en-US" b="1" dirty="0"/>
                        <a:t> (</a:t>
                      </a:r>
                      <a:r>
                        <a:rPr lang="ru-RU" b="1" dirty="0" err="1"/>
                        <a:t>грам</a:t>
                      </a:r>
                      <a:r>
                        <a:rPr lang="ru-RU" b="1" dirty="0"/>
                        <a:t>-отрицательные)</a:t>
                      </a:r>
                      <a:r>
                        <a:rPr lang="ru-RU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/>
                        <a:t>Firmicutes</a:t>
                      </a:r>
                      <a:r>
                        <a:rPr lang="en-US" b="1" dirty="0"/>
                        <a:t> (</a:t>
                      </a:r>
                      <a:r>
                        <a:rPr lang="ru-RU" b="1" dirty="0" err="1"/>
                        <a:t>грам</a:t>
                      </a:r>
                      <a:r>
                        <a:rPr lang="ru-RU" b="1" dirty="0"/>
                        <a:t>-положительные)</a:t>
                      </a:r>
                      <a:r>
                        <a:rPr lang="ru-RU" dirty="0"/>
                        <a:t>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Tenericutes</a:t>
                      </a:r>
                      <a:endParaRPr lang="ru-RU" dirty="0"/>
                    </a:p>
                    <a:p>
                      <a:r>
                        <a:rPr lang="ru-RU" dirty="0"/>
                        <a:t>(</a:t>
                      </a:r>
                      <a:r>
                        <a:rPr lang="ru-RU" dirty="0" err="1"/>
                        <a:t>грам</a:t>
                      </a:r>
                      <a:r>
                        <a:rPr lang="ru-RU" dirty="0"/>
                        <a:t>-отрицательные) 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85846">
                <a:tc>
                  <a:txBody>
                    <a:bodyPr/>
                    <a:lstStyle/>
                    <a:p>
                      <a:r>
                        <a:rPr lang="ru-RU" sz="2000" dirty="0"/>
                        <a:t>Спирохеты; </a:t>
                      </a:r>
                    </a:p>
                    <a:p>
                      <a:r>
                        <a:rPr lang="ru-RU" sz="2000" dirty="0"/>
                        <a:t>Спириллы; </a:t>
                      </a:r>
                    </a:p>
                    <a:p>
                      <a:r>
                        <a:rPr lang="ru-RU" sz="2000" dirty="0"/>
                        <a:t>Палочки; </a:t>
                      </a:r>
                    </a:p>
                    <a:p>
                      <a:r>
                        <a:rPr lang="ru-RU" sz="2000" dirty="0"/>
                        <a:t>Вибрионы; </a:t>
                      </a:r>
                    </a:p>
                    <a:p>
                      <a:r>
                        <a:rPr lang="ru-RU" sz="2000" dirty="0" err="1"/>
                        <a:t>Кампилобактерии</a:t>
                      </a:r>
                      <a:r>
                        <a:rPr lang="ru-RU" sz="2000" dirty="0"/>
                        <a:t>; </a:t>
                      </a:r>
                    </a:p>
                    <a:p>
                      <a:r>
                        <a:rPr lang="ru-RU" sz="2000" dirty="0"/>
                        <a:t>Риккетсии; </a:t>
                      </a:r>
                    </a:p>
                    <a:p>
                      <a:r>
                        <a:rPr lang="ru-RU" sz="2000" dirty="0"/>
                        <a:t>Хламидии; </a:t>
                      </a:r>
                    </a:p>
                    <a:p>
                      <a:r>
                        <a:rPr lang="ru-RU" sz="2000" dirty="0" err="1"/>
                        <a:t>Нейсерии</a:t>
                      </a:r>
                      <a:r>
                        <a:rPr lang="ru-RU" sz="2000" dirty="0"/>
                        <a:t> (менингококки, гонококки);</a:t>
                      </a:r>
                    </a:p>
                    <a:p>
                      <a:r>
                        <a:rPr lang="ru-RU" sz="2000" dirty="0"/>
                        <a:t>Бактероиды</a:t>
                      </a:r>
                    </a:p>
                    <a:p>
                      <a:pPr algn="ctr"/>
                      <a:endParaRPr lang="ru-RU" sz="20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Кокки (стафилококки, стрептококки); </a:t>
                      </a:r>
                    </a:p>
                    <a:p>
                      <a:r>
                        <a:rPr lang="ru-RU" sz="2000" dirty="0"/>
                        <a:t>Палочки; </a:t>
                      </a:r>
                    </a:p>
                    <a:p>
                      <a:r>
                        <a:rPr lang="ru-RU" sz="2000" dirty="0" err="1"/>
                        <a:t>Клостридии</a:t>
                      </a:r>
                      <a:r>
                        <a:rPr lang="ru-RU" sz="2000" dirty="0"/>
                        <a:t>; </a:t>
                      </a:r>
                    </a:p>
                    <a:p>
                      <a:r>
                        <a:rPr lang="ru-RU" sz="2000" dirty="0"/>
                        <a:t>Бациллы; </a:t>
                      </a:r>
                    </a:p>
                    <a:p>
                      <a:r>
                        <a:rPr lang="ru-RU" sz="2000" dirty="0" err="1"/>
                        <a:t>Коринебактерии</a:t>
                      </a:r>
                      <a:r>
                        <a:rPr lang="ru-RU" sz="2000" dirty="0"/>
                        <a:t>; </a:t>
                      </a:r>
                    </a:p>
                    <a:p>
                      <a:r>
                        <a:rPr lang="ru-RU" sz="2000" dirty="0"/>
                        <a:t>Микобактерии; </a:t>
                      </a:r>
                    </a:p>
                    <a:p>
                      <a:r>
                        <a:rPr lang="ru-RU" sz="2000" dirty="0" err="1"/>
                        <a:t>Бифидобактерии</a:t>
                      </a:r>
                      <a:r>
                        <a:rPr lang="ru-RU" sz="2000" dirty="0"/>
                        <a:t>; </a:t>
                      </a:r>
                    </a:p>
                    <a:p>
                      <a:r>
                        <a:rPr lang="ru-RU" sz="2000" dirty="0"/>
                        <a:t>Актиномицеты (</a:t>
                      </a:r>
                      <a:r>
                        <a:rPr lang="ru-RU" sz="2000" dirty="0" err="1"/>
                        <a:t>актинобактерии</a:t>
                      </a:r>
                      <a:r>
                        <a:rPr lang="ru-RU" sz="2000" dirty="0"/>
                        <a:t>)</a:t>
                      </a:r>
                    </a:p>
                    <a:p>
                      <a:pPr algn="ctr"/>
                      <a:endParaRPr lang="ru-RU" sz="20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/>
                        <a:t>Микоплазмы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6825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099" name="Picture 3" descr="C:\Users\Ильинская\Desktop\B0721687172500381_gr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157191"/>
            <a:ext cx="2736304" cy="1520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Админ\Desktop\i6JYUK6L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501008"/>
            <a:ext cx="3357552" cy="293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Ильинская\Desktop\1520905182_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268" y="2204864"/>
            <a:ext cx="1624959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Ильинская\Desktop\Без названия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183996"/>
            <a:ext cx="2520280" cy="1493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7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786555"/>
            <a:ext cx="8183880" cy="594773"/>
          </a:xfrm>
        </p:spPr>
        <p:txBody>
          <a:bodyPr>
            <a:normAutofit/>
          </a:bodyPr>
          <a:lstStyle/>
          <a:p>
            <a:r>
              <a:rPr lang="ru-RU" sz="2400" dirty="0"/>
              <a:t>Внутривидовые иерархические единицы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20688"/>
            <a:ext cx="8183880" cy="5490936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Внутри вида </a:t>
            </a:r>
            <a:r>
              <a:rPr lang="ru-RU" dirty="0"/>
              <a:t>микроорганизмы могут отличаться по разным признакам, выделяют различные внутривидовые разновидности:</a:t>
            </a:r>
          </a:p>
          <a:p>
            <a:r>
              <a:rPr lang="ru-RU" b="1" dirty="0"/>
              <a:t>штамм</a:t>
            </a:r>
            <a:r>
              <a:rPr lang="ru-RU" dirty="0"/>
              <a:t> – популяция бактерий, выделенных из какого-либо исследуемого материала;</a:t>
            </a:r>
          </a:p>
          <a:p>
            <a:r>
              <a:rPr lang="ru-RU" b="1" dirty="0"/>
              <a:t>клон</a:t>
            </a:r>
            <a:r>
              <a:rPr lang="ru-RU" dirty="0"/>
              <a:t> – популяция бактерий, полученная из одной бактериальной клетки;</a:t>
            </a:r>
          </a:p>
          <a:p>
            <a:r>
              <a:rPr lang="ru-RU" b="1" dirty="0"/>
              <a:t>подвид, вариант (-вар)</a:t>
            </a:r>
            <a:r>
              <a:rPr lang="ru-RU" dirty="0"/>
              <a:t> – популяция бактерий, отличающихся от основного вида по какому-либо признаку или признакам:</a:t>
            </a:r>
          </a:p>
          <a:p>
            <a:r>
              <a:rPr lang="ru-RU" b="1" dirty="0" err="1"/>
              <a:t>морфовары</a:t>
            </a:r>
            <a:r>
              <a:rPr lang="ru-RU" dirty="0"/>
              <a:t> – по морфологическим свойствам;</a:t>
            </a:r>
          </a:p>
          <a:p>
            <a:r>
              <a:rPr lang="ru-RU" b="1" dirty="0" err="1"/>
              <a:t>хемовары</a:t>
            </a:r>
            <a:r>
              <a:rPr lang="ru-RU" dirty="0"/>
              <a:t> – по биохимическим свойствам;</a:t>
            </a:r>
          </a:p>
          <a:p>
            <a:r>
              <a:rPr lang="ru-RU" b="1" dirty="0" err="1"/>
              <a:t>серовары</a:t>
            </a:r>
            <a:r>
              <a:rPr lang="ru-RU" dirty="0"/>
              <a:t> – по антигенной структуре;</a:t>
            </a:r>
          </a:p>
          <a:p>
            <a:r>
              <a:rPr lang="ru-RU" b="1" dirty="0" err="1"/>
              <a:t>фаговары</a:t>
            </a:r>
            <a:r>
              <a:rPr lang="ru-RU" dirty="0"/>
              <a:t> – по чувствительности к бактериофагам;</a:t>
            </a:r>
          </a:p>
          <a:p>
            <a:r>
              <a:rPr lang="ru-RU" b="1" dirty="0" err="1"/>
              <a:t>колициновары</a:t>
            </a:r>
            <a:r>
              <a:rPr lang="ru-RU" dirty="0"/>
              <a:t> – по продукции </a:t>
            </a:r>
            <a:r>
              <a:rPr lang="ru-RU" dirty="0" err="1"/>
              <a:t>бактериоцинов</a:t>
            </a:r>
            <a:r>
              <a:rPr lang="ru-RU" dirty="0"/>
              <a:t>;</a:t>
            </a:r>
          </a:p>
          <a:p>
            <a:r>
              <a:rPr lang="ru-RU" b="1" dirty="0" err="1"/>
              <a:t>резистенсвары</a:t>
            </a:r>
            <a:r>
              <a:rPr lang="ru-RU" dirty="0"/>
              <a:t> – по устойчивости к антибиотикам;</a:t>
            </a:r>
          </a:p>
          <a:p>
            <a:r>
              <a:rPr lang="ru-RU" b="1" dirty="0" err="1"/>
              <a:t>геновары</a:t>
            </a:r>
            <a:r>
              <a:rPr lang="ru-RU" dirty="0"/>
              <a:t> – по строению части генома;</a:t>
            </a:r>
          </a:p>
          <a:p>
            <a:r>
              <a:rPr lang="ru-RU" b="1" dirty="0" err="1"/>
              <a:t>биовары</a:t>
            </a:r>
            <a:r>
              <a:rPr lang="ru-RU" dirty="0"/>
              <a:t> – по нескольким биологическим свойствам.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2733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517232"/>
            <a:ext cx="8183880" cy="936104"/>
          </a:xfrm>
        </p:spPr>
        <p:txBody>
          <a:bodyPr>
            <a:normAutofit/>
          </a:bodyPr>
          <a:lstStyle/>
          <a:p>
            <a:pPr algn="r"/>
            <a:r>
              <a:rPr lang="ru-RU" dirty="0"/>
              <a:t>Вид и ниже…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04664"/>
            <a:ext cx="8183880" cy="4986880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rgbClr val="FF0000"/>
                </a:solidFill>
              </a:rPr>
              <a:t>Вид</a:t>
            </a:r>
            <a:r>
              <a:rPr lang="ru-RU" sz="1600" dirty="0"/>
              <a:t> — это совокупность микроорганизмов, имеющих единое происхождение и генотип, сходных по морфологическим и биологическим свойствам, обладающих наследственно закрепленной способностью вызывать в среде естественного обитания качественно определенные специфические процессы</a:t>
            </a:r>
          </a:p>
          <a:p>
            <a:r>
              <a:rPr lang="ru-RU" sz="1600" dirty="0"/>
              <a:t>При изучении выделенных бактерий часто обнаруживают отклонение от типичных видовых свойств, такую культуру рассматривают как </a:t>
            </a:r>
            <a:r>
              <a:rPr lang="ru-RU" sz="1600" dirty="0">
                <a:solidFill>
                  <a:srgbClr val="0070C0"/>
                </a:solidFill>
              </a:rPr>
              <a:t>подвид.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/>
              <a:t>Имеются также и </a:t>
            </a:r>
            <a:r>
              <a:rPr lang="ru-RU" sz="1600" dirty="0">
                <a:solidFill>
                  <a:srgbClr val="0070C0"/>
                </a:solidFill>
              </a:rPr>
              <a:t>инфраподвидовые подразделения</a:t>
            </a:r>
            <a:r>
              <a:rPr lang="ru-RU" sz="1600" dirty="0"/>
              <a:t>, которые основаны на отличии особей каким-либо небольшим наследственным признаком: </a:t>
            </a:r>
            <a:r>
              <a:rPr lang="ru-RU" sz="1600" dirty="0" err="1"/>
              <a:t>антигенным</a:t>
            </a:r>
            <a:r>
              <a:rPr lang="ru-RU" sz="1600" dirty="0"/>
              <a:t> — </a:t>
            </a:r>
            <a:r>
              <a:rPr lang="ru-RU" sz="1600" dirty="0" err="1"/>
              <a:t>серовар</a:t>
            </a:r>
            <a:r>
              <a:rPr lang="ru-RU" sz="1600" dirty="0"/>
              <a:t>, биохимическим — </a:t>
            </a:r>
            <a:r>
              <a:rPr lang="ru-RU" sz="1600" dirty="0" err="1"/>
              <a:t>биовар</a:t>
            </a:r>
            <a:r>
              <a:rPr lang="ru-RU" sz="1600" dirty="0"/>
              <a:t>, отношением к фагам — </a:t>
            </a:r>
            <a:r>
              <a:rPr lang="ru-RU" sz="1600" dirty="0" err="1"/>
              <a:t>фаговар</a:t>
            </a:r>
            <a:r>
              <a:rPr lang="ru-RU" sz="1600" dirty="0"/>
              <a:t>, патогенностью — </a:t>
            </a:r>
            <a:r>
              <a:rPr lang="ru-RU" sz="1600" dirty="0" err="1"/>
              <a:t>патовар</a:t>
            </a:r>
            <a:r>
              <a:rPr lang="ru-RU" sz="1600" dirty="0"/>
              <a:t> </a:t>
            </a:r>
          </a:p>
          <a:p>
            <a:r>
              <a:rPr lang="ru-RU" sz="1600" dirty="0">
                <a:solidFill>
                  <a:srgbClr val="FF0000"/>
                </a:solidFill>
              </a:rPr>
              <a:t>Штамм </a:t>
            </a:r>
            <a:r>
              <a:rPr lang="ru-RU" sz="1600" dirty="0"/>
              <a:t>— культура одного и того же вида, выделенная из разных объектов </a:t>
            </a:r>
          </a:p>
          <a:p>
            <a:r>
              <a:rPr lang="ru-RU" sz="1600" dirty="0"/>
              <a:t>Под термином «</a:t>
            </a:r>
            <a:r>
              <a:rPr lang="ru-RU" sz="1600" dirty="0">
                <a:solidFill>
                  <a:srgbClr val="FF0000"/>
                </a:solidFill>
              </a:rPr>
              <a:t>культура</a:t>
            </a:r>
            <a:r>
              <a:rPr lang="ru-RU" sz="1600" dirty="0"/>
              <a:t>» понимают микроорганизмы, выращенные на плотной или жидкой питательной среде в условиях лаборатории. Культуру микроорганизмов, полученную из особей одного вида, называют чистой культурой. Смешанной культурой называют смесь неоднородных микроорганизмов, выделенных из исследуемого материала </a:t>
            </a:r>
          </a:p>
          <a:p>
            <a:r>
              <a:rPr lang="ru-RU" sz="1600" dirty="0">
                <a:solidFill>
                  <a:srgbClr val="FF0000"/>
                </a:solidFill>
              </a:rPr>
              <a:t>Клон </a:t>
            </a:r>
            <a:r>
              <a:rPr lang="ru-RU" sz="1600" dirty="0"/>
              <a:t>— это культура, полученная из одной клетки. (молока, почвы, воды, </a:t>
            </a:r>
            <a:r>
              <a:rPr lang="ru-RU" sz="1600" dirty="0" err="1"/>
              <a:t>патматериала</a:t>
            </a:r>
            <a:r>
              <a:rPr lang="ru-RU" sz="1600" dirty="0"/>
              <a:t>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301208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/>
              <a:t>+Типы симметрии: кубический, спиральный, </a:t>
            </a:r>
            <a:r>
              <a:rPr lang="ru-RU" dirty="0" err="1"/>
              <a:t>смешаный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772816"/>
            <a:ext cx="8183880" cy="3528392"/>
          </a:xfrm>
        </p:spPr>
        <p:txBody>
          <a:bodyPr>
            <a:normAutofit fontScale="47500" lnSpcReduction="20000"/>
          </a:bodyPr>
          <a:lstStyle/>
          <a:p>
            <a:endParaRPr lang="ru-RU" b="1" dirty="0" smtClean="0">
              <a:solidFill>
                <a:srgbClr val="FF0000"/>
              </a:solidFill>
            </a:endParaRPr>
          </a:p>
          <a:p>
            <a:endParaRPr lang="ru-RU" b="1" dirty="0">
              <a:solidFill>
                <a:srgbClr val="FF0000"/>
              </a:solidFill>
            </a:endParaRPr>
          </a:p>
          <a:p>
            <a:r>
              <a:rPr lang="ru-RU" sz="3800" b="1" dirty="0" smtClean="0">
                <a:solidFill>
                  <a:srgbClr val="FF0000"/>
                </a:solidFill>
              </a:rPr>
              <a:t>Вирусы</a:t>
            </a:r>
            <a:r>
              <a:rPr lang="ru-RU" sz="3800" b="1" dirty="0" smtClean="0"/>
              <a:t> </a:t>
            </a:r>
            <a:r>
              <a:rPr lang="ru-RU" sz="3800" b="1" dirty="0"/>
              <a:t>состоят из следующих основных компонентов:</a:t>
            </a:r>
          </a:p>
          <a:p>
            <a:r>
              <a:rPr lang="ru-RU" sz="3800" b="1" dirty="0"/>
              <a:t>1. Сердцевина - генетический материал (ДНК либо РНК), который несет информацию о нескольких типах белков, необходимых для образования нового вируса.</a:t>
            </a:r>
          </a:p>
          <a:p>
            <a:r>
              <a:rPr lang="ru-RU" sz="3800" b="1" dirty="0"/>
              <a:t>2. Белковая оболочка, которую называют </a:t>
            </a:r>
            <a:r>
              <a:rPr lang="ru-RU" sz="3800" b="1" dirty="0" err="1"/>
              <a:t>капсидом</a:t>
            </a:r>
            <a:r>
              <a:rPr lang="ru-RU" sz="3800" b="1" dirty="0"/>
              <a:t> (от латинского </a:t>
            </a:r>
            <a:r>
              <a:rPr lang="ru-RU" sz="3800" b="1" dirty="0" err="1"/>
              <a:t>капса</a:t>
            </a:r>
            <a:r>
              <a:rPr lang="ru-RU" sz="3800" b="1" dirty="0"/>
              <a:t> - ящик). Она часто построена из идентичных повторяющихся субъединиц - </a:t>
            </a:r>
            <a:r>
              <a:rPr lang="ru-RU" sz="3800" b="1" dirty="0" err="1"/>
              <a:t>капсомеров</a:t>
            </a:r>
            <a:r>
              <a:rPr lang="ru-RU" sz="3800" b="1" dirty="0"/>
              <a:t>. </a:t>
            </a:r>
            <a:r>
              <a:rPr lang="ru-RU" sz="3800" b="1" dirty="0" err="1"/>
              <a:t>Капсомеры</a:t>
            </a:r>
            <a:r>
              <a:rPr lang="ru-RU" sz="3800" b="1" dirty="0"/>
              <a:t> образуют структуры с высокой степенью симметрии.</a:t>
            </a:r>
          </a:p>
          <a:p>
            <a:r>
              <a:rPr lang="ru-RU" sz="3800" b="1" dirty="0"/>
              <a:t>3. Дополнительная липопротеидная оболочка. Она образована из плазматической мембраны клетки-хозяина и встречается только у сравнительно больших вирусов (грипп, герпес).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771800" y="617122"/>
            <a:ext cx="593784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Вирусы </a:t>
            </a:r>
            <a:r>
              <a:rPr lang="ru-RU" dirty="0">
                <a:solidFill>
                  <a:srgbClr val="0070C0"/>
                </a:solidFill>
              </a:rPr>
              <a:t>объединяют не в домены, 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а в </a:t>
            </a:r>
            <a:r>
              <a:rPr lang="ru-RU" dirty="0" err="1" smtClean="0">
                <a:solidFill>
                  <a:srgbClr val="0070C0"/>
                </a:solidFill>
              </a:rPr>
              <a:t>реалмы</a:t>
            </a:r>
            <a:r>
              <a:rPr lang="ru-RU" dirty="0" smtClean="0">
                <a:solidFill>
                  <a:srgbClr val="0070C0"/>
                </a:solidFill>
              </a:rPr>
              <a:t> - </a:t>
            </a:r>
            <a:r>
              <a:rPr lang="ru-RU" dirty="0">
                <a:solidFill>
                  <a:srgbClr val="0070C0"/>
                </a:solidFill>
              </a:rPr>
              <a:t> </a:t>
            </a:r>
            <a:r>
              <a:rPr lang="ru-RU" dirty="0" smtClean="0">
                <a:solidFill>
                  <a:srgbClr val="0070C0"/>
                </a:solidFill>
              </a:rPr>
              <a:t>всего </a:t>
            </a:r>
            <a:r>
              <a:rPr lang="ru-RU" dirty="0">
                <a:solidFill>
                  <a:srgbClr val="0070C0"/>
                </a:solidFill>
              </a:rPr>
              <a:t>описано 6 </a:t>
            </a:r>
            <a:r>
              <a:rPr lang="ru-RU" dirty="0" err="1" smtClean="0">
                <a:solidFill>
                  <a:srgbClr val="0070C0"/>
                </a:solidFill>
              </a:rPr>
              <a:t>реалмов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они </a:t>
            </a:r>
            <a:r>
              <a:rPr lang="ru-RU" dirty="0">
                <a:solidFill>
                  <a:srgbClr val="0070C0"/>
                </a:solidFill>
              </a:rPr>
              <a:t>объединены специфическими 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err="1" smtClean="0">
                <a:solidFill>
                  <a:srgbClr val="0070C0"/>
                </a:solidFill>
              </a:rPr>
              <a:t>высококонсервативными</a:t>
            </a:r>
            <a:r>
              <a:rPr lang="ru-RU" dirty="0" smtClean="0">
                <a:solidFill>
                  <a:srgbClr val="0070C0"/>
                </a:solidFill>
              </a:rPr>
              <a:t> признаками. 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Внутри </a:t>
            </a:r>
            <a:r>
              <a:rPr lang="ru-RU" dirty="0" err="1" smtClean="0">
                <a:solidFill>
                  <a:srgbClr val="0070C0"/>
                </a:solidFill>
              </a:rPr>
              <a:t>реалмов</a:t>
            </a:r>
            <a:r>
              <a:rPr lang="ru-RU" dirty="0" smtClean="0">
                <a:solidFill>
                  <a:srgbClr val="0070C0"/>
                </a:solidFill>
              </a:rPr>
              <a:t> – царства различных вирусов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021378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Новое: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БИОТА + ВИРУСЫ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4717152" cy="1051560"/>
          </a:xfrm>
        </p:spPr>
        <p:txBody>
          <a:bodyPr>
            <a:noAutofit/>
          </a:bodyPr>
          <a:lstStyle/>
          <a:p>
            <a:r>
              <a:rPr lang="ru-RU" sz="1600" dirty="0"/>
              <a:t>Схематичное строение Т-фага кишечной палочки со смешанным типом симметрии. 1 - </a:t>
            </a:r>
            <a:r>
              <a:rPr lang="ru-RU" sz="1600" dirty="0" err="1"/>
              <a:t>кубоидальная</a:t>
            </a:r>
            <a:r>
              <a:rPr lang="ru-RU" sz="1600" dirty="0"/>
              <a:t> </a:t>
            </a:r>
            <a:r>
              <a:rPr lang="ru-RU" sz="1600" dirty="0" err="1"/>
              <a:t>капсидная</a:t>
            </a:r>
            <a:r>
              <a:rPr lang="ru-RU" sz="1600" dirty="0"/>
              <a:t> головка, 2 - </a:t>
            </a:r>
            <a:r>
              <a:rPr lang="ru-RU" sz="1600" dirty="0" err="1"/>
              <a:t>двухнитчатая</a:t>
            </a:r>
            <a:r>
              <a:rPr lang="ru-RU" sz="1600" dirty="0"/>
              <a:t> ДНК, 3 - стержень, 4 - спиралеобразный сокращающийся </a:t>
            </a:r>
            <a:r>
              <a:rPr lang="ru-RU" sz="1600" dirty="0" err="1"/>
              <a:t>капсид</a:t>
            </a:r>
            <a:r>
              <a:rPr lang="ru-RU" sz="1600" dirty="0"/>
              <a:t> (чехол), 5- базальная пластинка, 6 - хвостовые фибриллы.</a:t>
            </a:r>
          </a:p>
        </p:txBody>
      </p:sp>
      <p:pic>
        <p:nvPicPr>
          <p:cNvPr id="23554" name="Picture 2" descr="C:\Users\Ольга\Desktop\pict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692696"/>
            <a:ext cx="2540000" cy="3187700"/>
          </a:xfrm>
          <a:prstGeom prst="rect">
            <a:avLst/>
          </a:prstGeom>
          <a:noFill/>
        </p:spPr>
      </p:pic>
      <p:pic>
        <p:nvPicPr>
          <p:cNvPr id="23555" name="Picture 3" descr="C:\Users\Ольга\Desktop\imagesP87QAH6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620688"/>
            <a:ext cx="3456384" cy="2448272"/>
          </a:xfrm>
          <a:prstGeom prst="rect">
            <a:avLst/>
          </a:prstGeom>
          <a:noFill/>
        </p:spPr>
      </p:pic>
      <p:pic>
        <p:nvPicPr>
          <p:cNvPr id="23556" name="Picture 4" descr="C:\Users\Ольга\Desktop\imagesFJ6CU6D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3284984"/>
            <a:ext cx="3460838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0820" y="4522440"/>
            <a:ext cx="80356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Пример названия - вирус гриппа </a:t>
            </a:r>
            <a:r>
              <a:rPr lang="en-US" b="1" dirty="0">
                <a:solidFill>
                  <a:srgbClr val="0070C0"/>
                </a:solidFill>
              </a:rPr>
              <a:t>A H1N1</a:t>
            </a:r>
            <a:r>
              <a:rPr lang="ru-RU" dirty="0"/>
              <a:t>- (первый подтип гемагглютинина и первый подтип нейраминидазы</a:t>
            </a:r>
            <a:r>
              <a:rPr lang="en-US" dirty="0"/>
              <a:t>) </a:t>
            </a:r>
            <a:r>
              <a:rPr lang="ru-RU" dirty="0">
                <a:solidFill>
                  <a:srgbClr val="0070C0"/>
                </a:solidFill>
              </a:rPr>
              <a:t>штамм Шанхай 132.</a:t>
            </a:r>
          </a:p>
          <a:p>
            <a:r>
              <a:rPr lang="ru-RU" dirty="0"/>
              <a:t>Вирус типа A является наиболее опасным, он может вызывать эпидемии и пандемии. Вирус B вызывает более легкое заболевание, а инфицирование вирусом C может даже протекать бессимптомно.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0152" y="1456040"/>
            <a:ext cx="32403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</a:rPr>
              <a:t>Классификация по типу хозяина</a:t>
            </a:r>
            <a:r>
              <a:rPr lang="ru-RU" sz="2000" b="1" dirty="0"/>
              <a:t>:</a:t>
            </a:r>
          </a:p>
          <a:p>
            <a:endParaRPr lang="ru-RU" sz="2000" dirty="0"/>
          </a:p>
          <a:p>
            <a:pPr marL="342900" indent="-342900">
              <a:buAutoNum type="arabicPeriod"/>
            </a:pPr>
            <a:r>
              <a:rPr lang="ru-RU" sz="2000" dirty="0"/>
              <a:t>Вирусы </a:t>
            </a:r>
            <a:r>
              <a:rPr lang="ru-RU" sz="2000" dirty="0">
                <a:solidFill>
                  <a:srgbClr val="FF0000"/>
                </a:solidFill>
              </a:rPr>
              <a:t>растений</a:t>
            </a:r>
          </a:p>
          <a:p>
            <a:pPr marL="342900" indent="-342900">
              <a:buAutoNum type="arabicPeriod"/>
            </a:pPr>
            <a:r>
              <a:rPr lang="ru-RU" sz="2000" dirty="0"/>
              <a:t> Вирусы </a:t>
            </a:r>
            <a:r>
              <a:rPr lang="ru-RU" sz="2000" dirty="0">
                <a:solidFill>
                  <a:srgbClr val="FF0000"/>
                </a:solidFill>
              </a:rPr>
              <a:t>животных</a:t>
            </a:r>
          </a:p>
          <a:p>
            <a:pPr marL="342900" indent="-342900">
              <a:buAutoNum type="arabicPeriod"/>
            </a:pPr>
            <a:r>
              <a:rPr lang="ru-RU" sz="2000" dirty="0"/>
              <a:t>Вирусы </a:t>
            </a:r>
            <a:r>
              <a:rPr lang="ru-RU" sz="2000" dirty="0">
                <a:solidFill>
                  <a:srgbClr val="FF0000"/>
                </a:solidFill>
              </a:rPr>
              <a:t>человека</a:t>
            </a: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rgbClr val="FF0000"/>
                </a:solidFill>
              </a:rPr>
              <a:t>Бактериофаги</a:t>
            </a:r>
          </a:p>
        </p:txBody>
      </p:sp>
      <p:pic>
        <p:nvPicPr>
          <p:cNvPr id="10242" name="Picture 2" descr="C:\Users\Ильинская\Desktop\htmlconvd-JBqGNJ18x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5616624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лассификация биологических вирус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781" y="476672"/>
            <a:ext cx="8143667" cy="6107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Ильинская\Desktop\slide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61906"/>
            <a:ext cx="8136904" cy="609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1821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Ильинская\Desktop\8bfa502fb6753dd3f2206a42cd9afba0-800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84976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9266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Ильинская\Desktop\slide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856984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5549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566</TotalTime>
  <Words>1137</Words>
  <Application>Microsoft Office PowerPoint</Application>
  <PresentationFormat>Экран (4:3)</PresentationFormat>
  <Paragraphs>165</Paragraphs>
  <Slides>25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Аспект</vt:lpstr>
      <vt:lpstr>СИСТЕМАТИКА МИКРООРГАНИЗМОВ</vt:lpstr>
      <vt:lpstr>Презентация PowerPoint</vt:lpstr>
      <vt:lpstr>Естественная (филогенетическая)  и искусственная (ключевая, традиционная) классификация</vt:lpstr>
      <vt:lpstr>Искусственная классификация</vt:lpstr>
      <vt:lpstr>Презентация PowerPoint</vt:lpstr>
      <vt:lpstr>Названия бактерий - бинарные</vt:lpstr>
      <vt:lpstr>Основные иерархические единицы классификации</vt:lpstr>
      <vt:lpstr>Пример - литоцерас</vt:lpstr>
      <vt:lpstr>Презентация PowerPoint</vt:lpstr>
      <vt:lpstr>Презентация PowerPoint</vt:lpstr>
      <vt:lpstr>Три домена клеточных организмов</vt:lpstr>
      <vt:lpstr>Трехдоменная структура клеточных форм жизни</vt:lpstr>
      <vt:lpstr>Презентация PowerPoint</vt:lpstr>
      <vt:lpstr>Презентация PowerPoint</vt:lpstr>
      <vt:lpstr>«Руководство по систематике бактерий» Дэвид Берджи</vt:lpstr>
      <vt:lpstr>Презентация PowerPoint</vt:lpstr>
      <vt:lpstr>Внутривидовые иерархические единицы</vt:lpstr>
      <vt:lpstr>Вид и ниже…</vt:lpstr>
      <vt:lpstr>+Типы симметрии: кубический, спиральный, смешаный</vt:lpstr>
      <vt:lpstr>Схематичное строение Т-фага кишечной палочки со смешанным типом симметрии. 1 - кубоидальная капсидная головка, 2 - двухнитчатая ДНК, 3 - стержень, 4 - спиралеобразный сокращающийся капсид (чехол), 5- базальная пластинка, 6 - хвостовые фибриллы.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СИСТЕМАТИКА И КЛАССИФИКАЦИЯ МИКРООРГАНИЗМОВ</dc:title>
  <dc:creator>Ольга</dc:creator>
  <cp:lastModifiedBy>Ильинская</cp:lastModifiedBy>
  <cp:revision>66</cp:revision>
  <dcterms:created xsi:type="dcterms:W3CDTF">2015-03-18T15:28:11Z</dcterms:created>
  <dcterms:modified xsi:type="dcterms:W3CDTF">2023-03-26T10:36:32Z</dcterms:modified>
</cp:coreProperties>
</file>