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0" r:id="rId2"/>
    <p:sldId id="288" r:id="rId3"/>
    <p:sldId id="294" r:id="rId4"/>
    <p:sldId id="286" r:id="rId5"/>
    <p:sldId id="293" r:id="rId6"/>
    <p:sldId id="292" r:id="rId7"/>
    <p:sldId id="280" r:id="rId8"/>
    <p:sldId id="291" r:id="rId9"/>
    <p:sldId id="281" r:id="rId10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3F7"/>
    <a:srgbClr val="FEF4EC"/>
    <a:srgbClr val="FFFFFF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5" autoAdjust="0"/>
    <p:restoredTop sz="94234" autoAdjust="0"/>
  </p:normalViewPr>
  <p:slideViewPr>
    <p:cSldViewPr>
      <p:cViewPr varScale="1">
        <p:scale>
          <a:sx n="130" d="100"/>
          <a:sy n="130" d="100"/>
        </p:scale>
        <p:origin x="1128" y="114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B2923-261F-46B6-A232-C9424B7655EE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705F6-7838-45D1-BC7D-18E1F1EB7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83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46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3927-8811-463A-8BAA-031BB384AE02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CC510-44FD-4170-ACAA-D71C4FB8E5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6810E-DDD6-4A25-9F6C-1AC9EF715CC1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4AF9B-8C3D-4F98-9E5F-4848D5D0B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739DC-608A-4CE3-ADE4-5C6E8C022B62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F65A8-B691-47FE-B8F8-AAAEC13ED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8570C-0841-4C79-B4A0-674B7E1814C9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5FF8F-287E-4D82-9C52-2D38C9490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FC652-4203-40B0-94EC-AA34538FEAD0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AD6B7-E0E7-4A0F-8D1B-213DFF032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F3C12-047B-4FE3-AE75-12DFE090019B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852F2-E4C1-4952-AAC2-44F226243E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40D2A-9983-448D-B4B3-279CF5D74D79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5BFDA-9C9A-4D2A-A933-4E69216B2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CB567-0C17-4B70-A26F-DA625D7377F8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3BC41-4701-499E-837E-C77F2F854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13970-919E-4256-B3DD-FE9A6D18E7B6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B547C-AA22-4638-AB5B-E40791E63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CFEB4-F22C-491C-9539-07D3B7C626F2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C7102-0343-48E6-8586-DA8FA3CF3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D3FD5-779F-42D2-870D-ECD385D867AD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D1014-3A15-47CF-887D-AF85C1E4B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7DE687-5ABA-48E3-B330-4B819651369C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D98E1D-6FCB-4C06-B594-C02441488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946" y="646638"/>
            <a:ext cx="960107" cy="93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114445"/>
            <a:ext cx="8856984" cy="3191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КАЗАНСКИЙ ФЕДЕРАЛЬНЫЙ УНИВЕРСИТЕТ</a:t>
            </a:r>
            <a:endParaRPr lang="en-US" sz="2000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ЮРИДИЧЕСКИЙ </a:t>
            </a: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ФАКУЛЬТЕТ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МАГИСТЕРСКАЯ ПРОГРАММА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4000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КРИМИНАЛИСТИЧЕСКОЕ </a:t>
            </a:r>
            <a:r>
              <a:rPr lang="ru-RU" sz="40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ОБЕСПЕЧЕНИЕ ПРАВООХРАНИТЕЛЬНОЙ </a:t>
            </a:r>
            <a:endParaRPr lang="ru-RU" sz="4000" b="1" dirty="0" smtClean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4000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И </a:t>
            </a:r>
            <a:r>
              <a:rPr lang="ru-RU" sz="40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СУДЕБНОЙ </a:t>
            </a:r>
            <a:r>
              <a:rPr lang="ru-RU" sz="4000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ДЕЯТЕЛЬНОСТИ</a:t>
            </a:r>
            <a:endParaRPr lang="ru-RU" sz="40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 pitchFamily="34" charset="-52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711792" y="1921396"/>
            <a:ext cx="372041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57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Эксперт криминалист: обучение, карьера, преимущества профе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830728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1619672" y="-311185"/>
            <a:ext cx="8731696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</a:t>
            </a:r>
            <a:r>
              <a:rPr lang="en-US" sz="4400" b="1" u="sng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</a:t>
            </a:r>
            <a:r>
              <a:rPr lang="ru-RU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                                    </a:t>
            </a:r>
            <a:r>
              <a:rPr lang="ru-RU" sz="7200" b="1" u="sng" dirty="0" smtClean="0">
                <a:solidFill>
                  <a:schemeClr val="bg1"/>
                </a:solidFill>
                <a:latin typeface="PT Sans" panose="020B0503020203020204"/>
              </a:rPr>
              <a:t>НАША МИССИЯ   </a:t>
            </a:r>
            <a:endParaRPr lang="ru-RU" sz="7200" b="1" u="sng" dirty="0">
              <a:solidFill>
                <a:schemeClr val="bg1"/>
              </a:solidFill>
              <a:latin typeface="PT Sans" panose="020B05030202030202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4" y="851972"/>
            <a:ext cx="3963193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827584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55976" y="3073524"/>
            <a:ext cx="4536504" cy="264147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PT Sans" panose="020B0503020203020204"/>
              </a:rPr>
              <a:t>Обеспечить подготовку </a:t>
            </a:r>
            <a:r>
              <a:rPr lang="ru-RU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T Sans" panose="020B0503020203020204"/>
              </a:rPr>
              <a:t>специалистов, способных успешно применить современные возможности криминалистики и судебной </a:t>
            </a:r>
            <a:r>
              <a:rPr lang="ru-RU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T Sans" panose="020B0503020203020204"/>
              </a:rPr>
              <a:t>экспертологии</a:t>
            </a:r>
            <a:r>
              <a:rPr lang="ru-RU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T Sans" panose="020B0503020203020204"/>
              </a:rPr>
              <a:t> в обеспечении правоохранительной и судебной деятельности, что обусловлено их широкой востребованностью на рынке труда</a:t>
            </a:r>
          </a:p>
        </p:txBody>
      </p:sp>
    </p:spTree>
    <p:extLst>
      <p:ext uri="{BB962C8B-B14F-4D97-AF65-F5344CB8AC3E}">
        <p14:creationId xmlns:p14="http://schemas.microsoft.com/office/powerpoint/2010/main" val="81353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304800" y="1482725"/>
            <a:ext cx="2001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ФОТО КАФЕДРЫ</a:t>
            </a:r>
          </a:p>
        </p:txBody>
      </p:sp>
      <p:sp>
        <p:nvSpPr>
          <p:cNvPr id="14342" name="TextBox 15"/>
          <p:cNvSpPr txBox="1">
            <a:spLocks noChangeArrowheads="1"/>
          </p:cNvSpPr>
          <p:nvPr/>
        </p:nvSpPr>
        <p:spPr bwMode="auto">
          <a:xfrm>
            <a:off x="975311" y="773269"/>
            <a:ext cx="230450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 smtClean="0">
              <a:latin typeface="Calibri" pitchFamily="34" charset="0"/>
            </a:endParaRPr>
          </a:p>
          <a:p>
            <a:r>
              <a:rPr lang="ru-RU" sz="1400" b="1" dirty="0" smtClean="0">
                <a:latin typeface="PT Sans"/>
              </a:rPr>
              <a:t>Форма </a:t>
            </a:r>
            <a:r>
              <a:rPr lang="ru-RU" sz="1400" b="1" dirty="0">
                <a:latin typeface="PT Sans"/>
              </a:rPr>
              <a:t>и срок обучения</a:t>
            </a:r>
          </a:p>
          <a:p>
            <a:r>
              <a:rPr lang="ru-RU" sz="1400" dirty="0">
                <a:latin typeface="PT Sans"/>
              </a:rPr>
              <a:t>Очная – 2 г.</a:t>
            </a:r>
          </a:p>
          <a:p>
            <a:r>
              <a:rPr lang="ru-RU" sz="1400" dirty="0">
                <a:latin typeface="PT Sans"/>
              </a:rPr>
              <a:t>Заочная – 2 г. 5 мес.</a:t>
            </a:r>
          </a:p>
        </p:txBody>
      </p:sp>
      <p:sp>
        <p:nvSpPr>
          <p:cNvPr id="14343" name="TextBox 16"/>
          <p:cNvSpPr txBox="1">
            <a:spLocks noChangeArrowheads="1"/>
          </p:cNvSpPr>
          <p:nvPr/>
        </p:nvSpPr>
        <p:spPr bwMode="auto">
          <a:xfrm>
            <a:off x="984882" y="1480163"/>
            <a:ext cx="178691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 smtClean="0">
              <a:latin typeface="Calibri" pitchFamily="34" charset="0"/>
            </a:endParaRPr>
          </a:p>
          <a:p>
            <a:r>
              <a:rPr lang="ru-RU" sz="1400" b="1" dirty="0" smtClean="0">
                <a:latin typeface="PT Sans"/>
              </a:rPr>
              <a:t>Вид </a:t>
            </a:r>
            <a:r>
              <a:rPr lang="ru-RU" sz="1400" b="1" dirty="0">
                <a:latin typeface="PT Sans"/>
              </a:rPr>
              <a:t>конкурса</a:t>
            </a:r>
          </a:p>
          <a:p>
            <a:r>
              <a:rPr lang="ru-RU" sz="1400" dirty="0">
                <a:latin typeface="PT Sans"/>
              </a:rPr>
              <a:t>Бюджет/договор</a:t>
            </a:r>
          </a:p>
        </p:txBody>
      </p:sp>
      <p:pic>
        <p:nvPicPr>
          <p:cNvPr id="18" name="Рисунок 17" descr="силуэт студент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6700" y="2994660"/>
            <a:ext cx="533400" cy="640080"/>
          </a:xfrm>
          <a:prstGeom prst="rect">
            <a:avLst/>
          </a:prstGeom>
        </p:spPr>
      </p:pic>
      <p:pic>
        <p:nvPicPr>
          <p:cNvPr id="20" name="Рисунок 19" descr="учитель.pn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2118" y="3812247"/>
            <a:ext cx="762000" cy="7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14347" name="Прямоугольник 20"/>
          <p:cNvSpPr>
            <a:spLocks noChangeArrowheads="1"/>
          </p:cNvSpPr>
          <p:nvPr/>
        </p:nvSpPr>
        <p:spPr bwMode="auto">
          <a:xfrm>
            <a:off x="973756" y="2143452"/>
            <a:ext cx="23045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dirty="0">
              <a:latin typeface="Calibri" pitchFamily="34" charset="0"/>
            </a:endParaRPr>
          </a:p>
          <a:p>
            <a:r>
              <a:rPr lang="ru-RU" sz="1400" b="1" dirty="0" smtClean="0">
                <a:latin typeface="PT Sans"/>
              </a:rPr>
              <a:t>Язык: </a:t>
            </a:r>
            <a:r>
              <a:rPr lang="ru-RU" sz="1400" dirty="0" smtClean="0">
                <a:latin typeface="PT Sans"/>
              </a:rPr>
              <a:t>русский</a:t>
            </a:r>
            <a:endParaRPr lang="ru-RU" sz="1400" dirty="0">
              <a:latin typeface="PT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4" y="851972"/>
            <a:ext cx="3963193" cy="470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БЛОК 1. ДИСЦИПЛИНЫ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Обязательная часть </a:t>
            </a:r>
            <a:r>
              <a:rPr lang="ru-RU" sz="1600" dirty="0">
                <a:solidFill>
                  <a:srgbClr val="000000"/>
                </a:solidFill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(Актуальные проблемы права, Философия права, Академическая коммуникация)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Часть, формируемая участниками образовательных отношений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Дисциплины по выбору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БЛОК 2. ПРАКТИКА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Научно-исследовательская работа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Ознакомительная практика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Педагогическая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Преддипломная практик</a:t>
            </a:r>
            <a:r>
              <a:rPr lang="ru-RU" sz="1600" dirty="0">
                <a:solidFill>
                  <a:srgbClr val="000000"/>
                </a:solidFill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БЛОК </a:t>
            </a:r>
            <a:r>
              <a:rPr lang="ru-RU" sz="1600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ГОСУДАРСТВЕННАЯ ИТОГОВАЯ </a:t>
            </a:r>
            <a:r>
              <a:rPr lang="ru-RU" sz="1600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АТТЕСТАЦИЯ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сдаче и сдача государственного экзамена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PT Sans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процедуре защиты и защита ВКР</a:t>
            </a:r>
            <a:endParaRPr lang="ru-RU" sz="1600" dirty="0">
              <a:latin typeface="PT Sans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PT Sans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PT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310579"/>
            <a:ext cx="2218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PT Sans"/>
              </a:rPr>
              <a:t>Программа обучения</a:t>
            </a:r>
          </a:p>
        </p:txBody>
      </p:sp>
      <p:pic>
        <p:nvPicPr>
          <p:cNvPr id="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23" y="116712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401" y="0"/>
            <a:ext cx="829128" cy="5718544"/>
          </a:xfrm>
          <a:prstGeom prst="rect">
            <a:avLst/>
          </a:prstGeom>
        </p:spPr>
      </p:pic>
      <p:pic>
        <p:nvPicPr>
          <p:cNvPr id="1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4644008" y="983651"/>
            <a:ext cx="0" cy="410388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Следователь-криминалист - описание профессии, обязанности, где учиться по  специальност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94" y="3171771"/>
            <a:ext cx="4052315" cy="234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52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456" y="21305"/>
            <a:ext cx="9076543" cy="5428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1305"/>
            <a:ext cx="5776112" cy="5572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10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7" y="50413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803301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995936" y="2780502"/>
            <a:ext cx="58223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  <a:latin typeface="PT Sans" panose="020B0503020203020204"/>
                <a:cs typeface="Times New Roman" panose="02020603050405020304" pitchFamily="18" charset="0"/>
              </a:rPr>
              <a:t>Руководитель магистерской программы</a:t>
            </a:r>
          </a:p>
          <a:p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503020203020204"/>
                <a:cs typeface="Times New Roman" panose="02020603050405020304" pitchFamily="18" charset="0"/>
              </a:rPr>
              <a:t>К.ю.н</a:t>
            </a:r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503020203020204"/>
                <a:cs typeface="Times New Roman" panose="02020603050405020304" pitchFamily="18" charset="0"/>
              </a:rPr>
              <a:t>., доцент кафедры </a:t>
            </a:r>
          </a:p>
          <a:p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503020203020204"/>
              </a:rPr>
              <a:t>уголовного процесса и криминалистики</a:t>
            </a:r>
          </a:p>
          <a:p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503020203020204"/>
              </a:rPr>
              <a:t>Мишин Андрей Викторович</a:t>
            </a: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u="sng" dirty="0" err="1" smtClean="0">
                <a:solidFill>
                  <a:srgbClr val="0070C0"/>
                </a:solidFill>
              </a:rPr>
              <a:t>E-mail:Andrey.Mishin@kpfu.ru</a:t>
            </a:r>
            <a:endParaRPr lang="ru-RU" sz="1200" u="sng" dirty="0" smtClean="0">
              <a:solidFill>
                <a:srgbClr val="0070C0"/>
              </a:solidFill>
            </a:endParaRPr>
          </a:p>
          <a:p>
            <a:r>
              <a:rPr lang="ru-RU" sz="1200" dirty="0">
                <a:latin typeface="PT Sans" panose="020B0503020203020204"/>
              </a:rPr>
              <a:t>+7 (843) 233 71 87</a:t>
            </a:r>
          </a:p>
          <a:p>
            <a:endParaRPr lang="ru-RU" sz="1200" u="sng" dirty="0">
              <a:solidFill>
                <a:srgbClr val="0070C0"/>
              </a:solidFill>
              <a:latin typeface="PT Sans" panose="020B050302020302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" y="2065412"/>
            <a:ext cx="3280410" cy="259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9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61486" y="3460458"/>
            <a:ext cx="1310068" cy="4247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8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к.ю.н</a:t>
            </a:r>
            <a:r>
              <a:rPr lang="ru-RU" sz="108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., доцент</a:t>
            </a:r>
          </a:p>
          <a:p>
            <a:pPr algn="ctr">
              <a:defRPr/>
            </a:pPr>
            <a:r>
              <a:rPr lang="ru-RU" sz="108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Романов В.И</a:t>
            </a:r>
            <a:r>
              <a:rPr lang="ru-RU" sz="1080" b="1" i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16885" y="3460458"/>
            <a:ext cx="1292548" cy="4247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8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к.ю.н</a:t>
            </a:r>
            <a:r>
              <a:rPr lang="ru-RU" sz="108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., доцент Рахматуллин Р.Р.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53168" y="328982"/>
            <a:ext cx="5167303" cy="694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6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</a:rPr>
              <a:t>НАШИ ПРЕПОДАВАТЕЛИ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090427" y="3465049"/>
            <a:ext cx="1214591" cy="4201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80" b="1" i="1" dirty="0" err="1" smtClean="0">
                <a:solidFill>
                  <a:schemeClr val="tx1"/>
                </a:solidFill>
                <a:latin typeface="PT Sans" panose="020B0503020203020204"/>
              </a:rPr>
              <a:t>к.ю.н</a:t>
            </a:r>
            <a:r>
              <a:rPr lang="ru-RU" sz="1080" b="1" i="1" dirty="0" smtClean="0">
                <a:solidFill>
                  <a:schemeClr val="tx1"/>
                </a:solidFill>
                <a:latin typeface="PT Sans" panose="020B0503020203020204"/>
              </a:rPr>
              <a:t>., </a:t>
            </a:r>
            <a:r>
              <a:rPr lang="ru-RU" sz="1080" b="1" i="1" dirty="0">
                <a:solidFill>
                  <a:schemeClr val="tx1"/>
                </a:solidFill>
                <a:latin typeface="PT Sans" panose="020B0503020203020204"/>
              </a:rPr>
              <a:t>доцент Мишин А.В.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149285" y="3477884"/>
            <a:ext cx="1133874" cy="4073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80" b="1" i="1" dirty="0" err="1">
                <a:solidFill>
                  <a:schemeClr val="tx1"/>
                </a:solidFill>
                <a:latin typeface="PT Sans" panose="020B0503020203020204"/>
              </a:rPr>
              <a:t>к.ю.н</a:t>
            </a:r>
            <a:r>
              <a:rPr lang="ru-RU" sz="1080" b="1" i="1" dirty="0">
                <a:solidFill>
                  <a:schemeClr val="tx1"/>
                </a:solidFill>
                <a:latin typeface="PT Sans" panose="020B0503020203020204"/>
              </a:rPr>
              <a:t>., доцент Антонов И.О.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29" y="1913082"/>
            <a:ext cx="1250189" cy="1188400"/>
          </a:xfrm>
          <a:prstGeom prst="ellipse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177" y="1913082"/>
            <a:ext cx="1259982" cy="1188400"/>
          </a:xfrm>
          <a:prstGeom prst="ellipse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486" y="1913083"/>
            <a:ext cx="1260054" cy="1188400"/>
          </a:xfrm>
          <a:prstGeom prst="ellipse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870" y="1913082"/>
            <a:ext cx="1109653" cy="1188400"/>
          </a:xfrm>
          <a:prstGeom prst="ellipse">
            <a:avLst/>
          </a:prstGeom>
        </p:spPr>
      </p:pic>
      <p:pic>
        <p:nvPicPr>
          <p:cNvPr id="2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" y="111287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5991" y="828726"/>
            <a:ext cx="3224270" cy="70795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9756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53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99592" y="3465422"/>
            <a:ext cx="1321379" cy="4247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8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д.б.н., профессор</a:t>
            </a:r>
          </a:p>
          <a:p>
            <a:pPr algn="ctr">
              <a:defRPr/>
            </a:pPr>
            <a:r>
              <a:rPr lang="ru-RU" sz="1080" b="1" i="1" dirty="0" err="1" smtClean="0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Багаева</a:t>
            </a:r>
            <a:r>
              <a:rPr lang="ru-RU" sz="1080" b="1" i="1" dirty="0" smtClean="0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 </a:t>
            </a:r>
            <a:r>
              <a:rPr lang="ru-RU" sz="108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Т.В.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20272" y="3482941"/>
            <a:ext cx="1424246" cy="4247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80" b="1" i="1" dirty="0" err="1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к.ю.н</a:t>
            </a:r>
            <a:r>
              <a:rPr lang="ru-RU" sz="108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., доцент</a:t>
            </a:r>
          </a:p>
          <a:p>
            <a:pPr>
              <a:defRPr/>
            </a:pPr>
            <a:r>
              <a:rPr lang="ru-RU" sz="1080" b="1" i="1" dirty="0">
                <a:solidFill>
                  <a:schemeClr val="tx2">
                    <a:lumMod val="50000"/>
                  </a:schemeClr>
                </a:solidFill>
                <a:latin typeface="PT Sans" panose="020B0503020203020204"/>
              </a:rPr>
              <a:t>Мазуренко П.Н.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53168" y="328982"/>
            <a:ext cx="5167303" cy="694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6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</a:rPr>
              <a:t>НАШИ ПРЕПОДАВАТЕЛИ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873871" y="3398004"/>
            <a:ext cx="1129029" cy="5542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80" b="1" i="1" dirty="0" err="1">
                <a:solidFill>
                  <a:schemeClr val="tx1"/>
                </a:solidFill>
                <a:latin typeface="PT Sans" panose="020B0503020203020204"/>
              </a:rPr>
              <a:t>к.ю.н</a:t>
            </a:r>
            <a:r>
              <a:rPr lang="ru-RU" sz="1080" b="1" i="1" dirty="0">
                <a:solidFill>
                  <a:schemeClr val="tx1"/>
                </a:solidFill>
                <a:latin typeface="PT Sans" panose="020B0503020203020204"/>
              </a:rPr>
              <a:t>., доцент</a:t>
            </a:r>
          </a:p>
          <a:p>
            <a:pPr algn="ctr"/>
            <a:r>
              <a:rPr lang="ru-RU" sz="1080" b="1" i="1" dirty="0" err="1">
                <a:solidFill>
                  <a:schemeClr val="tx1"/>
                </a:solidFill>
                <a:latin typeface="PT Sans" panose="020B0503020203020204"/>
              </a:rPr>
              <a:t>Гумаров</a:t>
            </a:r>
            <a:r>
              <a:rPr lang="ru-RU" sz="1080" b="1" i="1" dirty="0">
                <a:solidFill>
                  <a:schemeClr val="tx1"/>
                </a:solidFill>
                <a:latin typeface="PT Sans" panose="020B0503020203020204"/>
              </a:rPr>
              <a:t> И.А.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61" y="1880791"/>
            <a:ext cx="1356953" cy="1336749"/>
          </a:xfrm>
          <a:prstGeom prst="ellipse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105" y="1880791"/>
            <a:ext cx="1337304" cy="1336749"/>
          </a:xfrm>
          <a:prstGeom prst="ellipse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841" y="1880791"/>
            <a:ext cx="1340654" cy="1336749"/>
          </a:xfrm>
          <a:prstGeom prst="ellipse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871" y="1839417"/>
            <a:ext cx="1384652" cy="1378123"/>
          </a:xfrm>
          <a:prstGeom prst="ellipse">
            <a:avLst/>
          </a:prstGeom>
        </p:spPr>
      </p:pic>
      <p:pic>
        <p:nvPicPr>
          <p:cNvPr id="2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" y="111287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2982841" y="3416588"/>
            <a:ext cx="1340654" cy="5542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80" b="1" i="1" dirty="0" smtClean="0">
                <a:solidFill>
                  <a:schemeClr val="tx1"/>
                </a:solidFill>
                <a:latin typeface="PT Sans" panose="020B0503020203020204"/>
              </a:rPr>
              <a:t>к.б.н</a:t>
            </a:r>
            <a:r>
              <a:rPr lang="ru-RU" sz="1080" b="1" i="1" dirty="0">
                <a:solidFill>
                  <a:schemeClr val="tx1"/>
                </a:solidFill>
                <a:latin typeface="PT Sans" panose="020B0503020203020204"/>
              </a:rPr>
              <a:t>., доцент</a:t>
            </a:r>
          </a:p>
          <a:p>
            <a:pPr algn="ctr"/>
            <a:r>
              <a:rPr lang="ru-RU" sz="1080" b="1" i="1" dirty="0" smtClean="0">
                <a:solidFill>
                  <a:schemeClr val="tx1"/>
                </a:solidFill>
                <a:latin typeface="PT Sans" panose="020B0503020203020204"/>
              </a:rPr>
              <a:t>Фаттахова А.Н.</a:t>
            </a:r>
            <a:endParaRPr lang="ru-RU" sz="1080" b="1" i="1" dirty="0">
              <a:solidFill>
                <a:schemeClr val="tx1"/>
              </a:solidFill>
              <a:latin typeface="PT Sans" panose="020B0503020203020204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91" y="828726"/>
            <a:ext cx="3224270" cy="70795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9756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ьера в банке: как найти себе начальника — Frank 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84582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685800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/>
          </a:p>
        </p:txBody>
      </p:sp>
      <p:pic>
        <p:nvPicPr>
          <p:cNvPr id="1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-1188640" y="-767545"/>
            <a:ext cx="822764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</a:t>
            </a:r>
            <a:r>
              <a:rPr lang="en-US" sz="4400" b="1" u="sng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</a:t>
            </a:r>
            <a:r>
              <a:rPr lang="ru-RU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                                          </a:t>
            </a:r>
            <a:r>
              <a:rPr lang="ru-RU" sz="6600" b="1" u="sng" dirty="0" smtClean="0">
                <a:solidFill>
                  <a:schemeClr val="bg1"/>
                </a:solidFill>
                <a:latin typeface="PT Sans" panose="020B0503020203020204"/>
              </a:rPr>
              <a:t>КАРЬЕРА</a:t>
            </a:r>
            <a:r>
              <a:rPr lang="ru-RU" sz="7200" b="1" u="sng" dirty="0" smtClean="0">
                <a:solidFill>
                  <a:schemeClr val="bg1"/>
                </a:solidFill>
                <a:latin typeface="PT Sans" panose="020B0503020203020204"/>
              </a:rPr>
              <a:t>  </a:t>
            </a:r>
            <a:r>
              <a:rPr lang="ru-RU" sz="7200" b="1" u="sng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7200" b="1" u="sng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2281436"/>
            <a:ext cx="77048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Работа в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различных государственных и негосударственных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организациях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по следующим направлениям: </a:t>
            </a: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/>
              <a:cs typeface="+mn-cs"/>
            </a:endParaRPr>
          </a:p>
          <a:p>
            <a:pPr lvl="0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-следователь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, </a:t>
            </a: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/>
              <a:cs typeface="+mn-cs"/>
            </a:endParaRPr>
          </a:p>
          <a:p>
            <a:pPr lvl="0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-дознаватель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, </a:t>
            </a: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/>
              <a:cs typeface="+mn-cs"/>
            </a:endParaRPr>
          </a:p>
          <a:p>
            <a:pPr lvl="0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-эксперт-криминалист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, </a:t>
            </a: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/>
              <a:cs typeface="+mn-cs"/>
            </a:endParaRPr>
          </a:p>
          <a:p>
            <a:pPr lvl="0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-прокурор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, </a:t>
            </a: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/>
              <a:cs typeface="+mn-cs"/>
            </a:endParaRPr>
          </a:p>
          <a:p>
            <a:pPr lvl="0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-судья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, </a:t>
            </a: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/>
              <a:cs typeface="+mn-cs"/>
            </a:endParaRPr>
          </a:p>
          <a:p>
            <a:pPr lvl="0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-адвокат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, </a:t>
            </a: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/>
              <a:cs typeface="+mn-cs"/>
            </a:endParaRPr>
          </a:p>
          <a:p>
            <a:pPr lvl="0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-юрисконсульт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,</a:t>
            </a:r>
          </a:p>
          <a:p>
            <a:pPr lvl="0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-эксперт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и аналитик в юридической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/>
                <a:cs typeface="+mn-cs"/>
              </a:rPr>
              <a:t>сфере.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6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Рисунок весы правосудия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953075"/>
            <a:ext cx="1996542" cy="181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365" y="131092"/>
            <a:ext cx="8229600" cy="913730"/>
          </a:xfrm>
        </p:spPr>
        <p:txBody>
          <a:bodyPr/>
          <a:lstStyle/>
          <a:p>
            <a:r>
              <a:rPr lang="ru-RU" u="sng" dirty="0" smtClean="0">
                <a:latin typeface="PT Sans" panose="020B0503020203020204"/>
              </a:rPr>
              <a:t>КЛЮЧЕВЫЕ ДИСЦИПЛИНЫ</a:t>
            </a:r>
            <a:endParaRPr lang="ru-RU" u="sng" dirty="0">
              <a:latin typeface="PT Sans" panose="020B050302020302020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5164" y="1335870"/>
            <a:ext cx="30462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53735"/>
              </a:buClr>
              <a:buSzPct val="120000"/>
            </a:pPr>
            <a:r>
              <a:rPr lang="ru-RU" dirty="0">
                <a:latin typeface="PT Sans" panose="020B0503020203020204"/>
              </a:rPr>
              <a:t>Преодоление противодействия раскрытию </a:t>
            </a:r>
            <a:r>
              <a:rPr lang="ru-RU" dirty="0" smtClean="0">
                <a:latin typeface="PT Sans" panose="020B0503020203020204"/>
              </a:rPr>
              <a:t>и расследованию </a:t>
            </a:r>
            <a:r>
              <a:rPr lang="ru-RU" dirty="0">
                <a:latin typeface="PT Sans" panose="020B0503020203020204"/>
              </a:rPr>
              <a:t>преступлений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84792" y="2688184"/>
            <a:ext cx="24174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953735"/>
              </a:buClr>
              <a:buSzPct val="120000"/>
            </a:pPr>
            <a:r>
              <a:rPr lang="ru-RU" dirty="0">
                <a:latin typeface="PT Sans" panose="020B0503020203020204"/>
              </a:rPr>
              <a:t>Производство судебных экспертиз в России и </a:t>
            </a:r>
            <a:r>
              <a:rPr lang="ru-RU" dirty="0" err="1">
                <a:latin typeface="PT Sans" panose="020B0503020203020204"/>
              </a:rPr>
              <a:t>зарубежом</a:t>
            </a:r>
            <a:endParaRPr lang="ru-RU" dirty="0">
              <a:latin typeface="PT Sans" panose="020B050302020302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84792" y="3780539"/>
            <a:ext cx="29225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953735"/>
              </a:buClr>
              <a:buSzPct val="120000"/>
            </a:pPr>
            <a:r>
              <a:rPr lang="ru-RU" dirty="0">
                <a:solidFill>
                  <a:prstClr val="black"/>
                </a:solidFill>
                <a:latin typeface="PT Sans" panose="020B0503020203020204"/>
                <a:cs typeface="Arial" panose="020B0604020202020204" pitchFamily="34" charset="0"/>
              </a:rPr>
              <a:t>Правовые основы обеспечения законности в деятельности государственных органов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1221205"/>
            <a:ext cx="3041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953735"/>
              </a:buClr>
              <a:buSzPct val="120000"/>
            </a:pPr>
            <a:r>
              <a:rPr lang="ru-RU" dirty="0">
                <a:latin typeface="PT Sans" panose="020B0503020203020204"/>
              </a:rPr>
              <a:t>Судебно-медицинская экспертиза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99369" y="1437225"/>
            <a:ext cx="30598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953735"/>
              </a:buClr>
              <a:buSzPct val="120000"/>
            </a:pPr>
            <a:r>
              <a:rPr lang="ru-RU" dirty="0">
                <a:latin typeface="PT Sans" panose="020B0503020203020204"/>
              </a:rPr>
              <a:t>Криминалистическая профилактика и прогнозирование</a:t>
            </a:r>
          </a:p>
          <a:p>
            <a:pPr lvl="0">
              <a:buClr>
                <a:srgbClr val="C00000"/>
              </a:buClr>
            </a:pPr>
            <a:endParaRPr lang="ru-RU" sz="1400" dirty="0">
              <a:solidFill>
                <a:prstClr val="black"/>
              </a:solidFill>
              <a:latin typeface="Calibri"/>
              <a:cs typeface="+mn-cs"/>
            </a:endParaRPr>
          </a:p>
          <a:p>
            <a:pPr>
              <a:buClr>
                <a:srgbClr val="C00000"/>
              </a:buClr>
            </a:pPr>
            <a:r>
              <a:rPr lang="ru-RU" dirty="0">
                <a:latin typeface="PT Sans" panose="020B0503020203020204"/>
              </a:rPr>
              <a:t>Почерковедческая и </a:t>
            </a:r>
            <a:r>
              <a:rPr lang="ru-RU" dirty="0" err="1">
                <a:latin typeface="PT Sans" panose="020B0503020203020204"/>
              </a:rPr>
              <a:t>автороведческая</a:t>
            </a:r>
            <a:r>
              <a:rPr lang="ru-RU" dirty="0">
                <a:latin typeface="PT Sans" panose="020B0503020203020204"/>
              </a:rPr>
              <a:t> экспертиза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27916" y="2371"/>
            <a:ext cx="827584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118063" y="3900014"/>
            <a:ext cx="26634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ru-RU" dirty="0">
                <a:latin typeface="PT Sans" panose="020B0503020203020204"/>
              </a:rPr>
              <a:t>Экспертиза пищевых продуктов</a:t>
            </a:r>
          </a:p>
        </p:txBody>
      </p:sp>
    </p:spTree>
    <p:extLst>
      <p:ext uri="{BB962C8B-B14F-4D97-AF65-F5344CB8AC3E}">
        <p14:creationId xmlns:p14="http://schemas.microsoft.com/office/powerpoint/2010/main" val="156844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1" y="518952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1835696" y="1882534"/>
            <a:ext cx="6277324" cy="127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5867"/>
            </a:pP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2000" b="1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lang="ru-RU" sz="2000" b="1" dirty="0" smtClean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5867"/>
            </a:pPr>
            <a:r>
              <a:rPr lang="ru-RU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Будем рады вас видеть на магистерской программе 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«КРИМИНАЛИСТИЧЕСКОЕ ОБЕСПЕЧЕНИЕ ПРАВООХРАНИТЕЛЬНОЙ И СУДЕБНОЙ ДЕЯТЕЛЬНОСТИ»</a:t>
            </a:r>
          </a:p>
          <a:p>
            <a:pPr>
              <a:buClr>
                <a:srgbClr val="000000"/>
              </a:buClr>
              <a:buSzPts val="5867"/>
            </a:pPr>
            <a:endParaRPr sz="375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4693626"/>
            <a:ext cx="65527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/>
              </a:rPr>
              <a:t>420008, Казань, ул. Кремлёвская, 18</a:t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ru-RU" sz="1400" dirty="0">
                <a:solidFill>
                  <a:schemeClr val="bg1"/>
                </a:solidFill>
                <a:latin typeface="PT Sans"/>
              </a:rPr>
              <a:t>Телефон: (843) </a:t>
            </a:r>
            <a:r>
              <a:rPr lang="ru-RU" sz="1400" dirty="0" smtClean="0">
                <a:solidFill>
                  <a:schemeClr val="bg1"/>
                </a:solidFill>
                <a:latin typeface="PT Sans"/>
              </a:rPr>
              <a:t>233-7</a:t>
            </a:r>
            <a:r>
              <a:rPr lang="en-US" sz="1400" dirty="0" smtClean="0">
                <a:solidFill>
                  <a:schemeClr val="bg1"/>
                </a:solidFill>
                <a:latin typeface="PT Sans"/>
              </a:rPr>
              <a:t>2-28, 233-71-56</a:t>
            </a:r>
            <a:r>
              <a:rPr lang="ru-RU" sz="1400" dirty="0">
                <a:solidFill>
                  <a:schemeClr val="bg1"/>
                </a:solidFill>
                <a:latin typeface="PT Sans"/>
              </a:rPr>
              <a:t/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en-US" sz="1400" dirty="0" smtClean="0">
                <a:solidFill>
                  <a:schemeClr val="bg1"/>
                </a:solidFill>
                <a:latin typeface="PT Sans"/>
              </a:rPr>
              <a:t>magistr.law@kfu.ru</a:t>
            </a:r>
            <a:r>
              <a:rPr lang="ru-RU" sz="1400" dirty="0" smtClean="0">
                <a:solidFill>
                  <a:schemeClr val="bg1"/>
                </a:solidFill>
                <a:latin typeface="PT Sans"/>
              </a:rPr>
              <a:t> </a:t>
            </a:r>
            <a:endParaRPr lang="ru-RU" sz="1200" dirty="0">
              <a:solidFill>
                <a:schemeClr val="bg1"/>
              </a:solidFill>
              <a:latin typeface="PT Sans"/>
            </a:endParaRPr>
          </a:p>
        </p:txBody>
      </p:sp>
      <p:pic>
        <p:nvPicPr>
          <p:cNvPr id="8" name="Рисунок 7" descr="7 июля бакалавры юристы 2016 года выпуска получили дипломы. Мантий и  шапочек на всех не хватает,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" y="3073524"/>
            <a:ext cx="3168352" cy="2239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601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6002</TotalTime>
  <Words>311</Words>
  <Application>Microsoft Office PowerPoint</Application>
  <PresentationFormat>Экран (16:10)</PresentationFormat>
  <Paragraphs>85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PT Sans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КЛЮЧЕВЫЕ ДИСЦИПЛИНЫ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 Кириллова</dc:creator>
  <cp:lastModifiedBy>Пользователь Windows</cp:lastModifiedBy>
  <cp:revision>262</cp:revision>
  <dcterms:created xsi:type="dcterms:W3CDTF">2018-03-01T18:56:04Z</dcterms:created>
  <dcterms:modified xsi:type="dcterms:W3CDTF">2022-02-11T04:39:03Z</dcterms:modified>
</cp:coreProperties>
</file>