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22"/>
  </p:notesMasterIdLst>
  <p:sldIdLst>
    <p:sldId id="256" r:id="rId2"/>
    <p:sldId id="261" r:id="rId3"/>
    <p:sldId id="328" r:id="rId4"/>
    <p:sldId id="329" r:id="rId5"/>
    <p:sldId id="258" r:id="rId6"/>
    <p:sldId id="291" r:id="rId7"/>
    <p:sldId id="330" r:id="rId8"/>
    <p:sldId id="349" r:id="rId9"/>
    <p:sldId id="332" r:id="rId10"/>
    <p:sldId id="344" r:id="rId11"/>
    <p:sldId id="333" r:id="rId12"/>
    <p:sldId id="347" r:id="rId13"/>
    <p:sldId id="348" r:id="rId14"/>
    <p:sldId id="345" r:id="rId15"/>
    <p:sldId id="334" r:id="rId16"/>
    <p:sldId id="338" r:id="rId17"/>
    <p:sldId id="335" r:id="rId18"/>
    <p:sldId id="340" r:id="rId19"/>
    <p:sldId id="346" r:id="rId20"/>
    <p:sldId id="342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57" autoAdjust="0"/>
    <p:restoredTop sz="94753" autoAdjust="0"/>
  </p:normalViewPr>
  <p:slideViewPr>
    <p:cSldViewPr snapToGrid="0">
      <p:cViewPr varScale="1">
        <p:scale>
          <a:sx n="86" d="100"/>
          <a:sy n="86" d="100"/>
        </p:scale>
        <p:origin x="-254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6" Type="http://schemas.openxmlformats.org/officeDocument/2006/relationships/image" Target="../media/image6.emf"/><Relationship Id="rId11" Type="http://schemas.openxmlformats.org/officeDocument/2006/relationships/image" Target="../media/image11.emf"/><Relationship Id="rId5" Type="http://schemas.openxmlformats.org/officeDocument/2006/relationships/image" Target="../media/image5.emf"/><Relationship Id="rId10" Type="http://schemas.openxmlformats.org/officeDocument/2006/relationships/image" Target="../media/image10.emf"/><Relationship Id="rId4" Type="http://schemas.openxmlformats.org/officeDocument/2006/relationships/image" Target="../media/image4.emf"/><Relationship Id="rId9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7" Type="http://schemas.openxmlformats.org/officeDocument/2006/relationships/image" Target="../media/image19.wmf"/><Relationship Id="rId2" Type="http://schemas.openxmlformats.org/officeDocument/2006/relationships/image" Target="../media/image14.emf"/><Relationship Id="rId1" Type="http://schemas.openxmlformats.org/officeDocument/2006/relationships/image" Target="../media/image13.emf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image" Target="../media/image20.emf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image" Target="../media/image29.emf"/><Relationship Id="rId7" Type="http://schemas.openxmlformats.org/officeDocument/2006/relationships/image" Target="../media/image33.emf"/><Relationship Id="rId12" Type="http://schemas.openxmlformats.org/officeDocument/2006/relationships/image" Target="../media/image38.emf"/><Relationship Id="rId2" Type="http://schemas.openxmlformats.org/officeDocument/2006/relationships/image" Target="../media/image28.emf"/><Relationship Id="rId1" Type="http://schemas.openxmlformats.org/officeDocument/2006/relationships/image" Target="../media/image27.emf"/><Relationship Id="rId6" Type="http://schemas.openxmlformats.org/officeDocument/2006/relationships/image" Target="../media/image32.emf"/><Relationship Id="rId11" Type="http://schemas.openxmlformats.org/officeDocument/2006/relationships/image" Target="../media/image37.emf"/><Relationship Id="rId5" Type="http://schemas.openxmlformats.org/officeDocument/2006/relationships/image" Target="../media/image31.emf"/><Relationship Id="rId10" Type="http://schemas.openxmlformats.org/officeDocument/2006/relationships/image" Target="../media/image36.emf"/><Relationship Id="rId4" Type="http://schemas.openxmlformats.org/officeDocument/2006/relationships/image" Target="../media/image30.emf"/><Relationship Id="rId9" Type="http://schemas.openxmlformats.org/officeDocument/2006/relationships/image" Target="../media/image35.e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3" Type="http://schemas.openxmlformats.org/officeDocument/2006/relationships/image" Target="../media/image42.emf"/><Relationship Id="rId7" Type="http://schemas.openxmlformats.org/officeDocument/2006/relationships/image" Target="../media/image46.emf"/><Relationship Id="rId2" Type="http://schemas.openxmlformats.org/officeDocument/2006/relationships/image" Target="../media/image41.emf"/><Relationship Id="rId1" Type="http://schemas.openxmlformats.org/officeDocument/2006/relationships/image" Target="../media/image40.emf"/><Relationship Id="rId6" Type="http://schemas.openxmlformats.org/officeDocument/2006/relationships/image" Target="../media/image45.emf"/><Relationship Id="rId5" Type="http://schemas.openxmlformats.org/officeDocument/2006/relationships/image" Target="../media/image44.emf"/><Relationship Id="rId4" Type="http://schemas.openxmlformats.org/officeDocument/2006/relationships/image" Target="../media/image43.emf"/><Relationship Id="rId9" Type="http://schemas.openxmlformats.org/officeDocument/2006/relationships/image" Target="../media/image48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image" Target="../media/image50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emf"/><Relationship Id="rId1" Type="http://schemas.openxmlformats.org/officeDocument/2006/relationships/image" Target="../media/image55.e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69.emf"/><Relationship Id="rId3" Type="http://schemas.openxmlformats.org/officeDocument/2006/relationships/image" Target="../media/image64.wmf"/><Relationship Id="rId7" Type="http://schemas.openxmlformats.org/officeDocument/2006/relationships/image" Target="../media/image68.emf"/><Relationship Id="rId2" Type="http://schemas.openxmlformats.org/officeDocument/2006/relationships/image" Target="../media/image63.emf"/><Relationship Id="rId1" Type="http://schemas.openxmlformats.org/officeDocument/2006/relationships/image" Target="../media/image62.emf"/><Relationship Id="rId6" Type="http://schemas.openxmlformats.org/officeDocument/2006/relationships/image" Target="../media/image67.emf"/><Relationship Id="rId11" Type="http://schemas.openxmlformats.org/officeDocument/2006/relationships/image" Target="../media/image72.emf"/><Relationship Id="rId5" Type="http://schemas.openxmlformats.org/officeDocument/2006/relationships/image" Target="../media/image66.emf"/><Relationship Id="rId10" Type="http://schemas.openxmlformats.org/officeDocument/2006/relationships/image" Target="../media/image71.emf"/><Relationship Id="rId4" Type="http://schemas.openxmlformats.org/officeDocument/2006/relationships/image" Target="../media/image65.emf"/><Relationship Id="rId9" Type="http://schemas.openxmlformats.org/officeDocument/2006/relationships/image" Target="../media/image70.e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82.emf"/><Relationship Id="rId3" Type="http://schemas.openxmlformats.org/officeDocument/2006/relationships/image" Target="../media/image77.emf"/><Relationship Id="rId7" Type="http://schemas.openxmlformats.org/officeDocument/2006/relationships/image" Target="../media/image81.emf"/><Relationship Id="rId12" Type="http://schemas.openxmlformats.org/officeDocument/2006/relationships/image" Target="../media/image86.emf"/><Relationship Id="rId2" Type="http://schemas.openxmlformats.org/officeDocument/2006/relationships/image" Target="../media/image76.emf"/><Relationship Id="rId1" Type="http://schemas.openxmlformats.org/officeDocument/2006/relationships/image" Target="../media/image75.emf"/><Relationship Id="rId6" Type="http://schemas.openxmlformats.org/officeDocument/2006/relationships/image" Target="../media/image80.emf"/><Relationship Id="rId11" Type="http://schemas.openxmlformats.org/officeDocument/2006/relationships/image" Target="../media/image85.emf"/><Relationship Id="rId5" Type="http://schemas.openxmlformats.org/officeDocument/2006/relationships/image" Target="../media/image79.emf"/><Relationship Id="rId10" Type="http://schemas.openxmlformats.org/officeDocument/2006/relationships/image" Target="../media/image84.emf"/><Relationship Id="rId4" Type="http://schemas.openxmlformats.org/officeDocument/2006/relationships/image" Target="../media/image78.emf"/><Relationship Id="rId9" Type="http://schemas.openxmlformats.org/officeDocument/2006/relationships/image" Target="../media/image83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91.emf"/><Relationship Id="rId2" Type="http://schemas.openxmlformats.org/officeDocument/2006/relationships/image" Target="../media/image90.emf"/><Relationship Id="rId1" Type="http://schemas.openxmlformats.org/officeDocument/2006/relationships/image" Target="../media/image89.emf"/><Relationship Id="rId5" Type="http://schemas.openxmlformats.org/officeDocument/2006/relationships/image" Target="../media/image93.emf"/><Relationship Id="rId4" Type="http://schemas.openxmlformats.org/officeDocument/2006/relationships/image" Target="../media/image9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5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9.emf"/><Relationship Id="rId2" Type="http://schemas.openxmlformats.org/officeDocument/2006/relationships/image" Target="../media/image98.emf"/><Relationship Id="rId1" Type="http://schemas.openxmlformats.org/officeDocument/2006/relationships/image" Target="../media/image97.emf"/><Relationship Id="rId5" Type="http://schemas.openxmlformats.org/officeDocument/2006/relationships/image" Target="../media/image101.emf"/><Relationship Id="rId4" Type="http://schemas.openxmlformats.org/officeDocument/2006/relationships/image" Target="../media/image100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2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emf"/><Relationship Id="rId2" Type="http://schemas.openxmlformats.org/officeDocument/2006/relationships/image" Target="../media/image109.emf"/><Relationship Id="rId1" Type="http://schemas.openxmlformats.org/officeDocument/2006/relationships/image" Target="../media/image10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/>
              <a:t>Образец текста</a:t>
            </a:r>
          </a:p>
          <a:p>
            <a:pPr lvl="1"/>
            <a:r>
              <a:rPr lang="ru-RU" altLang="ru-RU" noProof="0"/>
              <a:t>Второй уровень</a:t>
            </a:r>
          </a:p>
          <a:p>
            <a:pPr lvl="2"/>
            <a:r>
              <a:rPr lang="ru-RU" altLang="ru-RU" noProof="0"/>
              <a:t>Третий уровень</a:t>
            </a:r>
          </a:p>
          <a:p>
            <a:pPr lvl="3"/>
            <a:r>
              <a:rPr lang="ru-RU" altLang="ru-RU" noProof="0"/>
              <a:t>Четвертый уровень</a:t>
            </a:r>
          </a:p>
          <a:p>
            <a:pPr lvl="4"/>
            <a:r>
              <a:rPr lang="ru-RU" altLang="ru-RU" noProof="0"/>
              <a:t>Пятый уровень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E4BA816-8AD3-475F-BCE4-FA019258B60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636148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784158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4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5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315991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Поправить производные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612845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21074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Поправить 6.9 е мин.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11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360954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12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84016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13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384405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14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D7651D-0C0D-466F-B294-12496ED39A0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6994C1-1FA1-41C1-A48A-9B3C44E553EB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70AEC1-5AA0-4A58-B3E2-A195D5EC956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E118CB-EED9-4899-BBDD-14A9033D01CF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478B63-6BDC-474E-92FF-7E28C467F947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5CB993-BDE7-4CBC-9029-53533949322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799BCE-B2AA-43DE-B8A4-98BCA139313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177B8C-E326-4D6A-BA2D-764E7FC11A1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E51A89-EC30-42DC-825C-9450F3A9F31C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F6F839-66B4-46A3-B722-9D60C9437CE5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E3CC53-C7F2-45E3-B129-5644FE040A2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9D8945-948C-4313-B64E-F754DAA7B5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2182EAB-EDF1-40A0-967A-CCB82693365C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13" Type="http://schemas.openxmlformats.org/officeDocument/2006/relationships/oleObject" Target="../embeddings/oleObject5.bin"/><Relationship Id="rId18" Type="http://schemas.openxmlformats.org/officeDocument/2006/relationships/image" Target="../media/image7.emf"/><Relationship Id="rId26" Type="http://schemas.openxmlformats.org/officeDocument/2006/relationships/image" Target="../media/image11.emf"/><Relationship Id="rId3" Type="http://schemas.openxmlformats.org/officeDocument/2006/relationships/notesSlide" Target="../notesSlides/notesSlide1.xml"/><Relationship Id="rId21" Type="http://schemas.openxmlformats.org/officeDocument/2006/relationships/oleObject" Target="../embeddings/oleObject9.bin"/><Relationship Id="rId7" Type="http://schemas.openxmlformats.org/officeDocument/2006/relationships/oleObject" Target="../embeddings/oleObject2.bin"/><Relationship Id="rId12" Type="http://schemas.openxmlformats.org/officeDocument/2006/relationships/image" Target="../media/image4.emf"/><Relationship Id="rId17" Type="http://schemas.openxmlformats.org/officeDocument/2006/relationships/oleObject" Target="../embeddings/oleObject7.bin"/><Relationship Id="rId25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.emf"/><Relationship Id="rId20" Type="http://schemas.openxmlformats.org/officeDocument/2006/relationships/image" Target="../media/image8.e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jpeg"/><Relationship Id="rId11" Type="http://schemas.openxmlformats.org/officeDocument/2006/relationships/oleObject" Target="../embeddings/oleObject4.bin"/><Relationship Id="rId24" Type="http://schemas.openxmlformats.org/officeDocument/2006/relationships/image" Target="../media/image10.emf"/><Relationship Id="rId5" Type="http://schemas.openxmlformats.org/officeDocument/2006/relationships/image" Target="../media/image1.emf"/><Relationship Id="rId15" Type="http://schemas.openxmlformats.org/officeDocument/2006/relationships/oleObject" Target="../embeddings/oleObject6.bin"/><Relationship Id="rId23" Type="http://schemas.openxmlformats.org/officeDocument/2006/relationships/oleObject" Target="../embeddings/oleObject10.bin"/><Relationship Id="rId10" Type="http://schemas.openxmlformats.org/officeDocument/2006/relationships/image" Target="../media/image3.emf"/><Relationship Id="rId19" Type="http://schemas.openxmlformats.org/officeDocument/2006/relationships/oleObject" Target="../embeddings/oleObject8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3.bin"/><Relationship Id="rId14" Type="http://schemas.openxmlformats.org/officeDocument/2006/relationships/image" Target="../media/image5.emf"/><Relationship Id="rId22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13" Type="http://schemas.openxmlformats.org/officeDocument/2006/relationships/oleObject" Target="../embeddings/oleObject17.bin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12" Type="http://schemas.openxmlformats.org/officeDocument/2006/relationships/image" Target="../media/image17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9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emf"/><Relationship Id="rId11" Type="http://schemas.openxmlformats.org/officeDocument/2006/relationships/oleObject" Target="../embeddings/oleObject16.bin"/><Relationship Id="rId5" Type="http://schemas.openxmlformats.org/officeDocument/2006/relationships/oleObject" Target="../embeddings/oleObject13.bin"/><Relationship Id="rId15" Type="http://schemas.openxmlformats.org/officeDocument/2006/relationships/oleObject" Target="../embeddings/oleObject18.bin"/><Relationship Id="rId10" Type="http://schemas.openxmlformats.org/officeDocument/2006/relationships/image" Target="../media/image16.emf"/><Relationship Id="rId4" Type="http://schemas.openxmlformats.org/officeDocument/2006/relationships/image" Target="../media/image13.emf"/><Relationship Id="rId9" Type="http://schemas.openxmlformats.org/officeDocument/2006/relationships/oleObject" Target="../embeddings/oleObject15.bin"/><Relationship Id="rId14" Type="http://schemas.openxmlformats.org/officeDocument/2006/relationships/image" Target="../media/image18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13" Type="http://schemas.openxmlformats.org/officeDocument/2006/relationships/image" Target="../media/image23.e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6.jpeg"/><Relationship Id="rId12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5.jpeg"/><Relationship Id="rId11" Type="http://schemas.openxmlformats.org/officeDocument/2006/relationships/image" Target="../media/image22.emf"/><Relationship Id="rId5" Type="http://schemas.openxmlformats.org/officeDocument/2006/relationships/image" Target="../media/image20.emf"/><Relationship Id="rId15" Type="http://schemas.openxmlformats.org/officeDocument/2006/relationships/image" Target="../media/image24.emf"/><Relationship Id="rId10" Type="http://schemas.openxmlformats.org/officeDocument/2006/relationships/oleObject" Target="../embeddings/oleObject21.bin"/><Relationship Id="rId4" Type="http://schemas.openxmlformats.org/officeDocument/2006/relationships/oleObject" Target="../embeddings/oleObject19.bin"/><Relationship Id="rId9" Type="http://schemas.openxmlformats.org/officeDocument/2006/relationships/image" Target="../media/image21.emf"/><Relationship Id="rId14" Type="http://schemas.openxmlformats.org/officeDocument/2006/relationships/oleObject" Target="../embeddings/oleObject23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13" Type="http://schemas.openxmlformats.org/officeDocument/2006/relationships/image" Target="../media/image31.emf"/><Relationship Id="rId18" Type="http://schemas.openxmlformats.org/officeDocument/2006/relationships/image" Target="../media/image33.emf"/><Relationship Id="rId26" Type="http://schemas.openxmlformats.org/officeDocument/2006/relationships/image" Target="../media/image37.emf"/><Relationship Id="rId3" Type="http://schemas.openxmlformats.org/officeDocument/2006/relationships/notesSlide" Target="../notesSlides/notesSlide3.xml"/><Relationship Id="rId21" Type="http://schemas.openxmlformats.org/officeDocument/2006/relationships/oleObject" Target="../embeddings/oleObject32.bin"/><Relationship Id="rId7" Type="http://schemas.openxmlformats.org/officeDocument/2006/relationships/image" Target="../media/image28.emf"/><Relationship Id="rId12" Type="http://schemas.openxmlformats.org/officeDocument/2006/relationships/oleObject" Target="../embeddings/oleObject28.bin"/><Relationship Id="rId17" Type="http://schemas.openxmlformats.org/officeDocument/2006/relationships/oleObject" Target="../embeddings/oleObject30.bin"/><Relationship Id="rId25" Type="http://schemas.openxmlformats.org/officeDocument/2006/relationships/oleObject" Target="../embeddings/oleObject34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39.jpeg"/><Relationship Id="rId20" Type="http://schemas.openxmlformats.org/officeDocument/2006/relationships/image" Target="../media/image34.emf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5.bin"/><Relationship Id="rId11" Type="http://schemas.openxmlformats.org/officeDocument/2006/relationships/image" Target="../media/image30.emf"/><Relationship Id="rId24" Type="http://schemas.openxmlformats.org/officeDocument/2006/relationships/image" Target="../media/image36.emf"/><Relationship Id="rId5" Type="http://schemas.openxmlformats.org/officeDocument/2006/relationships/image" Target="../media/image27.emf"/><Relationship Id="rId15" Type="http://schemas.openxmlformats.org/officeDocument/2006/relationships/image" Target="../media/image32.emf"/><Relationship Id="rId23" Type="http://schemas.openxmlformats.org/officeDocument/2006/relationships/oleObject" Target="../embeddings/oleObject33.bin"/><Relationship Id="rId28" Type="http://schemas.openxmlformats.org/officeDocument/2006/relationships/image" Target="../media/image38.emf"/><Relationship Id="rId10" Type="http://schemas.openxmlformats.org/officeDocument/2006/relationships/oleObject" Target="../embeddings/oleObject27.bin"/><Relationship Id="rId19" Type="http://schemas.openxmlformats.org/officeDocument/2006/relationships/oleObject" Target="../embeddings/oleObject31.bin"/><Relationship Id="rId4" Type="http://schemas.openxmlformats.org/officeDocument/2006/relationships/oleObject" Target="../embeddings/oleObject24.bin"/><Relationship Id="rId9" Type="http://schemas.openxmlformats.org/officeDocument/2006/relationships/image" Target="../media/image29.emf"/><Relationship Id="rId14" Type="http://schemas.openxmlformats.org/officeDocument/2006/relationships/oleObject" Target="../embeddings/oleObject29.bin"/><Relationship Id="rId22" Type="http://schemas.openxmlformats.org/officeDocument/2006/relationships/image" Target="../media/image35.emf"/><Relationship Id="rId27" Type="http://schemas.openxmlformats.org/officeDocument/2006/relationships/oleObject" Target="../embeddings/oleObject35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13" Type="http://schemas.openxmlformats.org/officeDocument/2006/relationships/oleObject" Target="../embeddings/oleObject40.bin"/><Relationship Id="rId18" Type="http://schemas.openxmlformats.org/officeDocument/2006/relationships/image" Target="../media/image46.emf"/><Relationship Id="rId3" Type="http://schemas.openxmlformats.org/officeDocument/2006/relationships/notesSlide" Target="../notesSlides/notesSlide4.xml"/><Relationship Id="rId21" Type="http://schemas.openxmlformats.org/officeDocument/2006/relationships/oleObject" Target="../embeddings/oleObject44.bin"/><Relationship Id="rId7" Type="http://schemas.openxmlformats.org/officeDocument/2006/relationships/oleObject" Target="../embeddings/oleObject37.bin"/><Relationship Id="rId12" Type="http://schemas.openxmlformats.org/officeDocument/2006/relationships/image" Target="../media/image43.emf"/><Relationship Id="rId17" Type="http://schemas.openxmlformats.org/officeDocument/2006/relationships/oleObject" Target="../embeddings/oleObject42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45.emf"/><Relationship Id="rId20" Type="http://schemas.openxmlformats.org/officeDocument/2006/relationships/image" Target="../media/image47.e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40.emf"/><Relationship Id="rId11" Type="http://schemas.openxmlformats.org/officeDocument/2006/relationships/oleObject" Target="../embeddings/oleObject39.bin"/><Relationship Id="rId5" Type="http://schemas.openxmlformats.org/officeDocument/2006/relationships/oleObject" Target="../embeddings/oleObject36.bin"/><Relationship Id="rId15" Type="http://schemas.openxmlformats.org/officeDocument/2006/relationships/oleObject" Target="../embeddings/oleObject41.bin"/><Relationship Id="rId10" Type="http://schemas.openxmlformats.org/officeDocument/2006/relationships/image" Target="../media/image42.emf"/><Relationship Id="rId19" Type="http://schemas.openxmlformats.org/officeDocument/2006/relationships/oleObject" Target="../embeddings/oleObject43.bin"/><Relationship Id="rId4" Type="http://schemas.openxmlformats.org/officeDocument/2006/relationships/image" Target="../media/image49.jpeg"/><Relationship Id="rId9" Type="http://schemas.openxmlformats.org/officeDocument/2006/relationships/oleObject" Target="../embeddings/oleObject38.bin"/><Relationship Id="rId14" Type="http://schemas.openxmlformats.org/officeDocument/2006/relationships/image" Target="../media/image44.emf"/><Relationship Id="rId22" Type="http://schemas.openxmlformats.org/officeDocument/2006/relationships/image" Target="../media/image48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51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46.bin"/><Relationship Id="rId11" Type="http://schemas.openxmlformats.org/officeDocument/2006/relationships/image" Target="../media/image54.jpeg"/><Relationship Id="rId5" Type="http://schemas.openxmlformats.org/officeDocument/2006/relationships/image" Target="../media/image50.emf"/><Relationship Id="rId10" Type="http://schemas.openxmlformats.org/officeDocument/2006/relationships/image" Target="../media/image53.jpeg"/><Relationship Id="rId4" Type="http://schemas.openxmlformats.org/officeDocument/2006/relationships/oleObject" Target="../embeddings/oleObject45.bin"/><Relationship Id="rId9" Type="http://schemas.openxmlformats.org/officeDocument/2006/relationships/image" Target="../media/image52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9.bin"/><Relationship Id="rId13" Type="http://schemas.openxmlformats.org/officeDocument/2006/relationships/image" Target="../media/image61.jpe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59.jpeg"/><Relationship Id="rId12" Type="http://schemas.openxmlformats.org/officeDocument/2006/relationships/image" Target="../media/image60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58.jpeg"/><Relationship Id="rId11" Type="http://schemas.openxmlformats.org/officeDocument/2006/relationships/image" Target="../media/image57.emf"/><Relationship Id="rId5" Type="http://schemas.openxmlformats.org/officeDocument/2006/relationships/image" Target="../media/image55.emf"/><Relationship Id="rId10" Type="http://schemas.openxmlformats.org/officeDocument/2006/relationships/oleObject" Target="../embeddings/oleObject50.bin"/><Relationship Id="rId4" Type="http://schemas.openxmlformats.org/officeDocument/2006/relationships/oleObject" Target="../embeddings/oleObject48.bin"/><Relationship Id="rId9" Type="http://schemas.openxmlformats.org/officeDocument/2006/relationships/image" Target="../media/image56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wmf"/><Relationship Id="rId13" Type="http://schemas.openxmlformats.org/officeDocument/2006/relationships/oleObject" Target="../embeddings/oleObject56.bin"/><Relationship Id="rId18" Type="http://schemas.openxmlformats.org/officeDocument/2006/relationships/image" Target="../media/image69.emf"/><Relationship Id="rId3" Type="http://schemas.openxmlformats.org/officeDocument/2006/relationships/oleObject" Target="../embeddings/oleObject51.bin"/><Relationship Id="rId21" Type="http://schemas.openxmlformats.org/officeDocument/2006/relationships/oleObject" Target="../embeddings/oleObject60.bin"/><Relationship Id="rId7" Type="http://schemas.openxmlformats.org/officeDocument/2006/relationships/oleObject" Target="../embeddings/oleObject53.bin"/><Relationship Id="rId12" Type="http://schemas.openxmlformats.org/officeDocument/2006/relationships/image" Target="../media/image66.emf"/><Relationship Id="rId17" Type="http://schemas.openxmlformats.org/officeDocument/2006/relationships/oleObject" Target="../embeddings/oleObject58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68.emf"/><Relationship Id="rId20" Type="http://schemas.openxmlformats.org/officeDocument/2006/relationships/image" Target="../media/image70.emf"/><Relationship Id="rId1" Type="http://schemas.openxmlformats.org/officeDocument/2006/relationships/vmlDrawing" Target="../drawings/vmlDrawing8.vml"/><Relationship Id="rId6" Type="http://schemas.openxmlformats.org/officeDocument/2006/relationships/image" Target="../media/image63.emf"/><Relationship Id="rId11" Type="http://schemas.openxmlformats.org/officeDocument/2006/relationships/oleObject" Target="../embeddings/oleObject55.bin"/><Relationship Id="rId24" Type="http://schemas.openxmlformats.org/officeDocument/2006/relationships/image" Target="../media/image72.emf"/><Relationship Id="rId5" Type="http://schemas.openxmlformats.org/officeDocument/2006/relationships/oleObject" Target="../embeddings/oleObject52.bin"/><Relationship Id="rId15" Type="http://schemas.openxmlformats.org/officeDocument/2006/relationships/oleObject" Target="../embeddings/oleObject57.bin"/><Relationship Id="rId23" Type="http://schemas.openxmlformats.org/officeDocument/2006/relationships/oleObject" Target="../embeddings/oleObject61.bin"/><Relationship Id="rId10" Type="http://schemas.openxmlformats.org/officeDocument/2006/relationships/image" Target="../media/image65.emf"/><Relationship Id="rId19" Type="http://schemas.openxmlformats.org/officeDocument/2006/relationships/oleObject" Target="../embeddings/oleObject59.bin"/><Relationship Id="rId4" Type="http://schemas.openxmlformats.org/officeDocument/2006/relationships/image" Target="../media/image62.emf"/><Relationship Id="rId9" Type="http://schemas.openxmlformats.org/officeDocument/2006/relationships/oleObject" Target="../embeddings/oleObject54.bin"/><Relationship Id="rId14" Type="http://schemas.openxmlformats.org/officeDocument/2006/relationships/image" Target="../media/image67.emf"/><Relationship Id="rId22" Type="http://schemas.openxmlformats.org/officeDocument/2006/relationships/image" Target="../media/image7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4.bin"/><Relationship Id="rId13" Type="http://schemas.openxmlformats.org/officeDocument/2006/relationships/image" Target="../media/image88.jpeg"/><Relationship Id="rId18" Type="http://schemas.openxmlformats.org/officeDocument/2006/relationships/oleObject" Target="../embeddings/oleObject68.bin"/><Relationship Id="rId26" Type="http://schemas.openxmlformats.org/officeDocument/2006/relationships/oleObject" Target="../embeddings/oleObject72.bin"/><Relationship Id="rId3" Type="http://schemas.openxmlformats.org/officeDocument/2006/relationships/notesSlide" Target="../notesSlides/notesSlide7.xml"/><Relationship Id="rId21" Type="http://schemas.openxmlformats.org/officeDocument/2006/relationships/image" Target="../media/image82.emf"/><Relationship Id="rId7" Type="http://schemas.openxmlformats.org/officeDocument/2006/relationships/image" Target="../media/image76.emf"/><Relationship Id="rId12" Type="http://schemas.openxmlformats.org/officeDocument/2006/relationships/image" Target="../media/image87.jpeg"/><Relationship Id="rId17" Type="http://schemas.openxmlformats.org/officeDocument/2006/relationships/image" Target="../media/image80.emf"/><Relationship Id="rId25" Type="http://schemas.openxmlformats.org/officeDocument/2006/relationships/image" Target="../media/image84.e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67.bin"/><Relationship Id="rId20" Type="http://schemas.openxmlformats.org/officeDocument/2006/relationships/oleObject" Target="../embeddings/oleObject69.bin"/><Relationship Id="rId29" Type="http://schemas.openxmlformats.org/officeDocument/2006/relationships/image" Target="../media/image86.emf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63.bin"/><Relationship Id="rId11" Type="http://schemas.openxmlformats.org/officeDocument/2006/relationships/image" Target="../media/image78.emf"/><Relationship Id="rId24" Type="http://schemas.openxmlformats.org/officeDocument/2006/relationships/oleObject" Target="../embeddings/oleObject71.bin"/><Relationship Id="rId5" Type="http://schemas.openxmlformats.org/officeDocument/2006/relationships/image" Target="../media/image75.emf"/><Relationship Id="rId15" Type="http://schemas.openxmlformats.org/officeDocument/2006/relationships/image" Target="../media/image79.emf"/><Relationship Id="rId23" Type="http://schemas.openxmlformats.org/officeDocument/2006/relationships/image" Target="../media/image83.emf"/><Relationship Id="rId28" Type="http://schemas.openxmlformats.org/officeDocument/2006/relationships/oleObject" Target="../embeddings/oleObject73.bin"/><Relationship Id="rId10" Type="http://schemas.openxmlformats.org/officeDocument/2006/relationships/oleObject" Target="../embeddings/oleObject65.bin"/><Relationship Id="rId19" Type="http://schemas.openxmlformats.org/officeDocument/2006/relationships/image" Target="../media/image81.emf"/><Relationship Id="rId4" Type="http://schemas.openxmlformats.org/officeDocument/2006/relationships/oleObject" Target="../embeddings/oleObject62.bin"/><Relationship Id="rId9" Type="http://schemas.openxmlformats.org/officeDocument/2006/relationships/image" Target="../media/image77.emf"/><Relationship Id="rId14" Type="http://schemas.openxmlformats.org/officeDocument/2006/relationships/oleObject" Target="../embeddings/oleObject66.bin"/><Relationship Id="rId22" Type="http://schemas.openxmlformats.org/officeDocument/2006/relationships/oleObject" Target="../embeddings/oleObject70.bin"/><Relationship Id="rId27" Type="http://schemas.openxmlformats.org/officeDocument/2006/relationships/image" Target="../media/image85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emf"/><Relationship Id="rId13" Type="http://schemas.openxmlformats.org/officeDocument/2006/relationships/oleObject" Target="../embeddings/oleObject78.bin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75.bin"/><Relationship Id="rId12" Type="http://schemas.openxmlformats.org/officeDocument/2006/relationships/image" Target="../media/image92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89.emf"/><Relationship Id="rId11" Type="http://schemas.openxmlformats.org/officeDocument/2006/relationships/oleObject" Target="../embeddings/oleObject77.bin"/><Relationship Id="rId5" Type="http://schemas.openxmlformats.org/officeDocument/2006/relationships/oleObject" Target="../embeddings/oleObject74.bin"/><Relationship Id="rId10" Type="http://schemas.openxmlformats.org/officeDocument/2006/relationships/image" Target="../media/image91.emf"/><Relationship Id="rId4" Type="http://schemas.openxmlformats.org/officeDocument/2006/relationships/image" Target="../media/image94.jpeg"/><Relationship Id="rId9" Type="http://schemas.openxmlformats.org/officeDocument/2006/relationships/oleObject" Target="../embeddings/oleObject76.bin"/><Relationship Id="rId14" Type="http://schemas.openxmlformats.org/officeDocument/2006/relationships/image" Target="../media/image9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95.emf"/><Relationship Id="rId4" Type="http://schemas.openxmlformats.org/officeDocument/2006/relationships/oleObject" Target="../embeddings/oleObject79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emf"/><Relationship Id="rId3" Type="http://schemas.openxmlformats.org/officeDocument/2006/relationships/oleObject" Target="../embeddings/oleObject80.bin"/><Relationship Id="rId7" Type="http://schemas.openxmlformats.org/officeDocument/2006/relationships/oleObject" Target="../embeddings/oleObject82.bin"/><Relationship Id="rId12" Type="http://schemas.openxmlformats.org/officeDocument/2006/relationships/image" Target="../media/image101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98.emf"/><Relationship Id="rId11" Type="http://schemas.openxmlformats.org/officeDocument/2006/relationships/oleObject" Target="../embeddings/oleObject84.bin"/><Relationship Id="rId5" Type="http://schemas.openxmlformats.org/officeDocument/2006/relationships/oleObject" Target="../embeddings/oleObject81.bin"/><Relationship Id="rId10" Type="http://schemas.openxmlformats.org/officeDocument/2006/relationships/image" Target="../media/image100.emf"/><Relationship Id="rId4" Type="http://schemas.openxmlformats.org/officeDocument/2006/relationships/image" Target="../media/image97.emf"/><Relationship Id="rId9" Type="http://schemas.openxmlformats.org/officeDocument/2006/relationships/oleObject" Target="../embeddings/oleObject8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04.jpeg"/><Relationship Id="rId5" Type="http://schemas.openxmlformats.org/officeDocument/2006/relationships/image" Target="../media/image103.jpeg"/><Relationship Id="rId4" Type="http://schemas.openxmlformats.org/officeDocument/2006/relationships/image" Target="../media/image10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emf"/><Relationship Id="rId3" Type="http://schemas.openxmlformats.org/officeDocument/2006/relationships/oleObject" Target="../embeddings/oleObject86.bin"/><Relationship Id="rId7" Type="http://schemas.openxmlformats.org/officeDocument/2006/relationships/oleObject" Target="../embeddings/oleObject8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09.emf"/><Relationship Id="rId5" Type="http://schemas.openxmlformats.org/officeDocument/2006/relationships/oleObject" Target="../embeddings/oleObject87.bin"/><Relationship Id="rId4" Type="http://schemas.openxmlformats.org/officeDocument/2006/relationships/image" Target="../media/image108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1520" y="1052736"/>
            <a:ext cx="8640960" cy="3888432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/>
          </a:bodyPr>
          <a:lstStyle/>
          <a:p>
            <a:pPr>
              <a:defRPr/>
            </a:pPr>
            <a:r>
              <a:rPr lang="ru-RU" altLang="ru-RU" sz="3200">
                <a:latin typeface="Arial Black" pitchFamily="34" charset="0"/>
              </a:rPr>
              <a:t>Лекция </a:t>
            </a:r>
            <a:r>
              <a:rPr lang="ru-RU" altLang="ru-RU" sz="3200" dirty="0">
                <a:latin typeface="Arial Black" pitchFamily="34" charset="0"/>
              </a:rPr>
              <a:t>5</a:t>
            </a:r>
            <a:r>
              <a:rPr lang="en-US" altLang="ru-RU" sz="3200">
                <a:latin typeface="Arial Black" pitchFamily="34" charset="0"/>
              </a:rPr>
              <a:t> </a:t>
            </a:r>
            <a:r>
              <a:rPr lang="en-US" altLang="ru-RU" dirty="0">
                <a:latin typeface="Arial Black" pitchFamily="34" charset="0"/>
              </a:rPr>
              <a:t/>
            </a:r>
            <a:br>
              <a:rPr lang="en-US" altLang="ru-RU" dirty="0">
                <a:latin typeface="Arial Black" pitchFamily="34" charset="0"/>
              </a:rPr>
            </a:br>
            <a:r>
              <a:rPr lang="en-US" altLang="ru-RU" dirty="0">
                <a:latin typeface="Arial Black" pitchFamily="34" charset="0"/>
              </a:rPr>
              <a:t/>
            </a:r>
            <a:br>
              <a:rPr lang="en-US" altLang="ru-RU" dirty="0">
                <a:latin typeface="Arial Black" pitchFamily="34" charset="0"/>
              </a:rPr>
            </a:br>
            <a:r>
              <a:rPr lang="ru-RU" altLang="ru-RU" sz="4800" cap="all" dirty="0">
                <a:solidFill>
                  <a:srgbClr val="C00000"/>
                </a:solidFill>
                <a:latin typeface="Arial Black" pitchFamily="34" charset="0"/>
              </a:rPr>
              <a:t>КОЛЕБАНИЯ И ВОЛНЫ</a:t>
            </a:r>
            <a:br>
              <a:rPr lang="ru-RU" altLang="ru-RU" sz="4800" cap="all" dirty="0">
                <a:solidFill>
                  <a:srgbClr val="C00000"/>
                </a:solidFill>
                <a:latin typeface="Arial Black" pitchFamily="34" charset="0"/>
              </a:rPr>
            </a:br>
            <a:endParaRPr lang="ru-RU" altLang="ru-RU" sz="48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11FD07C4-F946-4B66-B6D3-3B0AD91C3D41}" type="slidenum">
              <a:rPr lang="ru-RU" altLang="ru-RU"/>
              <a:pPr>
                <a:defRPr/>
              </a:pPr>
              <a:t>2</a:t>
            </a:fld>
            <a:endParaRPr lang="ru-RU" altLang="ru-RU" dirty="0"/>
          </a:p>
        </p:txBody>
      </p:sp>
      <p:sp>
        <p:nvSpPr>
          <p:cNvPr id="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0"/>
            <a:ext cx="8385175" cy="12099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Гармонические колебания. Пружинный маятник</a:t>
            </a:r>
          </a:p>
        </p:txBody>
      </p:sp>
      <p:graphicFrame>
        <p:nvGraphicFramePr>
          <p:cNvPr id="7169" name="Object 1"/>
          <p:cNvGraphicFramePr>
            <a:graphicFrameLocks noChangeAspect="1"/>
          </p:cNvGraphicFramePr>
          <p:nvPr/>
        </p:nvGraphicFramePr>
        <p:xfrm>
          <a:off x="4545013" y="1244600"/>
          <a:ext cx="1273175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3" name="Equation" r:id="rId4" imgW="558315" imgH="177646" progId="Equation.DSMT4">
                  <p:embed/>
                </p:oleObj>
              </mc:Choice>
              <mc:Fallback>
                <p:oleObj name="Equation" r:id="rId4" imgW="558315" imgH="177646" progId="Equation.DSMT4">
                  <p:embed/>
                  <p:pic>
                    <p:nvPicPr>
                      <p:cNvPr id="0" name="Picture 2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5013" y="1244600"/>
                        <a:ext cx="1273175" cy="393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Рисунок 15" descr="6-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2524" y="1279341"/>
            <a:ext cx="3797195" cy="2376912"/>
          </a:xfrm>
          <a:prstGeom prst="rect">
            <a:avLst/>
          </a:prstGeom>
        </p:spPr>
      </p:pic>
      <p:graphicFrame>
        <p:nvGraphicFramePr>
          <p:cNvPr id="17" name="Object 1"/>
          <p:cNvGraphicFramePr>
            <a:graphicFrameLocks noChangeAspect="1"/>
          </p:cNvGraphicFramePr>
          <p:nvPr/>
        </p:nvGraphicFramePr>
        <p:xfrm>
          <a:off x="6462713" y="1270000"/>
          <a:ext cx="1146175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4" name="Equation" r:id="rId7" imgW="507780" imgH="177723" progId="Equation.DSMT4">
                  <p:embed/>
                </p:oleObj>
              </mc:Choice>
              <mc:Fallback>
                <p:oleObj name="Equation" r:id="rId7" imgW="507780" imgH="177723" progId="Equation.DSMT4">
                  <p:embed/>
                  <p:pic>
                    <p:nvPicPr>
                      <p:cNvPr id="0" name="Picture 2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2713" y="1270000"/>
                        <a:ext cx="1146175" cy="393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"/>
          <p:cNvGraphicFramePr>
            <a:graphicFrameLocks noChangeAspect="1"/>
          </p:cNvGraphicFramePr>
          <p:nvPr/>
        </p:nvGraphicFramePr>
        <p:xfrm>
          <a:off x="4435456" y="2158716"/>
          <a:ext cx="1709737" cy="39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5" name="Equation" r:id="rId9" imgW="748975" imgH="177723" progId="Equation.DSMT4">
                  <p:embed/>
                </p:oleObj>
              </mc:Choice>
              <mc:Fallback>
                <p:oleObj name="Equation" r:id="rId9" imgW="748975" imgH="177723" progId="Equation.DSMT4">
                  <p:embed/>
                  <p:pic>
                    <p:nvPicPr>
                      <p:cNvPr id="0" name="Picture 2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35456" y="2158716"/>
                        <a:ext cx="1709737" cy="398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"/>
          <p:cNvGraphicFramePr>
            <a:graphicFrameLocks noChangeAspect="1"/>
          </p:cNvGraphicFramePr>
          <p:nvPr/>
        </p:nvGraphicFramePr>
        <p:xfrm>
          <a:off x="7616953" y="3068624"/>
          <a:ext cx="1249363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6" name="Equation" r:id="rId11" imgW="545626" imgH="177646" progId="Equation.DSMT4">
                  <p:embed/>
                </p:oleObj>
              </mc:Choice>
              <mc:Fallback>
                <p:oleObj name="Equation" r:id="rId11" imgW="545626" imgH="177646" progId="Equation.DSMT4">
                  <p:embed/>
                  <p:pic>
                    <p:nvPicPr>
                      <p:cNvPr id="0" name="Picture 2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16953" y="3068624"/>
                        <a:ext cx="1249363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"/>
          <p:cNvGraphicFramePr>
            <a:graphicFrameLocks noChangeAspect="1"/>
          </p:cNvGraphicFramePr>
          <p:nvPr/>
        </p:nvGraphicFramePr>
        <p:xfrm>
          <a:off x="1960293" y="4251110"/>
          <a:ext cx="1395413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7" name="Equation" r:id="rId13" imgW="609336" imgH="177723" progId="Equation.DSMT4">
                  <p:embed/>
                </p:oleObj>
              </mc:Choice>
              <mc:Fallback>
                <p:oleObj name="Equation" r:id="rId13" imgW="609336" imgH="177723" progId="Equation.DSMT4">
                  <p:embed/>
                  <p:pic>
                    <p:nvPicPr>
                      <p:cNvPr id="0" name="Picture 2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0293" y="4251110"/>
                        <a:ext cx="1395413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3565606"/>
              </p:ext>
            </p:extLst>
          </p:nvPr>
        </p:nvGraphicFramePr>
        <p:xfrm>
          <a:off x="6067425" y="1843088"/>
          <a:ext cx="1741488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" name="Equation" r:id="rId15" imgW="761669" imgH="418918" progId="Equation.DSMT4">
                  <p:embed/>
                </p:oleObj>
              </mc:Choice>
              <mc:Fallback>
                <p:oleObj name="Equation" r:id="rId15" imgW="761669" imgH="418918" progId="Equation.DSMT4">
                  <p:embed/>
                  <p:pic>
                    <p:nvPicPr>
                      <p:cNvPr id="0" name="Picture 3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7425" y="1843088"/>
                        <a:ext cx="1741488" cy="942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1"/>
          <p:cNvGraphicFramePr>
            <a:graphicFrameLocks noChangeAspect="1"/>
          </p:cNvGraphicFramePr>
          <p:nvPr/>
        </p:nvGraphicFramePr>
        <p:xfrm>
          <a:off x="5185360" y="3989206"/>
          <a:ext cx="1655763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9" name="Equation" r:id="rId17" imgW="723586" imgH="393529" progId="Equation.DSMT4">
                  <p:embed/>
                </p:oleObj>
              </mc:Choice>
              <mc:Fallback>
                <p:oleObj name="Equation" r:id="rId17" imgW="723586" imgH="393529" progId="Equation.DSMT4">
                  <p:embed/>
                  <p:pic>
                    <p:nvPicPr>
                      <p:cNvPr id="0" name="Picture 3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5360" y="3989206"/>
                        <a:ext cx="1655763" cy="885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1094737"/>
              </p:ext>
            </p:extLst>
          </p:nvPr>
        </p:nvGraphicFramePr>
        <p:xfrm>
          <a:off x="1164969" y="4847290"/>
          <a:ext cx="110490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0" name="Equation" r:id="rId19" imgW="482391" imgH="393529" progId="Equation.DSMT4">
                  <p:embed/>
                </p:oleObj>
              </mc:Choice>
              <mc:Fallback>
                <p:oleObj name="Equation" r:id="rId19" imgW="482391" imgH="393529" progId="Equation.DSMT4">
                  <p:embed/>
                  <p:pic>
                    <p:nvPicPr>
                      <p:cNvPr id="0" name="Picture 3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4969" y="4847290"/>
                        <a:ext cx="1104900" cy="885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9197753"/>
              </p:ext>
            </p:extLst>
          </p:nvPr>
        </p:nvGraphicFramePr>
        <p:xfrm>
          <a:off x="2873375" y="4951413"/>
          <a:ext cx="4999038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1" name="Equation" r:id="rId21" imgW="2184400" imgH="241300" progId="Equation.DSMT4">
                  <p:embed/>
                </p:oleObj>
              </mc:Choice>
              <mc:Fallback>
                <p:oleObj name="Equation" r:id="rId21" imgW="2184400" imgH="241300" progId="Equation.DSMT4">
                  <p:embed/>
                  <p:pic>
                    <p:nvPicPr>
                      <p:cNvPr id="0" name="Picture 3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3375" y="4951413"/>
                        <a:ext cx="4999038" cy="542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00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0908127"/>
              </p:ext>
            </p:extLst>
          </p:nvPr>
        </p:nvGraphicFramePr>
        <p:xfrm>
          <a:off x="1450975" y="5829300"/>
          <a:ext cx="6167438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2" name="Equation" r:id="rId23" imgW="2705100" imgH="254000" progId="Equation.DSMT4">
                  <p:embed/>
                </p:oleObj>
              </mc:Choice>
              <mc:Fallback>
                <p:oleObj name="Equation" r:id="rId23" imgW="2705100" imgH="254000" progId="Equation.DSMT4">
                  <p:embed/>
                  <p:pic>
                    <p:nvPicPr>
                      <p:cNvPr id="0" name="Picture 3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0975" y="5829300"/>
                        <a:ext cx="6167438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7705975" y="4220725"/>
            <a:ext cx="9532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(6.1в)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7792274" y="5808857"/>
            <a:ext cx="10648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(6.2)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7767972" y="4994204"/>
            <a:ext cx="9995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(6.1г)</a:t>
            </a:r>
          </a:p>
        </p:txBody>
      </p:sp>
      <p:graphicFrame>
        <p:nvGraphicFramePr>
          <p:cNvPr id="7352" name="Object 18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9453274"/>
              </p:ext>
            </p:extLst>
          </p:nvPr>
        </p:nvGraphicFramePr>
        <p:xfrm>
          <a:off x="4324065" y="2776768"/>
          <a:ext cx="3157537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3" name="Equation" r:id="rId25" imgW="1384300" imgH="419100" progId="Equation.DSMT4">
                  <p:embed/>
                </p:oleObj>
              </mc:Choice>
              <mc:Fallback>
                <p:oleObj name="Equation" r:id="rId25" imgW="1384300" imgH="419100" progId="Equation.DSMT4">
                  <p:embed/>
                  <p:pic>
                    <p:nvPicPr>
                      <p:cNvPr id="0" name="Picture 3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4065" y="2776768"/>
                        <a:ext cx="3157537" cy="939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917D10F4-FB2D-4B46-981D-F25B1BC32FCB}"/>
              </a:ext>
            </a:extLst>
          </p:cNvPr>
          <p:cNvSpPr/>
          <p:nvPr/>
        </p:nvSpPr>
        <p:spPr>
          <a:xfrm>
            <a:off x="7791086" y="2144081"/>
            <a:ext cx="9532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(6.1а)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9667F169-536E-FD47-9564-3958A89037D2}"/>
              </a:ext>
            </a:extLst>
          </p:cNvPr>
          <p:cNvSpPr/>
          <p:nvPr/>
        </p:nvSpPr>
        <p:spPr>
          <a:xfrm>
            <a:off x="7764547" y="1293649"/>
            <a:ext cx="9532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(6.1)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="" xmlns:a16="http://schemas.microsoft.com/office/drawing/2014/main" id="{610F23E9-FF23-2F48-BBE9-038C26327C0E}"/>
              </a:ext>
            </a:extLst>
          </p:cNvPr>
          <p:cNvSpPr/>
          <p:nvPr/>
        </p:nvSpPr>
        <p:spPr>
          <a:xfrm>
            <a:off x="3482174" y="4220725"/>
            <a:ext cx="9532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(6.1б)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11FD07C4-F946-4B66-B6D3-3B0AD91C3D41}" type="slidenum">
              <a:rPr lang="ru-RU" altLang="ru-RU"/>
              <a:pPr>
                <a:defRPr/>
              </a:pPr>
              <a:t>3</a:t>
            </a:fld>
            <a:endParaRPr lang="ru-RU" altLang="ru-RU" dirty="0"/>
          </a:p>
        </p:txBody>
      </p:sp>
      <p:sp>
        <p:nvSpPr>
          <p:cNvPr id="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71796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Гармонические колебания. Пружинный маятник</a:t>
            </a:r>
            <a:r>
              <a:rPr lang="en-US" altLang="ru-RU" sz="3600" dirty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en-US" altLang="ru-RU" sz="36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altLang="ru-RU" sz="36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продолжение</a:t>
            </a:r>
            <a:r>
              <a:rPr lang="en-US" altLang="ru-RU" sz="36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altLang="ru-RU" sz="36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240748" y="2152346"/>
            <a:ext cx="7956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(6.2)</a:t>
            </a:r>
          </a:p>
        </p:txBody>
      </p:sp>
      <p:graphicFrame>
        <p:nvGraphicFramePr>
          <p:cNvPr id="7200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9662382"/>
              </p:ext>
            </p:extLst>
          </p:nvPr>
        </p:nvGraphicFramePr>
        <p:xfrm>
          <a:off x="274638" y="2076450"/>
          <a:ext cx="2671762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32" name="Equation" r:id="rId3" imgW="1167893" imgH="253890" progId="Equation.DSMT4">
                  <p:embed/>
                </p:oleObj>
              </mc:Choice>
              <mc:Fallback>
                <p:oleObj name="Equation" r:id="rId3" imgW="1167893" imgH="253890" progId="Equation.DSMT4">
                  <p:embed/>
                  <p:pic>
                    <p:nvPicPr>
                      <p:cNvPr id="0" name="Picture 1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638" y="2076450"/>
                        <a:ext cx="2671762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3"/>
          <p:cNvSpPr txBox="1">
            <a:spLocks noRot="1" noChangeArrowheads="1"/>
          </p:cNvSpPr>
          <p:nvPr/>
        </p:nvSpPr>
        <p:spPr>
          <a:xfrm>
            <a:off x="2927929" y="2235205"/>
            <a:ext cx="5504872" cy="4433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200" noProof="0" dirty="0">
                <a:latin typeface="Arial" pitchFamily="34" charset="0"/>
                <a:cs typeface="Arial" pitchFamily="34" charset="0"/>
                <a:sym typeface="Symbol"/>
              </a:rPr>
              <a:t>-</a:t>
            </a:r>
            <a:r>
              <a:rPr lang="ru-RU" altLang="ru-RU" sz="2200" b="1" noProof="0" dirty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ru-RU" altLang="ru-RU" sz="2200" noProof="0" dirty="0">
                <a:latin typeface="Arial" pitchFamily="34" charset="0"/>
                <a:cs typeface="Arial" pitchFamily="34" charset="0"/>
                <a:sym typeface="Symbol"/>
              </a:rPr>
              <a:t>уравнение  гармонических колебаний</a:t>
            </a:r>
            <a:endParaRPr kumimoji="0" lang="ru-RU" altLang="ru-RU" sz="22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6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0125603"/>
              </p:ext>
            </p:extLst>
          </p:nvPr>
        </p:nvGraphicFramePr>
        <p:xfrm>
          <a:off x="311150" y="2743200"/>
          <a:ext cx="25781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33" name="Equation" r:id="rId5" imgW="1130300" imgH="228600" progId="Equation.DSMT4">
                  <p:embed/>
                </p:oleObj>
              </mc:Choice>
              <mc:Fallback>
                <p:oleObj name="Equation" r:id="rId5" imgW="1130300" imgH="228600" progId="Equation.DSMT4">
                  <p:embed/>
                  <p:pic>
                    <p:nvPicPr>
                      <p:cNvPr id="0" name="Picture 1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150" y="2743200"/>
                        <a:ext cx="2578100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 3"/>
          <p:cNvSpPr txBox="1">
            <a:spLocks noRot="1" noChangeArrowheads="1"/>
          </p:cNvSpPr>
          <p:nvPr/>
        </p:nvSpPr>
        <p:spPr>
          <a:xfrm>
            <a:off x="2982197" y="2835575"/>
            <a:ext cx="3288144" cy="4433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200" noProof="0" dirty="0">
                <a:latin typeface="Arial" pitchFamily="34" charset="0"/>
                <a:cs typeface="Arial" pitchFamily="34" charset="0"/>
                <a:sym typeface="Symbol"/>
              </a:rPr>
              <a:t>- амплитуда колебаний</a:t>
            </a:r>
            <a:endParaRPr kumimoji="0" lang="ru-RU" altLang="ru-RU" sz="22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8" name="Object 32"/>
          <p:cNvGraphicFramePr>
            <a:graphicFrameLocks noChangeAspect="1"/>
          </p:cNvGraphicFramePr>
          <p:nvPr/>
        </p:nvGraphicFramePr>
        <p:xfrm>
          <a:off x="617538" y="3313113"/>
          <a:ext cx="13335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34" name="Equation" r:id="rId7" imgW="583947" imgH="253890" progId="Equation.DSMT4">
                  <p:embed/>
                </p:oleObj>
              </mc:Choice>
              <mc:Fallback>
                <p:oleObj name="Equation" r:id="rId7" imgW="583947" imgH="253890" progId="Equation.DSMT4">
                  <p:embed/>
                  <p:pic>
                    <p:nvPicPr>
                      <p:cNvPr id="0" name="Picture 1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538" y="3313113"/>
                        <a:ext cx="1333500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3"/>
          <p:cNvSpPr txBox="1">
            <a:spLocks noRot="1" noChangeArrowheads="1"/>
          </p:cNvSpPr>
          <p:nvPr/>
        </p:nvSpPr>
        <p:spPr>
          <a:xfrm>
            <a:off x="2013529" y="3408233"/>
            <a:ext cx="6871853" cy="6557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altLang="ru-RU" sz="2200" noProof="0" dirty="0">
                <a:latin typeface="Arial" pitchFamily="34" charset="0"/>
                <a:cs typeface="Arial" pitchFamily="34" charset="0"/>
                <a:sym typeface="Symbol"/>
              </a:rPr>
              <a:t> фаза колебаний, угловая мера отклонения от</a:t>
            </a: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200" noProof="0" dirty="0">
                <a:latin typeface="Arial" pitchFamily="34" charset="0"/>
                <a:cs typeface="Arial" pitchFamily="34" charset="0"/>
                <a:sym typeface="Symbol"/>
              </a:rPr>
              <a:t>  положения равновесия</a:t>
            </a:r>
            <a:endParaRPr kumimoji="0" lang="ru-RU" altLang="ru-RU" sz="22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0" name="Object 32"/>
          <p:cNvGraphicFramePr>
            <a:graphicFrameLocks noChangeAspect="1"/>
          </p:cNvGraphicFramePr>
          <p:nvPr/>
        </p:nvGraphicFramePr>
        <p:xfrm>
          <a:off x="1033463" y="4191000"/>
          <a:ext cx="319087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35" name="Equation" r:id="rId9" imgW="139700" imgH="139700" progId="Equation.DSMT4">
                  <p:embed/>
                </p:oleObj>
              </mc:Choice>
              <mc:Fallback>
                <p:oleObj name="Equation" r:id="rId9" imgW="139700" imgH="139700" progId="Equation.DSMT4">
                  <p:embed/>
                  <p:pic>
                    <p:nvPicPr>
                      <p:cNvPr id="0" name="Picture 1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3463" y="4191000"/>
                        <a:ext cx="319087" cy="314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Rectangle 3"/>
          <p:cNvSpPr txBox="1">
            <a:spLocks noRot="1" noChangeArrowheads="1"/>
          </p:cNvSpPr>
          <p:nvPr/>
        </p:nvSpPr>
        <p:spPr>
          <a:xfrm>
            <a:off x="1468583" y="4184088"/>
            <a:ext cx="2669307" cy="3879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altLang="ru-RU" sz="2200" noProof="0" dirty="0">
                <a:latin typeface="Arial" pitchFamily="34" charset="0"/>
                <a:cs typeface="Arial" pitchFamily="34" charset="0"/>
                <a:sym typeface="Symbol"/>
              </a:rPr>
              <a:t> начальная фаза</a:t>
            </a:r>
            <a:endParaRPr kumimoji="0" lang="ru-RU" altLang="ru-RU" sz="22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2" name="Object 32"/>
          <p:cNvGraphicFramePr>
            <a:graphicFrameLocks noChangeAspect="1"/>
          </p:cNvGraphicFramePr>
          <p:nvPr/>
        </p:nvGraphicFramePr>
        <p:xfrm>
          <a:off x="957118" y="4536497"/>
          <a:ext cx="1103313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36" name="Equation" r:id="rId11" imgW="482391" imgH="431613" progId="Equation.DSMT4">
                  <p:embed/>
                </p:oleObj>
              </mc:Choice>
              <mc:Fallback>
                <p:oleObj name="Equation" r:id="rId11" imgW="482391" imgH="431613" progId="Equation.DSMT4">
                  <p:embed/>
                  <p:pic>
                    <p:nvPicPr>
                      <p:cNvPr id="0" name="Picture 1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7118" y="4536497"/>
                        <a:ext cx="1103313" cy="971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Rectangle 3"/>
          <p:cNvSpPr txBox="1">
            <a:spLocks noRot="1" noChangeArrowheads="1"/>
          </p:cNvSpPr>
          <p:nvPr/>
        </p:nvSpPr>
        <p:spPr>
          <a:xfrm>
            <a:off x="2142838" y="4830634"/>
            <a:ext cx="3713017" cy="3879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altLang="ru-RU" sz="2200" noProof="0" dirty="0">
                <a:latin typeface="Arial" pitchFamily="34" charset="0"/>
                <a:cs typeface="Arial" pitchFamily="34" charset="0"/>
                <a:sym typeface="Symbol"/>
              </a:rPr>
              <a:t> период колебаний</a:t>
            </a:r>
            <a:endParaRPr kumimoji="0" lang="ru-RU" altLang="ru-RU" sz="22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4" name="Object 32"/>
          <p:cNvGraphicFramePr>
            <a:graphicFrameLocks noChangeAspect="1"/>
          </p:cNvGraphicFramePr>
          <p:nvPr/>
        </p:nvGraphicFramePr>
        <p:xfrm>
          <a:off x="893475" y="5429693"/>
          <a:ext cx="434975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37" name="Equation" r:id="rId13" imgW="190583" imgH="228699" progId="Equation.DSMT4">
                  <p:embed/>
                </p:oleObj>
              </mc:Choice>
              <mc:Fallback>
                <p:oleObj name="Equation" r:id="rId13" imgW="190583" imgH="228699" progId="Equation.DSMT4">
                  <p:embed/>
                  <p:pic>
                    <p:nvPicPr>
                      <p:cNvPr id="0" name="Picture 1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3475" y="5429693"/>
                        <a:ext cx="434975" cy="514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Rectangle 3"/>
          <p:cNvSpPr txBox="1">
            <a:spLocks noRot="1" noChangeArrowheads="1"/>
          </p:cNvSpPr>
          <p:nvPr/>
        </p:nvSpPr>
        <p:spPr>
          <a:xfrm>
            <a:off x="1367073" y="5523360"/>
            <a:ext cx="6615382" cy="5696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altLang="ru-RU" sz="2200" noProof="0" dirty="0">
                <a:latin typeface="Arial" pitchFamily="34" charset="0"/>
                <a:cs typeface="Arial" pitchFamily="34" charset="0"/>
                <a:sym typeface="Symbol"/>
              </a:rPr>
              <a:t> круговая</a:t>
            </a:r>
            <a:r>
              <a:rPr lang="en-US" altLang="ru-RU" sz="2200" noProof="0" dirty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ru-RU" altLang="ru-RU" sz="2200" dirty="0">
                <a:latin typeface="Arial" pitchFamily="34" charset="0"/>
                <a:cs typeface="Arial" pitchFamily="34" charset="0"/>
                <a:sym typeface="Symbol"/>
              </a:rPr>
              <a:t>(циклическая)</a:t>
            </a:r>
            <a:r>
              <a:rPr lang="en-US" altLang="ru-RU" sz="2200" noProof="0" dirty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ru-RU" altLang="ru-RU" sz="2200" noProof="0" dirty="0">
                <a:latin typeface="Arial" pitchFamily="34" charset="0"/>
                <a:cs typeface="Arial" pitchFamily="34" charset="0"/>
                <a:sym typeface="Symbol"/>
              </a:rPr>
              <a:t>частота  </a:t>
            </a:r>
            <a:r>
              <a:rPr lang="en-US" altLang="ru-RU" sz="2200" noProof="0" dirty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ru-RU" altLang="ru-RU" sz="2200" noProof="0" dirty="0">
                <a:latin typeface="Arial" pitchFamily="34" charset="0"/>
                <a:cs typeface="Arial" pitchFamily="34" charset="0"/>
                <a:sym typeface="Symbol"/>
              </a:rPr>
              <a:t>колебаний</a:t>
            </a:r>
            <a:endParaRPr kumimoji="0" lang="ru-RU" altLang="ru-RU" sz="22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6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8896623"/>
              </p:ext>
            </p:extLst>
          </p:nvPr>
        </p:nvGraphicFramePr>
        <p:xfrm>
          <a:off x="939800" y="5872163"/>
          <a:ext cx="2147888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38" name="Equation" r:id="rId15" imgW="939600" imgH="393480" progId="Equation.DSMT4">
                  <p:embed/>
                </p:oleObj>
              </mc:Choice>
              <mc:Fallback>
                <p:oleObj name="Equation" r:id="rId15" imgW="939600" imgH="393480" progId="Equation.DSMT4">
                  <p:embed/>
                  <p:pic>
                    <p:nvPicPr>
                      <p:cNvPr id="0" name="Picture 2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9800" y="5872163"/>
                        <a:ext cx="2147888" cy="885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Rectangle 3"/>
          <p:cNvSpPr txBox="1">
            <a:spLocks noRot="1" noChangeArrowheads="1"/>
          </p:cNvSpPr>
          <p:nvPr/>
        </p:nvSpPr>
        <p:spPr>
          <a:xfrm>
            <a:off x="3419693" y="6111087"/>
            <a:ext cx="4562762" cy="3879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ru-RU" sz="2400" b="1" i="1" noProof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v</a:t>
            </a:r>
            <a:r>
              <a:rPr lang="en-US" altLang="ru-RU" sz="2200" noProof="0" dirty="0">
                <a:latin typeface="Arial" pitchFamily="34" charset="0"/>
                <a:cs typeface="Arial" pitchFamily="34" charset="0"/>
                <a:sym typeface="Symbol"/>
              </a:rPr>
              <a:t> - </a:t>
            </a:r>
            <a:r>
              <a:rPr lang="ru-RU" altLang="ru-RU" sz="2200" noProof="0" dirty="0">
                <a:latin typeface="Arial" pitchFamily="34" charset="0"/>
                <a:cs typeface="Arial" pitchFamily="34" charset="0"/>
                <a:sym typeface="Symbol"/>
              </a:rPr>
              <a:t>частота колебаний = </a:t>
            </a:r>
            <a:r>
              <a:rPr lang="ru-RU" altLang="ru-RU" sz="2200" noProof="0" dirty="0">
                <a:latin typeface="Times New Roman" pitchFamily="18" charset="0"/>
                <a:cs typeface="Times New Roman" pitchFamily="18" charset="0"/>
                <a:sym typeface="Symbol"/>
              </a:rPr>
              <a:t>1</a:t>
            </a:r>
            <a:r>
              <a:rPr lang="ru-RU" altLang="ru-RU" sz="2200" noProof="0" dirty="0">
                <a:latin typeface="Arial" pitchFamily="34" charset="0"/>
                <a:cs typeface="Arial" pitchFamily="34" charset="0"/>
                <a:sym typeface="Symbol"/>
              </a:rPr>
              <a:t>/</a:t>
            </a:r>
            <a:r>
              <a:rPr lang="ru-RU" altLang="ru-RU" sz="2200" i="1" noProof="0" dirty="0">
                <a:latin typeface="Times New Roman" pitchFamily="18" charset="0"/>
                <a:cs typeface="Times New Roman" pitchFamily="18" charset="0"/>
                <a:sym typeface="Symbol"/>
              </a:rPr>
              <a:t>Т</a:t>
            </a:r>
            <a:endParaRPr kumimoji="0" lang="ru-RU" altLang="ru-RU" sz="220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94764" y="6397914"/>
            <a:ext cx="2133600" cy="3651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11FD07C4-F946-4B66-B6D3-3B0AD91C3D41}" type="slidenum">
              <a:rPr lang="ru-RU" altLang="ru-RU"/>
              <a:pPr>
                <a:defRPr/>
              </a:pPr>
              <a:t>4</a:t>
            </a:fld>
            <a:endParaRPr lang="ru-RU" altLang="ru-RU" dirty="0"/>
          </a:p>
        </p:txBody>
      </p:sp>
      <p:sp>
        <p:nvSpPr>
          <p:cNvPr id="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71796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Гармонические колебания. </a:t>
            </a:r>
            <a:r>
              <a:rPr lang="en-US" altLang="ru-RU" sz="36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altLang="ru-RU" sz="36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продолжение</a:t>
            </a:r>
            <a:r>
              <a:rPr lang="en-US" altLang="ru-RU" sz="36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altLang="ru-RU" sz="36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200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5537092"/>
              </p:ext>
            </p:extLst>
          </p:nvPr>
        </p:nvGraphicFramePr>
        <p:xfrm>
          <a:off x="3265488" y="3213100"/>
          <a:ext cx="2284412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69" name="Equation" r:id="rId4" imgW="1002865" imgH="228501" progId="Equation.DSMT4">
                  <p:embed/>
                </p:oleObj>
              </mc:Choice>
              <mc:Fallback>
                <p:oleObj name="Equation" r:id="rId4" imgW="1002865" imgH="228501" progId="Equation.DSMT4">
                  <p:embed/>
                  <p:pic>
                    <p:nvPicPr>
                      <p:cNvPr id="0" name="Picture 1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5488" y="3213100"/>
                        <a:ext cx="2284412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3"/>
          <p:cNvSpPr txBox="1">
            <a:spLocks noRot="1" noChangeArrowheads="1"/>
          </p:cNvSpPr>
          <p:nvPr/>
        </p:nvSpPr>
        <p:spPr>
          <a:xfrm>
            <a:off x="378691" y="1921168"/>
            <a:ext cx="8496368" cy="6095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200" b="1" dirty="0">
                <a:latin typeface="Arial" pitchFamily="34" charset="0"/>
                <a:cs typeface="Arial" pitchFamily="34" charset="0"/>
                <a:sym typeface="Symbol"/>
              </a:rPr>
              <a:t>Колебательный процесс можно изобразить графически как вращение вектора </a:t>
            </a:r>
            <a:r>
              <a:rPr lang="en-US" altLang="ru-RU" sz="22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  </a:t>
            </a:r>
            <a:r>
              <a:rPr lang="ru-RU" altLang="ru-RU" sz="2200" b="1" dirty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ru-RU" altLang="ru-RU" sz="2200" b="1" dirty="0">
                <a:latin typeface="Arial" pitchFamily="34" charset="0"/>
                <a:cs typeface="Arial" pitchFamily="34" charset="0"/>
                <a:sym typeface="Symbol"/>
              </a:rPr>
              <a:t>с угловой скоростью </a:t>
            </a:r>
            <a:r>
              <a:rPr lang="en-US" altLang="ru-RU" sz="2200" dirty="0">
                <a:latin typeface="Times New Roman" pitchFamily="18" charset="0"/>
                <a:cs typeface="Times New Roman" pitchFamily="18" charset="0"/>
                <a:sym typeface="Symbol"/>
              </a:rPr>
              <a:t></a:t>
            </a:r>
            <a:r>
              <a:rPr lang="ru-RU" altLang="ru-RU" sz="2200" baseline="-25000" dirty="0">
                <a:latin typeface="Times New Roman" pitchFamily="18" charset="0"/>
                <a:cs typeface="Times New Roman" pitchFamily="18" charset="0"/>
                <a:sym typeface="Symbol"/>
              </a:rPr>
              <a:t>0</a:t>
            </a:r>
            <a:r>
              <a:rPr lang="ru-RU" altLang="ru-RU" sz="2200" b="1" dirty="0">
                <a:latin typeface="Arial" pitchFamily="34" charset="0"/>
                <a:cs typeface="Arial" pitchFamily="34" charset="0"/>
                <a:sym typeface="Symbol"/>
              </a:rPr>
              <a:t> и фазой 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  <a:sym typeface="Symbol"/>
              </a:rPr>
              <a:t></a:t>
            </a:r>
            <a:r>
              <a:rPr lang="ru-RU" altLang="ru-RU" sz="2200" b="1" dirty="0">
                <a:latin typeface="Arial" pitchFamily="34" charset="0"/>
                <a:cs typeface="Arial" pitchFamily="34" charset="0"/>
                <a:sym typeface="Symbol"/>
              </a:rPr>
              <a:t> </a:t>
            </a: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Рисунок 18" descr="6-2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3058" y="2626953"/>
            <a:ext cx="2536772" cy="1755403"/>
          </a:xfrm>
          <a:prstGeom prst="rect">
            <a:avLst/>
          </a:prstGeom>
        </p:spPr>
      </p:pic>
      <p:pic>
        <p:nvPicPr>
          <p:cNvPr id="20" name="Рисунок 19" descr="6-2b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851493" y="2627226"/>
            <a:ext cx="2536772" cy="1755403"/>
          </a:xfrm>
          <a:prstGeom prst="rect">
            <a:avLst/>
          </a:prstGeom>
        </p:spPr>
      </p:pic>
      <p:graphicFrame>
        <p:nvGraphicFramePr>
          <p:cNvPr id="21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7969350"/>
              </p:ext>
            </p:extLst>
          </p:nvPr>
        </p:nvGraphicFramePr>
        <p:xfrm>
          <a:off x="771958" y="4401704"/>
          <a:ext cx="16224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70" name="Equation" r:id="rId8" imgW="710891" imgH="203112" progId="Equation.DSMT4">
                  <p:embed/>
                </p:oleObj>
              </mc:Choice>
              <mc:Fallback>
                <p:oleObj name="Equation" r:id="rId8" imgW="710891" imgH="203112" progId="Equation.DSMT4">
                  <p:embed/>
                  <p:pic>
                    <p:nvPicPr>
                      <p:cNvPr id="0" name="Picture 1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1958" y="4401704"/>
                        <a:ext cx="16224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3636139"/>
              </p:ext>
            </p:extLst>
          </p:nvPr>
        </p:nvGraphicFramePr>
        <p:xfrm>
          <a:off x="5525223" y="4339215"/>
          <a:ext cx="2670175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71" name="Equation" r:id="rId10" imgW="1167893" imgH="253890" progId="Equation.DSMT4">
                  <p:embed/>
                </p:oleObj>
              </mc:Choice>
              <mc:Fallback>
                <p:oleObj name="Equation" r:id="rId10" imgW="1167893" imgH="253890" progId="Equation.DSMT4">
                  <p:embed/>
                  <p:pic>
                    <p:nvPicPr>
                      <p:cNvPr id="0" name="Picture 1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5223" y="4339215"/>
                        <a:ext cx="2670175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6820196"/>
              </p:ext>
            </p:extLst>
          </p:nvPr>
        </p:nvGraphicFramePr>
        <p:xfrm>
          <a:off x="327025" y="4837113"/>
          <a:ext cx="3679825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72" name="‘ормула" r:id="rId12" imgW="1407960" imgH="283320" progId="Equation.3">
                  <p:embed/>
                </p:oleObj>
              </mc:Choice>
              <mc:Fallback>
                <p:oleObj name="‘ормула" r:id="rId12" imgW="1407960" imgH="283320" progId="Equation.3">
                  <p:embed/>
                  <p:pic>
                    <p:nvPicPr>
                      <p:cNvPr id="0" name="Picture 1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025" y="4837113"/>
                        <a:ext cx="3679825" cy="657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3"/>
          <p:cNvSpPr txBox="1">
            <a:spLocks noRot="1" noChangeArrowheads="1"/>
          </p:cNvSpPr>
          <p:nvPr/>
        </p:nvSpPr>
        <p:spPr>
          <a:xfrm>
            <a:off x="4082473" y="4873336"/>
            <a:ext cx="4738797" cy="6026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200" b="1" dirty="0">
                <a:latin typeface="Arial" pitchFamily="34" charset="0"/>
                <a:cs typeface="Arial" pitchFamily="34" charset="0"/>
              </a:rPr>
              <a:t>Запаздывает по фазе на 90</a:t>
            </a:r>
            <a:r>
              <a:rPr lang="ru-RU" altLang="ru-RU" sz="2200" b="1" baseline="30000" dirty="0">
                <a:latin typeface="Arial" pitchFamily="34" charset="0"/>
                <a:cs typeface="Arial" pitchFamily="34" charset="0"/>
              </a:rPr>
              <a:t>о</a:t>
            </a:r>
            <a:r>
              <a:rPr lang="en-US" altLang="ru-RU" sz="2200" b="1" baseline="30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200" b="1" dirty="0">
                <a:latin typeface="Arial" pitchFamily="34" charset="0"/>
                <a:cs typeface="Arial" pitchFamily="34" charset="0"/>
              </a:rPr>
              <a:t>от скорости </a:t>
            </a: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Rectangle 3"/>
          <p:cNvSpPr txBox="1">
            <a:spLocks noRot="1" noChangeArrowheads="1"/>
          </p:cNvSpPr>
          <p:nvPr/>
        </p:nvSpPr>
        <p:spPr>
          <a:xfrm>
            <a:off x="155864" y="5496790"/>
            <a:ext cx="8988136" cy="12365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altLang="ru-RU" sz="2200" b="1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Отклонение </a:t>
            </a:r>
            <a:r>
              <a:rPr kumimoji="0" lang="en-US" altLang="ru-RU" sz="2200" b="1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max – </a:t>
            </a:r>
            <a:r>
              <a:rPr kumimoji="0" lang="ru-RU" altLang="ru-RU" sz="2200" b="1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скорость 0</a:t>
            </a:r>
            <a:endParaRPr kumimoji="0" lang="en-US" altLang="ru-RU" sz="2200" b="1" u="none" strike="noStrike" kern="1200" cap="none" spc="0" normalizeH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200" b="1" dirty="0">
                <a:latin typeface="Arial" pitchFamily="34" charset="0"/>
                <a:cs typeface="Arial" pitchFamily="34" charset="0"/>
              </a:rPr>
              <a:t>При прохождении равновесия </a:t>
            </a:r>
            <a:r>
              <a:rPr lang="en-US" altLang="ru-RU" sz="2200" b="1" dirty="0">
                <a:latin typeface="Arial" pitchFamily="34" charset="0"/>
                <a:cs typeface="Arial" pitchFamily="34" charset="0"/>
              </a:rPr>
              <a:t>– </a:t>
            </a:r>
            <a:r>
              <a:rPr lang="ru-RU" altLang="ru-RU" sz="2200" b="1" dirty="0">
                <a:latin typeface="Arial" pitchFamily="34" charset="0"/>
                <a:cs typeface="Arial" pitchFamily="34" charset="0"/>
              </a:rPr>
              <a:t>скорость </a:t>
            </a:r>
            <a:r>
              <a:rPr lang="en-US" altLang="ru-RU" sz="2200" b="1" dirty="0">
                <a:latin typeface="Arial" pitchFamily="34" charset="0"/>
                <a:cs typeface="Arial" pitchFamily="34" charset="0"/>
              </a:rPr>
              <a:t>max</a:t>
            </a: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altLang="ru-RU" sz="2200" b="1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Колебания системы – повторяющийся периодически процесс с прохождением положения равновесия.</a:t>
            </a: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195398" y="4415120"/>
            <a:ext cx="9486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(6.2б)</a:t>
            </a:r>
          </a:p>
        </p:txBody>
      </p:sp>
      <p:graphicFrame>
        <p:nvGraphicFramePr>
          <p:cNvPr id="14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5537092"/>
              </p:ext>
            </p:extLst>
          </p:nvPr>
        </p:nvGraphicFramePr>
        <p:xfrm>
          <a:off x="3584864" y="2140021"/>
          <a:ext cx="288280" cy="3537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73" name="Equation" r:id="rId14" imgW="152268" imgH="190335" progId="Equation.DSMT4">
                  <p:embed/>
                </p:oleObj>
              </mc:Choice>
              <mc:Fallback>
                <p:oleObj name="Equation" r:id="rId14" imgW="152268" imgH="190335" progId="Equation.DSMT4">
                  <p:embed/>
                  <p:pic>
                    <p:nvPicPr>
                      <p:cNvPr id="0" name="Picture 1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4864" y="2140021"/>
                        <a:ext cx="288280" cy="35379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FF418E14-7E6F-7247-90F5-67888C16AAB7}"/>
              </a:ext>
            </a:extLst>
          </p:cNvPr>
          <p:cNvSpPr/>
          <p:nvPr/>
        </p:nvSpPr>
        <p:spPr>
          <a:xfrm>
            <a:off x="2516684" y="4397239"/>
            <a:ext cx="10681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(6.2а)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02892" y="1"/>
            <a:ext cx="8385175" cy="908719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Математический маятник</a:t>
            </a:r>
          </a:p>
        </p:txBody>
      </p:sp>
      <p:sp>
        <p:nvSpPr>
          <p:cNvPr id="40" name="Rectangle 3"/>
          <p:cNvSpPr txBox="1">
            <a:spLocks noRot="1" noChangeArrowheads="1"/>
          </p:cNvSpPr>
          <p:nvPr/>
        </p:nvSpPr>
        <p:spPr>
          <a:xfrm>
            <a:off x="5338617" y="6253032"/>
            <a:ext cx="2706187" cy="4433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ru-RU" altLang="ru-RU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963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3771432"/>
              </p:ext>
            </p:extLst>
          </p:nvPr>
        </p:nvGraphicFramePr>
        <p:xfrm>
          <a:off x="3705622" y="2137506"/>
          <a:ext cx="2986088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071" name="Equation" r:id="rId4" imgW="1308100" imgH="228600" progId="Equation.DSMT4">
                  <p:embed/>
                </p:oleObj>
              </mc:Choice>
              <mc:Fallback>
                <p:oleObj name="Equation" r:id="rId4" imgW="1308100" imgH="228600" progId="Equation.DSMT4">
                  <p:embed/>
                  <p:pic>
                    <p:nvPicPr>
                      <p:cNvPr id="0" name="Picture 3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5622" y="2137506"/>
                        <a:ext cx="2986088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0514752"/>
              </p:ext>
            </p:extLst>
          </p:nvPr>
        </p:nvGraphicFramePr>
        <p:xfrm>
          <a:off x="4589824" y="1676301"/>
          <a:ext cx="110331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072" name="Equation" r:id="rId6" imgW="482600" imgH="203200" progId="Equation.DSMT4">
                  <p:embed/>
                </p:oleObj>
              </mc:Choice>
              <mc:Fallback>
                <p:oleObj name="Equation" r:id="rId6" imgW="482600" imgH="203200" progId="Equation.DSMT4">
                  <p:embed/>
                  <p:pic>
                    <p:nvPicPr>
                      <p:cNvPr id="0" name="Picture 3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9824" y="1676301"/>
                        <a:ext cx="1103312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9141581"/>
              </p:ext>
            </p:extLst>
          </p:nvPr>
        </p:nvGraphicFramePr>
        <p:xfrm>
          <a:off x="7078900" y="1719200"/>
          <a:ext cx="8429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073" name="Equation" r:id="rId8" imgW="368140" imgH="203112" progId="Equation.DSMT4">
                  <p:embed/>
                </p:oleObj>
              </mc:Choice>
              <mc:Fallback>
                <p:oleObj name="Equation" r:id="rId8" imgW="368140" imgH="203112" progId="Equation.DSMT4">
                  <p:embed/>
                  <p:pic>
                    <p:nvPicPr>
                      <p:cNvPr id="0" name="Picture 3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78900" y="1719200"/>
                        <a:ext cx="84296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3818826"/>
              </p:ext>
            </p:extLst>
          </p:nvPr>
        </p:nvGraphicFramePr>
        <p:xfrm>
          <a:off x="2872109" y="1788911"/>
          <a:ext cx="11033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074" name="Equation" r:id="rId10" imgW="482181" imgH="203024" progId="Equation.DSMT4">
                  <p:embed/>
                </p:oleObj>
              </mc:Choice>
              <mc:Fallback>
                <p:oleObj name="Equation" r:id="rId10" imgW="482181" imgH="203024" progId="Equation.DSMT4">
                  <p:embed/>
                  <p:pic>
                    <p:nvPicPr>
                      <p:cNvPr id="0" name="Picture 3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2109" y="1788911"/>
                        <a:ext cx="110331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3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742630"/>
              </p:ext>
            </p:extLst>
          </p:nvPr>
        </p:nvGraphicFramePr>
        <p:xfrm>
          <a:off x="829583" y="4491872"/>
          <a:ext cx="2817812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075" name="Equation" r:id="rId12" imgW="1231366" imgH="253890" progId="Equation.DSMT4">
                  <p:embed/>
                </p:oleObj>
              </mc:Choice>
              <mc:Fallback>
                <p:oleObj name="Equation" r:id="rId12" imgW="1231366" imgH="253890" progId="Equation.DSMT4">
                  <p:embed/>
                  <p:pic>
                    <p:nvPicPr>
                      <p:cNvPr id="0" name="Picture 3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9583" y="4491872"/>
                        <a:ext cx="2817812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3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4214677"/>
              </p:ext>
            </p:extLst>
          </p:nvPr>
        </p:nvGraphicFramePr>
        <p:xfrm>
          <a:off x="5688126" y="4256801"/>
          <a:ext cx="1597025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076" name="Equation" r:id="rId14" imgW="698500" imgH="469900" progId="Equation.DSMT4">
                  <p:embed/>
                </p:oleObj>
              </mc:Choice>
              <mc:Fallback>
                <p:oleObj name="Equation" r:id="rId14" imgW="698500" imgH="469900" progId="Equation.DSMT4">
                  <p:embed/>
                  <p:pic>
                    <p:nvPicPr>
                      <p:cNvPr id="0" name="Picture 3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8126" y="4256801"/>
                        <a:ext cx="1597025" cy="1057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3"/>
          <p:cNvSpPr txBox="1">
            <a:spLocks noRot="1" noChangeArrowheads="1"/>
          </p:cNvSpPr>
          <p:nvPr/>
        </p:nvSpPr>
        <p:spPr>
          <a:xfrm>
            <a:off x="975641" y="5294362"/>
            <a:ext cx="7137814" cy="5058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200" b="1" dirty="0">
                <a:latin typeface="Arial" pitchFamily="34" charset="0"/>
                <a:cs typeface="Arial" pitchFamily="34" charset="0"/>
              </a:rPr>
              <a:t>При прохождении равновесия</a:t>
            </a:r>
            <a:r>
              <a:rPr lang="en-US" altLang="ru-RU" sz="22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ru-RU" altLang="ru-RU" sz="2200" b="1" dirty="0">
                <a:latin typeface="Arial" pitchFamily="34" charset="0"/>
                <a:cs typeface="Arial" pitchFamily="34" charset="0"/>
              </a:rPr>
              <a:t>скорость </a:t>
            </a:r>
            <a:r>
              <a:rPr lang="en-US" altLang="ru-RU" sz="2200" b="1" dirty="0">
                <a:latin typeface="Arial" pitchFamily="34" charset="0"/>
                <a:cs typeface="Arial" pitchFamily="34" charset="0"/>
              </a:rPr>
              <a:t>max</a:t>
            </a: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3"/>
          <p:cNvSpPr txBox="1">
            <a:spLocks noRot="1" noChangeArrowheads="1"/>
          </p:cNvSpPr>
          <p:nvPr/>
        </p:nvSpPr>
        <p:spPr>
          <a:xfrm>
            <a:off x="1109723" y="5963977"/>
            <a:ext cx="6899563" cy="6250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altLang="ru-RU" sz="2200" b="1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Самостоятельно – сложение колебаний</a:t>
            </a:r>
            <a:endParaRPr lang="en-US" altLang="ru-RU" sz="2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625208" y="6303142"/>
            <a:ext cx="2133600" cy="3651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F2509552-AD09-46E1-9FE6-AF9BBCCCB5F2}" type="slidenum">
              <a:rPr lang="ru-RU" altLang="ru-RU"/>
              <a:pPr>
                <a:defRPr/>
              </a:pPr>
              <a:t>5</a:t>
            </a:fld>
            <a:endParaRPr lang="ru-RU" altLang="ru-RU" dirty="0"/>
          </a:p>
        </p:txBody>
      </p:sp>
      <p:pic>
        <p:nvPicPr>
          <p:cNvPr id="16" name="Рисунок 15" descr="6-3b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266835" y="1015779"/>
            <a:ext cx="2007467" cy="3008543"/>
          </a:xfrm>
          <a:prstGeom prst="rect">
            <a:avLst/>
          </a:prstGeom>
        </p:spPr>
      </p:pic>
      <p:graphicFrame>
        <p:nvGraphicFramePr>
          <p:cNvPr id="17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0309982"/>
              </p:ext>
            </p:extLst>
          </p:nvPr>
        </p:nvGraphicFramePr>
        <p:xfrm>
          <a:off x="2546817" y="1015779"/>
          <a:ext cx="4619625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077" name="Equation" r:id="rId17" imgW="2019300" imgH="279400" progId="Equation.DSMT4">
                  <p:embed/>
                </p:oleObj>
              </mc:Choice>
              <mc:Fallback>
                <p:oleObj name="Equation" r:id="rId17" imgW="2019300" imgH="279400" progId="Equation.DSMT4">
                  <p:embed/>
                  <p:pic>
                    <p:nvPicPr>
                      <p:cNvPr id="0" name="Picture 3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6817" y="1015779"/>
                        <a:ext cx="4619625" cy="628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3175054"/>
              </p:ext>
            </p:extLst>
          </p:nvPr>
        </p:nvGraphicFramePr>
        <p:xfrm>
          <a:off x="7301537" y="1055549"/>
          <a:ext cx="987425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078" name="Equation" r:id="rId19" imgW="431800" imgH="254000" progId="Equation.DSMT4">
                  <p:embed/>
                </p:oleObj>
              </mc:Choice>
              <mc:Fallback>
                <p:oleObj name="Equation" r:id="rId19" imgW="431800" imgH="254000" progId="Equation.DSMT4">
                  <p:embed/>
                  <p:pic>
                    <p:nvPicPr>
                      <p:cNvPr id="0" name="Picture 3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1537" y="1055549"/>
                        <a:ext cx="987425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42" name="Object 10"/>
          <p:cNvGraphicFramePr>
            <a:graphicFrameLocks noChangeAspect="1"/>
          </p:cNvGraphicFramePr>
          <p:nvPr/>
        </p:nvGraphicFramePr>
        <p:xfrm>
          <a:off x="3703638" y="2806700"/>
          <a:ext cx="2754312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079" name="Equation" r:id="rId21" imgW="1206500" imgH="228600" progId="Equation.DSMT4">
                  <p:embed/>
                </p:oleObj>
              </mc:Choice>
              <mc:Fallback>
                <p:oleObj name="Equation" r:id="rId21" imgW="1206500" imgH="228600" progId="Equation.DSMT4">
                  <p:embed/>
                  <p:pic>
                    <p:nvPicPr>
                      <p:cNvPr id="0" name="Picture 3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3638" y="2806700"/>
                        <a:ext cx="2754312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44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5466903"/>
              </p:ext>
            </p:extLst>
          </p:nvPr>
        </p:nvGraphicFramePr>
        <p:xfrm>
          <a:off x="3382963" y="3405188"/>
          <a:ext cx="1714500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080" name="Equation" r:id="rId23" imgW="749300" imgH="241300" progId="Equation.DSMT4">
                  <p:embed/>
                </p:oleObj>
              </mc:Choice>
              <mc:Fallback>
                <p:oleObj name="Equation" r:id="rId23" imgW="749300" imgH="241300" progId="Equation.DSMT4">
                  <p:embed/>
                  <p:pic>
                    <p:nvPicPr>
                      <p:cNvPr id="0" name="Picture 3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2963" y="3405188"/>
                        <a:ext cx="1714500" cy="522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45" name="Object 13"/>
          <p:cNvGraphicFramePr>
            <a:graphicFrameLocks noChangeAspect="1"/>
          </p:cNvGraphicFramePr>
          <p:nvPr/>
        </p:nvGraphicFramePr>
        <p:xfrm>
          <a:off x="7166442" y="2833594"/>
          <a:ext cx="1338262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081" name="Equation" r:id="rId25" imgW="583947" imgH="203112" progId="Equation.DSMT4">
                  <p:embed/>
                </p:oleObj>
              </mc:Choice>
              <mc:Fallback>
                <p:oleObj name="Equation" r:id="rId25" imgW="583947" imgH="203112" progId="Equation.DSMT4">
                  <p:embed/>
                  <p:pic>
                    <p:nvPicPr>
                      <p:cNvPr id="0" name="Picture 3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6442" y="2833594"/>
                        <a:ext cx="1338262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46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276318"/>
              </p:ext>
            </p:extLst>
          </p:nvPr>
        </p:nvGraphicFramePr>
        <p:xfrm>
          <a:off x="5307318" y="3265487"/>
          <a:ext cx="2179637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082" name="Equation" r:id="rId27" imgW="875540" imgH="393359" progId="Equation.DSMT4">
                  <p:embed/>
                </p:oleObj>
              </mc:Choice>
              <mc:Fallback>
                <p:oleObj name="Equation" r:id="rId27" imgW="875540" imgH="393359" progId="Equation.DSMT4">
                  <p:embed/>
                  <p:pic>
                    <p:nvPicPr>
                      <p:cNvPr id="0" name="Picture 3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7318" y="3265487"/>
                        <a:ext cx="2179637" cy="854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385590" y="6202496"/>
            <a:ext cx="846095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     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7891124" y="2181373"/>
            <a:ext cx="7956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(6.3)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7873194" y="3409051"/>
            <a:ext cx="10825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(6.3а)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4063193" y="4572819"/>
            <a:ext cx="10825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9FCA3E90-BD7E-DF4E-85E6-4716BD499F79}"/>
              </a:ext>
            </a:extLst>
          </p:cNvPr>
          <p:cNvSpPr/>
          <p:nvPr/>
        </p:nvSpPr>
        <p:spPr>
          <a:xfrm>
            <a:off x="7827536" y="4572818"/>
            <a:ext cx="10825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1"/>
            <a:ext cx="8385175" cy="1196751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Затухающие колебания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625208" y="6303142"/>
            <a:ext cx="2133600" cy="3651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F2509552-AD09-46E1-9FE6-AF9BBCCCB5F2}" type="slidenum">
              <a:rPr lang="ru-RU" altLang="ru-RU"/>
              <a:pPr>
                <a:defRPr/>
              </a:pPr>
              <a:t>6</a:t>
            </a:fld>
            <a:endParaRPr lang="ru-RU" altLang="ru-RU" dirty="0"/>
          </a:p>
        </p:txBody>
      </p:sp>
      <p:sp>
        <p:nvSpPr>
          <p:cNvPr id="22" name="Rectangle 3"/>
          <p:cNvSpPr txBox="1">
            <a:spLocks noRot="1" noChangeArrowheads="1"/>
          </p:cNvSpPr>
          <p:nvPr/>
        </p:nvSpPr>
        <p:spPr>
          <a:xfrm>
            <a:off x="2733963" y="5994401"/>
            <a:ext cx="5098473" cy="4156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altLang="ru-RU" sz="2000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Рисунок 12" descr="6-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26" y="1391416"/>
            <a:ext cx="5457074" cy="2449458"/>
          </a:xfrm>
          <a:prstGeom prst="rect">
            <a:avLst/>
          </a:prstGeom>
        </p:spPr>
      </p:pic>
      <p:graphicFrame>
        <p:nvGraphicFramePr>
          <p:cNvPr id="44288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0743473"/>
              </p:ext>
            </p:extLst>
          </p:nvPr>
        </p:nvGraphicFramePr>
        <p:xfrm>
          <a:off x="5581778" y="1095487"/>
          <a:ext cx="263207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613" name="Equation" r:id="rId5" imgW="1155199" imgH="241195" progId="Equation.DSMT4">
                  <p:embed/>
                </p:oleObj>
              </mc:Choice>
              <mc:Fallback>
                <p:oleObj name="Equation" r:id="rId5" imgW="1155199" imgH="241195" progId="Equation.DSMT4">
                  <p:embed/>
                  <p:pic>
                    <p:nvPicPr>
                      <p:cNvPr id="0" name="Picture 4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1778" y="1095487"/>
                        <a:ext cx="2632075" cy="53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2523162"/>
              </p:ext>
            </p:extLst>
          </p:nvPr>
        </p:nvGraphicFramePr>
        <p:xfrm>
          <a:off x="5674902" y="1811016"/>
          <a:ext cx="226695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614" name="Equation" r:id="rId7" imgW="990170" imgH="177723" progId="Equation.DSMT4">
                  <p:embed/>
                </p:oleObj>
              </mc:Choice>
              <mc:Fallback>
                <p:oleObj name="Equation" r:id="rId7" imgW="990170" imgH="177723" progId="Equation.DSMT4">
                  <p:embed/>
                  <p:pic>
                    <p:nvPicPr>
                      <p:cNvPr id="0" name="Picture 4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74902" y="1811016"/>
                        <a:ext cx="2266950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2593266"/>
              </p:ext>
            </p:extLst>
          </p:nvPr>
        </p:nvGraphicFramePr>
        <p:xfrm>
          <a:off x="5647659" y="2257414"/>
          <a:ext cx="2500312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615" name="Equation" r:id="rId9" imgW="1091726" imgH="393529" progId="Equation.DSMT4">
                  <p:embed/>
                </p:oleObj>
              </mc:Choice>
              <mc:Fallback>
                <p:oleObj name="Equation" r:id="rId9" imgW="1091726" imgH="393529" progId="Equation.DSMT4">
                  <p:embed/>
                  <p:pic>
                    <p:nvPicPr>
                      <p:cNvPr id="0" name="Picture 4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7659" y="2257414"/>
                        <a:ext cx="2500312" cy="885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4952852"/>
              </p:ext>
            </p:extLst>
          </p:nvPr>
        </p:nvGraphicFramePr>
        <p:xfrm>
          <a:off x="5647658" y="3283037"/>
          <a:ext cx="250031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616" name="Equation" r:id="rId11" imgW="1092200" imgH="241300" progId="Equation.DSMT4">
                  <p:embed/>
                </p:oleObj>
              </mc:Choice>
              <mc:Fallback>
                <p:oleObj name="Equation" r:id="rId11" imgW="1092200" imgH="241300" progId="Equation.DSMT4">
                  <p:embed/>
                  <p:pic>
                    <p:nvPicPr>
                      <p:cNvPr id="0" name="Picture 4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7658" y="3283037"/>
                        <a:ext cx="2500313" cy="542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8780868"/>
              </p:ext>
            </p:extLst>
          </p:nvPr>
        </p:nvGraphicFramePr>
        <p:xfrm>
          <a:off x="138113" y="4073525"/>
          <a:ext cx="4040187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617" name="Equation" r:id="rId13" imgW="1765300" imgH="254000" progId="Equation.DSMT4">
                  <p:embed/>
                </p:oleObj>
              </mc:Choice>
              <mc:Fallback>
                <p:oleObj name="Equation" r:id="rId13" imgW="1765300" imgH="254000" progId="Equation.DSMT4">
                  <p:embed/>
                  <p:pic>
                    <p:nvPicPr>
                      <p:cNvPr id="0" name="Picture 4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113" y="4073525"/>
                        <a:ext cx="4040187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3480969"/>
              </p:ext>
            </p:extLst>
          </p:nvPr>
        </p:nvGraphicFramePr>
        <p:xfrm>
          <a:off x="5462500" y="4044731"/>
          <a:ext cx="1947863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618" name="Equation" r:id="rId15" imgW="850531" imgH="291973" progId="Equation.DSMT4">
                  <p:embed/>
                </p:oleObj>
              </mc:Choice>
              <mc:Fallback>
                <p:oleObj name="Equation" r:id="rId15" imgW="850531" imgH="291973" progId="Equation.DSMT4">
                  <p:embed/>
                  <p:pic>
                    <p:nvPicPr>
                      <p:cNvPr id="0" name="Picture 4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2500" y="4044731"/>
                        <a:ext cx="1947863" cy="657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8537871"/>
              </p:ext>
            </p:extLst>
          </p:nvPr>
        </p:nvGraphicFramePr>
        <p:xfrm>
          <a:off x="197037" y="4728135"/>
          <a:ext cx="4643438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619" name="Equation" r:id="rId17" imgW="2031118" imgH="482391" progId="Equation.DSMT4">
                  <p:embed/>
                </p:oleObj>
              </mc:Choice>
              <mc:Fallback>
                <p:oleObj name="Equation" r:id="rId17" imgW="2031118" imgH="482391" progId="Equation.DSMT4">
                  <p:embed/>
                  <p:pic>
                    <p:nvPicPr>
                      <p:cNvPr id="0" name="Picture 4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037" y="4728135"/>
                        <a:ext cx="4643438" cy="1079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Rectangle 3"/>
          <p:cNvSpPr txBox="1">
            <a:spLocks noRot="1" noChangeArrowheads="1"/>
          </p:cNvSpPr>
          <p:nvPr/>
        </p:nvSpPr>
        <p:spPr>
          <a:xfrm>
            <a:off x="4859414" y="5116674"/>
            <a:ext cx="3574473" cy="3602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200" b="1" noProof="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 декремент затухания</a:t>
            </a: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9" name="Object 256"/>
          <p:cNvGraphicFramePr>
            <a:graphicFrameLocks noChangeAspect="1"/>
          </p:cNvGraphicFramePr>
          <p:nvPr/>
        </p:nvGraphicFramePr>
        <p:xfrm>
          <a:off x="225384" y="5920357"/>
          <a:ext cx="2994025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620" name="Equation" r:id="rId19" imgW="1307532" imgH="253890" progId="Equation.DSMT4">
                  <p:embed/>
                </p:oleObj>
              </mc:Choice>
              <mc:Fallback>
                <p:oleObj name="Equation" r:id="rId19" imgW="1307532" imgH="253890" progId="Equation.DSMT4">
                  <p:embed/>
                  <p:pic>
                    <p:nvPicPr>
                      <p:cNvPr id="0" name="Picture 4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384" y="5920357"/>
                        <a:ext cx="2994025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3"/>
          <p:cNvSpPr txBox="1">
            <a:spLocks noRot="1" noChangeArrowheads="1"/>
          </p:cNvSpPr>
          <p:nvPr/>
        </p:nvSpPr>
        <p:spPr>
          <a:xfrm>
            <a:off x="3218572" y="5968133"/>
            <a:ext cx="4912660" cy="658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200" b="1" noProof="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altLang="ru-RU" sz="2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</a:t>
            </a:r>
            <a:r>
              <a:rPr lang="ru-RU" altLang="ru-RU" sz="2200" b="1" noProof="0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огарифмический</a:t>
            </a:r>
            <a:r>
              <a:rPr lang="ru-RU" altLang="ru-RU" sz="2200" b="1" noProof="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декремент затухания</a:t>
            </a: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8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5400477"/>
              </p:ext>
            </p:extLst>
          </p:nvPr>
        </p:nvGraphicFramePr>
        <p:xfrm>
          <a:off x="7627664" y="3887569"/>
          <a:ext cx="1454150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621" name="Equation" r:id="rId21" imgW="634725" imgH="431613" progId="Equation.DSMT4">
                  <p:embed/>
                </p:oleObj>
              </mc:Choice>
              <mc:Fallback>
                <p:oleObj name="Equation" r:id="rId21" imgW="634725" imgH="431613" progId="Equation.DSMT4">
                  <p:embed/>
                  <p:pic>
                    <p:nvPicPr>
                      <p:cNvPr id="0" name="Picture 4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7664" y="3887569"/>
                        <a:ext cx="1454150" cy="971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4197664" y="4142512"/>
            <a:ext cx="9301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д)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8213853" y="5065879"/>
            <a:ext cx="9301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е)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8129779" y="5966029"/>
            <a:ext cx="10142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ж)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5842CA11-19FE-6C4C-8403-CF4F1D5ED9BC}"/>
              </a:ext>
            </a:extLst>
          </p:cNvPr>
          <p:cNvSpPr/>
          <p:nvPr/>
        </p:nvSpPr>
        <p:spPr>
          <a:xfrm>
            <a:off x="8175493" y="1113854"/>
            <a:ext cx="9301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а)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B6D9FD88-50A8-DD4C-85BB-1B49F5904278}"/>
              </a:ext>
            </a:extLst>
          </p:cNvPr>
          <p:cNvSpPr/>
          <p:nvPr/>
        </p:nvSpPr>
        <p:spPr>
          <a:xfrm>
            <a:off x="8117747" y="2436169"/>
            <a:ext cx="9301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в)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6CE41C94-90A8-334B-AD5A-23B608A4566E}"/>
              </a:ext>
            </a:extLst>
          </p:cNvPr>
          <p:cNvSpPr/>
          <p:nvPr/>
        </p:nvSpPr>
        <p:spPr>
          <a:xfrm>
            <a:off x="8129779" y="1780961"/>
            <a:ext cx="9301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б)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882AAE66-78AC-9248-B857-98004A3321C1}"/>
              </a:ext>
            </a:extLst>
          </p:cNvPr>
          <p:cNvSpPr/>
          <p:nvPr/>
        </p:nvSpPr>
        <p:spPr>
          <a:xfrm>
            <a:off x="8103450" y="3290388"/>
            <a:ext cx="9301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83125"/>
            <a:ext cx="8385175" cy="1196751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Вынужденные колебания. Резонанс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625208" y="6303142"/>
            <a:ext cx="2133600" cy="3651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F2509552-AD09-46E1-9FE6-AF9BBCCCB5F2}" type="slidenum">
              <a:rPr lang="ru-RU" altLang="ru-RU"/>
              <a:pPr>
                <a:defRPr/>
              </a:pPr>
              <a:t>7</a:t>
            </a:fld>
            <a:endParaRPr lang="ru-RU" altLang="ru-RU" dirty="0"/>
          </a:p>
        </p:txBody>
      </p:sp>
      <p:sp>
        <p:nvSpPr>
          <p:cNvPr id="22" name="Rectangle 3"/>
          <p:cNvSpPr txBox="1">
            <a:spLocks noRot="1" noChangeArrowheads="1"/>
          </p:cNvSpPr>
          <p:nvPr/>
        </p:nvSpPr>
        <p:spPr>
          <a:xfrm>
            <a:off x="2733963" y="5994401"/>
            <a:ext cx="5098473" cy="4156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altLang="ru-RU" sz="2000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4288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0939561"/>
              </p:ext>
            </p:extLst>
          </p:nvPr>
        </p:nvGraphicFramePr>
        <p:xfrm>
          <a:off x="434975" y="1422400"/>
          <a:ext cx="745966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36" name="Equation" r:id="rId4" imgW="3263900" imgH="241300" progId="Equation.DSMT4">
                  <p:embed/>
                </p:oleObj>
              </mc:Choice>
              <mc:Fallback>
                <p:oleObj name="Equation" r:id="rId4" imgW="3263900" imgH="241300" progId="Equation.DSMT4">
                  <p:embed/>
                  <p:pic>
                    <p:nvPicPr>
                      <p:cNvPr id="0" name="Picture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975" y="1422400"/>
                        <a:ext cx="7459663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3990449"/>
              </p:ext>
            </p:extLst>
          </p:nvPr>
        </p:nvGraphicFramePr>
        <p:xfrm>
          <a:off x="5302213" y="2187750"/>
          <a:ext cx="2701925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37" name="Equation" r:id="rId6" imgW="1180588" imgH="469696" progId="Equation.DSMT4">
                  <p:embed/>
                </p:oleObj>
              </mc:Choice>
              <mc:Fallback>
                <p:oleObj name="Equation" r:id="rId6" imgW="1180588" imgH="469696" progId="Equation.DSMT4">
                  <p:embed/>
                  <p:pic>
                    <p:nvPicPr>
                      <p:cNvPr id="0" name="Picture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2213" y="2187750"/>
                        <a:ext cx="2701925" cy="1057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2596338"/>
              </p:ext>
            </p:extLst>
          </p:nvPr>
        </p:nvGraphicFramePr>
        <p:xfrm>
          <a:off x="1394149" y="5400095"/>
          <a:ext cx="2468563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38" name="Equation" r:id="rId8" imgW="1079500" imgH="292100" progId="Equation.DSMT4">
                  <p:embed/>
                </p:oleObj>
              </mc:Choice>
              <mc:Fallback>
                <p:oleObj name="Equation" r:id="rId8" imgW="1079500" imgH="292100" progId="Equation.DSMT4">
                  <p:embed/>
                  <p:pic>
                    <p:nvPicPr>
                      <p:cNvPr id="0" name="Picture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4149" y="5400095"/>
                        <a:ext cx="2468563" cy="657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Рисунок 19" descr="6-5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41498" y="2159822"/>
            <a:ext cx="5060715" cy="273490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8124174" y="1497924"/>
            <a:ext cx="7956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(6.6)</a:t>
            </a:r>
          </a:p>
        </p:txBody>
      </p:sp>
      <p:pic>
        <p:nvPicPr>
          <p:cNvPr id="12" name="Рисунок 11" descr="6-12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674658" y="3425508"/>
            <a:ext cx="3215102" cy="2774256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6179AA35-89DE-8F45-A7FF-94B7DC5FC7B2}"/>
              </a:ext>
            </a:extLst>
          </p:cNvPr>
          <p:cNvSpPr/>
          <p:nvPr/>
        </p:nvSpPr>
        <p:spPr>
          <a:xfrm>
            <a:off x="4065554" y="5442359"/>
            <a:ext cx="10238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(6.6б)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EC3CCEF5-0FCB-8042-A54D-8AB252493263}"/>
              </a:ext>
            </a:extLst>
          </p:cNvPr>
          <p:cNvSpPr/>
          <p:nvPr/>
        </p:nvSpPr>
        <p:spPr>
          <a:xfrm>
            <a:off x="8004138" y="2362561"/>
            <a:ext cx="10357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(6.6а)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89629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dirty="0">
                <a:solidFill>
                  <a:srgbClr val="C00000"/>
                </a:solidFill>
                <a:latin typeface="Arial Black" pitchFamily="34" charset="0"/>
              </a:rPr>
              <a:t>Волны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63280" y="6475862"/>
            <a:ext cx="539368" cy="3651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F2509552-AD09-46E1-9FE6-AF9BBCCCB5F2}" type="slidenum">
              <a:rPr lang="ru-RU" altLang="ru-RU"/>
              <a:pPr>
                <a:defRPr/>
              </a:pPr>
              <a:t>8</a:t>
            </a:fld>
            <a:endParaRPr lang="ru-RU" altLang="ru-RU" dirty="0"/>
          </a:p>
        </p:txBody>
      </p:sp>
      <p:sp>
        <p:nvSpPr>
          <p:cNvPr id="22" name="Rectangle 3"/>
          <p:cNvSpPr txBox="1">
            <a:spLocks noRot="1" noChangeArrowheads="1"/>
          </p:cNvSpPr>
          <p:nvPr/>
        </p:nvSpPr>
        <p:spPr>
          <a:xfrm>
            <a:off x="2673003" y="6187441"/>
            <a:ext cx="5098473" cy="4156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altLang="ru-RU" sz="2000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9" name="Object 256"/>
          <p:cNvGraphicFramePr>
            <a:graphicFrameLocks noChangeAspect="1"/>
          </p:cNvGraphicFramePr>
          <p:nvPr/>
        </p:nvGraphicFramePr>
        <p:xfrm>
          <a:off x="3410924" y="4312409"/>
          <a:ext cx="98742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36" name="Equation" r:id="rId4" imgW="431613" imgH="177723" progId="Equation.DSMT4">
                  <p:embed/>
                </p:oleObj>
              </mc:Choice>
              <mc:Fallback>
                <p:oleObj name="Equation" r:id="rId4" imgW="431613" imgH="177723" progId="Equation.DSMT4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0924" y="4312409"/>
                        <a:ext cx="987425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3"/>
          <p:cNvSpPr txBox="1">
            <a:spLocks noRot="1" noChangeArrowheads="1"/>
          </p:cNvSpPr>
          <p:nvPr/>
        </p:nvSpPr>
        <p:spPr>
          <a:xfrm>
            <a:off x="91440" y="747932"/>
            <a:ext cx="8950960" cy="31128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indent="35560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ru-RU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Механические</a:t>
            </a:r>
            <a:r>
              <a:rPr lang="ru-RU" altLang="ru-RU" sz="2200" b="1" dirty="0">
                <a:latin typeface="Arial" pitchFamily="34" charset="0"/>
                <a:cs typeface="Arial" pitchFamily="34" charset="0"/>
              </a:rPr>
              <a:t> волны, волновой процесс - </a:t>
            </a:r>
            <a:r>
              <a:rPr kumimoji="0" lang="ru-RU" altLang="ru-RU" sz="2200" b="1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распространени</a:t>
            </a:r>
            <a:r>
              <a:rPr lang="ru-RU" altLang="ru-RU" sz="2200" b="1" noProof="0" dirty="0">
                <a:latin typeface="Arial" pitchFamily="34" charset="0"/>
                <a:cs typeface="Arial" pitchFamily="34" charset="0"/>
              </a:rPr>
              <a:t>е</a:t>
            </a:r>
            <a:r>
              <a:rPr kumimoji="0" lang="ru-RU" altLang="ru-RU" sz="2200" b="1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 колебаний в упругой среде.</a:t>
            </a:r>
          </a:p>
          <a:p>
            <a:pPr lvl="0" indent="35560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ru-RU" altLang="ru-RU" sz="2200" b="1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Поперечные </a:t>
            </a:r>
            <a:r>
              <a:rPr lang="ru-RU" altLang="ru-RU" sz="2200" b="1" dirty="0">
                <a:latin typeface="Arial" pitchFamily="34" charset="0"/>
                <a:cs typeface="Arial" pitchFamily="34" charset="0"/>
              </a:rPr>
              <a:t>–</a:t>
            </a:r>
            <a:r>
              <a:rPr kumimoji="0" lang="ru-RU" altLang="ru-RU" sz="2200" b="1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200" b="1" noProof="0" dirty="0">
                <a:latin typeface="Arial" pitchFamily="34" charset="0"/>
                <a:cs typeface="Arial" pitchFamily="34" charset="0"/>
              </a:rPr>
              <a:t>к</a:t>
            </a:r>
            <a:r>
              <a:rPr kumimoji="0" lang="ru-RU" altLang="ru-RU" sz="2200" b="1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олебания совершаются перпендикулярно </a:t>
            </a:r>
            <a:r>
              <a:rPr lang="ru-RU" altLang="ru-RU" sz="2200" b="1" dirty="0">
                <a:latin typeface="Arial" pitchFamily="34" charset="0"/>
                <a:cs typeface="Arial" pitchFamily="34" charset="0"/>
              </a:rPr>
              <a:t>направлению распространения волны           .</a:t>
            </a:r>
            <a:endParaRPr kumimoji="0" lang="ru-RU" altLang="ru-RU" sz="2200" b="1" u="none" strike="noStrike" kern="1200" cap="none" spc="0" normalizeH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lvl="0" indent="35560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ru-RU" altLang="ru-RU" sz="2200" b="1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Продольные – колебания совершаются вдоль направления распространения волны    . В твердых телах распространяются и те и другие, в жидкостях и газах –  только продольные.</a:t>
            </a:r>
            <a:endParaRPr lang="en-US" altLang="ru-RU" sz="2200" b="1" dirty="0">
              <a:latin typeface="Arial" pitchFamily="34" charset="0"/>
              <a:cs typeface="Arial" pitchFamily="34" charset="0"/>
            </a:endParaRP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Рисунок 9" descr="6-6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8485" y="3770773"/>
            <a:ext cx="2640763" cy="2454992"/>
          </a:xfrm>
          <a:prstGeom prst="rect">
            <a:avLst/>
          </a:prstGeom>
        </p:spPr>
      </p:pic>
      <p:pic>
        <p:nvPicPr>
          <p:cNvPr id="11" name="Рисунок 10" descr="6-6b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233713" y="3877267"/>
            <a:ext cx="1793466" cy="2238348"/>
          </a:xfrm>
          <a:prstGeom prst="rect">
            <a:avLst/>
          </a:prstGeom>
        </p:spPr>
      </p:pic>
      <p:graphicFrame>
        <p:nvGraphicFramePr>
          <p:cNvPr id="12" name="Object 256"/>
          <p:cNvGraphicFramePr>
            <a:graphicFrameLocks noChangeAspect="1"/>
          </p:cNvGraphicFramePr>
          <p:nvPr/>
        </p:nvGraphicFramePr>
        <p:xfrm>
          <a:off x="4847277" y="4303930"/>
          <a:ext cx="104457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37" name="Equation" r:id="rId8" imgW="456803" imgH="177646" progId="Equation.DSMT4">
                  <p:embed/>
                </p:oleObj>
              </mc:Choice>
              <mc:Fallback>
                <p:oleObj name="Equation" r:id="rId8" imgW="456803" imgH="177646" progId="Equation.DSMT4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47277" y="4303930"/>
                        <a:ext cx="1044575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256"/>
          <p:cNvGraphicFramePr>
            <a:graphicFrameLocks noChangeAspect="1"/>
          </p:cNvGraphicFramePr>
          <p:nvPr/>
        </p:nvGraphicFramePr>
        <p:xfrm>
          <a:off x="4114622" y="5064120"/>
          <a:ext cx="898525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38" name="Equation" r:id="rId10" imgW="393529" imgH="393529" progId="Equation.DSMT4">
                  <p:embed/>
                </p:oleObj>
              </mc:Choice>
              <mc:Fallback>
                <p:oleObj name="Equation" r:id="rId10" imgW="393529" imgH="393529" progId="Equation.DSMT4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622" y="5064120"/>
                        <a:ext cx="898525" cy="885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3"/>
          <p:cNvSpPr txBox="1">
            <a:spLocks noRot="1" noChangeArrowheads="1"/>
          </p:cNvSpPr>
          <p:nvPr/>
        </p:nvSpPr>
        <p:spPr>
          <a:xfrm>
            <a:off x="0" y="6205501"/>
            <a:ext cx="9144000" cy="652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altLang="ru-RU" b="1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Фронт волны</a:t>
            </a:r>
            <a:r>
              <a:rPr lang="ru-RU" alt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 Волновая поверхность. Отражение, поглощение, рассеяние  дифракция и интерференция волн.</a:t>
            </a:r>
          </a:p>
        </p:txBody>
      </p:sp>
      <p:pic>
        <p:nvPicPr>
          <p:cNvPr id="17" name="Рисунок 16" descr="9-1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742013" y="1865677"/>
            <a:ext cx="544207" cy="486253"/>
          </a:xfrm>
          <a:prstGeom prst="rect">
            <a:avLst/>
          </a:prstGeom>
        </p:spPr>
      </p:pic>
      <p:pic>
        <p:nvPicPr>
          <p:cNvPr id="18" name="Рисунок 17" descr="9-2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084843" y="2779657"/>
            <a:ext cx="1331437" cy="134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365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0"/>
            <a:ext cx="8385175" cy="1196751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dirty="0">
                <a:solidFill>
                  <a:srgbClr val="C00000"/>
                </a:solidFill>
                <a:latin typeface="Arial Black" pitchFamily="34" charset="0"/>
              </a:rPr>
              <a:t>Уравнение плоской волны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625208" y="6303142"/>
            <a:ext cx="2133600" cy="3651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F2509552-AD09-46E1-9FE6-AF9BBCCCB5F2}" type="slidenum">
              <a:rPr lang="ru-RU" altLang="ru-RU"/>
              <a:pPr>
                <a:defRPr/>
              </a:pPr>
              <a:t>9</a:t>
            </a:fld>
            <a:endParaRPr lang="ru-RU" altLang="ru-RU" dirty="0"/>
          </a:p>
        </p:txBody>
      </p:sp>
      <p:sp>
        <p:nvSpPr>
          <p:cNvPr id="22" name="Rectangle 3"/>
          <p:cNvSpPr txBox="1">
            <a:spLocks noRot="1" noChangeArrowheads="1"/>
          </p:cNvSpPr>
          <p:nvPr/>
        </p:nvSpPr>
        <p:spPr>
          <a:xfrm>
            <a:off x="2733963" y="5994401"/>
            <a:ext cx="5098473" cy="4156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altLang="ru-RU" sz="2000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9" name="Object 256"/>
          <p:cNvGraphicFramePr>
            <a:graphicFrameLocks noChangeAspect="1"/>
          </p:cNvGraphicFramePr>
          <p:nvPr/>
        </p:nvGraphicFramePr>
        <p:xfrm>
          <a:off x="1018521" y="1153618"/>
          <a:ext cx="1508125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475" name="Equation" r:id="rId3" imgW="660113" imgH="253890" progId="Equation.DSMT4">
                  <p:embed/>
                </p:oleObj>
              </mc:Choice>
              <mc:Fallback>
                <p:oleObj name="Equation" r:id="rId3" imgW="660113" imgH="253890" progId="Equation.DSMT4">
                  <p:embed/>
                  <p:pic>
                    <p:nvPicPr>
                      <p:cNvPr id="0" name="Picture 3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8521" y="1153618"/>
                        <a:ext cx="1508125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3"/>
          <p:cNvSpPr txBox="1">
            <a:spLocks noRot="1" noChangeArrowheads="1"/>
          </p:cNvSpPr>
          <p:nvPr/>
        </p:nvSpPr>
        <p:spPr>
          <a:xfrm>
            <a:off x="1443318" y="6216075"/>
            <a:ext cx="6730863" cy="3602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200" b="1" dirty="0">
                <a:latin typeface="Arial" pitchFamily="34" charset="0"/>
                <a:cs typeface="Arial" pitchFamily="34" charset="0"/>
              </a:rPr>
              <a:t>– скорость перемещения фазы</a:t>
            </a:r>
            <a:endParaRPr lang="en-US" altLang="ru-RU" sz="2200" b="1" dirty="0">
              <a:latin typeface="Arial" pitchFamily="34" charset="0"/>
              <a:cs typeface="Arial" pitchFamily="34" charset="0"/>
            </a:endParaRP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1508781"/>
              </p:ext>
            </p:extLst>
          </p:nvPr>
        </p:nvGraphicFramePr>
        <p:xfrm>
          <a:off x="4808749" y="1124767"/>
          <a:ext cx="245745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476" name="Equation" r:id="rId5" imgW="1079500" imgH="254000" progId="Equation.DSMT4">
                  <p:embed/>
                </p:oleObj>
              </mc:Choice>
              <mc:Fallback>
                <p:oleObj name="Equation" r:id="rId5" imgW="1079500" imgH="254000" progId="Equation.DSMT4">
                  <p:embed/>
                  <p:pic>
                    <p:nvPicPr>
                      <p:cNvPr id="0" name="Picture 3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8749" y="1124767"/>
                        <a:ext cx="2457450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971320"/>
              </p:ext>
            </p:extLst>
          </p:nvPr>
        </p:nvGraphicFramePr>
        <p:xfrm>
          <a:off x="1414463" y="1889125"/>
          <a:ext cx="5654675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477" name="Equation" r:id="rId7" imgW="2476440" imgH="431640" progId="Equation.DSMT4">
                  <p:embed/>
                </p:oleObj>
              </mc:Choice>
              <mc:Fallback>
                <p:oleObj name="Equation" r:id="rId7" imgW="2476440" imgH="431640" progId="Equation.DSMT4">
                  <p:embed/>
                  <p:pic>
                    <p:nvPicPr>
                      <p:cNvPr id="0" name="Picture 3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4463" y="1889125"/>
                        <a:ext cx="5654675" cy="971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8125578"/>
              </p:ext>
            </p:extLst>
          </p:nvPr>
        </p:nvGraphicFramePr>
        <p:xfrm>
          <a:off x="1536700" y="2973388"/>
          <a:ext cx="6234113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478" name="Equation" r:id="rId9" imgW="2729315" imgH="431613" progId="Equation.DSMT4">
                  <p:embed/>
                </p:oleObj>
              </mc:Choice>
              <mc:Fallback>
                <p:oleObj name="Equation" r:id="rId9" imgW="2729315" imgH="431613" progId="Equation.DSMT4">
                  <p:embed/>
                  <p:pic>
                    <p:nvPicPr>
                      <p:cNvPr id="0" name="Picture 3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6700" y="2973388"/>
                        <a:ext cx="6234113" cy="971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7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1589513"/>
              </p:ext>
            </p:extLst>
          </p:nvPr>
        </p:nvGraphicFramePr>
        <p:xfrm>
          <a:off x="921030" y="4157088"/>
          <a:ext cx="104457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479" name="Equation" r:id="rId11" imgW="456803" imgH="177646" progId="Equation.DSMT4">
                  <p:embed/>
                </p:oleObj>
              </mc:Choice>
              <mc:Fallback>
                <p:oleObj name="Equation" r:id="rId11" imgW="456803" imgH="177646" progId="Equation.DSMT4">
                  <p:embed/>
                  <p:pic>
                    <p:nvPicPr>
                      <p:cNvPr id="0" name="Picture 3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1030" y="4157088"/>
                        <a:ext cx="1044575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2270156"/>
              </p:ext>
            </p:extLst>
          </p:nvPr>
        </p:nvGraphicFramePr>
        <p:xfrm>
          <a:off x="2397877" y="3965317"/>
          <a:ext cx="1074737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480" name="Equation" r:id="rId13" imgW="469696" imgH="393529" progId="Equation.DSMT4">
                  <p:embed/>
                </p:oleObj>
              </mc:Choice>
              <mc:Fallback>
                <p:oleObj name="Equation" r:id="rId13" imgW="469696" imgH="393529" progId="Equation.DSMT4">
                  <p:embed/>
                  <p:pic>
                    <p:nvPicPr>
                      <p:cNvPr id="0" name="Picture 3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7877" y="3965317"/>
                        <a:ext cx="1074737" cy="885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603327"/>
              </p:ext>
            </p:extLst>
          </p:nvPr>
        </p:nvGraphicFramePr>
        <p:xfrm>
          <a:off x="3728340" y="4109029"/>
          <a:ext cx="3811836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481" name="Equation" r:id="rId15" imgW="1790700" imgH="203200" progId="Equation.DSMT4">
                  <p:embed/>
                </p:oleObj>
              </mc:Choice>
              <mc:Fallback>
                <p:oleObj name="Equation" r:id="rId15" imgW="1790700" imgH="203200" progId="Equation.DSMT4">
                  <p:embed/>
                  <p:pic>
                    <p:nvPicPr>
                      <p:cNvPr id="0" name="Picture 3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8340" y="4109029"/>
                        <a:ext cx="3811836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3"/>
          <p:cNvSpPr txBox="1">
            <a:spLocks noRot="1" noChangeArrowheads="1"/>
          </p:cNvSpPr>
          <p:nvPr/>
        </p:nvSpPr>
        <p:spPr>
          <a:xfrm>
            <a:off x="4775200" y="4756730"/>
            <a:ext cx="1256146" cy="3602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1983195"/>
              </p:ext>
            </p:extLst>
          </p:nvPr>
        </p:nvGraphicFramePr>
        <p:xfrm>
          <a:off x="1320465" y="4927805"/>
          <a:ext cx="2549525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482" name="Equation" r:id="rId17" imgW="1117440" imgH="393480" progId="Equation.DSMT4">
                  <p:embed/>
                </p:oleObj>
              </mc:Choice>
              <mc:Fallback>
                <p:oleObj name="Equation" r:id="rId17" imgW="1117440" imgH="393480" progId="Equation.DSMT4">
                  <p:embed/>
                  <p:pic>
                    <p:nvPicPr>
                      <p:cNvPr id="0" name="Picture 3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0465" y="4927805"/>
                        <a:ext cx="2549525" cy="876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444126"/>
              </p:ext>
            </p:extLst>
          </p:nvPr>
        </p:nvGraphicFramePr>
        <p:xfrm>
          <a:off x="5524250" y="4910446"/>
          <a:ext cx="229235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483" name="Equation" r:id="rId19" imgW="1002865" imgH="393529" progId="Equation.DSMT4">
                  <p:embed/>
                </p:oleObj>
              </mc:Choice>
              <mc:Fallback>
                <p:oleObj name="Equation" r:id="rId19" imgW="1002865" imgH="393529" progId="Equation.DSMT4">
                  <p:embed/>
                  <p:pic>
                    <p:nvPicPr>
                      <p:cNvPr id="0" name="Picture 3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250" y="4910446"/>
                        <a:ext cx="2292350" cy="885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82" name="Object 18"/>
          <p:cNvGraphicFramePr>
            <a:graphicFrameLocks noChangeAspect="1"/>
          </p:cNvGraphicFramePr>
          <p:nvPr/>
        </p:nvGraphicFramePr>
        <p:xfrm>
          <a:off x="691997" y="2844341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484" name="Equation" r:id="rId21" imgW="114102" imgH="177492" progId="Equation.DSMT4">
                  <p:embed/>
                </p:oleObj>
              </mc:Choice>
              <mc:Fallback>
                <p:oleObj name="Equation" r:id="rId21" imgW="114102" imgH="177492" progId="Equation.DSMT4">
                  <p:embed/>
                  <p:pic>
                    <p:nvPicPr>
                      <p:cNvPr id="0" name="Picture 3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1997" y="2844341"/>
                        <a:ext cx="1143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83" name="Object 19"/>
          <p:cNvGraphicFramePr>
            <a:graphicFrameLocks noChangeAspect="1"/>
          </p:cNvGraphicFramePr>
          <p:nvPr/>
        </p:nvGraphicFramePr>
        <p:xfrm>
          <a:off x="2143977" y="6209409"/>
          <a:ext cx="451251" cy="3855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485" name="Equation" r:id="rId23" imgW="126835" imgH="139518" progId="Equation.DSMT4">
                  <p:embed/>
                </p:oleObj>
              </mc:Choice>
              <mc:Fallback>
                <p:oleObj name="Equation" r:id="rId23" imgW="126835" imgH="139518" progId="Equation.DSMT4">
                  <p:embed/>
                  <p:pic>
                    <p:nvPicPr>
                      <p:cNvPr id="0" name="Picture 3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3977" y="6209409"/>
                        <a:ext cx="451251" cy="3855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8088348" y="2035807"/>
            <a:ext cx="7956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(6.7)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8088348" y="3174324"/>
            <a:ext cx="9301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(6.7а)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7CA2E37A-1BEE-A941-8FFF-C456E87283E1}"/>
              </a:ext>
            </a:extLst>
          </p:cNvPr>
          <p:cNvSpPr/>
          <p:nvPr/>
        </p:nvSpPr>
        <p:spPr>
          <a:xfrm>
            <a:off x="7953878" y="4054169"/>
            <a:ext cx="9301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(6.7б)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118D90CE-6D38-5145-8CE8-86053A8ABCFE}"/>
              </a:ext>
            </a:extLst>
          </p:cNvPr>
          <p:cNvSpPr/>
          <p:nvPr/>
        </p:nvSpPr>
        <p:spPr>
          <a:xfrm>
            <a:off x="3997287" y="5116946"/>
            <a:ext cx="9301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(6.7в)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62755"/>
            <a:ext cx="8385175" cy="1196751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Изображение плоской и сферической волн</a:t>
            </a:r>
          </a:p>
        </p:txBody>
      </p:sp>
      <p:pic>
        <p:nvPicPr>
          <p:cNvPr id="27" name="Рисунок 26" descr="6-10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0332" y="1828228"/>
            <a:ext cx="2780350" cy="3041007"/>
          </a:xfrm>
          <a:prstGeom prst="rect">
            <a:avLst/>
          </a:prstGeom>
        </p:spPr>
      </p:pic>
      <p:pic>
        <p:nvPicPr>
          <p:cNvPr id="28" name="Рисунок 27" descr="6-10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7821" y="1819265"/>
            <a:ext cx="2899049" cy="3046100"/>
          </a:xfrm>
          <a:prstGeom prst="rect">
            <a:avLst/>
          </a:prstGeom>
        </p:spPr>
      </p:pic>
      <p:sp>
        <p:nvSpPr>
          <p:cNvPr id="29" name="Rectangle 3"/>
          <p:cNvSpPr txBox="1">
            <a:spLocks noRot="1" noChangeArrowheads="1"/>
          </p:cNvSpPr>
          <p:nvPr/>
        </p:nvSpPr>
        <p:spPr>
          <a:xfrm>
            <a:off x="819320" y="5187307"/>
            <a:ext cx="3268587" cy="6845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400" b="1" dirty="0"/>
              <a:t>Плоская продольная волна</a:t>
            </a: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3"/>
          <p:cNvSpPr txBox="1">
            <a:spLocks noRot="1" noChangeArrowheads="1"/>
          </p:cNvSpPr>
          <p:nvPr/>
        </p:nvSpPr>
        <p:spPr>
          <a:xfrm>
            <a:off x="4844472" y="5178342"/>
            <a:ext cx="3268587" cy="6845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400" b="1" dirty="0"/>
              <a:t>Сферическая продольная волна</a:t>
            </a: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ctangle 3"/>
          <p:cNvSpPr txBox="1">
            <a:spLocks noRot="1" noChangeArrowheads="1"/>
          </p:cNvSpPr>
          <p:nvPr/>
        </p:nvSpPr>
        <p:spPr>
          <a:xfrm>
            <a:off x="1389530" y="6119637"/>
            <a:ext cx="6490447" cy="4604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/>
              <a:t>–</a:t>
            </a:r>
            <a:r>
              <a:rPr lang="en-US" sz="2400" b="1" dirty="0"/>
              <a:t> </a:t>
            </a:r>
            <a:r>
              <a:rPr lang="ru-RU" sz="2400" b="1" dirty="0"/>
              <a:t>направления распространения волн</a:t>
            </a: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625208" y="6303142"/>
            <a:ext cx="2133600" cy="3651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F2509552-AD09-46E1-9FE6-AF9BBCCCB5F2}" type="slidenum">
              <a:rPr lang="ru-RU" altLang="ru-RU"/>
              <a:pPr>
                <a:defRPr/>
              </a:pPr>
              <a:t>10</a:t>
            </a:fld>
            <a:endParaRPr lang="ru-RU" alt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0"/>
            <a:ext cx="8385175" cy="1196751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dirty="0">
                <a:solidFill>
                  <a:srgbClr val="C00000"/>
                </a:solidFill>
                <a:latin typeface="Arial Black" pitchFamily="34" charset="0"/>
              </a:rPr>
              <a:t>Стоячие </a:t>
            </a: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волны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625208" y="6303142"/>
            <a:ext cx="2133600" cy="3651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F2509552-AD09-46E1-9FE6-AF9BBCCCB5F2}" type="slidenum">
              <a:rPr lang="ru-RU" altLang="ru-RU"/>
              <a:pPr>
                <a:defRPr/>
              </a:pPr>
              <a:t>11</a:t>
            </a:fld>
            <a:endParaRPr lang="ru-RU" altLang="ru-RU" dirty="0"/>
          </a:p>
        </p:txBody>
      </p:sp>
      <p:sp>
        <p:nvSpPr>
          <p:cNvPr id="22" name="Rectangle 3"/>
          <p:cNvSpPr txBox="1">
            <a:spLocks noRot="1" noChangeArrowheads="1"/>
          </p:cNvSpPr>
          <p:nvPr/>
        </p:nvSpPr>
        <p:spPr>
          <a:xfrm>
            <a:off x="2733963" y="5994401"/>
            <a:ext cx="5098473" cy="4156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altLang="ru-RU" sz="2000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8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9122661"/>
              </p:ext>
            </p:extLst>
          </p:nvPr>
        </p:nvGraphicFramePr>
        <p:xfrm>
          <a:off x="4184685" y="1128572"/>
          <a:ext cx="3413125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33" name="Equation" r:id="rId4" imgW="1497950" imgH="253890" progId="Equation.DSMT4">
                  <p:embed/>
                </p:oleObj>
              </mc:Choice>
              <mc:Fallback>
                <p:oleObj name="Equation" r:id="rId4" imgW="1497950" imgH="253890" progId="Equation.DSMT4">
                  <p:embed/>
                  <p:pic>
                    <p:nvPicPr>
                      <p:cNvPr id="0" name="Picture 3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84685" y="1128572"/>
                        <a:ext cx="3413125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3879368"/>
              </p:ext>
            </p:extLst>
          </p:nvPr>
        </p:nvGraphicFramePr>
        <p:xfrm>
          <a:off x="4419311" y="2007282"/>
          <a:ext cx="3509962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34" name="Equation" r:id="rId6" imgW="1536033" imgH="253890" progId="Equation.DSMT4">
                  <p:embed/>
                </p:oleObj>
              </mc:Choice>
              <mc:Fallback>
                <p:oleObj name="Equation" r:id="rId6" imgW="1536033" imgH="253890" progId="Equation.DSMT4">
                  <p:embed/>
                  <p:pic>
                    <p:nvPicPr>
                      <p:cNvPr id="0" name="Picture 3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311" y="2007282"/>
                        <a:ext cx="3509962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1373198"/>
              </p:ext>
            </p:extLst>
          </p:nvPr>
        </p:nvGraphicFramePr>
        <p:xfrm>
          <a:off x="5111750" y="2870200"/>
          <a:ext cx="2806700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35" name="Equation" r:id="rId8" imgW="1231366" imgH="177723" progId="Equation.DSMT4">
                  <p:embed/>
                </p:oleObj>
              </mc:Choice>
              <mc:Fallback>
                <p:oleObj name="Equation" r:id="rId8" imgW="1231366" imgH="177723" progId="Equation.DSMT4">
                  <p:embed/>
                  <p:pic>
                    <p:nvPicPr>
                      <p:cNvPr id="0" name="Picture 3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1750" y="2870200"/>
                        <a:ext cx="2806700" cy="392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1198961"/>
              </p:ext>
            </p:extLst>
          </p:nvPr>
        </p:nvGraphicFramePr>
        <p:xfrm>
          <a:off x="5507038" y="3600450"/>
          <a:ext cx="2030412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36" name="Equation" r:id="rId10" imgW="888614" imgH="253890" progId="Equation.DSMT4">
                  <p:embed/>
                </p:oleObj>
              </mc:Choice>
              <mc:Fallback>
                <p:oleObj name="Equation" r:id="rId10" imgW="888614" imgH="253890" progId="Equation.DSMT4">
                  <p:embed/>
                  <p:pic>
                    <p:nvPicPr>
                      <p:cNvPr id="0" name="Picture 3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7038" y="3600450"/>
                        <a:ext cx="2030412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" name="Рисунок 28" descr="6-8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51369" y="1239672"/>
            <a:ext cx="3733316" cy="2113127"/>
          </a:xfrm>
          <a:prstGeom prst="rect">
            <a:avLst/>
          </a:prstGeom>
        </p:spPr>
      </p:pic>
      <p:pic>
        <p:nvPicPr>
          <p:cNvPr id="30" name="Рисунок 29" descr="6-8b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42681" y="3628486"/>
            <a:ext cx="2743864" cy="1854018"/>
          </a:xfrm>
          <a:prstGeom prst="rect">
            <a:avLst/>
          </a:prstGeom>
        </p:spPr>
      </p:pic>
      <p:graphicFrame>
        <p:nvGraphicFramePr>
          <p:cNvPr id="31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1535728"/>
              </p:ext>
            </p:extLst>
          </p:nvPr>
        </p:nvGraphicFramePr>
        <p:xfrm>
          <a:off x="3529013" y="4219575"/>
          <a:ext cx="81280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37" name="Equation" r:id="rId14" imgW="355446" imgH="228501" progId="Equation.DSMT4">
                  <p:embed/>
                </p:oleObj>
              </mc:Choice>
              <mc:Fallback>
                <p:oleObj name="Equation" r:id="rId14" imgW="355446" imgH="228501" progId="Equation.DSMT4">
                  <p:embed/>
                  <p:pic>
                    <p:nvPicPr>
                      <p:cNvPr id="0" name="Picture 3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9013" y="4219575"/>
                        <a:ext cx="812800" cy="514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5850407"/>
              </p:ext>
            </p:extLst>
          </p:nvPr>
        </p:nvGraphicFramePr>
        <p:xfrm>
          <a:off x="579438" y="5964238"/>
          <a:ext cx="782637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38" name="Equation" r:id="rId16" imgW="342751" imgH="228501" progId="Equation.DSMT4">
                  <p:embed/>
                </p:oleObj>
              </mc:Choice>
              <mc:Fallback>
                <p:oleObj name="Equation" r:id="rId16" imgW="342751" imgH="228501" progId="Equation.DSMT4">
                  <p:embed/>
                  <p:pic>
                    <p:nvPicPr>
                      <p:cNvPr id="0" name="Picture 3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438" y="5964238"/>
                        <a:ext cx="782637" cy="514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256"/>
          <p:cNvGraphicFramePr>
            <a:graphicFrameLocks noChangeAspect="1"/>
          </p:cNvGraphicFramePr>
          <p:nvPr/>
        </p:nvGraphicFramePr>
        <p:xfrm>
          <a:off x="4513263" y="4284663"/>
          <a:ext cx="21177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39" name="Equation" r:id="rId18" imgW="926698" imgH="203112" progId="Equation.DSMT4">
                  <p:embed/>
                </p:oleObj>
              </mc:Choice>
              <mc:Fallback>
                <p:oleObj name="Equation" r:id="rId18" imgW="926698" imgH="203112" progId="Equation.DSMT4">
                  <p:embed/>
                  <p:pic>
                    <p:nvPicPr>
                      <p:cNvPr id="0" name="Picture 3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3263" y="4284663"/>
                        <a:ext cx="21177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256"/>
          <p:cNvGraphicFramePr>
            <a:graphicFrameLocks noChangeAspect="1"/>
          </p:cNvGraphicFramePr>
          <p:nvPr/>
        </p:nvGraphicFramePr>
        <p:xfrm>
          <a:off x="3454112" y="4977824"/>
          <a:ext cx="1335088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40" name="Equation" r:id="rId20" imgW="583693" imgH="177646" progId="Equation.DSMT4">
                  <p:embed/>
                </p:oleObj>
              </mc:Choice>
              <mc:Fallback>
                <p:oleObj name="Equation" r:id="rId20" imgW="583693" imgH="177646" progId="Equation.DSMT4">
                  <p:embed/>
                  <p:pic>
                    <p:nvPicPr>
                      <p:cNvPr id="0" name="Picture 3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4112" y="4977824"/>
                        <a:ext cx="1335088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256"/>
          <p:cNvGraphicFramePr>
            <a:graphicFrameLocks noChangeAspect="1"/>
          </p:cNvGraphicFramePr>
          <p:nvPr/>
        </p:nvGraphicFramePr>
        <p:xfrm>
          <a:off x="5259243" y="4753264"/>
          <a:ext cx="1770063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41" name="Equation" r:id="rId22" imgW="774364" imgH="393529" progId="Equation.DSMT4">
                  <p:embed/>
                </p:oleObj>
              </mc:Choice>
              <mc:Fallback>
                <p:oleObj name="Equation" r:id="rId22" imgW="774364" imgH="393529" progId="Equation.DSMT4">
                  <p:embed/>
                  <p:pic>
                    <p:nvPicPr>
                      <p:cNvPr id="0" name="Picture 3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9243" y="4753264"/>
                        <a:ext cx="1770063" cy="885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256"/>
          <p:cNvGraphicFramePr>
            <a:graphicFrameLocks noChangeAspect="1"/>
          </p:cNvGraphicFramePr>
          <p:nvPr/>
        </p:nvGraphicFramePr>
        <p:xfrm>
          <a:off x="7352868" y="4716175"/>
          <a:ext cx="147955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42" name="Equation" r:id="rId24" imgW="647419" imgH="393529" progId="Equation.DSMT4">
                  <p:embed/>
                </p:oleObj>
              </mc:Choice>
              <mc:Fallback>
                <p:oleObj name="Equation" r:id="rId24" imgW="647419" imgH="393529" progId="Equation.DSMT4">
                  <p:embed/>
                  <p:pic>
                    <p:nvPicPr>
                      <p:cNvPr id="0" name="Picture 3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2868" y="4716175"/>
                        <a:ext cx="1479550" cy="885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256"/>
          <p:cNvGraphicFramePr>
            <a:graphicFrameLocks noChangeAspect="1"/>
          </p:cNvGraphicFramePr>
          <p:nvPr/>
        </p:nvGraphicFramePr>
        <p:xfrm>
          <a:off x="1452563" y="5761038"/>
          <a:ext cx="2087562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43" name="Equation" r:id="rId26" imgW="914400" imgH="393700" progId="Equation.DSMT4">
                  <p:embed/>
                </p:oleObj>
              </mc:Choice>
              <mc:Fallback>
                <p:oleObj name="Equation" r:id="rId26" imgW="914400" imgH="393700" progId="Equation.DSMT4">
                  <p:embed/>
                  <p:pic>
                    <p:nvPicPr>
                      <p:cNvPr id="0" name="Picture 3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2563" y="5761038"/>
                        <a:ext cx="2087562" cy="885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256"/>
          <p:cNvGraphicFramePr>
            <a:graphicFrameLocks noChangeAspect="1"/>
          </p:cNvGraphicFramePr>
          <p:nvPr/>
        </p:nvGraphicFramePr>
        <p:xfrm>
          <a:off x="3925888" y="5751513"/>
          <a:ext cx="194310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44" name="Equation" r:id="rId28" imgW="850531" imgH="393529" progId="Equation.DSMT4">
                  <p:embed/>
                </p:oleObj>
              </mc:Choice>
              <mc:Fallback>
                <p:oleObj name="Equation" r:id="rId28" imgW="850531" imgH="393529" progId="Equation.DSMT4">
                  <p:embed/>
                  <p:pic>
                    <p:nvPicPr>
                      <p:cNvPr id="0" name="Picture 3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5888" y="5751513"/>
                        <a:ext cx="1943100" cy="885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8213854" y="3694277"/>
            <a:ext cx="9301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г)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8213854" y="2824701"/>
            <a:ext cx="9301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в)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1ABF6C57-8C36-9348-A1EA-3A857A378F10}"/>
              </a:ext>
            </a:extLst>
          </p:cNvPr>
          <p:cNvSpPr/>
          <p:nvPr/>
        </p:nvSpPr>
        <p:spPr>
          <a:xfrm>
            <a:off x="7929273" y="2077536"/>
            <a:ext cx="9301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б)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9FC0D271-82A8-4946-88D1-B5368B9C0FEA}"/>
              </a:ext>
            </a:extLst>
          </p:cNvPr>
          <p:cNvSpPr/>
          <p:nvPr/>
        </p:nvSpPr>
        <p:spPr>
          <a:xfrm>
            <a:off x="7597810" y="1239672"/>
            <a:ext cx="15461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а)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6.7а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69D1CB48-ADD1-7C42-BE8D-79020D88615A}"/>
              </a:ext>
            </a:extLst>
          </p:cNvPr>
          <p:cNvSpPr/>
          <p:nvPr/>
        </p:nvSpPr>
        <p:spPr>
          <a:xfrm>
            <a:off x="6057171" y="5994401"/>
            <a:ext cx="9301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е)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244BC078-D9D3-254F-B7BC-2C27064962A0}"/>
              </a:ext>
            </a:extLst>
          </p:cNvPr>
          <p:cNvSpPr/>
          <p:nvPr/>
        </p:nvSpPr>
        <p:spPr>
          <a:xfrm>
            <a:off x="7706448" y="5500283"/>
            <a:ext cx="9301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196751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Биения</a:t>
            </a:r>
          </a:p>
        </p:txBody>
      </p:sp>
      <p:pic>
        <p:nvPicPr>
          <p:cNvPr id="25" name="Рисунок 24" descr="6-1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7230" y="1084265"/>
            <a:ext cx="5362301" cy="3205348"/>
          </a:xfrm>
          <a:prstGeom prst="rect">
            <a:avLst/>
          </a:prstGeom>
        </p:spPr>
      </p:pic>
      <p:graphicFrame>
        <p:nvGraphicFramePr>
          <p:cNvPr id="108558" name="Object 14"/>
          <p:cNvGraphicFramePr>
            <a:graphicFrameLocks noChangeAspect="1"/>
          </p:cNvGraphicFramePr>
          <p:nvPr/>
        </p:nvGraphicFramePr>
        <p:xfrm>
          <a:off x="5769909" y="2462866"/>
          <a:ext cx="2025650" cy="56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79" name="Equation" r:id="rId5" imgW="888614" imgH="253890" progId="Equation.DSMT4">
                  <p:embed/>
                </p:oleObj>
              </mc:Choice>
              <mc:Fallback>
                <p:oleObj name="Equation" r:id="rId5" imgW="888614" imgH="253890" progId="Equation.DSMT4">
                  <p:embed/>
                  <p:pic>
                    <p:nvPicPr>
                      <p:cNvPr id="0" name="Picture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9909" y="2462866"/>
                        <a:ext cx="2025650" cy="560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14"/>
          <p:cNvGraphicFramePr>
            <a:graphicFrameLocks noChangeAspect="1"/>
          </p:cNvGraphicFramePr>
          <p:nvPr/>
        </p:nvGraphicFramePr>
        <p:xfrm>
          <a:off x="6780213" y="1511300"/>
          <a:ext cx="1214437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80" name="‘ормула" r:id="rId7" imgW="532937" imgH="177646" progId="Equation.3">
                  <p:embed/>
                </p:oleObj>
              </mc:Choice>
              <mc:Fallback>
                <p:oleObj name="‘ормула" r:id="rId7" imgW="532937" imgH="177646" progId="Equation.3">
                  <p:embed/>
                  <p:pic>
                    <p:nvPicPr>
                      <p:cNvPr id="0" name="Picture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0213" y="1511300"/>
                        <a:ext cx="1214437" cy="392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Прямоугольник 32"/>
          <p:cNvSpPr/>
          <p:nvPr/>
        </p:nvSpPr>
        <p:spPr>
          <a:xfrm>
            <a:off x="8025595" y="2488524"/>
            <a:ext cx="11184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а)</a:t>
            </a:r>
          </a:p>
        </p:txBody>
      </p:sp>
      <p:graphicFrame>
        <p:nvGraphicFramePr>
          <p:cNvPr id="34" name="Object 14"/>
          <p:cNvGraphicFramePr>
            <a:graphicFrameLocks noChangeAspect="1"/>
          </p:cNvGraphicFramePr>
          <p:nvPr/>
        </p:nvGraphicFramePr>
        <p:xfrm>
          <a:off x="5769258" y="3633134"/>
          <a:ext cx="3124200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81" name="Equation" r:id="rId9" imgW="1371600" imgH="279400" progId="Equation.DSMT4">
                  <p:embed/>
                </p:oleObj>
              </mc:Choice>
              <mc:Fallback>
                <p:oleObj name="Equation" r:id="rId9" imgW="1371600" imgH="279400" progId="Equation.DSMT4">
                  <p:embed/>
                  <p:pic>
                    <p:nvPicPr>
                      <p:cNvPr id="0" name="Picture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9258" y="3633134"/>
                        <a:ext cx="3124200" cy="615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8025595" y="4250090"/>
            <a:ext cx="11184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б)</a:t>
            </a:r>
          </a:p>
        </p:txBody>
      </p:sp>
      <p:graphicFrame>
        <p:nvGraphicFramePr>
          <p:cNvPr id="108561" name="Object 17"/>
          <p:cNvGraphicFramePr>
            <a:graphicFrameLocks noChangeAspect="1"/>
          </p:cNvGraphicFramePr>
          <p:nvPr/>
        </p:nvGraphicFramePr>
        <p:xfrm>
          <a:off x="635000" y="4470400"/>
          <a:ext cx="4940300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82" name="Equation" r:id="rId11" imgW="2171700" imgH="457200" progId="Equation.DSMT4">
                  <p:embed/>
                </p:oleObj>
              </mc:Choice>
              <mc:Fallback>
                <p:oleObj name="Equation" r:id="rId11" imgW="2171700" imgH="457200" progId="Equation.DSMT4">
                  <p:embed/>
                  <p:pic>
                    <p:nvPicPr>
                      <p:cNvPr id="0" name="Picture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000" y="4470400"/>
                        <a:ext cx="4940300" cy="1003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17"/>
          <p:cNvGraphicFramePr>
            <a:graphicFrameLocks noChangeAspect="1"/>
          </p:cNvGraphicFramePr>
          <p:nvPr/>
        </p:nvGraphicFramePr>
        <p:xfrm>
          <a:off x="1187450" y="5648325"/>
          <a:ext cx="3836988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83" name="Equation" r:id="rId13" imgW="1689100" imgH="457200" progId="Equation.DSMT4">
                  <p:embed/>
                </p:oleObj>
              </mc:Choice>
              <mc:Fallback>
                <p:oleObj name="Equation" r:id="rId13" imgW="1689100" imgH="457200" progId="Equation.DSMT4">
                  <p:embed/>
                  <p:pic>
                    <p:nvPicPr>
                      <p:cNvPr id="0" name="Picture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5648325"/>
                        <a:ext cx="3836988" cy="1009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Прямоугольник 36"/>
          <p:cNvSpPr/>
          <p:nvPr/>
        </p:nvSpPr>
        <p:spPr>
          <a:xfrm>
            <a:off x="5712701" y="4774524"/>
            <a:ext cx="11184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а)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5389972" y="5930972"/>
            <a:ext cx="11184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1б)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86061" y="690291"/>
            <a:ext cx="8901953" cy="5984829"/>
          </a:xfrm>
        </p:spPr>
        <p:txBody>
          <a:bodyPr>
            <a:noAutofit/>
          </a:bodyPr>
          <a:lstStyle/>
          <a:p>
            <a:pPr marL="0" indent="358775" algn="just">
              <a:spcBef>
                <a:spcPts val="0"/>
              </a:spcBef>
              <a:buNone/>
            </a:pPr>
            <a:r>
              <a:rPr lang="ru-RU" sz="18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Звук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 – распространение механических колебаний в виде упругих волн в твёрдой, жидкой или газообразной среде. В узком смысле под звуком имеют в виду колебания в контексте с тем, как они </a:t>
            </a:r>
            <a:r>
              <a:rPr lang="ru-RU" sz="1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воспринимаются органами чувств животных и человека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. Звук характеризуется амплитудой и частотой (спектром частот). Диапазон воспринимаемых человеком частот от</a:t>
            </a:r>
            <a:r>
              <a:rPr lang="ru-RU" sz="1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16÷20</a:t>
            </a:r>
            <a:r>
              <a:rPr lang="ru-RU" sz="1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Гц</a:t>
            </a:r>
            <a:r>
              <a:rPr lang="ru-RU" sz="1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до</a:t>
            </a:r>
            <a:r>
              <a:rPr lang="ru-RU" sz="1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15÷20</a:t>
            </a:r>
            <a:r>
              <a:rPr lang="ru-RU" sz="1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кГц.</a:t>
            </a:r>
            <a:r>
              <a:rPr lang="ru-RU" sz="1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Звук </a:t>
            </a:r>
            <a:r>
              <a:rPr lang="ru-RU" sz="1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ниже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 диапазона слышимости человека называют </a:t>
            </a:r>
            <a:r>
              <a:rPr lang="ru-RU" sz="1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инфразвуком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; выше</a:t>
            </a: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до 1 ГГц</a:t>
            </a: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, – </a:t>
            </a:r>
            <a:r>
              <a:rPr lang="ru-RU" sz="1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ультразвуком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, от 1 ГГц – </a:t>
            </a:r>
            <a:r>
              <a:rPr lang="ru-RU" sz="1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гиперзвуком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358775" algn="just">
              <a:spcBef>
                <a:spcPts val="0"/>
              </a:spcBef>
              <a:buNone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В среднем скорость звука в воздухе 340÷344 м/с. Скорость звука (продольных волн) в упругой среде: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1800" b="1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1800" b="1" dirty="0">
              <a:latin typeface="Arial" pitchFamily="34" charset="0"/>
              <a:cs typeface="Arial" pitchFamily="34" charset="0"/>
            </a:endParaRPr>
          </a:p>
          <a:p>
            <a:pPr marL="0" indent="358775" algn="just">
              <a:spcBef>
                <a:spcPts val="0"/>
              </a:spcBef>
              <a:buNone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Здесь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 – модуль Юнга сжатия (модуль объемной упругости);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  <a:sym typeface="Symbol"/>
              </a:rPr>
              <a:t></a:t>
            </a:r>
            <a:r>
              <a:rPr lang="ru-RU" sz="1800" b="1" dirty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–</a:t>
            </a:r>
            <a:r>
              <a:rPr lang="ru-RU" sz="1800" b="1" dirty="0">
                <a:latin typeface="Arial" pitchFamily="34" charset="0"/>
                <a:cs typeface="Arial" pitchFamily="34" charset="0"/>
                <a:sym typeface="Symbol"/>
              </a:rPr>
              <a:t> плотность среды (жидкости или газа). Эта формула применима и к распространению продольных волн в тонком металлическом стержне. Скорость распространения поперечной волны в твердом теле определяется той же формулой, но вместо модуля Юнга (сжатия)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1800" b="1" dirty="0">
                <a:latin typeface="Arial" pitchFamily="34" charset="0"/>
                <a:cs typeface="Arial" pitchFamily="34" charset="0"/>
                <a:sym typeface="Symbol"/>
              </a:rPr>
              <a:t>, необходимо подставить модуль сдвига </a:t>
            </a:r>
            <a:r>
              <a:rPr lang="en-US" sz="2000" b="1" i="1" dirty="0">
                <a:latin typeface="Times New Roman" pitchFamily="18" charset="0"/>
                <a:cs typeface="Times New Roman" pitchFamily="18" charset="0"/>
                <a:sym typeface="Symbol"/>
              </a:rPr>
              <a:t>G</a:t>
            </a:r>
            <a:r>
              <a:rPr lang="ru-RU" sz="1800" b="1" dirty="0">
                <a:latin typeface="Arial" pitchFamily="34" charset="0"/>
                <a:cs typeface="Arial" pitchFamily="34" charset="0"/>
                <a:sym typeface="Symbol"/>
              </a:rPr>
              <a:t>.</a:t>
            </a:r>
          </a:p>
          <a:p>
            <a:pPr marL="0" indent="358775" algn="just">
              <a:spcBef>
                <a:spcPts val="0"/>
              </a:spcBef>
              <a:buNone/>
            </a:pPr>
            <a:r>
              <a:rPr lang="ru-RU" sz="1800" b="1" dirty="0">
                <a:latin typeface="Arial" pitchFamily="34" charset="0"/>
                <a:cs typeface="Arial" pitchFamily="34" charset="0"/>
                <a:sym typeface="Symbol"/>
              </a:rPr>
              <a:t>Другие характеристики звука: звуковое давление, длительность, громкость, тембр (обертоновая окраска), порог слышимости, болевой порог и т.д.</a:t>
            </a:r>
            <a:endParaRPr lang="ru-RU" sz="1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493760" y="6457950"/>
            <a:ext cx="416560" cy="365125"/>
          </a:xfrm>
        </p:spPr>
        <p:txBody>
          <a:bodyPr/>
          <a:lstStyle/>
          <a:p>
            <a:pPr>
              <a:defRPr/>
            </a:pPr>
            <a:fld id="{A59D8945-948C-4313-B64E-F754DAA7B5AA}" type="slidenum">
              <a:rPr lang="ru-RU" altLang="ru-RU" smtClean="0"/>
              <a:pPr>
                <a:defRPr/>
              </a:pPr>
              <a:t>13</a:t>
            </a:fld>
            <a:endParaRPr lang="ru-RU" altLang="ru-RU" dirty="0"/>
          </a:p>
        </p:txBody>
      </p:sp>
      <p:sp>
        <p:nvSpPr>
          <p:cNvPr id="7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74407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Звук</a:t>
            </a:r>
          </a:p>
        </p:txBody>
      </p:sp>
      <p:graphicFrame>
        <p:nvGraphicFramePr>
          <p:cNvPr id="11571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6584076"/>
              </p:ext>
            </p:extLst>
          </p:nvPr>
        </p:nvGraphicFramePr>
        <p:xfrm>
          <a:off x="3920808" y="3390583"/>
          <a:ext cx="1246187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87" name="Equation" r:id="rId4" imgW="647700" imgH="368300" progId="Equation.DSMT4">
                  <p:embed/>
                </p:oleObj>
              </mc:Choice>
              <mc:Fallback>
                <p:oleObj name="Equation" r:id="rId4" imgW="647700" imgH="368300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0808" y="3390583"/>
                        <a:ext cx="1246187" cy="701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440174" y="3511995"/>
            <a:ext cx="9301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(9.9)</a:t>
            </a:r>
          </a:p>
        </p:txBody>
      </p:sp>
    </p:spTree>
    <p:extLst>
      <p:ext uri="{BB962C8B-B14F-4D97-AF65-F5344CB8AC3E}">
        <p14:creationId xmlns:p14="http://schemas.microsoft.com/office/powerpoint/2010/main" val="22921565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0"/>
            <a:ext cx="8385175" cy="119675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Эффект Доплера</a:t>
            </a:r>
          </a:p>
        </p:txBody>
      </p:sp>
      <p:sp>
        <p:nvSpPr>
          <p:cNvPr id="27" name="Rectangle 3"/>
          <p:cNvSpPr txBox="1">
            <a:spLocks noRot="1" noChangeArrowheads="1"/>
          </p:cNvSpPr>
          <p:nvPr/>
        </p:nvSpPr>
        <p:spPr>
          <a:xfrm>
            <a:off x="196935" y="4500926"/>
            <a:ext cx="8694054" cy="21825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400" dirty="0"/>
              <a:t>С проявлением этого эффекта в повседневной жизни знаком, вероятно, любой человек: изменение звука сирены вначале приближающегося к наблюдателю, а затем удаляющегося от него (звук сирены тепловоза, паровоза на переездах, пожарной машины, машины скорой помощи, полиции, да и просто звука двигателя быстро движущегося автомобиля).</a:t>
            </a: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3"/>
          <p:cNvSpPr txBox="1">
            <a:spLocks noRot="1" noChangeArrowheads="1"/>
          </p:cNvSpPr>
          <p:nvPr/>
        </p:nvSpPr>
        <p:spPr>
          <a:xfrm>
            <a:off x="232229" y="1276522"/>
            <a:ext cx="8665028" cy="13650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400" dirty="0"/>
              <a:t>Акустический эффект Доплера заключается в изменении частоты воспринимаемого звука (приемника) при движении источника звука и приемника друг относительно друга.</a:t>
            </a: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29" name="Рисунок 28" descr="6-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38515" y="2529505"/>
            <a:ext cx="6306357" cy="1824782"/>
          </a:xfrm>
          <a:prstGeom prst="rect">
            <a:avLst/>
          </a:prstGeom>
        </p:spPr>
      </p:pic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A59D8945-948C-4313-B64E-F754DAA7B5AA}" type="slidenum">
              <a:rPr lang="ru-RU" altLang="ru-RU" smtClean="0"/>
              <a:pPr>
                <a:defRPr/>
              </a:pPr>
              <a:t>14</a:t>
            </a:fld>
            <a:endParaRPr lang="ru-RU" alt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470651"/>
            <a:ext cx="2133600" cy="365125"/>
          </a:xfrm>
        </p:spPr>
        <p:txBody>
          <a:bodyPr/>
          <a:lstStyle/>
          <a:p>
            <a:pPr>
              <a:defRPr/>
            </a:pPr>
            <a:fld id="{A59D8945-948C-4313-B64E-F754DAA7B5AA}" type="slidenum">
              <a:rPr lang="ru-RU" altLang="ru-RU" smtClean="0"/>
              <a:pPr>
                <a:defRPr/>
              </a:pPr>
              <a:t>15</a:t>
            </a:fld>
            <a:endParaRPr lang="ru-RU" altLang="ru-RU" dirty="0"/>
          </a:p>
        </p:txBody>
      </p:sp>
      <p:sp>
        <p:nvSpPr>
          <p:cNvPr id="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0"/>
            <a:ext cx="8385175" cy="89863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Эффект Доплера</a:t>
            </a:r>
          </a:p>
        </p:txBody>
      </p:sp>
      <p:sp>
        <p:nvSpPr>
          <p:cNvPr id="7" name="Rectangle 3"/>
          <p:cNvSpPr txBox="1">
            <a:spLocks noRot="1" noChangeArrowheads="1"/>
          </p:cNvSpPr>
          <p:nvPr/>
        </p:nvSpPr>
        <p:spPr>
          <a:xfrm>
            <a:off x="236484" y="787632"/>
            <a:ext cx="8623738" cy="54279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rgbClr val="C00000"/>
                </a:solidFill>
              </a:rPr>
              <a:t>Всего имеется 4 варианта проявления эффекта Доплера:</a:t>
            </a:r>
          </a:p>
          <a:p>
            <a:pPr marL="457200" lvl="0" indent="-45720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AutoNum type="arabicPeriod"/>
              <a:defRPr/>
            </a:pPr>
            <a:r>
              <a:rPr lang="ru-RU" sz="2400" dirty="0"/>
              <a:t>Источник звука (генератор звуковых волн (частота колебаний</a:t>
            </a:r>
            <a:r>
              <a:rPr lang="en-US" sz="2400" dirty="0"/>
              <a:t> </a:t>
            </a:r>
            <a:r>
              <a:rPr lang="en-US" altLang="ru-RU" sz="2400" b="1" i="1" dirty="0">
                <a:latin typeface="Times New Roman" pitchFamily="18" charset="0"/>
                <a:cs typeface="Times New Roman" pitchFamily="18" charset="0"/>
                <a:sym typeface="Symbol"/>
              </a:rPr>
              <a:t>v</a:t>
            </a:r>
            <a:r>
              <a:rPr lang="ru-RU" sz="2400" dirty="0"/>
              <a:t>,скорость звука</a:t>
            </a:r>
            <a:r>
              <a:rPr lang="en-US" sz="2400" dirty="0"/>
              <a:t> </a:t>
            </a:r>
            <a:r>
              <a:rPr lang="ru-RU" sz="2400" dirty="0">
                <a:sym typeface="Symbol"/>
              </a:rPr>
              <a:t></a:t>
            </a:r>
            <a:r>
              <a:rPr lang="ru-RU" sz="2400" dirty="0"/>
              <a:t>)приближается к покоящемуся наблюдателю:</a:t>
            </a:r>
          </a:p>
          <a:p>
            <a:pPr marL="457200" lvl="0" indent="-45720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AutoNum type="arabicPeriod"/>
              <a:defRPr/>
            </a:pPr>
            <a:endParaRPr lang="ru-RU" sz="2400" dirty="0"/>
          </a:p>
          <a:p>
            <a:pPr marL="457200" lvl="0" indent="-45720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AutoNum type="arabicPeriod"/>
              <a:defRPr/>
            </a:pPr>
            <a:endParaRPr lang="ru-RU" sz="2400" dirty="0"/>
          </a:p>
          <a:p>
            <a:pPr marL="457200" lvl="0" indent="-45720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AutoNum type="arabicPeriod"/>
              <a:defRPr/>
            </a:pPr>
            <a:r>
              <a:rPr lang="ru-RU" sz="2400" dirty="0"/>
              <a:t>Источник звука (источник) удаляется от покоящегося наблюдателя.</a:t>
            </a:r>
          </a:p>
          <a:p>
            <a:pPr marL="457200" lvl="0" indent="-45720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AutoNum type="arabicPeriod"/>
              <a:defRPr/>
            </a:pPr>
            <a:endParaRPr lang="ru-RU" sz="2400" dirty="0"/>
          </a:p>
          <a:p>
            <a:pPr marL="457200" lvl="0" indent="-45720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AutoNum type="arabicPeriod"/>
              <a:defRPr/>
            </a:pPr>
            <a:endParaRPr lang="ru-RU" sz="2400" dirty="0"/>
          </a:p>
          <a:p>
            <a:pPr marL="457200" indent="-45720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2400" dirty="0"/>
              <a:t>Наблюдатель (приемник) приближается к покоящемуся источнику звука.</a:t>
            </a:r>
          </a:p>
          <a:p>
            <a:pPr marL="457200" indent="-45720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Tx/>
              <a:buAutoNum type="arabicPeriod"/>
              <a:defRPr/>
            </a:pPr>
            <a:endParaRPr lang="ru-RU" sz="2400" dirty="0"/>
          </a:p>
          <a:p>
            <a:pPr marL="457200" lvl="0" indent="-45720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AutoNum type="arabicPeriod"/>
              <a:defRPr/>
            </a:pPr>
            <a:endParaRPr lang="ru-RU" sz="2400" dirty="0"/>
          </a:p>
          <a:p>
            <a:pPr marL="457200" lvl="0" indent="-45720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AutoNum type="arabicPeriod"/>
              <a:defRPr/>
            </a:pPr>
            <a:r>
              <a:rPr lang="ru-RU" sz="2400" dirty="0"/>
              <a:t>Наблюдатель (приемник) удаляется от покоящегося источника звука.</a:t>
            </a: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113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5495785"/>
              </p:ext>
            </p:extLst>
          </p:nvPr>
        </p:nvGraphicFramePr>
        <p:xfrm>
          <a:off x="4037888" y="1814435"/>
          <a:ext cx="1827212" cy="1150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320" name="Equation" r:id="rId3" imgW="914400" imgH="584200" progId="Equation.DSMT4">
                  <p:embed/>
                </p:oleObj>
              </mc:Choice>
              <mc:Fallback>
                <p:oleObj name="Equation" r:id="rId3" imgW="914400" imgH="584200" progId="Equation.DSMT4">
                  <p:embed/>
                  <p:pic>
                    <p:nvPicPr>
                      <p:cNvPr id="0" name="Picture 1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7888" y="1814435"/>
                        <a:ext cx="1827212" cy="1150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6545476"/>
              </p:ext>
            </p:extLst>
          </p:nvPr>
        </p:nvGraphicFramePr>
        <p:xfrm>
          <a:off x="3634747" y="3078596"/>
          <a:ext cx="1827212" cy="1150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321" name="Equation" r:id="rId5" imgW="914400" imgH="584200" progId="Equation.DSMT4">
                  <p:embed/>
                </p:oleObj>
              </mc:Choice>
              <mc:Fallback>
                <p:oleObj name="Equation" r:id="rId5" imgW="914400" imgH="584200" progId="Equation.DSMT4">
                  <p:embed/>
                  <p:pic>
                    <p:nvPicPr>
                      <p:cNvPr id="0" name="Picture 1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4747" y="3078596"/>
                        <a:ext cx="1827212" cy="1150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7296988"/>
              </p:ext>
            </p:extLst>
          </p:nvPr>
        </p:nvGraphicFramePr>
        <p:xfrm>
          <a:off x="3688510" y="4595651"/>
          <a:ext cx="2055812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322" name="Equation" r:id="rId7" imgW="1028254" imgH="457002" progId="Equation.DSMT4">
                  <p:embed/>
                </p:oleObj>
              </mc:Choice>
              <mc:Fallback>
                <p:oleObj name="Equation" r:id="rId7" imgW="1028254" imgH="457002" progId="Equation.DSMT4">
                  <p:embed/>
                  <p:pic>
                    <p:nvPicPr>
                      <p:cNvPr id="0" name="Picture 1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8510" y="4595651"/>
                        <a:ext cx="2055812" cy="900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798556"/>
              </p:ext>
            </p:extLst>
          </p:nvPr>
        </p:nvGraphicFramePr>
        <p:xfrm>
          <a:off x="3809287" y="5969424"/>
          <a:ext cx="2055813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323" name="Equation" r:id="rId9" imgW="1028254" imgH="457002" progId="Equation.DSMT4">
                  <p:embed/>
                </p:oleObj>
              </mc:Choice>
              <mc:Fallback>
                <p:oleObj name="Equation" r:id="rId9" imgW="1028254" imgH="457002" progId="Equation.DSMT4">
                  <p:embed/>
                  <p:pic>
                    <p:nvPicPr>
                      <p:cNvPr id="0" name="Picture 1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9287" y="5969424"/>
                        <a:ext cx="2055813" cy="901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5891994" y="2159072"/>
            <a:ext cx="11721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(6.12а)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865100" y="3548601"/>
            <a:ext cx="11721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(6.12б)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909924" y="5045708"/>
            <a:ext cx="12259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(6.12в)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918889" y="6255943"/>
            <a:ext cx="12259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(6.12г)</a:t>
            </a:r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0299548"/>
              </p:ext>
            </p:extLst>
          </p:nvPr>
        </p:nvGraphicFramePr>
        <p:xfrm>
          <a:off x="7548996" y="3602777"/>
          <a:ext cx="98714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324" name="Equation" r:id="rId11" imgW="114102" imgH="177492" progId="Equation.DSMT4">
                  <p:embed/>
                </p:oleObj>
              </mc:Choice>
              <mc:Fallback>
                <p:oleObj name="Equation" r:id="rId11" imgW="114102" imgH="177492" progId="Equation.DSMT4">
                  <p:embed/>
                  <p:pic>
                    <p:nvPicPr>
                      <p:cNvPr id="0" name="Picture 1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8996" y="3602777"/>
                        <a:ext cx="98714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9D8945-948C-4313-B64E-F754DAA7B5AA}" type="slidenum">
              <a:rPr lang="ru-RU" altLang="ru-RU" smtClean="0"/>
              <a:pPr>
                <a:defRPr/>
              </a:pPr>
              <a:t>16</a:t>
            </a:fld>
            <a:endParaRPr lang="ru-RU" altLang="ru-RU"/>
          </a:p>
        </p:txBody>
      </p:sp>
      <p:sp>
        <p:nvSpPr>
          <p:cNvPr id="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-1"/>
            <a:ext cx="8385175" cy="132430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sz="4000" dirty="0">
                <a:solidFill>
                  <a:srgbClr val="C00000"/>
                </a:solidFill>
                <a:latin typeface="Arial Black" pitchFamily="34" charset="0"/>
              </a:rPr>
              <a:t>Эффект </a:t>
            </a:r>
            <a:r>
              <a:rPr lang="ru-RU" altLang="ru-RU" sz="4000" dirty="0" err="1">
                <a:solidFill>
                  <a:srgbClr val="C00000"/>
                </a:solidFill>
                <a:latin typeface="Arial Black" pitchFamily="34" charset="0"/>
              </a:rPr>
              <a:t>Допплера</a:t>
            </a:r>
            <a:r>
              <a:rPr lang="ru-RU" altLang="ru-RU" sz="4000" dirty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ru-RU" altLang="ru-RU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(продолжение)</a:t>
            </a:r>
          </a:p>
        </p:txBody>
      </p:sp>
      <p:graphicFrame>
        <p:nvGraphicFramePr>
          <p:cNvPr id="11" name="Object 2"/>
          <p:cNvGraphicFramePr>
            <a:graphicFrameLocks noChangeAspect="1"/>
          </p:cNvGraphicFramePr>
          <p:nvPr/>
        </p:nvGraphicFramePr>
        <p:xfrm>
          <a:off x="3115422" y="5487707"/>
          <a:ext cx="2757488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03" name="Equation" r:id="rId3" imgW="1040497" imgH="241091" progId="Equation.DSMT4">
                  <p:embed/>
                </p:oleObj>
              </mc:Choice>
              <mc:Fallback>
                <p:oleObj name="Equation" r:id="rId3" imgW="1040497" imgH="241091" progId="Equation.DSMT4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5422" y="5487707"/>
                        <a:ext cx="2757488" cy="630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Рисунок 8" descr="6-9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2690" y="1814986"/>
            <a:ext cx="4188590" cy="1211994"/>
          </a:xfrm>
          <a:prstGeom prst="rect">
            <a:avLst/>
          </a:prstGeom>
        </p:spPr>
      </p:pic>
      <p:pic>
        <p:nvPicPr>
          <p:cNvPr id="13" name="Рисунок 12" descr="6-9b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15519" y="1433660"/>
            <a:ext cx="3890285" cy="2050518"/>
          </a:xfrm>
          <a:prstGeom prst="rect">
            <a:avLst/>
          </a:prstGeom>
        </p:spPr>
      </p:pic>
      <p:sp>
        <p:nvSpPr>
          <p:cNvPr id="14" name="Rectangle 3"/>
          <p:cNvSpPr txBox="1">
            <a:spLocks noRot="1" noChangeArrowheads="1"/>
          </p:cNvSpPr>
          <p:nvPr/>
        </p:nvSpPr>
        <p:spPr>
          <a:xfrm>
            <a:off x="0" y="3522241"/>
            <a:ext cx="8828689" cy="6095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altLang="ru-RU" sz="220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Схематическое представление </a:t>
            </a:r>
            <a:r>
              <a:rPr kumimoji="0" lang="ru-RU" altLang="ru-RU" sz="2200" u="none" strike="noStrike" kern="1200" cap="none" spc="0" normalizeH="0" noProof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допплероскопии</a:t>
            </a:r>
            <a:endParaRPr lang="ru-RU" altLang="ru-RU" sz="2200" dirty="0">
              <a:latin typeface="Arial" pitchFamily="34" charset="0"/>
              <a:cs typeface="Arial" pitchFamily="34" charset="0"/>
            </a:endParaRPr>
          </a:p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altLang="ru-RU" sz="220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кровеносных сосудов</a:t>
            </a:r>
            <a:endParaRPr lang="en-US" altLang="ru-RU" sz="2200" dirty="0">
              <a:latin typeface="Arial" pitchFamily="34" charset="0"/>
              <a:cs typeface="Arial" pitchFamily="34" charset="0"/>
            </a:endParaRP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3"/>
          <p:cNvSpPr txBox="1">
            <a:spLocks noRot="1" noChangeArrowheads="1"/>
          </p:cNvSpPr>
          <p:nvPr/>
        </p:nvSpPr>
        <p:spPr>
          <a:xfrm>
            <a:off x="539430" y="4508358"/>
            <a:ext cx="8183230" cy="12111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altLang="ru-RU" sz="220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Совместное решение уравнений </a:t>
            </a:r>
            <a:r>
              <a:rPr kumimoji="0" lang="ru-RU" altLang="ru-RU" sz="220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6.12г</a:t>
            </a:r>
            <a:r>
              <a:rPr kumimoji="0" lang="ru-RU" altLang="ru-RU" sz="220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 и </a:t>
            </a:r>
            <a:r>
              <a:rPr kumimoji="0" lang="ru-RU" altLang="ru-RU" sz="220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6.12а</a:t>
            </a:r>
            <a:r>
              <a:rPr kumimoji="0" lang="ru-RU" altLang="ru-RU" sz="220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 да</a:t>
            </a:r>
            <a:r>
              <a:rPr lang="ru-RU" altLang="ru-RU" sz="2200" dirty="0">
                <a:latin typeface="Arial" pitchFamily="34" charset="0"/>
                <a:cs typeface="Arial" pitchFamily="34" charset="0"/>
              </a:rPr>
              <a:t>е</a:t>
            </a:r>
            <a:r>
              <a:rPr kumimoji="0" lang="ru-RU" altLang="ru-RU" sz="220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т выражение для разности частот на детекторе стационарного прибора, как результат биений, которое после калибровки запишется как:</a:t>
            </a:r>
            <a:endParaRPr lang="en-US" altLang="ru-RU" sz="2200" dirty="0">
              <a:latin typeface="Arial" pitchFamily="34" charset="0"/>
              <a:cs typeface="Arial" pitchFamily="34" charset="0"/>
            </a:endParaRP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9D8945-948C-4313-B64E-F754DAA7B5AA}" type="slidenum">
              <a:rPr lang="ru-RU" altLang="ru-RU" smtClean="0"/>
              <a:pPr>
                <a:defRPr/>
              </a:pPr>
              <a:t>17</a:t>
            </a:fld>
            <a:endParaRPr lang="ru-RU" altLang="ru-RU"/>
          </a:p>
        </p:txBody>
      </p:sp>
      <p:sp>
        <p:nvSpPr>
          <p:cNvPr id="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-1"/>
            <a:ext cx="8385175" cy="132430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Аускультация. </a:t>
            </a:r>
            <a:r>
              <a:rPr lang="ru-RU" altLang="ru-RU" sz="3600" dirty="0" err="1">
                <a:solidFill>
                  <a:srgbClr val="C00000"/>
                </a:solidFill>
                <a:latin typeface="Arial Black" pitchFamily="34" charset="0"/>
              </a:rPr>
              <a:t>Стетофонендоскоп</a:t>
            </a:r>
            <a:endParaRPr lang="ru-RU" altLang="ru-RU" sz="36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сттоскоп старый 2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2800" y="2902853"/>
            <a:ext cx="3496690" cy="2077823"/>
          </a:xfrm>
          <a:prstGeom prst="rect">
            <a:avLst/>
          </a:prstGeom>
        </p:spPr>
      </p:pic>
      <p:pic>
        <p:nvPicPr>
          <p:cNvPr id="8" name="Рисунок 7" descr="Стетоскоп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12227" y="2772229"/>
            <a:ext cx="2859315" cy="2123364"/>
          </a:xfrm>
          <a:prstGeom prst="rect">
            <a:avLst/>
          </a:prstGeom>
        </p:spPr>
      </p:pic>
      <p:sp>
        <p:nvSpPr>
          <p:cNvPr id="96257" name="Rectangle 1"/>
          <p:cNvSpPr>
            <a:spLocks noChangeArrowheads="1"/>
          </p:cNvSpPr>
          <p:nvPr/>
        </p:nvSpPr>
        <p:spPr bwMode="auto">
          <a:xfrm>
            <a:off x="2349837" y="5006224"/>
            <a:ext cx="46650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 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</a:t>
            </a: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б</a:t>
            </a: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2075387" y="5694391"/>
            <a:ext cx="536659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Стетоскопы раннего периода (а),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современный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стетофонендоскоп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(б)</a:t>
            </a:r>
          </a:p>
        </p:txBody>
      </p:sp>
      <p:sp>
        <p:nvSpPr>
          <p:cNvPr id="9" name="Rectangle 3"/>
          <p:cNvSpPr txBox="1">
            <a:spLocks noRot="1" noChangeArrowheads="1"/>
          </p:cNvSpPr>
          <p:nvPr/>
        </p:nvSpPr>
        <p:spPr>
          <a:xfrm>
            <a:off x="251012" y="1402027"/>
            <a:ext cx="8534399" cy="3602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400" b="1" dirty="0">
                <a:latin typeface="Arial" pitchFamily="34" charset="0"/>
                <a:cs typeface="Arial" pitchFamily="34" charset="0"/>
              </a:rPr>
              <a:t>Аускультация </a:t>
            </a:r>
            <a:r>
              <a:rPr lang="ru-RU" altLang="ru-RU" sz="2400" dirty="0">
                <a:latin typeface="Arial" pitchFamily="34" charset="0"/>
                <a:cs typeface="Arial" pitchFamily="34" charset="0"/>
              </a:rPr>
              <a:t>–</a:t>
            </a:r>
            <a:r>
              <a:rPr lang="ru-RU" altLang="ru-RU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/>
              <a:t>физический метод медицинской диагностики, заключающийся в выслушивании звуков, образующихся в процессе функционирования внутренних органов.</a:t>
            </a:r>
            <a:endParaRPr lang="en-US" altLang="ru-RU" sz="2200" b="1" dirty="0">
              <a:latin typeface="Arial" pitchFamily="34" charset="0"/>
              <a:cs typeface="Arial" pitchFamily="34" charset="0"/>
            </a:endParaRP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9D8945-948C-4313-B64E-F754DAA7B5AA}" type="slidenum">
              <a:rPr lang="ru-RU" altLang="ru-RU" smtClean="0"/>
              <a:pPr>
                <a:defRPr/>
              </a:pPr>
              <a:t>18</a:t>
            </a:fld>
            <a:endParaRPr lang="ru-RU" altLang="ru-RU"/>
          </a:p>
        </p:txBody>
      </p:sp>
      <p:sp>
        <p:nvSpPr>
          <p:cNvPr id="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-1"/>
            <a:ext cx="9144000" cy="1166649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Схематическое изображение органа слуха у человека</a:t>
            </a:r>
            <a:endParaRPr lang="ru-RU" altLang="ru-RU" sz="36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47298" y="3533259"/>
            <a:ext cx="8954822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354013" algn="just"/>
            <a:r>
              <a:rPr lang="ru-RU" sz="1600" dirty="0"/>
              <a:t>Орган слуха состоит из наружного, среднего и внутреннего уха.</a:t>
            </a:r>
          </a:p>
          <a:p>
            <a:pPr algn="just"/>
            <a:r>
              <a:rPr lang="ru-RU" sz="1600" dirty="0"/>
              <a:t>Как работает здоровое ухо: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1600" dirty="0"/>
              <a:t> звуковые сигналы поступают в слуховой проход и вызывают колебания барабанной перепонки,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1600" dirty="0"/>
              <a:t> колебания барабанной перепонки приводят в движение три слуховые косточки,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1600" dirty="0"/>
              <a:t> посредством слуховых косточек колебания передаются в жидкость внутреннего уха (улитки).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1600" dirty="0"/>
              <a:t> движение жидкости в улитке стимулирует крошечные волосковые сенсорные клетки,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1600" dirty="0"/>
              <a:t> волосковые клетки преобразуют механические колебания в электрические сигналы,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1600" dirty="0"/>
              <a:t> электрические сигналы посредством клеток спирального ганглия и слухового нерва передаются в кору головного мозга.</a:t>
            </a:r>
          </a:p>
          <a:p>
            <a:pPr indent="354013" algn="just"/>
            <a:r>
              <a:rPr lang="ru-RU" sz="1600" dirty="0"/>
              <a:t>Мозг воспринимает и анализирует полученные сигналы как звук. Восприятие звука человеком измеряется в </a:t>
            </a:r>
            <a:r>
              <a:rPr lang="ru-RU" sz="1600" dirty="0" err="1"/>
              <a:t>децибеллах</a:t>
            </a:r>
            <a:r>
              <a:rPr lang="ru-RU" sz="1600" dirty="0"/>
              <a:t>.</a:t>
            </a:r>
            <a:r>
              <a:rPr lang="ru-RU" sz="1600" i="1" dirty="0"/>
              <a:t> </a:t>
            </a:r>
            <a:endParaRPr lang="ru-RU" sz="1600" dirty="0"/>
          </a:p>
        </p:txBody>
      </p:sp>
      <p:pic>
        <p:nvPicPr>
          <p:cNvPr id="9" name="Рисунок 8" descr="3_9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90566" y="1245968"/>
            <a:ext cx="4825546" cy="225397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9D8945-948C-4313-B64E-F754DAA7B5AA}" type="slidenum">
              <a:rPr lang="ru-RU" altLang="ru-RU" smtClean="0"/>
              <a:pPr>
                <a:defRPr/>
              </a:pPr>
              <a:t>19</a:t>
            </a:fld>
            <a:endParaRPr lang="ru-RU" altLang="ru-RU"/>
          </a:p>
        </p:txBody>
      </p:sp>
      <p:sp>
        <p:nvSpPr>
          <p:cNvPr id="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-1"/>
            <a:ext cx="9144000" cy="1166649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Децибел</a:t>
            </a:r>
            <a:endParaRPr lang="ru-RU" altLang="ru-RU" sz="36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217715" y="1172863"/>
            <a:ext cx="873710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400" i="1" dirty="0"/>
              <a:t>Децибел</a:t>
            </a:r>
            <a:r>
              <a:rPr lang="ru-RU" sz="2400" dirty="0"/>
              <a:t> – это безразмерная единица, применяемая для измерения отношения ряда величин – «силовых» (силы тока, напряжения и т.п.) или «энергетических» (мощности, энергии, плотности потока мощности и т.п.)</a:t>
            </a:r>
          </a:p>
        </p:txBody>
      </p:sp>
      <p:graphicFrame>
        <p:nvGraphicFramePr>
          <p:cNvPr id="9728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6599563"/>
              </p:ext>
            </p:extLst>
          </p:nvPr>
        </p:nvGraphicFramePr>
        <p:xfrm>
          <a:off x="738188" y="2881313"/>
          <a:ext cx="2220912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84" name="Equation" r:id="rId3" imgW="888614" imgH="431613" progId="Equation.DSMT4">
                  <p:embed/>
                </p:oleObj>
              </mc:Choice>
              <mc:Fallback>
                <p:oleObj name="Equation" r:id="rId3" imgW="888614" imgH="431613" progId="Equation.DSMT4">
                  <p:embed/>
                  <p:pic>
                    <p:nvPicPr>
                      <p:cNvPr id="0" name="Picture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188" y="2881313"/>
                        <a:ext cx="2220912" cy="1063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1601036"/>
              </p:ext>
            </p:extLst>
          </p:nvPr>
        </p:nvGraphicFramePr>
        <p:xfrm>
          <a:off x="686639" y="4253265"/>
          <a:ext cx="2728913" cy="1001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85" name="Equation" r:id="rId5" imgW="1091726" imgH="406224" progId="Equation.DSMT4">
                  <p:embed/>
                </p:oleObj>
              </mc:Choice>
              <mc:Fallback>
                <p:oleObj name="Equation" r:id="rId5" imgW="1091726" imgH="406224" progId="Equation.DSMT4">
                  <p:embed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6639" y="4253265"/>
                        <a:ext cx="2728913" cy="1001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/>
        </p:nvGraphicFramePr>
        <p:xfrm>
          <a:off x="718297" y="5699685"/>
          <a:ext cx="2220913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86" name="Equation" r:id="rId7" imgW="888614" imgH="241195" progId="Equation.DSMT4">
                  <p:embed/>
                </p:oleObj>
              </mc:Choice>
              <mc:Fallback>
                <p:oleObj name="Equation" r:id="rId7" imgW="888614" imgH="241195" progId="Equation.DSMT4">
                  <p:embed/>
                  <p:pic>
                    <p:nvPicPr>
                      <p:cNvPr id="0" name="Picture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8297" y="5699685"/>
                        <a:ext cx="2220913" cy="595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3"/>
          <p:cNvSpPr txBox="1">
            <a:spLocks noRot="1" noChangeArrowheads="1"/>
          </p:cNvSpPr>
          <p:nvPr/>
        </p:nvSpPr>
        <p:spPr>
          <a:xfrm>
            <a:off x="3514165" y="2926080"/>
            <a:ext cx="5029200" cy="11976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р -</a:t>
            </a:r>
            <a:r>
              <a:rPr lang="ru-RU" altLang="ru-RU" sz="2200" b="1" dirty="0">
                <a:latin typeface="Arial" pitchFamily="34" charset="0"/>
                <a:cs typeface="Arial" pitchFamily="34" charset="0"/>
              </a:rPr>
              <a:t> величина звукового давления, </a:t>
            </a:r>
            <a:r>
              <a:rPr lang="ru-RU" altLang="ru-RU" sz="2200" b="1" i="1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200" b="1" baseline="-25000" dirty="0">
                <a:latin typeface="Times New Roman" pitchFamily="18" charset="0"/>
                <a:cs typeface="Times New Roman" pitchFamily="18" charset="0"/>
              </a:rPr>
              <a:t>0,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= 2·10</a:t>
            </a:r>
            <a:r>
              <a:rPr lang="ru-RU" sz="2200" b="1" baseline="30000" dirty="0">
                <a:latin typeface="Times New Roman" pitchFamily="18" charset="0"/>
                <a:cs typeface="Times New Roman" pitchFamily="18" charset="0"/>
              </a:rPr>
              <a:t>−5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/>
              <a:t>Па на частоте 1 кГц), </a:t>
            </a:r>
            <a:r>
              <a:rPr lang="en-US" altLang="ru-RU" sz="2200" b="1" dirty="0">
                <a:latin typeface="Arial" pitchFamily="34" charset="0"/>
                <a:cs typeface="Arial" pitchFamily="34" charset="0"/>
              </a:rPr>
              <a:t>–</a:t>
            </a:r>
            <a:r>
              <a:rPr lang="ru-RU" sz="2200" b="1" dirty="0"/>
              <a:t> величина, приятая за нулевой уровень. </a:t>
            </a: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3"/>
          <p:cNvSpPr txBox="1">
            <a:spLocks noRot="1" noChangeArrowheads="1"/>
          </p:cNvSpPr>
          <p:nvPr/>
        </p:nvSpPr>
        <p:spPr>
          <a:xfrm>
            <a:off x="3448280" y="4476923"/>
            <a:ext cx="5695719" cy="6598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ru-RU" sz="2200" b="1" i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ru-RU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200" b="1" dirty="0">
                <a:latin typeface="Arial" pitchFamily="34" charset="0"/>
                <a:cs typeface="Arial" pitchFamily="34" charset="0"/>
              </a:rPr>
              <a:t> - интенсивность (мощность) звука</a:t>
            </a: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lang="ru-RU" altLang="ru-RU" sz="2400" b="1" dirty="0">
              <a:latin typeface="Arial" pitchFamily="34" charset="0"/>
              <a:cs typeface="Arial" pitchFamily="34" charset="0"/>
            </a:endParaRP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400" b="1" dirty="0">
                <a:latin typeface="Arial" pitchFamily="34" charset="0"/>
                <a:cs typeface="Arial" pitchFamily="34" charset="0"/>
              </a:rPr>
              <a:t> </a:t>
            </a:r>
            <a:endParaRPr lang="en-US" altLang="ru-RU" sz="2200" b="1" dirty="0">
              <a:latin typeface="Arial" pitchFamily="34" charset="0"/>
              <a:cs typeface="Arial" pitchFamily="34" charset="0"/>
            </a:endParaRP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3"/>
          <p:cNvSpPr txBox="1">
            <a:spLocks noRot="1" noChangeArrowheads="1"/>
          </p:cNvSpPr>
          <p:nvPr/>
        </p:nvSpPr>
        <p:spPr>
          <a:xfrm>
            <a:off x="3576917" y="5678193"/>
            <a:ext cx="5199530" cy="6598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ru-RU" sz="2200" b="1" i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ru-RU" sz="2200" b="1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ru-RU" sz="22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ru-RU" altLang="ru-RU" sz="2200" b="1" dirty="0">
                <a:latin typeface="Arial" pitchFamily="34" charset="0"/>
                <a:cs typeface="Arial" pitchFamily="34" charset="0"/>
              </a:rPr>
              <a:t>величина, соответствующая нулевому уровню интенсивности</a:t>
            </a: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lang="ru-RU" altLang="ru-RU" sz="2400" b="1" dirty="0">
              <a:latin typeface="Arial" pitchFamily="34" charset="0"/>
              <a:cs typeface="Arial" pitchFamily="34" charset="0"/>
            </a:endParaRP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400" b="1" dirty="0">
                <a:latin typeface="Arial" pitchFamily="34" charset="0"/>
                <a:cs typeface="Arial" pitchFamily="34" charset="0"/>
              </a:rPr>
              <a:t> </a:t>
            </a:r>
            <a:endParaRPr lang="en-US" altLang="ru-RU" sz="2200" b="1" dirty="0">
              <a:latin typeface="Arial" pitchFamily="34" charset="0"/>
              <a:cs typeface="Arial" pitchFamily="34" charset="0"/>
            </a:endParaRP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3290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9D8945-948C-4313-B64E-F754DAA7B5AA}" type="slidenum">
              <a:rPr lang="ru-RU" altLang="ru-RU" smtClean="0"/>
              <a:pPr>
                <a:defRPr/>
              </a:pPr>
              <a:t>20</a:t>
            </a:fld>
            <a:endParaRPr lang="ru-RU" altLang="ru-RU"/>
          </a:p>
        </p:txBody>
      </p:sp>
      <p:sp>
        <p:nvSpPr>
          <p:cNvPr id="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-1"/>
            <a:ext cx="9144000" cy="522058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Аудиограмма</a:t>
            </a:r>
            <a:endParaRPr lang="ru-RU" altLang="ru-RU" sz="36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203199" y="4095820"/>
            <a:ext cx="8737108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400" dirty="0"/>
              <a:t>Тональная </a:t>
            </a:r>
            <a:r>
              <a:rPr lang="ru-RU" sz="2400" dirty="0" err="1"/>
              <a:t>аудиограмма</a:t>
            </a:r>
            <a:r>
              <a:rPr lang="ru-RU" sz="2400" dirty="0"/>
              <a:t> (выделена  на сером фоне) – зависимость восприятия звука (порог слышимости с учетом звучания букв) от частоты на уровне шумов, т.е. восприятие тонального шума (</a:t>
            </a:r>
            <a:r>
              <a:rPr lang="en-US" sz="2400" dirty="0"/>
              <a:t>tonal sound</a:t>
            </a:r>
            <a:r>
              <a:rPr lang="ru-RU" sz="2400" dirty="0"/>
              <a:t>), характеризуемого единственной частотой или узкополосными компонентами, различаемыми на слух на фоне общего шума. Сплошная линия - восприятие звука фиксированной частоты.</a:t>
            </a:r>
          </a:p>
          <a:p>
            <a:r>
              <a:rPr lang="ru-RU" sz="2400" dirty="0"/>
              <a:t> </a:t>
            </a:r>
          </a:p>
          <a:p>
            <a:pPr algn="just"/>
            <a:r>
              <a:rPr lang="ru-RU" sz="2400" dirty="0"/>
              <a:t> </a:t>
            </a:r>
          </a:p>
        </p:txBody>
      </p:sp>
      <p:pic>
        <p:nvPicPr>
          <p:cNvPr id="9" name="Рисунок 8" descr="3_10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70463" y="540326"/>
            <a:ext cx="3910612" cy="36172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8374</TotalTime>
  <Words>941</Words>
  <Application>Microsoft Office PowerPoint</Application>
  <PresentationFormat>Экран (4:3)</PresentationFormat>
  <Paragraphs>165</Paragraphs>
  <Slides>20</Slides>
  <Notes>10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Тема Office</vt:lpstr>
      <vt:lpstr>Equation</vt:lpstr>
      <vt:lpstr>‘ормула</vt:lpstr>
      <vt:lpstr>MathType 6.0 Equation</vt:lpstr>
      <vt:lpstr>Лекция 5   КОЛЕБАНИЯ И ВОЛНЫ </vt:lpstr>
      <vt:lpstr>Гармонические колебания. Пружинный маятник</vt:lpstr>
      <vt:lpstr>Гармонические колебания. Пружинный маятник (продолжение)</vt:lpstr>
      <vt:lpstr>Гармонические колебания. (продолжение)</vt:lpstr>
      <vt:lpstr>Математический маятник</vt:lpstr>
      <vt:lpstr>Затухающие колебания</vt:lpstr>
      <vt:lpstr>Вынужденные колебания. Резонанс</vt:lpstr>
      <vt:lpstr>Волны</vt:lpstr>
      <vt:lpstr>Уравнение плоской волны</vt:lpstr>
      <vt:lpstr>Изображение плоской и сферической волн</vt:lpstr>
      <vt:lpstr>Стоячие волны</vt:lpstr>
      <vt:lpstr>Биения</vt:lpstr>
      <vt:lpstr>Звук</vt:lpstr>
      <vt:lpstr>Эффект Доплера</vt:lpstr>
      <vt:lpstr>Эффект Доплера</vt:lpstr>
      <vt:lpstr>Эффект Допплера (продолжение)</vt:lpstr>
      <vt:lpstr>Аускультация. Стетофонендоскоп</vt:lpstr>
      <vt:lpstr>Схематическое изображение органа слуха у человека</vt:lpstr>
      <vt:lpstr>Децибел</vt:lpstr>
      <vt:lpstr>Аудиограмма</vt:lpstr>
    </vt:vector>
  </TitlesOfParts>
  <Company>Andrey Filippov &amp; Co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Жизнь и движение молекул</dc:title>
  <dc:creator>afilippov</dc:creator>
  <cp:lastModifiedBy>Альберт</cp:lastModifiedBy>
  <cp:revision>758</cp:revision>
  <dcterms:created xsi:type="dcterms:W3CDTF">2004-09-01T16:22:32Z</dcterms:created>
  <dcterms:modified xsi:type="dcterms:W3CDTF">2023-10-06T07:04:48Z</dcterms:modified>
</cp:coreProperties>
</file>