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76" r:id="rId3"/>
    <p:sldId id="277" r:id="rId4"/>
    <p:sldId id="278" r:id="rId5"/>
    <p:sldId id="279" r:id="rId6"/>
    <p:sldId id="280" r:id="rId7"/>
    <p:sldId id="281" r:id="rId8"/>
    <p:sldId id="270" r:id="rId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  <a:srgbClr val="CC11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9138" autoAdjust="0"/>
  </p:normalViewPr>
  <p:slideViewPr>
    <p:cSldViewPr>
      <p:cViewPr varScale="1">
        <p:scale>
          <a:sx n="154" d="100"/>
          <a:sy n="154" d="100"/>
        </p:scale>
        <p:origin x="384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Добрый день, уважаемый Ленар Ринатович! Добрый день, коллеги.</a:t>
            </a:r>
          </a:p>
          <a:p>
            <a:r>
              <a:rPr lang="ru-RU" dirty="0"/>
              <a:t>Согласно поручению</a:t>
            </a:r>
            <a:r>
              <a:rPr lang="ru-RU" baseline="0" dirty="0"/>
              <a:t> ректора по рекомендациям по использованию фирменного стиля, мы разослали всем руководителям подразделений письмо с просьбой предоставить нам обратную связь в виде предложений по изменению и корректировкам связанными с использованием фирменного стиля в презентациях.</a:t>
            </a:r>
          </a:p>
          <a:p>
            <a:r>
              <a:rPr lang="ru-RU" baseline="0" dirty="0"/>
              <a:t>Все полученные рекомендации мы разбили на три категории: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оформлению презентации;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внедрению новых единых стилеобразующих элементов;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структуре презентаций.</a:t>
            </a:r>
          </a:p>
          <a:p>
            <a:pPr marL="228600" indent="-228600">
              <a:buAutoNum type="arabicParenR"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Заголовок: </a:t>
            </a:r>
            <a:r>
              <a:rPr lang="en-US" dirty="0"/>
              <a:t>PT Sans Caption </a:t>
            </a:r>
            <a:r>
              <a:rPr lang="ru-RU" dirty="0"/>
              <a:t>18</a:t>
            </a:r>
          </a:p>
          <a:p>
            <a:pPr marL="0" indent="0">
              <a:buNone/>
            </a:pPr>
            <a:r>
              <a:rPr lang="ru-RU" baseline="0" dirty="0"/>
              <a:t>Имя: </a:t>
            </a:r>
            <a:r>
              <a:rPr lang="en-US" dirty="0"/>
              <a:t>PT Sans </a:t>
            </a:r>
            <a:r>
              <a:rPr lang="ru-RU" dirty="0"/>
              <a:t>полужирный</a:t>
            </a:r>
            <a:r>
              <a:rPr lang="en-US" dirty="0"/>
              <a:t> </a:t>
            </a:r>
            <a:r>
              <a:rPr lang="ru-RU" dirty="0"/>
              <a:t>16</a:t>
            </a:r>
            <a:endParaRPr lang="ru-RU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Контакты и должность: </a:t>
            </a:r>
            <a:r>
              <a:rPr lang="en-US" dirty="0"/>
              <a:t>PT Sans </a:t>
            </a:r>
            <a:r>
              <a:rPr lang="ru-RU" dirty="0"/>
              <a:t>12</a:t>
            </a:r>
            <a:endParaRPr lang="ru-RU" baseline="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  <a:p>
            <a:r>
              <a:rPr lang="ru-RU" baseline="0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495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  <a:p>
            <a:r>
              <a:rPr lang="ru-RU" baseline="0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145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  <a:p>
            <a:r>
              <a:rPr lang="ru-RU" baseline="0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248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  <a:p>
            <a:r>
              <a:rPr lang="ru-RU" baseline="0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967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  <a:p>
            <a:r>
              <a:rPr lang="ru-RU" baseline="0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6356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  <a:p>
            <a:r>
              <a:rPr lang="ru-RU" baseline="0" dirty="0"/>
              <a:t>След. Слайд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406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721D61-F105-393D-B39B-6269E0DA8ACF}"/>
              </a:ext>
            </a:extLst>
          </p:cNvPr>
          <p:cNvSpPr/>
          <p:nvPr/>
        </p:nvSpPr>
        <p:spPr>
          <a:xfrm>
            <a:off x="5796135" y="0"/>
            <a:ext cx="3347865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51520" y="1994628"/>
            <a:ext cx="525658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 Caption" panose="020B0603020203020204" pitchFamily="34" charset="0"/>
              </a:rPr>
              <a:t>ОБОСНОВАНИЕ ПЕРЕИМЕНОВАНИЯ 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 Caption" panose="020B0603020203020204" pitchFamily="34" charset="0"/>
              </a:rPr>
              <a:t>КАФЕДРЫ КОНСТИТУЦИОННОГО, АДМИНИСТРАТИВНОГО И МЕЖДУНАРОДНОГО ПРАВА 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 Caption" panose="020B0603020203020204" pitchFamily="34" charset="0"/>
              </a:rPr>
              <a:t>В КАФЕДРУ ТАМОЖЕННОГО ДЕЛА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0152" y="3579862"/>
            <a:ext cx="2670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Заведующий кафедрой </a:t>
            </a:r>
          </a:p>
          <a:p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конституционного, административного</a:t>
            </a:r>
          </a:p>
          <a:p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и международного права </a:t>
            </a:r>
          </a:p>
          <a:p>
            <a:r>
              <a:rPr 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AVKurochkin@kpfu.ru</a:t>
            </a:r>
          </a:p>
          <a:p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+7 (8552) 58 18 44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99288A-28EA-4333-A305-E315C8C40F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65520"/>
            <a:ext cx="1837357" cy="3513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8AFAC4-B2D5-2DBB-D8EF-09E8A08D5593}"/>
              </a:ext>
            </a:extLst>
          </p:cNvPr>
          <p:cNvSpPr txBox="1"/>
          <p:nvPr/>
        </p:nvSpPr>
        <p:spPr>
          <a:xfrm>
            <a:off x="5940152" y="2861523"/>
            <a:ext cx="23817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Курочкин </a:t>
            </a:r>
          </a:p>
          <a:p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Анатолий Васильевич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12AB575-7C72-454E-BB40-D194FBE85258}"/>
              </a:ext>
            </a:extLst>
          </p:cNvPr>
          <p:cNvSpPr/>
          <p:nvPr/>
        </p:nvSpPr>
        <p:spPr>
          <a:xfrm>
            <a:off x="8172400" y="0"/>
            <a:ext cx="971600" cy="5143500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D26BF2-5AE2-4403-971E-3EB8213263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736" y="339502"/>
            <a:ext cx="432928" cy="9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547664" y="245204"/>
            <a:ext cx="4316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Обоснование переименования кафедры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60" y="245204"/>
            <a:ext cx="845840" cy="34610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3162B83-587D-460D-A17E-E7C8A4CA61DD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30D724-6DF5-4E9B-8E86-E07EF09D66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F8A3BB4-B645-4DEF-8DD6-F43591820813}"/>
              </a:ext>
            </a:extLst>
          </p:cNvPr>
          <p:cNvSpPr txBox="1"/>
          <p:nvPr/>
        </p:nvSpPr>
        <p:spPr>
          <a:xfrm>
            <a:off x="332057" y="1351169"/>
            <a:ext cx="848841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 2013 года кафедра Конституционного, административного и международного права осуществляет подготовку специалистов по специальности 38.05.02 «Таможенное дело» и за прошедший период утвердилась как ключевое структурное подразделение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Набережночелнинского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института КФУ.</a:t>
            </a:r>
          </a:p>
          <a:p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В Стратегии развития Федеральной таможенной службы Российской Федерации до 2030 года одним из приоритетных направлений государственной таможенной политики определено формирование высококвалифицированного кадрового потенциала, способного эффективно реализовывать задачи в сфере таможенного регулирования, контроля и администрирования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.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E848BF-BA27-4C94-A479-BB057E634F6A}"/>
              </a:ext>
            </a:extLst>
          </p:cNvPr>
          <p:cNvSpPr txBox="1"/>
          <p:nvPr/>
        </p:nvSpPr>
        <p:spPr>
          <a:xfrm>
            <a:off x="338082" y="981837"/>
            <a:ext cx="3712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Основания для переименования </a:t>
            </a:r>
          </a:p>
        </p:txBody>
      </p:sp>
    </p:spTree>
    <p:extLst>
      <p:ext uri="{BB962C8B-B14F-4D97-AF65-F5344CB8AC3E}">
        <p14:creationId xmlns:p14="http://schemas.microsoft.com/office/powerpoint/2010/main" val="790759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547663" y="264367"/>
            <a:ext cx="4316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Обоснование переименования кафедры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60" y="245204"/>
            <a:ext cx="845840" cy="34610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3162B83-587D-460D-A17E-E7C8A4CA61DD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30D724-6DF5-4E9B-8E86-E07EF09D66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F8A3BB4-B645-4DEF-8DD6-F43591820813}"/>
              </a:ext>
            </a:extLst>
          </p:cNvPr>
          <p:cNvSpPr txBox="1"/>
          <p:nvPr/>
        </p:nvSpPr>
        <p:spPr>
          <a:xfrm>
            <a:off x="332057" y="1351169"/>
            <a:ext cx="82771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    В настоящее время по специальности 38.05.02 «Таможенное дело» обучается 351 студент, что подтверждает стабильный интерес к данной образовательной программе со стороны абитуриентов. Ежегодно, с 2016 года кафедра осуществляет выпуск специалистов, успешно реализующих себя в профессиональной сфере, в том числе в структурах Федеральной таможенной службы Российской Федерации и в организациях, осуществляющих внешнеэкономическую деятельность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.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E848BF-BA27-4C94-A479-BB057E634F6A}"/>
              </a:ext>
            </a:extLst>
          </p:cNvPr>
          <p:cNvSpPr txBox="1"/>
          <p:nvPr/>
        </p:nvSpPr>
        <p:spPr>
          <a:xfrm>
            <a:off x="338082" y="981837"/>
            <a:ext cx="3712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Основания для переименования </a:t>
            </a:r>
          </a:p>
        </p:txBody>
      </p:sp>
    </p:spTree>
    <p:extLst>
      <p:ext uri="{BB962C8B-B14F-4D97-AF65-F5344CB8AC3E}">
        <p14:creationId xmlns:p14="http://schemas.microsoft.com/office/powerpoint/2010/main" val="49313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547664" y="167713"/>
            <a:ext cx="4316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Обоснование переименования кафедры  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60" y="245204"/>
            <a:ext cx="845840" cy="34610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3162B83-587D-460D-A17E-E7C8A4CA61DD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30D724-6DF5-4E9B-8E86-E07EF09D66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F8A3BB4-B645-4DEF-8DD6-F43591820813}"/>
              </a:ext>
            </a:extLst>
          </p:cNvPr>
          <p:cNvSpPr txBox="1"/>
          <p:nvPr/>
        </p:nvSpPr>
        <p:spPr>
          <a:xfrm>
            <a:off x="539552" y="1635646"/>
            <a:ext cx="59681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1) Таможенник (сотрудник таможенного органа или государственный служащий);</a:t>
            </a:r>
          </a:p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2) Специалист по таможенным операциям у таможенного представителя;</a:t>
            </a:r>
          </a:p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3) Специалист по таможенным операциям в отделах внешнеэкономической деятельности предприятий;</a:t>
            </a:r>
          </a:p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4) Специалисты по таможенным операциям в логистических фирмах.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E848BF-BA27-4C94-A479-BB057E634F6A}"/>
              </a:ext>
            </a:extLst>
          </p:cNvPr>
          <p:cNvSpPr txBox="1"/>
          <p:nvPr/>
        </p:nvSpPr>
        <p:spPr>
          <a:xfrm>
            <a:off x="340205" y="1059582"/>
            <a:ext cx="530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Потенциальные направления трудоустройства: </a:t>
            </a:r>
          </a:p>
        </p:txBody>
      </p:sp>
    </p:spTree>
    <p:extLst>
      <p:ext uri="{BB962C8B-B14F-4D97-AF65-F5344CB8AC3E}">
        <p14:creationId xmlns:p14="http://schemas.microsoft.com/office/powerpoint/2010/main" val="2191849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547664" y="167713"/>
            <a:ext cx="4316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Обоснование переименования кафедры  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60" y="245204"/>
            <a:ext cx="845840" cy="34610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3162B83-587D-460D-A17E-E7C8A4CA61DD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30D724-6DF5-4E9B-8E86-E07EF09D66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F8A3BB4-B645-4DEF-8DD6-F43591820813}"/>
              </a:ext>
            </a:extLst>
          </p:cNvPr>
          <p:cNvSpPr txBox="1"/>
          <p:nvPr/>
        </p:nvSpPr>
        <p:spPr>
          <a:xfrm>
            <a:off x="332057" y="1351169"/>
            <a:ext cx="82003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Кафедра обладает всеми необходимыми условиями для полноценной реализации программы подготовки по специальности 38.05.02 «Таможенное дело»:</a:t>
            </a:r>
          </a:p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1) единственное структурное подразделение вуза в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Закамском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регионе, осуществляющее подготовку по специальности 38.05.02 «Таможенное дело»;</a:t>
            </a:r>
          </a:p>
          <a:p>
            <a:pPr algn="just"/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2) профессорско-преподавательский состав с профильной квалификацией и опытом практической работы в системе ФТС России; </a:t>
            </a:r>
          </a:p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3) лаборатория таможенного дела, оснащённая специализированным программным обеспечением (системой «Альта-Софт»);</a:t>
            </a:r>
          </a:p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4) студенческий научный кружок по таможенному делу.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E848BF-BA27-4C94-A479-BB057E634F6A}"/>
              </a:ext>
            </a:extLst>
          </p:cNvPr>
          <p:cNvSpPr txBox="1"/>
          <p:nvPr/>
        </p:nvSpPr>
        <p:spPr>
          <a:xfrm>
            <a:off x="338082" y="981837"/>
            <a:ext cx="3712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Основания для переименования </a:t>
            </a:r>
          </a:p>
          <a:p>
            <a:r>
              <a:rPr lang="ru-RU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6710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547664" y="170712"/>
            <a:ext cx="4316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Обоснование переименования  кафедры  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60" y="245204"/>
            <a:ext cx="845840" cy="34610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3162B83-587D-460D-A17E-E7C8A4CA61DD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30D724-6DF5-4E9B-8E86-E07EF09D66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F8A3BB4-B645-4DEF-8DD6-F43591820813}"/>
              </a:ext>
            </a:extLst>
          </p:cNvPr>
          <p:cNvSpPr txBox="1"/>
          <p:nvPr/>
        </p:nvSpPr>
        <p:spPr>
          <a:xfrm>
            <a:off x="332057" y="1351169"/>
            <a:ext cx="84164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Смена наименования позволит устранить несоответствие между содержанием образовательной и научной деятельности кафедры и её текущим названием, а также повысит узнаваемость её профиля для потенциальных абитуриентов, представителей профессионального сообщества, государственных органов и работодателей. Для Федеральной таможенной службы России и предприятий, осуществляющих внешнеэкономическую деятельность, наличие кафедры с профильным наименованием выступает важным признаком кадровой специализации и профессионального качества подготовки.</a:t>
            </a:r>
          </a:p>
          <a:p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E848BF-BA27-4C94-A479-BB057E634F6A}"/>
              </a:ext>
            </a:extLst>
          </p:cNvPr>
          <p:cNvSpPr txBox="1"/>
          <p:nvPr/>
        </p:nvSpPr>
        <p:spPr>
          <a:xfrm>
            <a:off x="338082" y="981837"/>
            <a:ext cx="3712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Основания для переименования </a:t>
            </a:r>
          </a:p>
        </p:txBody>
      </p:sp>
    </p:spTree>
    <p:extLst>
      <p:ext uri="{BB962C8B-B14F-4D97-AF65-F5344CB8AC3E}">
        <p14:creationId xmlns:p14="http://schemas.microsoft.com/office/powerpoint/2010/main" val="1124977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547664" y="150584"/>
            <a:ext cx="4316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Обоснование переименования кафедры  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60" y="245204"/>
            <a:ext cx="845840" cy="34610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3162B83-587D-460D-A17E-E7C8A4CA61DD}"/>
              </a:ext>
            </a:extLst>
          </p:cNvPr>
          <p:cNvSpPr/>
          <p:nvPr/>
        </p:nvSpPr>
        <p:spPr>
          <a:xfrm>
            <a:off x="6458018" y="0"/>
            <a:ext cx="1214265" cy="832664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30D724-6DF5-4E9B-8E86-E07EF09D66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018" y="167713"/>
            <a:ext cx="1198292" cy="48456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F8A3BB4-B645-4DEF-8DD6-F43591820813}"/>
              </a:ext>
            </a:extLst>
          </p:cNvPr>
          <p:cNvSpPr txBox="1"/>
          <p:nvPr/>
        </p:nvSpPr>
        <p:spPr>
          <a:xfrm>
            <a:off x="332057" y="1351169"/>
            <a:ext cx="83443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Переименование кафедры не предполагает отказ от преподавания юридических дисциплин профессорско-преподавательским составом кафедры, поскольку таможенные органы Российской Федерации функционируют в правовом поле, осуществляя свои полномочия в соответствии с нормативно-правовыми актами, регулирующими таможенное законодательство, административное право, а также нормы международного публичного права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.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E848BF-BA27-4C94-A479-BB057E634F6A}"/>
              </a:ext>
            </a:extLst>
          </p:cNvPr>
          <p:cNvSpPr txBox="1"/>
          <p:nvPr/>
        </p:nvSpPr>
        <p:spPr>
          <a:xfrm>
            <a:off x="338082" y="981837"/>
            <a:ext cx="3712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Основания для переименования </a:t>
            </a:r>
          </a:p>
        </p:txBody>
      </p:sp>
    </p:spTree>
    <p:extLst>
      <p:ext uri="{BB962C8B-B14F-4D97-AF65-F5344CB8AC3E}">
        <p14:creationId xmlns:p14="http://schemas.microsoft.com/office/powerpoint/2010/main" val="1264028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F2AF4D-5F99-0EED-09FC-A4BBC3C1D89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267744" y="373815"/>
            <a:ext cx="52565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00000"/>
              </a:buClr>
              <a:buSzPts val="1100"/>
            </a:pPr>
            <a:r>
              <a:rPr lang="ru-RU" dirty="0">
                <a:solidFill>
                  <a:schemeClr val="lt1"/>
                </a:solidFill>
                <a:latin typeface="PT Sans" panose="020B0503020203020204" pitchFamily="34" charset="-52"/>
              </a:rPr>
              <a:t>ОБОСНОВАНИЕ  ПЕРЕИМЕНОВАНИЯ </a:t>
            </a:r>
          </a:p>
          <a:p>
            <a:pPr lvl="0">
              <a:buClr>
                <a:srgbClr val="000000"/>
              </a:buClr>
              <a:buSzPts val="1100"/>
            </a:pPr>
            <a:r>
              <a:rPr lang="ru-RU" dirty="0">
                <a:solidFill>
                  <a:schemeClr val="lt1"/>
                </a:solidFill>
                <a:latin typeface="PT Sans" panose="020B0503020203020204" pitchFamily="34" charset="-52"/>
              </a:rPr>
              <a:t>КАФЕДРЫ КОНСТИТУЦИОННОГО, АДМИНИСТРАТИВНОГО И МЕЖДУНАРОДНОГО ПРАВА </a:t>
            </a:r>
          </a:p>
          <a:p>
            <a:pPr lvl="0">
              <a:buClr>
                <a:srgbClr val="000000"/>
              </a:buClr>
              <a:buSzPts val="1100"/>
            </a:pPr>
            <a:r>
              <a:rPr lang="ru-RU" dirty="0">
                <a:solidFill>
                  <a:schemeClr val="lt1"/>
                </a:solidFill>
                <a:latin typeface="PT Sans" panose="020B0503020203020204" pitchFamily="34" charset="-52"/>
              </a:rPr>
              <a:t>В КАФЕДРУ ТАМОЖЕННОГО ДЕЛА</a:t>
            </a:r>
          </a:p>
        </p:txBody>
      </p:sp>
      <p:sp>
        <p:nvSpPr>
          <p:cNvPr id="7" name="Google Shape;898;g89d9307d70_13_164"/>
          <p:cNvSpPr txBox="1"/>
          <p:nvPr/>
        </p:nvSpPr>
        <p:spPr>
          <a:xfrm>
            <a:off x="2267744" y="2355726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3363838"/>
            <a:ext cx="655272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Курочкин  Анатолий Васильевич</a:t>
            </a: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Заведующий кафедрой  конституционного, административного</a:t>
            </a:r>
          </a:p>
          <a:p>
            <a:r>
              <a:rPr lang="ru-RU" sz="1200" dirty="0">
                <a:solidFill>
                  <a:schemeClr val="bg1"/>
                </a:solidFill>
                <a:latin typeface="PT Sans" panose="020B0503020203020204" pitchFamily="34" charset="-52"/>
              </a:rPr>
              <a:t>и международного права</a:t>
            </a:r>
          </a:p>
          <a:p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bg1"/>
                </a:solidFill>
                <a:latin typeface="PT Sans" panose="020B0503020203020204" pitchFamily="34" charset="-52"/>
              </a:rPr>
              <a:t>AVKurochkin@kpfu.ru</a:t>
            </a:r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>
                <a:solidFill>
                  <a:schemeClr val="bg1"/>
                </a:solidFill>
                <a:latin typeface="PT Sans" panose="020B0503020203020204" pitchFamily="34" charset="-52"/>
              </a:rPr>
              <a:t>+7 (8552) 58 18 44</a:t>
            </a:r>
            <a:endParaRPr lang="en-US" sz="120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1F81E5-8EFA-4C91-9D37-F65076B7B4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11" y="656018"/>
            <a:ext cx="1554123" cy="63592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4DD35B2-0F3A-4D58-954D-7BD709B90A68}"/>
              </a:ext>
            </a:extLst>
          </p:cNvPr>
          <p:cNvSpPr/>
          <p:nvPr/>
        </p:nvSpPr>
        <p:spPr>
          <a:xfrm>
            <a:off x="8172400" y="0"/>
            <a:ext cx="971600" cy="5143500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6E62FD6-4DCB-4AEE-8C42-38874407AC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736" y="339502"/>
            <a:ext cx="432928" cy="9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1882</TotalTime>
  <Words>666</Words>
  <Application>Microsoft Office PowerPoint</Application>
  <PresentationFormat>Экран (16:9)</PresentationFormat>
  <Paragraphs>103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PT Sans</vt:lpstr>
      <vt:lpstr>PT Sans Caption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Admin</cp:lastModifiedBy>
  <cp:revision>95</cp:revision>
  <dcterms:created xsi:type="dcterms:W3CDTF">2020-07-15T10:53:07Z</dcterms:created>
  <dcterms:modified xsi:type="dcterms:W3CDTF">2025-06-30T09:12:14Z</dcterms:modified>
</cp:coreProperties>
</file>