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479" r:id="rId3"/>
    <p:sldId id="486" r:id="rId4"/>
    <p:sldId id="484" r:id="rId5"/>
    <p:sldId id="481" r:id="rId6"/>
    <p:sldId id="480" r:id="rId7"/>
    <p:sldId id="478" r:id="rId8"/>
    <p:sldId id="488" r:id="rId9"/>
    <p:sldId id="491" r:id="rId10"/>
    <p:sldId id="482" r:id="rId11"/>
    <p:sldId id="489" r:id="rId12"/>
    <p:sldId id="460" r:id="rId13"/>
    <p:sldId id="492" r:id="rId14"/>
    <p:sldId id="461" r:id="rId15"/>
    <p:sldId id="496" r:id="rId16"/>
    <p:sldId id="497" r:id="rId17"/>
    <p:sldId id="499" r:id="rId18"/>
    <p:sldId id="462" r:id="rId19"/>
    <p:sldId id="463" r:id="rId20"/>
    <p:sldId id="500" r:id="rId21"/>
    <p:sldId id="464" r:id="rId22"/>
    <p:sldId id="465" r:id="rId23"/>
    <p:sldId id="466" r:id="rId24"/>
    <p:sldId id="467" r:id="rId25"/>
    <p:sldId id="494" r:id="rId26"/>
    <p:sldId id="468" r:id="rId27"/>
    <p:sldId id="469" r:id="rId28"/>
    <p:sldId id="470" r:id="rId29"/>
    <p:sldId id="471" r:id="rId30"/>
    <p:sldId id="495" r:id="rId31"/>
    <p:sldId id="473" r:id="rId32"/>
    <p:sldId id="474" r:id="rId33"/>
    <p:sldId id="475" r:id="rId34"/>
    <p:sldId id="472" r:id="rId35"/>
    <p:sldId id="501" r:id="rId36"/>
    <p:sldId id="502" r:id="rId37"/>
    <p:sldId id="286" r:id="rId3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011" autoAdjust="0"/>
    <p:restoredTop sz="98667" autoAdjust="0"/>
  </p:normalViewPr>
  <p:slideViewPr>
    <p:cSldViewPr>
      <p:cViewPr varScale="1">
        <p:scale>
          <a:sx n="55" d="100"/>
          <a:sy n="55" d="100"/>
        </p:scale>
        <p:origin x="103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FF53374-E7E9-4092-9B3D-A6B04F92E0A2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A9A2632B-2C43-4BDF-BE4B-CB74CAEE2F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FA52F84-EB27-4DFC-AA67-BC2110CEFA5C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7854C-B469-4DE0-9368-37B2FDFBBB3D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A2632B-2C43-4BDF-BE4B-CB74CAEE2F94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A2632B-2C43-4BDF-BE4B-CB74CAEE2F94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7854C-B469-4DE0-9368-37B2FDFBBB3D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7854C-B469-4DE0-9368-37B2FDFBBB3D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8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28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/>
          </a:p>
        </p:txBody>
      </p:sp>
      <p:sp>
        <p:nvSpPr>
          <p:cNvPr id="632836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F2C3E27-8C6E-4571-9C07-D1C44768A323}" type="slidenum">
              <a:rPr lang="ru-RU" sz="1200">
                <a:latin typeface="Calibri" pitchFamily="34" charset="0"/>
              </a:rPr>
              <a:pPr algn="r"/>
              <a:t>7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A2632B-2C43-4BDF-BE4B-CB74CAEE2F94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/>
              <a:t>Размерность не в формуле</a:t>
            </a:r>
            <a:r>
              <a:rPr lang="ru-RU" baseline="0"/>
              <a:t> сделать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A2632B-2C43-4BDF-BE4B-CB74CAEE2F94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390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/>
          </a:p>
        </p:txBody>
      </p:sp>
      <p:sp>
        <p:nvSpPr>
          <p:cNvPr id="12390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6BE5598-BD53-4189-8C4C-6DF5F0FC78D4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8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28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/>
          </a:p>
        </p:txBody>
      </p:sp>
      <p:sp>
        <p:nvSpPr>
          <p:cNvPr id="632836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F2C3E27-8C6E-4571-9C07-D1C44768A323}" type="slidenum">
              <a:rPr lang="ru-RU" sz="1200">
                <a:latin typeface="Calibri" pitchFamily="34" charset="0"/>
              </a:rPr>
              <a:pPr algn="r"/>
              <a:t>11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A2632B-2C43-4BDF-BE4B-CB74CAEE2F94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A2632B-2C43-4BDF-BE4B-CB74CAEE2F94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A2632B-2C43-4BDF-BE4B-CB74CAEE2F94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A2632B-2C43-4BDF-BE4B-CB74CAEE2F94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A2632B-2C43-4BDF-BE4B-CB74CAEE2F94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A2632B-2C43-4BDF-BE4B-CB74CAEE2F94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A2632B-2C43-4BDF-BE4B-CB74CAEE2F94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A2632B-2C43-4BDF-BE4B-CB74CAEE2F94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A2632B-2C43-4BDF-BE4B-CB74CAEE2F94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/>
              <a:t>В США 60 Гц?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A2632B-2C43-4BDF-BE4B-CB74CAEE2F94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A2632B-2C43-4BDF-BE4B-CB74CAEE2F94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4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84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sz="1000">
                <a:solidFill>
                  <a:schemeClr val="bg1"/>
                </a:solidFill>
              </a:rPr>
              <a:t>, и устанавливают их так, чтобы вихревые токи были направлены поперек пластин</a:t>
            </a:r>
            <a:endParaRPr lang="ru-RU"/>
          </a:p>
        </p:txBody>
      </p:sp>
      <p:sp>
        <p:nvSpPr>
          <p:cNvPr id="61850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A688100-53F6-4C46-BE99-BC797372B18D}" type="slidenum">
              <a:rPr lang="ru-RU" sz="1200"/>
              <a:pPr algn="r"/>
              <a:t>23</a:t>
            </a:fld>
            <a:endParaRPr lang="ru-RU" sz="12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A2632B-2C43-4BDF-BE4B-CB74CAEE2F94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A2632B-2C43-4BDF-BE4B-CB74CAEE2F94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A2632B-2C43-4BDF-BE4B-CB74CAEE2F94}" type="slidenum">
              <a:rPr lang="ru-RU" smtClean="0"/>
              <a:pPr>
                <a:defRPr/>
              </a:pPr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A2632B-2C43-4BDF-BE4B-CB74CAEE2F94}" type="slidenum">
              <a:rPr lang="ru-RU" smtClean="0"/>
              <a:pPr>
                <a:defRPr/>
              </a:pPr>
              <a:t>27</a:t>
            </a:fld>
            <a:endParaRPr lang="ru-R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A2632B-2C43-4BDF-BE4B-CB74CAEE2F94}" type="slidenum">
              <a:rPr lang="ru-RU" smtClean="0"/>
              <a:pPr>
                <a:defRPr/>
              </a:pPr>
              <a:t>28</a:t>
            </a:fld>
            <a:endParaRPr lang="ru-R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A2632B-2C43-4BDF-BE4B-CB74CAEE2F94}" type="slidenum">
              <a:rPr lang="ru-RU" smtClean="0"/>
              <a:pPr>
                <a:defRPr/>
              </a:pPr>
              <a:t>29</a:t>
            </a:fld>
            <a:endParaRPr lang="ru-R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/>
              <a:t>Уточнить, что имелось в</a:t>
            </a:r>
            <a:r>
              <a:rPr lang="ru-RU" baseline="0"/>
              <a:t> виду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A2632B-2C43-4BDF-BE4B-CB74CAEE2F94}" type="slidenum">
              <a:rPr lang="ru-RU" smtClean="0"/>
              <a:pPr>
                <a:defRPr/>
              </a:pPr>
              <a:t>30</a:t>
            </a:fld>
            <a:endParaRPr lang="ru-R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A2632B-2C43-4BDF-BE4B-CB74CAEE2F94}" type="slidenum">
              <a:rPr lang="ru-RU" smtClean="0"/>
              <a:pPr>
                <a:defRPr/>
              </a:pPr>
              <a:t>31</a:t>
            </a:fld>
            <a:endParaRPr lang="ru-R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7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771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/>
              <a:t>Павел Николаевич</a:t>
            </a:r>
            <a:endParaRPr lang="en-US"/>
          </a:p>
          <a:p>
            <a:r>
              <a:rPr lang="ru-RU"/>
              <a:t>Падение напряжения </a:t>
            </a:r>
            <a:r>
              <a:rPr lang="en-US" b="1" i="1"/>
              <a:t>I</a:t>
            </a:r>
            <a:r>
              <a:rPr lang="ru-RU" b="1" baseline="-25000"/>
              <a:t>1</a:t>
            </a:r>
            <a:r>
              <a:rPr lang="en-US" b="1" i="1"/>
              <a:t>R</a:t>
            </a:r>
            <a:r>
              <a:rPr lang="ru-RU" b="1" baseline="-25000"/>
              <a:t>1</a:t>
            </a:r>
            <a:r>
              <a:rPr lang="ru-RU" b="1"/>
              <a:t> </a:t>
            </a:r>
            <a:r>
              <a:rPr lang="en-US" b="1"/>
              <a:t>=</a:t>
            </a:r>
            <a:r>
              <a:rPr lang="en-US" b="1" i="1"/>
              <a:t>U</a:t>
            </a:r>
            <a:r>
              <a:rPr lang="en-US" b="1" baseline="-25000"/>
              <a:t>1</a:t>
            </a:r>
            <a:r>
              <a:rPr lang="en-US" b="1"/>
              <a:t> </a:t>
            </a:r>
            <a:br>
              <a:rPr lang="en-US" b="1"/>
            </a:br>
            <a:r>
              <a:rPr lang="ru-RU"/>
              <a:t>на сопротивлении </a:t>
            </a:r>
            <a:r>
              <a:rPr lang="en-US" b="1" i="1"/>
              <a:t>R</a:t>
            </a:r>
            <a:r>
              <a:rPr lang="ru-RU" b="1" baseline="-25000"/>
              <a:t>1 </a:t>
            </a:r>
            <a:r>
              <a:rPr lang="ru-RU"/>
              <a:t>при быстропеременных полях мало по сравнению с каждой из двух ЭДС</a:t>
            </a:r>
            <a:endParaRPr lang="ru-RU" b="1">
              <a:solidFill>
                <a:schemeClr val="bg1"/>
              </a:solidFill>
            </a:endParaRPr>
          </a:p>
          <a:p>
            <a:endParaRPr lang="ru-RU"/>
          </a:p>
        </p:txBody>
      </p:sp>
      <p:sp>
        <p:nvSpPr>
          <p:cNvPr id="627716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54CD2E5-7AA4-43B1-BE8A-FCB12CD6826D}" type="slidenum">
              <a:rPr lang="ru-RU" sz="1200"/>
              <a:pPr algn="r"/>
              <a:t>32</a:t>
            </a:fld>
            <a:endParaRPr lang="ru-RU" sz="120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A2632B-2C43-4BDF-BE4B-CB74CAEE2F94}" type="slidenum">
              <a:rPr lang="ru-RU" smtClean="0"/>
              <a:pPr>
                <a:defRPr/>
              </a:pPr>
              <a:t>33</a:t>
            </a:fld>
            <a:endParaRPr lang="ru-R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A2632B-2C43-4BDF-BE4B-CB74CAEE2F94}" type="slidenum">
              <a:rPr lang="ru-RU" smtClean="0"/>
              <a:pPr>
                <a:defRPr/>
              </a:pPr>
              <a:t>34</a:t>
            </a:fld>
            <a:endParaRPr lang="ru-RU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A2632B-2C43-4BDF-BE4B-CB74CAEE2F94}" type="slidenum">
              <a:rPr lang="ru-RU" smtClean="0"/>
              <a:pPr>
                <a:defRPr/>
              </a:pPr>
              <a:t>35</a:t>
            </a:fld>
            <a:endParaRPr lang="ru-RU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A2632B-2C43-4BDF-BE4B-CB74CAEE2F94}" type="slidenum">
              <a:rPr lang="ru-RU" smtClean="0"/>
              <a:pPr>
                <a:defRPr/>
              </a:pPr>
              <a:t>36</a:t>
            </a:fld>
            <a:endParaRPr lang="ru-RU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11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21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/>
          </a:p>
        </p:txBody>
      </p:sp>
      <p:sp>
        <p:nvSpPr>
          <p:cNvPr id="60211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306C628-3763-4890-9E88-83FCDE6A7B8E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solidFill>
                  <a:schemeClr val="tx2">
                    <a:lumMod val="50000"/>
                  </a:schemeClr>
                </a:solidFill>
                <a:latin typeface="Verdana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029352-98E7-4358-8339-BA688655359B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E1D93-0C3F-486D-A2E6-51D91F90A0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20000"/>
          </a:xfrm>
        </p:spPr>
        <p:txBody>
          <a:bodyPr>
            <a:normAutofit/>
          </a:bodyPr>
          <a:lstStyle>
            <a:lvl1pPr algn="r">
              <a:defRPr sz="3600" b="1">
                <a:solidFill>
                  <a:schemeClr val="tx2">
                    <a:lumMod val="50000"/>
                  </a:schemeClr>
                </a:solidFill>
                <a:latin typeface="Verdana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6291CC-8B2E-408F-832D-E8570476E171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4A1D9B-149B-4C3F-95E2-5F1634FBDE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F25CB-0999-44A9-92B1-7965223A7640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F2D1F6-E0A4-44ED-BC80-DDE8A47577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5CCEE8-8807-4B77-B00F-AF02CC0CEE09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06607-6339-4D6D-A37C-F2BDB027E9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FB21D0-2DC7-4009-96D6-60BDAEF4498E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3DADA8-94F8-4706-A722-47ECAF7FFF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4C77A6-A8D6-4DFB-BBA5-08665CA2E057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09268F-51CC-4D52-B519-4F9E28BC9B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CAA9FD-9C89-42D8-B341-B74EC5CCBF09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8AAB6-4C78-4E76-AED4-00ECDF6998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06F12C-55DF-4A0B-A22A-57850905E483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78197-2A99-45DC-901D-F293BE9D0D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DE5CE4-49CD-4301-A022-241DA84E2E3A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A75CAF-AFC4-46FF-A6C5-F24FBDA12E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78AA20-3CF1-47C3-8D26-025758C48CBC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B95D2-D4AF-4ECD-B2F4-E8F9CD4EE9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090C46-AB2A-467D-B30E-5C21C2E6585A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34F2E6-6596-4257-B1AE-47D3013C33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35B29B-74FC-4E69-B902-1E9C7F06806E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4A68D9-9E27-4A0C-A70F-7D77E128CA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-24"/>
            <a:ext cx="9144032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7E425DD-C3E6-4DB8-8330-95D00157AA40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B2B1870-13F9-4CE2-B797-5744C191DE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60" r:id="rId12"/>
  </p:sldLayoutIdLst>
  <p:txStyles>
    <p:titleStyle>
      <a:lvl1pPr algn="r" rtl="0" fontAlgn="base">
        <a:spcBef>
          <a:spcPct val="0"/>
        </a:spcBef>
        <a:spcAft>
          <a:spcPct val="0"/>
        </a:spcAft>
        <a:defRPr sz="3600" b="1" kern="1200">
          <a:solidFill>
            <a:schemeClr val="tx2">
              <a:lumMod val="50000"/>
            </a:schemeClr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.lanbook.com/book/113945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image" Target="../media/image2.png"/><Relationship Id="rId7" Type="http://schemas.openxmlformats.org/officeDocument/2006/relationships/oleObject" Target="../embeddings/oleObject3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wmf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image" Target="../media/image6.png"/><Relationship Id="rId7" Type="http://schemas.openxmlformats.org/officeDocument/2006/relationships/image" Target="../media/image8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7.wmf"/><Relationship Id="rId10" Type="http://schemas.openxmlformats.org/officeDocument/2006/relationships/image" Target="../media/image10.png"/><Relationship Id="rId4" Type="http://schemas.openxmlformats.org/officeDocument/2006/relationships/oleObject" Target="../embeddings/oleObject4.bin"/><Relationship Id="rId9" Type="http://schemas.openxmlformats.org/officeDocument/2006/relationships/image" Target="../media/image9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image" Target="../media/image11.png"/><Relationship Id="rId7" Type="http://schemas.openxmlformats.org/officeDocument/2006/relationships/oleObject" Target="../embeddings/oleObject8.bin"/><Relationship Id="rId12" Type="http://schemas.openxmlformats.org/officeDocument/2006/relationships/image" Target="../media/image16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wmf"/><Relationship Id="rId11" Type="http://schemas.openxmlformats.org/officeDocument/2006/relationships/oleObject" Target="../embeddings/oleObject10.bin"/><Relationship Id="rId5" Type="http://schemas.openxmlformats.org/officeDocument/2006/relationships/oleObject" Target="../embeddings/oleObject7.bin"/><Relationship Id="rId10" Type="http://schemas.openxmlformats.org/officeDocument/2006/relationships/image" Target="../media/image15.wmf"/><Relationship Id="rId4" Type="http://schemas.openxmlformats.org/officeDocument/2006/relationships/image" Target="../media/image12.png"/><Relationship Id="rId9" Type="http://schemas.openxmlformats.org/officeDocument/2006/relationships/oleObject" Target="../embeddings/oleObject9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9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18.wmf"/><Relationship Id="rId4" Type="http://schemas.openxmlformats.org/officeDocument/2006/relationships/oleObject" Target="../embeddings/oleObject1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20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13" Type="http://schemas.openxmlformats.org/officeDocument/2006/relationships/image" Target="../media/image27.png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12" Type="http://schemas.openxmlformats.org/officeDocument/2006/relationships/image" Target="../media/image26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wmf"/><Relationship Id="rId11" Type="http://schemas.openxmlformats.org/officeDocument/2006/relationships/oleObject" Target="../embeddings/oleObject19.bin"/><Relationship Id="rId5" Type="http://schemas.openxmlformats.org/officeDocument/2006/relationships/oleObject" Target="../embeddings/oleObject16.bin"/><Relationship Id="rId10" Type="http://schemas.openxmlformats.org/officeDocument/2006/relationships/image" Target="../media/image25.wmf"/><Relationship Id="rId4" Type="http://schemas.openxmlformats.org/officeDocument/2006/relationships/image" Target="../media/image22.wmf"/><Relationship Id="rId9" Type="http://schemas.openxmlformats.org/officeDocument/2006/relationships/oleObject" Target="../embeddings/oleObject18.bin"/><Relationship Id="rId1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21.bin"/><Relationship Id="rId10" Type="http://schemas.openxmlformats.org/officeDocument/2006/relationships/image" Target="../media/image33.png"/><Relationship Id="rId4" Type="http://schemas.openxmlformats.org/officeDocument/2006/relationships/image" Target="../media/image29.wmf"/><Relationship Id="rId9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13" Type="http://schemas.openxmlformats.org/officeDocument/2006/relationships/oleObject" Target="../embeddings/oleObject27.bin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wmf"/><Relationship Id="rId11" Type="http://schemas.openxmlformats.org/officeDocument/2006/relationships/image" Target="../media/image37.png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36.wmf"/><Relationship Id="rId4" Type="http://schemas.openxmlformats.org/officeDocument/2006/relationships/image" Target="../media/image34.wmf"/><Relationship Id="rId9" Type="http://schemas.openxmlformats.org/officeDocument/2006/relationships/oleObject" Target="../embeddings/oleObject26.bin"/><Relationship Id="rId14" Type="http://schemas.openxmlformats.org/officeDocument/2006/relationships/image" Target="../media/image39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40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oleObject" Target="../embeddings/oleObject30.bin"/><Relationship Id="rId7" Type="http://schemas.openxmlformats.org/officeDocument/2006/relationships/image" Target="../media/image44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1.bin"/><Relationship Id="rId5" Type="http://schemas.openxmlformats.org/officeDocument/2006/relationships/image" Target="../media/image43.png"/><Relationship Id="rId10" Type="http://schemas.openxmlformats.org/officeDocument/2006/relationships/image" Target="../media/image46.png"/><Relationship Id="rId4" Type="http://schemas.openxmlformats.org/officeDocument/2006/relationships/image" Target="../media/image42.wmf"/><Relationship Id="rId9" Type="http://schemas.openxmlformats.org/officeDocument/2006/relationships/image" Target="../media/image45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47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6.bin"/><Relationship Id="rId12" Type="http://schemas.openxmlformats.org/officeDocument/2006/relationships/image" Target="../media/image54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wmf"/><Relationship Id="rId11" Type="http://schemas.openxmlformats.org/officeDocument/2006/relationships/oleObject" Target="../embeddings/oleObject38.bin"/><Relationship Id="rId5" Type="http://schemas.openxmlformats.org/officeDocument/2006/relationships/oleObject" Target="../embeddings/oleObject35.bin"/><Relationship Id="rId10" Type="http://schemas.openxmlformats.org/officeDocument/2006/relationships/image" Target="../media/image53.wmf"/><Relationship Id="rId4" Type="http://schemas.openxmlformats.org/officeDocument/2006/relationships/image" Target="../media/image50.wmf"/><Relationship Id="rId9" Type="http://schemas.openxmlformats.org/officeDocument/2006/relationships/oleObject" Target="../embeddings/oleObject37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wmf"/><Relationship Id="rId4" Type="http://schemas.openxmlformats.org/officeDocument/2006/relationships/oleObject" Target="../embeddings/oleObject39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wmf"/><Relationship Id="rId5" Type="http://schemas.openxmlformats.org/officeDocument/2006/relationships/oleObject" Target="../embeddings/oleObject41.bin"/><Relationship Id="rId4" Type="http://schemas.openxmlformats.org/officeDocument/2006/relationships/image" Target="../media/image58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hyperlink" Target="2-06-04_&#1048;_&#1043;&#1077;&#1085;&#1077;&#1088;&#1072;&#1090;&#1086;&#1088;&#1055;&#1077;&#1088;&#1077;&#1084;&#1058;&#1086;&#1082;&#1072;.swf" TargetMode="External"/><Relationship Id="rId7" Type="http://schemas.openxmlformats.org/officeDocument/2006/relationships/hyperlink" Target="2-06-03_&#1044;_&#1055;&#1088;&#1080;&#1085;&#1094;&#1080;&#1087;&#1043;&#1077;&#1085;&#1077;&#1088;&#1072;&#1090;&#1086;&#1088;&#1072;.swf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hyperlink" Target="2-06-02_&#1044;_&#1043;&#1077;&#1085;&#1077;&#1088;&#1072;&#1090;&#1086;&#1088;&#1055;&#1077;&#1088;&#1077;&#1084;&#1058;&#1086;&#1082;&#1072;.avi" TargetMode="External"/><Relationship Id="rId4" Type="http://schemas.openxmlformats.org/officeDocument/2006/relationships/image" Target="../media/image6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hyperlink" Target="2-06-05_&#1044;_&#1069;&#1052;-&#1080;&#1085;&#1076;&#1091;&#1082;&#1094;&#1080;&#1103;.avi" TargetMode="External"/><Relationship Id="rId7" Type="http://schemas.openxmlformats.org/officeDocument/2006/relationships/hyperlink" Target="2-06-08_&#1044;_&#1044;&#1077;&#1090;&#1077;&#1082;&#1090;&#1086;&#1088;&#1052;&#1077;&#1090;&#1072;&#1083;&#1083;&#1055;&#1088;&#1077;&#1076;&#1084;&#1077;&#1090;&#1086;&#1074;.swf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hyperlink" Target="2-06-06_&#1048;_&#1042;&#1099;&#1088;&#1072;&#1073;&#1086;&#1090;&#1082;&#1072;&#1069;&#1083;&#1077;&#1082;&#1090;&#1088;&#1086;&#1101;&#1085;&#1077;&#1088;&#1075;&#1080;&#1080;.swf" TargetMode="External"/><Relationship Id="rId4" Type="http://schemas.openxmlformats.org/officeDocument/2006/relationships/image" Target="../media/image6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wmf"/><Relationship Id="rId13" Type="http://schemas.openxmlformats.org/officeDocument/2006/relationships/oleObject" Target="../embeddings/oleObject47.bin"/><Relationship Id="rId3" Type="http://schemas.openxmlformats.org/officeDocument/2006/relationships/oleObject" Target="../embeddings/oleObject42.bin"/><Relationship Id="rId7" Type="http://schemas.openxmlformats.org/officeDocument/2006/relationships/oleObject" Target="../embeddings/oleObject44.bin"/><Relationship Id="rId12" Type="http://schemas.openxmlformats.org/officeDocument/2006/relationships/image" Target="../media/image70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wmf"/><Relationship Id="rId11" Type="http://schemas.openxmlformats.org/officeDocument/2006/relationships/oleObject" Target="../embeddings/oleObject46.bin"/><Relationship Id="rId5" Type="http://schemas.openxmlformats.org/officeDocument/2006/relationships/oleObject" Target="../embeddings/oleObject43.bin"/><Relationship Id="rId10" Type="http://schemas.openxmlformats.org/officeDocument/2006/relationships/image" Target="../media/image69.wmf"/><Relationship Id="rId4" Type="http://schemas.openxmlformats.org/officeDocument/2006/relationships/image" Target="../media/image66.wmf"/><Relationship Id="rId9" Type="http://schemas.openxmlformats.org/officeDocument/2006/relationships/oleObject" Target="../embeddings/oleObject45.bin"/><Relationship Id="rId14" Type="http://schemas.openxmlformats.org/officeDocument/2006/relationships/image" Target="../media/image71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wmf"/><Relationship Id="rId3" Type="http://schemas.openxmlformats.org/officeDocument/2006/relationships/hyperlink" Target="2-06-10_&#1048;_&#1057;&#1072;&#1084;&#1086;&#1080;&#1085;&#1076;&#1091;&#1082;&#1094;&#1080;&#1103;.swf" TargetMode="External"/><Relationship Id="rId7" Type="http://schemas.openxmlformats.org/officeDocument/2006/relationships/oleObject" Target="../embeddings/oleObject48.bin"/><Relationship Id="rId12" Type="http://schemas.openxmlformats.org/officeDocument/2006/relationships/image" Target="../media/image82.w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11" Type="http://schemas.openxmlformats.org/officeDocument/2006/relationships/oleObject" Target="../embeddings/oleObject50.bin"/><Relationship Id="rId5" Type="http://schemas.openxmlformats.org/officeDocument/2006/relationships/hyperlink" Target="2-06-09_&#1044;_&#1048;&#1089;&#1087;&#1086;&#1083;&#1100;&#1079;&#1086;&#1074;&#1072;&#1085;&#1080;&#1077;&#1057;&#1072;&#1084;&#1086;&#1080;&#1085;&#1076;&#1091;&#1082;&#1094;&#1080;&#1080;.avi" TargetMode="External"/><Relationship Id="rId10" Type="http://schemas.openxmlformats.org/officeDocument/2006/relationships/image" Target="../media/image81.wmf"/><Relationship Id="rId4" Type="http://schemas.openxmlformats.org/officeDocument/2006/relationships/image" Target="../media/image79.png"/><Relationship Id="rId9" Type="http://schemas.openxmlformats.org/officeDocument/2006/relationships/oleObject" Target="../embeddings/oleObject49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wmf"/><Relationship Id="rId3" Type="http://schemas.openxmlformats.org/officeDocument/2006/relationships/oleObject" Target="../embeddings/oleObject51.bin"/><Relationship Id="rId7" Type="http://schemas.openxmlformats.org/officeDocument/2006/relationships/oleObject" Target="../embeddings/oleObject53.bin"/><Relationship Id="rId12" Type="http://schemas.openxmlformats.org/officeDocument/2006/relationships/image" Target="../media/image87.w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wmf"/><Relationship Id="rId11" Type="http://schemas.openxmlformats.org/officeDocument/2006/relationships/oleObject" Target="../embeddings/oleObject55.bin"/><Relationship Id="rId5" Type="http://schemas.openxmlformats.org/officeDocument/2006/relationships/oleObject" Target="../embeddings/oleObject52.bin"/><Relationship Id="rId10" Type="http://schemas.openxmlformats.org/officeDocument/2006/relationships/image" Target="../media/image86.wmf"/><Relationship Id="rId4" Type="http://schemas.openxmlformats.org/officeDocument/2006/relationships/image" Target="../media/image83.wmf"/><Relationship Id="rId9" Type="http://schemas.openxmlformats.org/officeDocument/2006/relationships/oleObject" Target="../embeddings/oleObject54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wmf"/><Relationship Id="rId3" Type="http://schemas.openxmlformats.org/officeDocument/2006/relationships/oleObject" Target="../embeddings/oleObject56.bin"/><Relationship Id="rId7" Type="http://schemas.openxmlformats.org/officeDocument/2006/relationships/oleObject" Target="../embeddings/oleObject58.bin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wmf"/><Relationship Id="rId5" Type="http://schemas.openxmlformats.org/officeDocument/2006/relationships/oleObject" Target="../embeddings/oleObject57.bin"/><Relationship Id="rId10" Type="http://schemas.openxmlformats.org/officeDocument/2006/relationships/image" Target="../media/image91.wmf"/><Relationship Id="rId4" Type="http://schemas.openxmlformats.org/officeDocument/2006/relationships/image" Target="../media/image88.wmf"/><Relationship Id="rId9" Type="http://schemas.openxmlformats.org/officeDocument/2006/relationships/oleObject" Target="../embeddings/oleObject59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3.wmf"/><Relationship Id="rId4" Type="http://schemas.openxmlformats.org/officeDocument/2006/relationships/oleObject" Target="../embeddings/oleObject60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3.bin"/><Relationship Id="rId13" Type="http://schemas.openxmlformats.org/officeDocument/2006/relationships/image" Target="../media/image99.wmf"/><Relationship Id="rId3" Type="http://schemas.openxmlformats.org/officeDocument/2006/relationships/image" Target="../media/image94.png"/><Relationship Id="rId7" Type="http://schemas.openxmlformats.org/officeDocument/2006/relationships/image" Target="../media/image96.wmf"/><Relationship Id="rId12" Type="http://schemas.openxmlformats.org/officeDocument/2006/relationships/oleObject" Target="../embeddings/oleObject65.bin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62.bin"/><Relationship Id="rId11" Type="http://schemas.openxmlformats.org/officeDocument/2006/relationships/image" Target="../media/image98.wmf"/><Relationship Id="rId5" Type="http://schemas.openxmlformats.org/officeDocument/2006/relationships/image" Target="../media/image95.wmf"/><Relationship Id="rId10" Type="http://schemas.openxmlformats.org/officeDocument/2006/relationships/oleObject" Target="../embeddings/oleObject64.bin"/><Relationship Id="rId4" Type="http://schemas.openxmlformats.org/officeDocument/2006/relationships/oleObject" Target="../embeddings/oleObject61.bin"/><Relationship Id="rId9" Type="http://schemas.openxmlformats.org/officeDocument/2006/relationships/image" Target="../media/image97.w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wmf"/><Relationship Id="rId3" Type="http://schemas.openxmlformats.org/officeDocument/2006/relationships/image" Target="../media/image100.png"/><Relationship Id="rId7" Type="http://schemas.openxmlformats.org/officeDocument/2006/relationships/oleObject" Target="../embeddings/oleObject67.bin"/><Relationship Id="rId12" Type="http://schemas.openxmlformats.org/officeDocument/2006/relationships/image" Target="../media/image105.w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png"/><Relationship Id="rId11" Type="http://schemas.openxmlformats.org/officeDocument/2006/relationships/oleObject" Target="../embeddings/oleObject69.bin"/><Relationship Id="rId5" Type="http://schemas.openxmlformats.org/officeDocument/2006/relationships/image" Target="../media/image101.wmf"/><Relationship Id="rId10" Type="http://schemas.openxmlformats.org/officeDocument/2006/relationships/image" Target="../media/image104.wmf"/><Relationship Id="rId4" Type="http://schemas.openxmlformats.org/officeDocument/2006/relationships/oleObject" Target="../embeddings/oleObject66.bin"/><Relationship Id="rId9" Type="http://schemas.openxmlformats.org/officeDocument/2006/relationships/oleObject" Target="../embeddings/oleObject68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png"/><Relationship Id="rId5" Type="http://schemas.openxmlformats.org/officeDocument/2006/relationships/hyperlink" Target="2-06-11_&#1044;_&#1058;&#1088;&#1072;&#1085;&#1089;&#1087;&#1086;&#1088;&#1090;&#1080;&#1088;&#1086;&#1074;&#1082;&#1072;%20&#1101;&#1083;&#1077;&#1082;&#1090;&#1088;&#1086;&#1101;&#1085;&#1077;&#1088;&#1075;&#1080;&#1080;.swf" TargetMode="External"/><Relationship Id="rId4" Type="http://schemas.openxmlformats.org/officeDocument/2006/relationships/image" Target="../media/image10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wmf"/><Relationship Id="rId3" Type="http://schemas.openxmlformats.org/officeDocument/2006/relationships/oleObject" Target="../embeddings/oleObject70.bin"/><Relationship Id="rId7" Type="http://schemas.openxmlformats.org/officeDocument/2006/relationships/oleObject" Target="../embeddings/oleObject72.bin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0.wmf"/><Relationship Id="rId5" Type="http://schemas.openxmlformats.org/officeDocument/2006/relationships/oleObject" Target="../embeddings/oleObject71.bin"/><Relationship Id="rId4" Type="http://schemas.openxmlformats.org/officeDocument/2006/relationships/image" Target="../media/image109.w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wmf"/><Relationship Id="rId13" Type="http://schemas.openxmlformats.org/officeDocument/2006/relationships/oleObject" Target="../embeddings/oleObject78.bin"/><Relationship Id="rId18" Type="http://schemas.openxmlformats.org/officeDocument/2006/relationships/image" Target="../media/image119.wmf"/><Relationship Id="rId3" Type="http://schemas.openxmlformats.org/officeDocument/2006/relationships/oleObject" Target="../embeddings/oleObject73.bin"/><Relationship Id="rId7" Type="http://schemas.openxmlformats.org/officeDocument/2006/relationships/oleObject" Target="../embeddings/oleObject75.bin"/><Relationship Id="rId12" Type="http://schemas.openxmlformats.org/officeDocument/2006/relationships/image" Target="../media/image116.wmf"/><Relationship Id="rId17" Type="http://schemas.openxmlformats.org/officeDocument/2006/relationships/oleObject" Target="../embeddings/oleObject80.bin"/><Relationship Id="rId2" Type="http://schemas.openxmlformats.org/officeDocument/2006/relationships/notesSlide" Target="../notesSlides/notesSlide35.xml"/><Relationship Id="rId16" Type="http://schemas.openxmlformats.org/officeDocument/2006/relationships/image" Target="../media/image118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3.wmf"/><Relationship Id="rId11" Type="http://schemas.openxmlformats.org/officeDocument/2006/relationships/oleObject" Target="../embeddings/oleObject77.bin"/><Relationship Id="rId5" Type="http://schemas.openxmlformats.org/officeDocument/2006/relationships/oleObject" Target="../embeddings/oleObject74.bin"/><Relationship Id="rId15" Type="http://schemas.openxmlformats.org/officeDocument/2006/relationships/oleObject" Target="../embeddings/oleObject79.bin"/><Relationship Id="rId10" Type="http://schemas.openxmlformats.org/officeDocument/2006/relationships/image" Target="../media/image115.wmf"/><Relationship Id="rId4" Type="http://schemas.openxmlformats.org/officeDocument/2006/relationships/image" Target="../media/image112.wmf"/><Relationship Id="rId9" Type="http://schemas.openxmlformats.org/officeDocument/2006/relationships/oleObject" Target="../embeddings/oleObject76.bin"/><Relationship Id="rId14" Type="http://schemas.openxmlformats.org/officeDocument/2006/relationships/image" Target="../media/image117.w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wmf"/><Relationship Id="rId3" Type="http://schemas.openxmlformats.org/officeDocument/2006/relationships/oleObject" Target="../embeddings/oleObject81.bin"/><Relationship Id="rId7" Type="http://schemas.openxmlformats.org/officeDocument/2006/relationships/oleObject" Target="../embeddings/oleObject83.bin"/><Relationship Id="rId12" Type="http://schemas.openxmlformats.org/officeDocument/2006/relationships/image" Target="../media/image124.w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1.wmf"/><Relationship Id="rId11" Type="http://schemas.openxmlformats.org/officeDocument/2006/relationships/oleObject" Target="../embeddings/oleObject85.bin"/><Relationship Id="rId5" Type="http://schemas.openxmlformats.org/officeDocument/2006/relationships/oleObject" Target="../embeddings/oleObject82.bin"/><Relationship Id="rId10" Type="http://schemas.openxmlformats.org/officeDocument/2006/relationships/image" Target="../media/image123.wmf"/><Relationship Id="rId4" Type="http://schemas.openxmlformats.org/officeDocument/2006/relationships/image" Target="../media/image120.wmf"/><Relationship Id="rId9" Type="http://schemas.openxmlformats.org/officeDocument/2006/relationships/oleObject" Target="../embeddings/oleObject84.bin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://rutube.ru/tracks/1425275.html?v=0ccd9cf27c52d982fb958fea16fb3057" TargetMode="External"/><Relationship Id="rId3" Type="http://schemas.openxmlformats.org/officeDocument/2006/relationships/hyperlink" Target="http://school-collection.edu.ru/" TargetMode="External"/><Relationship Id="rId7" Type="http://schemas.openxmlformats.org/officeDocument/2006/relationships/hyperlink" Target="http://www.allbiograf.ru/category/fizika/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krugosvet.ru/enc/nauka_i_tehnika/tehnologiya_i_promyshlennost" TargetMode="External"/><Relationship Id="rId5" Type="http://schemas.openxmlformats.org/officeDocument/2006/relationships/hyperlink" Target="http://stoom.ru/content" TargetMode="External"/><Relationship Id="rId4" Type="http://schemas.openxmlformats.org/officeDocument/2006/relationships/hyperlink" Target="http://ru.wikipedia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4710113"/>
            <a:ext cx="7918648" cy="1672033"/>
          </a:xfrm>
        </p:spPr>
        <p:txBody>
          <a:bodyPr>
            <a:normAutofit/>
          </a:bodyPr>
          <a:lstStyle/>
          <a:p>
            <a:r>
              <a:rPr lang="ru-RU" sz="14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Учебный материал по учебникам:</a:t>
            </a:r>
          </a:p>
          <a:p>
            <a:pPr marL="342900" indent="-342900" algn="l">
              <a:buAutoNum type="arabicPeriod"/>
            </a:pPr>
            <a:r>
              <a:rPr lang="ru-RU" sz="14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Савельев И. В. Курс общей физики: учебное пособие. - Санкт-Петербург: Лань. - Том 2: Электричество и магнетизм. Волны. Оптика - 2019. § 60-68. </a:t>
            </a:r>
          </a:p>
          <a:p>
            <a:pPr algn="l"/>
            <a:r>
              <a:rPr lang="ru-RU" sz="14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URL: </a:t>
            </a:r>
            <a:r>
              <a:rPr lang="ru-RU" sz="14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3"/>
              </a:rPr>
              <a:t>https://e.lanbook.com/book/113945</a:t>
            </a:r>
            <a:endParaRPr lang="ru-RU" sz="1400" b="1" dirty="0">
              <a:solidFill>
                <a:srgbClr val="37609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l"/>
            <a:r>
              <a:rPr lang="ru-RU" sz="14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2. Трофимова Т.И. Курс физики. - Екатеринбург: АТП, 2016. § 123-131. </a:t>
            </a:r>
          </a:p>
          <a:p>
            <a:endParaRPr lang="ru-RU" b="1" dirty="0">
              <a:solidFill>
                <a:srgbClr val="376092"/>
              </a:solidFill>
              <a:latin typeface="Arial" pitchFamily="34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0" y="104775"/>
            <a:ext cx="9144000" cy="17526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ru-RU" sz="3000" b="1" dirty="0">
                <a:solidFill>
                  <a:srgbClr val="7F7F7F"/>
                </a:solidFill>
                <a:latin typeface="Verdana" pitchFamily="34" charset="0"/>
              </a:rPr>
              <a:t>Курс лекций </a:t>
            </a:r>
            <a:r>
              <a:rPr lang="ru-RU" sz="3000" b="1">
                <a:solidFill>
                  <a:srgbClr val="7F7F7F"/>
                </a:solidFill>
                <a:latin typeface="Verdana" pitchFamily="34" charset="0"/>
              </a:rPr>
              <a:t>по общей физике </a:t>
            </a:r>
            <a:br>
              <a:rPr lang="ru-RU" sz="3000" b="1" dirty="0">
                <a:solidFill>
                  <a:srgbClr val="7F7F7F"/>
                </a:solidFill>
                <a:latin typeface="Verdana" pitchFamily="34" charset="0"/>
              </a:rPr>
            </a:br>
            <a:endParaRPr lang="ru-RU" sz="3000" b="1" dirty="0">
              <a:solidFill>
                <a:srgbClr val="7F7F7F"/>
              </a:solidFill>
              <a:latin typeface="Verdana" pitchFamily="34" charset="0"/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ru-RU" sz="3000" b="1" dirty="0">
                <a:solidFill>
                  <a:srgbClr val="376092"/>
                </a:solidFill>
                <a:latin typeface="Verdana" pitchFamily="34" charset="0"/>
              </a:rPr>
              <a:t> </a:t>
            </a:r>
            <a:br>
              <a:rPr lang="ru-RU" sz="3000" b="1" dirty="0">
                <a:solidFill>
                  <a:srgbClr val="376092"/>
                </a:solidFill>
                <a:latin typeface="Verdana" pitchFamily="34" charset="0"/>
              </a:rPr>
            </a:br>
            <a:r>
              <a:rPr lang="ru-RU" sz="3300" b="1" dirty="0">
                <a:solidFill>
                  <a:srgbClr val="376092"/>
                </a:solidFill>
                <a:latin typeface="Verdana" pitchFamily="34" charset="0"/>
              </a:rPr>
              <a:t>Часть </a:t>
            </a:r>
            <a:r>
              <a:rPr lang="en-US" sz="3300" b="1" dirty="0">
                <a:solidFill>
                  <a:srgbClr val="376092"/>
                </a:solidFill>
                <a:latin typeface="Verdana" pitchFamily="34" charset="0"/>
              </a:rPr>
              <a:t>II</a:t>
            </a:r>
            <a:r>
              <a:rPr lang="ru-RU" sz="3300" b="1" dirty="0">
                <a:solidFill>
                  <a:srgbClr val="376092"/>
                </a:solidFill>
                <a:latin typeface="Verdana" pitchFamily="34" charset="0"/>
              </a:rPr>
              <a:t>. Электродинамика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306638"/>
          </a:xfrm>
        </p:spPr>
        <p:txBody>
          <a:bodyPr>
            <a:normAutofit/>
          </a:bodyPr>
          <a:lstStyle/>
          <a:p>
            <a:pPr algn="ctr"/>
            <a:r>
              <a:rPr lang="ru-RU" sz="4800" dirty="0">
                <a:solidFill>
                  <a:srgbClr val="10253F"/>
                </a:solidFill>
              </a:rPr>
              <a:t>Электромагнитная индукция</a:t>
            </a: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7019924" y="6382146"/>
            <a:ext cx="2160588" cy="503238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Бахтина Е.Ю., </a:t>
            </a:r>
            <a:r>
              <a:rPr lang="ru-RU" sz="1200" b="1" dirty="0" err="1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к.ф.-м.н</a:t>
            </a:r>
            <a: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., </a:t>
            </a:r>
            <a:b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</a:br>
            <a: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доц.</a:t>
            </a:r>
            <a:r>
              <a:rPr lang="en-US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 </a:t>
            </a:r>
            <a: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каф.</a:t>
            </a:r>
            <a:r>
              <a:rPr lang="en-US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 </a:t>
            </a:r>
            <a: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физики </a:t>
            </a:r>
            <a:r>
              <a:rPr lang="ru-RU" sz="1200" b="1" dirty="0" err="1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МГАКХиС</a:t>
            </a:r>
            <a:endParaRPr lang="ru-RU" sz="1200" b="1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3096DD5B-84C2-374B-4469-59B94E590595}"/>
              </a:ext>
            </a:extLst>
          </p:cNvPr>
          <p:cNvSpPr txBox="1">
            <a:spLocks/>
          </p:cNvSpPr>
          <p:nvPr/>
        </p:nvSpPr>
        <p:spPr bwMode="auto">
          <a:xfrm>
            <a:off x="1475656" y="4145756"/>
            <a:ext cx="6400800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>
                <a:solidFill>
                  <a:srgbClr val="376092"/>
                </a:solidFill>
                <a:latin typeface="Verdana" pitchFamily="34" charset="0"/>
              </a:rPr>
              <a:t>Лекция </a:t>
            </a:r>
            <a:r>
              <a:rPr lang="ru-RU" b="1">
                <a:solidFill>
                  <a:srgbClr val="376092"/>
                </a:solidFill>
                <a:latin typeface="Arial" pitchFamily="34" charset="0"/>
              </a:rPr>
              <a:t>6</a:t>
            </a:r>
            <a:endParaRPr lang="ru-RU" b="1" dirty="0">
              <a:solidFill>
                <a:srgbClr val="376092"/>
              </a:solidFill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>
            <a:normAutofit/>
          </a:bodyPr>
          <a:lstStyle/>
          <a:p>
            <a:r>
              <a:rPr lang="ru-RU" dirty="0"/>
              <a:t>Закон полного тока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28662" y="1988840"/>
            <a:ext cx="35814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Закон полного тока</a:t>
            </a:r>
          </a:p>
        </p:txBody>
      </p:sp>
      <p:graphicFrame>
        <p:nvGraphicFramePr>
          <p:cNvPr id="110594" name="Object 2"/>
          <p:cNvGraphicFramePr>
            <a:graphicFrameLocks noChangeAspect="1"/>
          </p:cNvGraphicFramePr>
          <p:nvPr/>
        </p:nvGraphicFramePr>
        <p:xfrm>
          <a:off x="928662" y="2996952"/>
          <a:ext cx="3600400" cy="13255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3858" name="Формула" r:id="rId3" imgW="1218960" imgH="444240" progId="Equation.3">
                  <p:embed/>
                </p:oleObj>
              </mc:Choice>
              <mc:Fallback>
                <p:oleObj name="Формула" r:id="rId3" imgW="1218960" imgH="4442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662" y="2996952"/>
                        <a:ext cx="3600400" cy="132554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928662" y="2350790"/>
            <a:ext cx="3581400" cy="648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Теорема о циркуляции вектора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4509120"/>
            <a:ext cx="7488832" cy="1368152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002060"/>
                </a:solidFill>
                <a:latin typeface="Verdana" pitchFamily="34" charset="0"/>
              </a:rPr>
              <a:t>Циркуляция вектора </a:t>
            </a:r>
            <a:r>
              <a:rPr lang="ru-RU" sz="2000" b="1" i="1" dirty="0">
                <a:solidFill>
                  <a:srgbClr val="002060"/>
                </a:solidFill>
                <a:latin typeface="Verdana" pitchFamily="34" charset="0"/>
              </a:rPr>
              <a:t>В</a:t>
            </a:r>
            <a:r>
              <a:rPr lang="ru-RU" sz="2000" b="1" dirty="0">
                <a:solidFill>
                  <a:srgbClr val="002060"/>
                </a:solidFill>
                <a:latin typeface="Verdana" pitchFamily="34" charset="0"/>
              </a:rPr>
              <a:t> по произвольному замкнутому контуру равна произведению магнитной постоянной </a:t>
            </a:r>
            <a:r>
              <a:rPr lang="ru-RU" sz="2000" b="1" i="1" dirty="0">
                <a:solidFill>
                  <a:srgbClr val="002060"/>
                </a:solidFill>
                <a:latin typeface="Verdana" pitchFamily="34" charset="0"/>
              </a:rPr>
              <a:t>μ</a:t>
            </a:r>
            <a:r>
              <a:rPr lang="ru-RU" sz="2000" b="1" i="1" baseline="-25000" dirty="0">
                <a:solidFill>
                  <a:srgbClr val="002060"/>
                </a:solidFill>
                <a:latin typeface="Verdana" pitchFamily="34" charset="0"/>
              </a:rPr>
              <a:t>0</a:t>
            </a:r>
            <a:r>
              <a:rPr lang="ru-RU" sz="2000" b="1" dirty="0">
                <a:solidFill>
                  <a:srgbClr val="002060"/>
                </a:solidFill>
                <a:latin typeface="Verdana" pitchFamily="34" charset="0"/>
              </a:rPr>
              <a:t> на сумму всех токов, пронизывающих контур</a:t>
            </a:r>
            <a:endParaRPr lang="ru-RU" sz="2000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pic>
        <p:nvPicPr>
          <p:cNvPr id="110595" name="Picture 3" descr="1-17-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57571" y="908719"/>
            <a:ext cx="3614979" cy="2806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Прямая соединительная линия 10"/>
          <p:cNvCxnSpPr/>
          <p:nvPr/>
        </p:nvCxnSpPr>
        <p:spPr>
          <a:xfrm>
            <a:off x="611560" y="692696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539552" y="836712"/>
            <a:ext cx="5400600" cy="108012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При рассмотрении суперпозиции значений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В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по замкнутому контуру получаем: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572000" y="3772919"/>
            <a:ext cx="457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i="1" dirty="0">
                <a:solidFill>
                  <a:srgbClr val="002060"/>
                </a:solidFill>
                <a:latin typeface="Verdana" pitchFamily="34" charset="0"/>
              </a:rPr>
              <a:t>n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– количество проводников с токами, охватываемых контуром </a:t>
            </a:r>
            <a:r>
              <a:rPr lang="en-US" sz="1600" b="1" i="1" dirty="0">
                <a:solidFill>
                  <a:srgbClr val="002060"/>
                </a:solidFill>
                <a:latin typeface="Verdana" pitchFamily="34" charset="0"/>
              </a:rPr>
              <a:t>L</a:t>
            </a:r>
            <a:endParaRPr lang="ru-RU" sz="16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11312" y="6165304"/>
            <a:ext cx="8496944" cy="593304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002060"/>
                </a:solidFill>
                <a:latin typeface="Verdana" pitchFamily="34" charset="0"/>
              </a:rPr>
              <a:t>Позволяет рассчитывать магнитные поля (находить </a:t>
            </a:r>
            <a:r>
              <a:rPr lang="ru-RU" sz="2000" b="1" i="1" dirty="0">
                <a:solidFill>
                  <a:srgbClr val="002060"/>
                </a:solidFill>
                <a:latin typeface="Verdana" pitchFamily="34" charset="0"/>
              </a:rPr>
              <a:t>В</a:t>
            </a:r>
            <a:r>
              <a:rPr lang="ru-RU" sz="2000" b="1" dirty="0">
                <a:solidFill>
                  <a:srgbClr val="002060"/>
                </a:solidFill>
                <a:latin typeface="Verdana" pitchFamily="34" charset="0"/>
              </a:rPr>
              <a:t>)</a:t>
            </a:r>
            <a:br>
              <a:rPr lang="ru-RU" sz="20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2000" b="1" dirty="0">
                <a:solidFill>
                  <a:srgbClr val="002060"/>
                </a:solidFill>
                <a:latin typeface="Verdana" pitchFamily="34" charset="0"/>
              </a:rPr>
              <a:t>без использования закона </a:t>
            </a:r>
            <a:r>
              <a:rPr lang="ru-RU" sz="2000" b="1" dirty="0" err="1">
                <a:solidFill>
                  <a:srgbClr val="002060"/>
                </a:solidFill>
                <a:latin typeface="Verdana" pitchFamily="34" charset="0"/>
              </a:rPr>
              <a:t>Био-Савара-Лапласа</a:t>
            </a:r>
            <a:endParaRPr lang="ru-RU" sz="2000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23528" y="6120592"/>
            <a:ext cx="431800" cy="6477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rgbClr val="002060"/>
                </a:solidFill>
                <a:latin typeface="Verdana" pitchFamily="34" charset="0"/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0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0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3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>
            <a:normAutofit/>
          </a:bodyPr>
          <a:lstStyle/>
          <a:p>
            <a:r>
              <a:rPr lang="ru-RU" dirty="0"/>
              <a:t>Применение закона полного тока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611560" y="692696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6" name="Picture 3" descr="1-17-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484784"/>
            <a:ext cx="4320000" cy="335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Object 5"/>
          <p:cNvGraphicFramePr>
            <a:graphicFrameLocks noChangeAspect="1"/>
          </p:cNvGraphicFramePr>
          <p:nvPr/>
        </p:nvGraphicFramePr>
        <p:xfrm>
          <a:off x="323528" y="4941169"/>
          <a:ext cx="4320000" cy="12117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2050" name="Формула" r:id="rId4" imgW="1600200" imgH="444240" progId="Equation.3">
                  <p:embed/>
                </p:oleObj>
              </mc:Choice>
              <mc:Fallback>
                <p:oleObj name="Формула" r:id="rId4" imgW="1600200" imgH="4442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4941169"/>
                        <a:ext cx="4320000" cy="1211739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611560" y="836712"/>
            <a:ext cx="8352928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Замкнутый контур L с заданным направлением обхода</a:t>
            </a: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6" cstate="print"/>
          <a:srcRect l="59422" t="47301" r="7061" b="32134"/>
          <a:stretch>
            <a:fillRect/>
          </a:stretch>
        </p:blipFill>
        <p:spPr bwMode="auto">
          <a:xfrm>
            <a:off x="4716016" y="1484784"/>
            <a:ext cx="4320000" cy="3312012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graphicFrame>
        <p:nvGraphicFramePr>
          <p:cNvPr id="642054" name="Object 6"/>
          <p:cNvGraphicFramePr>
            <a:graphicFrameLocks noChangeAspect="1"/>
          </p:cNvGraphicFramePr>
          <p:nvPr/>
        </p:nvGraphicFramePr>
        <p:xfrm>
          <a:off x="4716016" y="5040034"/>
          <a:ext cx="4320000" cy="1053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2054" name="Формула" r:id="rId7" imgW="1841400" imgH="444240" progId="Equation.3">
                  <p:embed/>
                </p:oleObj>
              </mc:Choice>
              <mc:Fallback>
                <p:oleObj name="Формула" r:id="rId7" imgW="1841400" imgH="4442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016" y="5040034"/>
                        <a:ext cx="4320000" cy="10532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323528" y="6281936"/>
            <a:ext cx="8820472" cy="576064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Вклад токов, не входящих в заданный контур равен нулю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4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/>
          <a:lstStyle/>
          <a:p>
            <a:r>
              <a:rPr lang="ru-RU" dirty="0"/>
              <a:t>Применение закона полного тока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836712"/>
            <a:ext cx="5760640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Поле прямого тока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11560" y="692696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6" name="Picture 4" descr="1-16-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3501008"/>
            <a:ext cx="4848200" cy="3121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611560" y="1268983"/>
          <a:ext cx="3888432" cy="130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0002" name="Формула" r:id="rId4" imgW="1333440" imgH="444240" progId="Equation.3">
                  <p:embed/>
                </p:oleObj>
              </mc:Choice>
              <mc:Fallback>
                <p:oleObj name="Формула" r:id="rId4" imgW="1333440" imgH="4442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1268983"/>
                        <a:ext cx="3888432" cy="13099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903628" y="4653136"/>
          <a:ext cx="2372227" cy="173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0005" name="Формула" r:id="rId6" imgW="545760" imgH="393480" progId="Equation.3">
                  <p:embed/>
                </p:oleObj>
              </mc:Choice>
              <mc:Fallback>
                <p:oleObj name="Формула" r:id="rId6" imgW="545760" imgH="3934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3628" y="4653136"/>
                        <a:ext cx="2372227" cy="173437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Прямая соединительная линия 11"/>
          <p:cNvCxnSpPr/>
          <p:nvPr/>
        </p:nvCxnSpPr>
        <p:spPr>
          <a:xfrm rot="5400000">
            <a:off x="4662152" y="2618768"/>
            <a:ext cx="2556000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611560" y="2780928"/>
          <a:ext cx="5184576" cy="109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0006" name="Формула" r:id="rId8" imgW="1765080" imgH="368280" progId="Equation.3">
                  <p:embed/>
                </p:oleObj>
              </mc:Choice>
              <mc:Fallback>
                <p:oleObj name="Формула" r:id="rId8" imgW="1765080" imgH="36828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2780928"/>
                        <a:ext cx="5184576" cy="10922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Стрелка вправо 15"/>
          <p:cNvSpPr/>
          <p:nvPr/>
        </p:nvSpPr>
        <p:spPr>
          <a:xfrm>
            <a:off x="6156176" y="2204864"/>
            <a:ext cx="360363" cy="36036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640009" name="Picture 9"/>
          <p:cNvPicPr>
            <a:picLocks noChangeAspect="1" noChangeArrowheads="1"/>
          </p:cNvPicPr>
          <p:nvPr/>
        </p:nvPicPr>
        <p:blipFill>
          <a:blip r:embed="rId10" cstate="print"/>
          <a:srcRect l="14834" t="5523" r="63080"/>
          <a:stretch>
            <a:fillRect/>
          </a:stretch>
        </p:blipFill>
        <p:spPr bwMode="auto">
          <a:xfrm>
            <a:off x="6876256" y="836712"/>
            <a:ext cx="1942523" cy="23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Прямоугольник 16"/>
          <p:cNvSpPr/>
          <p:nvPr/>
        </p:nvSpPr>
        <p:spPr>
          <a:xfrm>
            <a:off x="2195736" y="3933056"/>
            <a:ext cx="1872208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т.к. В=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const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 rot="5400000">
            <a:off x="3078658" y="3698206"/>
            <a:ext cx="540000" cy="1588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non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5400000">
            <a:off x="5003278" y="3788270"/>
            <a:ext cx="432000" cy="1588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non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4788024" y="3933056"/>
            <a:ext cx="1296144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2000" b="1" i="1" dirty="0">
                <a:solidFill>
                  <a:srgbClr val="002060"/>
                </a:solidFill>
                <a:latin typeface="Verdana" pitchFamily="34" charset="0"/>
              </a:rPr>
              <a:t>L=</a:t>
            </a:r>
            <a:r>
              <a:rPr lang="en-US" sz="2000" b="1" dirty="0">
                <a:solidFill>
                  <a:srgbClr val="002060"/>
                </a:solidFill>
                <a:latin typeface="Verdana" pitchFamily="34" charset="0"/>
              </a:rPr>
              <a:t>2</a:t>
            </a:r>
            <a:r>
              <a:rPr lang="el-GR" sz="2000" b="1" i="1" dirty="0">
                <a:solidFill>
                  <a:srgbClr val="002060"/>
                </a:solidFill>
                <a:latin typeface="+mn-lt"/>
              </a:rPr>
              <a:t>π</a:t>
            </a:r>
            <a:r>
              <a:rPr lang="en-US" sz="2000" b="1" i="1" dirty="0">
                <a:solidFill>
                  <a:srgbClr val="002060"/>
                </a:solidFill>
                <a:latin typeface="Verdana" pitchFamily="34" charset="0"/>
              </a:rPr>
              <a:t>r</a:t>
            </a:r>
            <a:endParaRPr lang="ru-RU" sz="2000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40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>
            <a:normAutofit/>
          </a:bodyPr>
          <a:lstStyle/>
          <a:p>
            <a:r>
              <a:rPr lang="ru-RU" sz="3200" dirty="0"/>
              <a:t>Применение закона полного тока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789792" y="5899926"/>
            <a:ext cx="5436096" cy="9233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 центре соленоида МП практически однородно и значительно превышает по модулю поле вне катушки</a:t>
            </a:r>
          </a:p>
        </p:txBody>
      </p:sp>
      <p:pic>
        <p:nvPicPr>
          <p:cNvPr id="112643" name="Picture 3" descr="1-17-5"/>
          <p:cNvPicPr>
            <a:picLocks noChangeAspect="1" noChangeArrowheads="1"/>
          </p:cNvPicPr>
          <p:nvPr/>
        </p:nvPicPr>
        <p:blipFill>
          <a:blip r:embed="rId3" cstate="print"/>
          <a:srcRect r="13944"/>
          <a:stretch>
            <a:fillRect/>
          </a:stretch>
        </p:blipFill>
        <p:spPr bwMode="auto">
          <a:xfrm>
            <a:off x="2771800" y="1196752"/>
            <a:ext cx="5904656" cy="2219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642910" y="836712"/>
            <a:ext cx="8033546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Магнитное поле бесконечно длинного соленоида</a:t>
            </a: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 cstate="print"/>
          <a:srcRect l="40578" t="35647" r="20021" b="49685"/>
          <a:stretch>
            <a:fillRect/>
          </a:stretch>
        </p:blipFill>
        <p:spPr bwMode="auto">
          <a:xfrm>
            <a:off x="3861800" y="3654904"/>
            <a:ext cx="4786314" cy="2226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Прямая соединительная линия 9"/>
          <p:cNvCxnSpPr/>
          <p:nvPr/>
        </p:nvCxnSpPr>
        <p:spPr>
          <a:xfrm>
            <a:off x="611560" y="692696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Object 2"/>
          <p:cNvGraphicFramePr>
            <a:graphicFrameLocks noChangeAspect="1"/>
          </p:cNvGraphicFramePr>
          <p:nvPr/>
        </p:nvGraphicFramePr>
        <p:xfrm>
          <a:off x="2555776" y="5690941"/>
          <a:ext cx="1143008" cy="10504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930" name="Формула" r:id="rId5" imgW="431640" imgH="393480" progId="Equation.3">
                  <p:embed/>
                </p:oleObj>
              </mc:Choice>
              <mc:Fallback>
                <p:oleObj name="Формула" r:id="rId5" imgW="43164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5690941"/>
                        <a:ext cx="1143008" cy="105042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2"/>
          <p:cNvGraphicFramePr>
            <a:graphicFrameLocks noChangeAspect="1"/>
          </p:cNvGraphicFramePr>
          <p:nvPr/>
        </p:nvGraphicFramePr>
        <p:xfrm>
          <a:off x="611560" y="4077072"/>
          <a:ext cx="3155951" cy="1146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931" name="Формула" r:id="rId7" imgW="1091880" imgH="393480" progId="Equation.3">
                  <p:embed/>
                </p:oleObj>
              </mc:Choice>
              <mc:Fallback>
                <p:oleObj name="Формула" r:id="rId7" imgW="109188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4077072"/>
                        <a:ext cx="3155951" cy="11461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107504" y="5812104"/>
            <a:ext cx="2714644" cy="857256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i="1" dirty="0">
                <a:solidFill>
                  <a:srgbClr val="002060"/>
                </a:solidFill>
                <a:latin typeface="Verdana" pitchFamily="34" charset="0"/>
              </a:rPr>
              <a:t>n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</a:rPr>
              <a:t> –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 кол-во витков </a:t>
            </a:r>
            <a:br>
              <a:rPr lang="en-US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на единицу длины соленоида</a:t>
            </a:r>
            <a:endParaRPr lang="ru-RU" sz="1600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graphicFrame>
        <p:nvGraphicFramePr>
          <p:cNvPr id="636932" name="Object 4"/>
          <p:cNvGraphicFramePr>
            <a:graphicFrameLocks noChangeAspect="1"/>
          </p:cNvGraphicFramePr>
          <p:nvPr/>
        </p:nvGraphicFramePr>
        <p:xfrm>
          <a:off x="642624" y="1204288"/>
          <a:ext cx="3168352" cy="13664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932" name="Формула" r:id="rId9" imgW="888840" imgH="380880" progId="Equation.3">
                  <p:embed/>
                </p:oleObj>
              </mc:Choice>
              <mc:Fallback>
                <p:oleObj name="Формула" r:id="rId9" imgW="888840" imgH="3808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624" y="1204288"/>
                        <a:ext cx="3168352" cy="136649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6933" name="Object 5"/>
          <p:cNvGraphicFramePr>
            <a:graphicFrameLocks noChangeAspect="1"/>
          </p:cNvGraphicFramePr>
          <p:nvPr/>
        </p:nvGraphicFramePr>
        <p:xfrm>
          <a:off x="642938" y="2567631"/>
          <a:ext cx="3168650" cy="1347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933" name="Формула" r:id="rId11" imgW="1143000" imgH="482400" progId="Equation.3">
                  <p:embed/>
                </p:oleObj>
              </mc:Choice>
              <mc:Fallback>
                <p:oleObj name="Формула" r:id="rId11" imgW="1143000" imgH="4824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38" y="2567631"/>
                        <a:ext cx="3168650" cy="13477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Скругленный прямоугольник 16"/>
          <p:cNvSpPr/>
          <p:nvPr/>
        </p:nvSpPr>
        <p:spPr>
          <a:xfrm>
            <a:off x="1836961" y="4003848"/>
            <a:ext cx="358775" cy="129736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36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36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6" grpId="0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>
            <a:normAutofit/>
          </a:bodyPr>
          <a:lstStyle/>
          <a:p>
            <a:r>
              <a:rPr lang="ru-RU" dirty="0"/>
              <a:t>Применение закона полного тока</a:t>
            </a:r>
          </a:p>
        </p:txBody>
      </p:sp>
      <p:pic>
        <p:nvPicPr>
          <p:cNvPr id="6" name="Picture 10" descr="1-17-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27459" y="1700808"/>
            <a:ext cx="4016541" cy="4304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540122" y="1988840"/>
            <a:ext cx="4319910" cy="1158968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Линии магнитной индукции замыкаются внутри катушки </a:t>
            </a:r>
            <a:br>
              <a:rPr lang="en-US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и представляют собой концентрические окружности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83568" y="5805264"/>
            <a:ext cx="3024336" cy="864096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0850" indent="-450850"/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N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 –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количество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витков </a:t>
            </a:r>
            <a:r>
              <a:rPr lang="ru-RU" b="1" dirty="0" err="1">
                <a:solidFill>
                  <a:srgbClr val="002060"/>
                </a:solidFill>
                <a:latin typeface="Verdana" pitchFamily="34" charset="0"/>
              </a:rPr>
              <a:t>тороида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611560" y="692696"/>
            <a:ext cx="85324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603010" y="827420"/>
            <a:ext cx="4183304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Поле в центре кругового тока</a:t>
            </a:r>
          </a:p>
        </p:txBody>
      </p:sp>
      <p:graphicFrame>
        <p:nvGraphicFramePr>
          <p:cNvPr id="634885" name="Object 5"/>
          <p:cNvGraphicFramePr>
            <a:graphicFrameLocks noChangeAspect="1"/>
          </p:cNvGraphicFramePr>
          <p:nvPr/>
        </p:nvGraphicFramePr>
        <p:xfrm>
          <a:off x="639266" y="3357563"/>
          <a:ext cx="3168000" cy="10407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885" name="Формула" r:id="rId4" imgW="1130040" imgH="368280" progId="Equation.3">
                  <p:embed/>
                </p:oleObj>
              </mc:Choice>
              <mc:Fallback>
                <p:oleObj name="Формула" r:id="rId4" imgW="1130040" imgH="3682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9266" y="3357563"/>
                        <a:ext cx="3168000" cy="104070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"/>
          <p:cNvGraphicFramePr>
            <a:graphicFrameLocks noChangeAspect="1"/>
          </p:cNvGraphicFramePr>
          <p:nvPr/>
        </p:nvGraphicFramePr>
        <p:xfrm>
          <a:off x="633002" y="4508500"/>
          <a:ext cx="3168000" cy="10879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889" name="Формула" r:id="rId6" imgW="1155600" imgH="393480" progId="Equation.3">
                  <p:embed/>
                </p:oleObj>
              </mc:Choice>
              <mc:Fallback>
                <p:oleObj name="Формула" r:id="rId6" imgW="1155600" imgH="39348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3002" y="4508500"/>
                        <a:ext cx="3168000" cy="108798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Стрелка вправо 26"/>
          <p:cNvSpPr/>
          <p:nvPr/>
        </p:nvSpPr>
        <p:spPr>
          <a:xfrm>
            <a:off x="4067944" y="3717082"/>
            <a:ext cx="360363" cy="36036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5868144" y="6027003"/>
            <a:ext cx="3275856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/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показана одна из линий индукции некоторого радиуса r</a:t>
            </a:r>
            <a:r>
              <a:rPr lang="ru-RU" sz="1600" b="1" baseline="-25000" dirty="0">
                <a:solidFill>
                  <a:srgbClr val="002060"/>
                </a:solidFill>
                <a:latin typeface="Verdana" pitchFamily="34" charset="0"/>
              </a:rPr>
              <a:t>1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 ≤ </a:t>
            </a:r>
            <a:r>
              <a:rPr lang="ru-RU" sz="1600" b="1" dirty="0" err="1">
                <a:solidFill>
                  <a:srgbClr val="002060"/>
                </a:solidFill>
                <a:latin typeface="Verdana" pitchFamily="34" charset="0"/>
              </a:rPr>
              <a:t>r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 &lt; r</a:t>
            </a:r>
            <a:r>
              <a:rPr lang="ru-RU" sz="1600" b="1" baseline="-25000" dirty="0">
                <a:solidFill>
                  <a:srgbClr val="002060"/>
                </a:solidFill>
                <a:latin typeface="Verdana" pitchFamily="34" charset="0"/>
              </a:rPr>
              <a:t>2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040560" y="797803"/>
            <a:ext cx="4355976" cy="86177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002060"/>
                </a:solidFill>
                <a:latin typeface="Verdana" pitchFamily="34" charset="0"/>
              </a:rPr>
              <a:t>Тороид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– кольцевая катушка, витки которой намотаны на сердечник, имеющий форму тора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39552" y="1268760"/>
            <a:ext cx="4320480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МП сосредоточено внутри </a:t>
            </a:r>
            <a:r>
              <a:rPr lang="ru-RU" b="1" dirty="0" err="1">
                <a:solidFill>
                  <a:srgbClr val="002060"/>
                </a:solidFill>
                <a:latin typeface="Verdana" pitchFamily="34" charset="0"/>
              </a:rPr>
              <a:t>тороида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, вне его поля нет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34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27" grpId="0" animBg="1"/>
      <p:bldP spid="14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692150"/>
          </a:xfrm>
        </p:spPr>
        <p:txBody>
          <a:bodyPr>
            <a:normAutofit/>
          </a:bodyPr>
          <a:lstStyle/>
          <a:p>
            <a:pPr algn="r"/>
            <a:r>
              <a:rPr lang="ru-RU">
                <a:solidFill>
                  <a:srgbClr val="10253F"/>
                </a:solidFill>
              </a:rPr>
              <a:t>Сопоставление </a:t>
            </a:r>
            <a:r>
              <a:rPr lang="ru-RU" sz="3600" b="1">
                <a:solidFill>
                  <a:srgbClr val="10253F"/>
                </a:solidFill>
                <a:latin typeface="Verdana" pitchFamily="34" charset="0"/>
              </a:rPr>
              <a:t>ЭП </a:t>
            </a:r>
            <a:r>
              <a:rPr lang="ru-RU" sz="3600" b="1" dirty="0">
                <a:solidFill>
                  <a:srgbClr val="10253F"/>
                </a:solidFill>
                <a:latin typeface="Verdana" pitchFamily="34" charset="0"/>
              </a:rPr>
              <a:t>и МП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611560" y="836712"/>
            <a:ext cx="41040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Электрическое поле</a:t>
            </a:r>
          </a:p>
        </p:txBody>
      </p:sp>
      <p:graphicFrame>
        <p:nvGraphicFramePr>
          <p:cNvPr id="9" name="Object 2"/>
          <p:cNvGraphicFramePr>
            <a:graphicFrameLocks noChangeAspect="1"/>
          </p:cNvGraphicFramePr>
          <p:nvPr/>
        </p:nvGraphicFramePr>
        <p:xfrm>
          <a:off x="5534025" y="1844675"/>
          <a:ext cx="3025775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817" name="Формула" r:id="rId3" imgW="1257120" imgH="444240" progId="Equation.3">
                  <p:embed/>
                </p:oleObj>
              </mc:Choice>
              <mc:Fallback>
                <p:oleObj name="Формула" r:id="rId3" imgW="1257120" imgH="44424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34025" y="1844675"/>
                        <a:ext cx="3025775" cy="10795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4896496" y="1198662"/>
            <a:ext cx="4104000" cy="576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Теорема о циркуляции вектора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В 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(закон полного тока)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896496" y="836712"/>
            <a:ext cx="41040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Магнитное поле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4860032" y="4176494"/>
            <a:ext cx="3960000" cy="64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Магнитное поле – ВИХРЕВОЕ</a:t>
            </a:r>
          </a:p>
        </p:txBody>
      </p:sp>
      <p:graphicFrame>
        <p:nvGraphicFramePr>
          <p:cNvPr id="33" name="Object 28"/>
          <p:cNvGraphicFramePr>
            <a:graphicFrameLocks noChangeAspect="1"/>
          </p:cNvGraphicFramePr>
          <p:nvPr/>
        </p:nvGraphicFramePr>
        <p:xfrm>
          <a:off x="1646238" y="1916113"/>
          <a:ext cx="1884362" cy="1081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827" name="Формула" r:id="rId5" imgW="647640" imgH="368280" progId="Equation.3">
                  <p:embed/>
                </p:oleObj>
              </mc:Choice>
              <mc:Fallback>
                <p:oleObj name="Формула" r:id="rId5" imgW="647640" imgH="368280" progId="Equation.3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6238" y="1916113"/>
                        <a:ext cx="1884362" cy="10810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Прямоугольник 35"/>
          <p:cNvSpPr/>
          <p:nvPr/>
        </p:nvSpPr>
        <p:spPr>
          <a:xfrm>
            <a:off x="611560" y="4172936"/>
            <a:ext cx="3960000" cy="64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Электрическое поле – ПОТЕНЦИАЛЬНОЕ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5004048" y="5013176"/>
            <a:ext cx="3962400" cy="86409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Силовые линии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(магнитной индукции) всегда  замкнуты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611560" y="1196752"/>
            <a:ext cx="4104000" cy="576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Теорема о циркуляции вектора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Е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5076056" y="2996952"/>
            <a:ext cx="3960440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Циркуляция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В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НЕ равна нулю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611560" y="2996952"/>
            <a:ext cx="3960440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Циркуляция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Е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РАВНА нулю</a:t>
            </a:r>
          </a:p>
        </p:txBody>
      </p:sp>
      <p:sp>
        <p:nvSpPr>
          <p:cNvPr id="43" name="Стрелка вниз 42"/>
          <p:cNvSpPr/>
          <p:nvPr/>
        </p:nvSpPr>
        <p:spPr>
          <a:xfrm>
            <a:off x="2267744" y="3642601"/>
            <a:ext cx="432048" cy="432048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4" name="Стрелка вниз 43"/>
          <p:cNvSpPr/>
          <p:nvPr/>
        </p:nvSpPr>
        <p:spPr>
          <a:xfrm>
            <a:off x="6804248" y="3642601"/>
            <a:ext cx="432048" cy="432048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539552" y="5013176"/>
            <a:ext cx="4176464" cy="1008112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Силовые линии (напряженности ЭП) начинаются и заканчиваются на зарядах или в ∞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539552" y="6021288"/>
            <a:ext cx="4176464" cy="86409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Работа поля по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замкнутому контуру РАВНА нулю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4967536" y="6015170"/>
            <a:ext cx="4176464" cy="86409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Работа поля по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замкнутому контуру НЕ РАВНА нулю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1" grpId="0" animBg="1"/>
      <p:bldP spid="31" grpId="0" animBg="1"/>
      <p:bldP spid="36" grpId="0" animBg="1"/>
      <p:bldP spid="38" grpId="0"/>
      <p:bldP spid="39" grpId="0" animBg="1"/>
      <p:bldP spid="40" grpId="0"/>
      <p:bldP spid="41" grpId="0"/>
      <p:bldP spid="43" grpId="0" animBg="1"/>
      <p:bldP spid="44" grpId="0" animBg="1"/>
      <p:bldP spid="45" grpId="0"/>
      <p:bldP spid="46" grpId="0"/>
      <p:bldP spid="4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>
            <a:normAutofit fontScale="90000"/>
          </a:bodyPr>
          <a:lstStyle/>
          <a:p>
            <a:r>
              <a:rPr lang="ru-RU" dirty="0"/>
              <a:t>Поток вектора магнитной индукции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304800" y="990600"/>
            <a:ext cx="2556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Магнитный поток 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через площадку </a:t>
            </a:r>
            <a:r>
              <a:rPr lang="en-US" sz="1600" b="1" i="1" dirty="0" err="1">
                <a:solidFill>
                  <a:srgbClr val="002060"/>
                </a:solidFill>
                <a:latin typeface="Verdana" pitchFamily="34" charset="0"/>
              </a:rPr>
              <a:t>dS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graphicFrame>
        <p:nvGraphicFramePr>
          <p:cNvPr id="6" name="Object 6">
            <a:hlinkHover r:id="" action="ppaction://noaction" highlightClick="1"/>
          </p:cNvPr>
          <p:cNvGraphicFramePr>
            <a:graphicFrameLocks noChangeAspect="1"/>
          </p:cNvGraphicFramePr>
          <p:nvPr/>
        </p:nvGraphicFramePr>
        <p:xfrm>
          <a:off x="2954338" y="1000125"/>
          <a:ext cx="3663950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4098" name="Формула" r:id="rId3" imgW="1295280" imgH="253800" progId="Equation.3">
                  <p:embed/>
                </p:oleObj>
              </mc:Choice>
              <mc:Fallback>
                <p:oleObj name="Формула" r:id="rId3" imgW="1295280" imgH="253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4338" y="1000125"/>
                        <a:ext cx="3663950" cy="7191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2">
            <a:hlinkHover r:id="" action="ppaction://noaction" highlightClick="1"/>
          </p:cNvPr>
          <p:cNvGraphicFramePr>
            <a:graphicFrameLocks noChangeAspect="1"/>
          </p:cNvGraphicFramePr>
          <p:nvPr/>
        </p:nvGraphicFramePr>
        <p:xfrm>
          <a:off x="6876257" y="1340767"/>
          <a:ext cx="1633679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4099" name="Формула" r:id="rId5" imgW="799920" imgH="228600" progId="Equation.3">
                  <p:embed/>
                </p:oleObj>
              </mc:Choice>
              <mc:Fallback>
                <p:oleObj name="Формула" r:id="rId5" imgW="799920" imgH="228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6257" y="1340767"/>
                        <a:ext cx="1633679" cy="468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287808" y="1844824"/>
            <a:ext cx="7704000" cy="900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Физическая величина численно равная произведению проекции вектора магнитной индукции на направление нормали 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n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к площадке </a:t>
            </a:r>
            <a:r>
              <a:rPr lang="en-US" b="1" i="1" dirty="0" err="1">
                <a:solidFill>
                  <a:srgbClr val="002060"/>
                </a:solidFill>
                <a:latin typeface="Verdana" pitchFamily="34" charset="0"/>
              </a:rPr>
              <a:t>dS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на эту площадку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812360" y="1891024"/>
            <a:ext cx="1017240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скаляр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23528" y="3022229"/>
            <a:ext cx="3891282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Для «+» направления 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n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</a:t>
            </a:r>
          </a:p>
        </p:txBody>
      </p:sp>
      <p:graphicFrame>
        <p:nvGraphicFramePr>
          <p:cNvPr id="14" name="Object 11">
            <a:hlinkHover r:id="" action="ppaction://noaction" highlightClick="1"/>
          </p:cNvPr>
          <p:cNvGraphicFramePr>
            <a:graphicFrameLocks noChangeAspect="1"/>
          </p:cNvGraphicFramePr>
          <p:nvPr/>
        </p:nvGraphicFramePr>
        <p:xfrm>
          <a:off x="428596" y="3384549"/>
          <a:ext cx="1774432" cy="6873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4101" name="Формула" r:id="rId7" imgW="558720" imgH="215640" progId="Equation.3">
                  <p:embed/>
                </p:oleObj>
              </mc:Choice>
              <mc:Fallback>
                <p:oleObj name="Формула" r:id="rId7" imgW="558720" imgH="2156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596" y="3384549"/>
                        <a:ext cx="1774432" cy="68739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357158" y="4282867"/>
            <a:ext cx="3429024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Для конечной поверхности </a:t>
            </a:r>
          </a:p>
        </p:txBody>
      </p:sp>
      <p:graphicFrame>
        <p:nvGraphicFramePr>
          <p:cNvPr id="16" name="Object 6">
            <a:hlinkHover r:id="" action="ppaction://noaction" highlightClick="1"/>
          </p:cNvPr>
          <p:cNvGraphicFramePr>
            <a:graphicFrameLocks noChangeAspect="1"/>
          </p:cNvGraphicFramePr>
          <p:nvPr/>
        </p:nvGraphicFramePr>
        <p:xfrm>
          <a:off x="428596" y="5214246"/>
          <a:ext cx="3357586" cy="10008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4102" name="Формула" r:id="rId9" imgW="1282680" imgH="380880" progId="Equation.3">
                  <p:embed/>
                </p:oleObj>
              </mc:Choice>
              <mc:Fallback>
                <p:oleObj name="Формула" r:id="rId9" imgW="1282680" imgH="3808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596" y="5214246"/>
                        <a:ext cx="3357586" cy="100083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3" name="Object 12"/>
          <p:cNvGraphicFramePr>
            <a:graphicFrameLocks noChangeAspect="1"/>
          </p:cNvGraphicFramePr>
          <p:nvPr/>
        </p:nvGraphicFramePr>
        <p:xfrm>
          <a:off x="6876259" y="836711"/>
          <a:ext cx="1393432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4108" name="Формула" r:id="rId11" imgW="698400" imgH="215640" progId="Equation.3">
                  <p:embed/>
                </p:oleObj>
              </mc:Choice>
              <mc:Fallback>
                <p:oleObj name="Формула" r:id="rId11" imgW="698400" imgH="21564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6259" y="836711"/>
                        <a:ext cx="1393432" cy="468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6832358" y="2428868"/>
            <a:ext cx="2097360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b="1" i="1" dirty="0">
                <a:solidFill>
                  <a:srgbClr val="002060"/>
                </a:solidFill>
                <a:latin typeface="Verdana" pitchFamily="34" charset="0"/>
              </a:rPr>
              <a:t>n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 – по правилу правого винта </a:t>
            </a:r>
          </a:p>
        </p:txBody>
      </p:sp>
      <p:pic>
        <p:nvPicPr>
          <p:cNvPr id="28" name="Picture 1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643702" y="3214686"/>
            <a:ext cx="2286016" cy="2286016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grpSp>
        <p:nvGrpSpPr>
          <p:cNvPr id="29" name="Группа 28"/>
          <p:cNvGrpSpPr/>
          <p:nvPr/>
        </p:nvGrpSpPr>
        <p:grpSpPr>
          <a:xfrm>
            <a:off x="3929058" y="3786190"/>
            <a:ext cx="3000396" cy="3071810"/>
            <a:chOff x="4143372" y="2857496"/>
            <a:chExt cx="2500330" cy="2571768"/>
          </a:xfrm>
        </p:grpSpPr>
        <p:pic>
          <p:nvPicPr>
            <p:cNvPr id="644106" name="Picture 10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4143372" y="2857496"/>
              <a:ext cx="2500330" cy="2571481"/>
            </a:xfrm>
            <a:prstGeom prst="rect">
              <a:avLst/>
            </a:prstGeom>
            <a:noFill/>
            <a:ln w="9525">
              <a:solidFill>
                <a:srgbClr val="002060"/>
              </a:solidFill>
              <a:miter lim="800000"/>
              <a:headEnd/>
              <a:tailEnd/>
            </a:ln>
          </p:spPr>
        </p:pic>
        <p:sp>
          <p:nvSpPr>
            <p:cNvPr id="25" name="Прямоугольник 24"/>
            <p:cNvSpPr/>
            <p:nvPr/>
          </p:nvSpPr>
          <p:spPr>
            <a:xfrm>
              <a:off x="4156289" y="5120652"/>
              <a:ext cx="973921" cy="3086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0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/>
      <p:bldP spid="15" grpId="0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>
            <a:normAutofit fontScale="90000"/>
          </a:bodyPr>
          <a:lstStyle/>
          <a:p>
            <a:r>
              <a:rPr lang="ru-RU" dirty="0"/>
              <a:t>Поток вектора магнитной индукции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571472" y="3205132"/>
            <a:ext cx="4429156" cy="1477328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Если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поверхность </a:t>
            </a:r>
            <a:r>
              <a:rPr lang="en-US" b="1" i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S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 замкнута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, </a:t>
            </a:r>
            <a:br>
              <a:rPr lang="en-US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то число линий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В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,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входящих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с одной стороны 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S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, равно числу линий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В</a:t>
            </a: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, </a:t>
            </a:r>
            <a:r>
              <a:rPr lang="ru-RU" b="1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выходящих</a:t>
            </a: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 другой её стороны</a:t>
            </a:r>
          </a:p>
        </p:txBody>
      </p:sp>
      <p:graphicFrame>
        <p:nvGraphicFramePr>
          <p:cNvPr id="21" name="Object 18">
            <a:hlinkHover r:id="" action="ppaction://noaction" highlightClick="1"/>
          </p:cNvPr>
          <p:cNvGraphicFramePr>
            <a:graphicFrameLocks noChangeAspect="1"/>
          </p:cNvGraphicFramePr>
          <p:nvPr/>
        </p:nvGraphicFramePr>
        <p:xfrm>
          <a:off x="5243848" y="3603775"/>
          <a:ext cx="3504616" cy="10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9640" name="Формула" r:id="rId3" imgW="1155600" imgH="380880" progId="Equation.3">
                  <p:embed/>
                </p:oleObj>
              </mc:Choice>
              <mc:Fallback>
                <p:oleObj name="Формула" r:id="rId3" imgW="1155600" imgH="38088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3848" y="3603775"/>
                        <a:ext cx="3504616" cy="1080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8">
            <a:hlinkHover r:id="" action="ppaction://noaction" highlightClick="1"/>
          </p:cNvPr>
          <p:cNvGraphicFramePr>
            <a:graphicFrameLocks noChangeAspect="1"/>
          </p:cNvGraphicFramePr>
          <p:nvPr/>
        </p:nvGraphicFramePr>
        <p:xfrm>
          <a:off x="571472" y="5000636"/>
          <a:ext cx="5076000" cy="5262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9639" name="Формула" r:id="rId5" imgW="2209680" imgH="228600" progId="Equation.3">
                  <p:embed/>
                </p:oleObj>
              </mc:Choice>
              <mc:Fallback>
                <p:oleObj name="Формула" r:id="rId5" imgW="2209680" imgH="2286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472" y="5000636"/>
                        <a:ext cx="5076000" cy="52629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Прямоугольник 25"/>
          <p:cNvSpPr/>
          <p:nvPr/>
        </p:nvSpPr>
        <p:spPr>
          <a:xfrm>
            <a:off x="571472" y="5586233"/>
            <a:ext cx="5076000" cy="1200329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Поток, равный 1 Вб, создается МП</a:t>
            </a:r>
            <a:br>
              <a:rPr lang="ru-RU" b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b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 индукцией 1 Тл, пронизывающим по направлению нормали плоский контур площадью 1 м</a:t>
            </a:r>
            <a:r>
              <a:rPr lang="ru-RU" b="1" baseline="3000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endParaRPr lang="ru-RU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71472" y="928670"/>
            <a:ext cx="4143404" cy="923330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Для однородного поля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и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плоской поверхности </a:t>
            </a:r>
            <a:br>
              <a:rPr lang="en-US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В</a:t>
            </a:r>
            <a:r>
              <a:rPr lang="en-US" b="1" i="1" baseline="-25000" dirty="0">
                <a:solidFill>
                  <a:srgbClr val="002060"/>
                </a:solidFill>
                <a:latin typeface="Verdana" pitchFamily="34" charset="0"/>
              </a:rPr>
              <a:t>n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ru-RU" b="1" i="1">
                <a:solidFill>
                  <a:srgbClr val="002060"/>
                </a:solidFill>
                <a:latin typeface="Verdana" pitchFamily="34" charset="0"/>
              </a:rPr>
              <a:t>= </a:t>
            </a:r>
            <a:r>
              <a:rPr lang="en-US" b="1" i="1">
                <a:solidFill>
                  <a:srgbClr val="002060"/>
                </a:solidFill>
                <a:latin typeface="Verdana" pitchFamily="34" charset="0"/>
              </a:rPr>
              <a:t>const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graphicFrame>
        <p:nvGraphicFramePr>
          <p:cNvPr id="29" name="Object 15">
            <a:hlinkHover r:id="" action="ppaction://noaction" highlightClick="1"/>
          </p:cNvPr>
          <p:cNvGraphicFramePr>
            <a:graphicFrameLocks noChangeAspect="1"/>
          </p:cNvGraphicFramePr>
          <p:nvPr/>
        </p:nvGraphicFramePr>
        <p:xfrm>
          <a:off x="1185863" y="1974850"/>
          <a:ext cx="2873375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9642" name="Формула" r:id="rId7" imgW="723600" imgH="228600" progId="Equation.3">
                  <p:embed/>
                </p:oleObj>
              </mc:Choice>
              <mc:Fallback>
                <p:oleObj name="Формула" r:id="rId7" imgW="723600" imgH="2286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5863" y="1974850"/>
                        <a:ext cx="2873375" cy="9080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" name="Picture 13" descr="1-20-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214942" y="785794"/>
            <a:ext cx="3929058" cy="2546611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709643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228184" y="5013176"/>
            <a:ext cx="245745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6" grpId="0" animBg="1"/>
      <p:bldP spid="2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9215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Поток вектора напряженности ЭП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11560" y="980728"/>
            <a:ext cx="3889375" cy="504825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Поток вектора напряженности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</a:rPr>
              <a:t>через площадку </a:t>
            </a:r>
          </a:p>
        </p:txBody>
      </p:sp>
      <p:graphicFrame>
        <p:nvGraphicFramePr>
          <p:cNvPr id="15" name="Object 11"/>
          <p:cNvGraphicFramePr>
            <a:graphicFrameLocks noChangeAspect="1"/>
          </p:cNvGraphicFramePr>
          <p:nvPr/>
        </p:nvGraphicFramePr>
        <p:xfrm>
          <a:off x="584200" y="3284538"/>
          <a:ext cx="2752725" cy="887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906" name="Формула" r:id="rId3" imgW="1282680" imgH="380880" progId="Equation.3">
                  <p:embed/>
                </p:oleObj>
              </mc:Choice>
              <mc:Fallback>
                <p:oleObj name="Формула" r:id="rId3" imgW="1282680" imgH="38088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200" y="3284538"/>
                        <a:ext cx="2752725" cy="8874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Скругленный прямоугольник 16"/>
          <p:cNvSpPr/>
          <p:nvPr/>
        </p:nvSpPr>
        <p:spPr>
          <a:xfrm>
            <a:off x="539552" y="5949280"/>
            <a:ext cx="1223963" cy="609600"/>
          </a:xfrm>
          <a:prstGeom prst="roundRect">
            <a:avLst>
              <a:gd name="adj" fmla="val 6202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rgbClr val="002060"/>
                </a:solidFill>
                <a:latin typeface="Verdana" pitchFamily="34" charset="0"/>
              </a:rPr>
              <a:t>[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Ф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</a:rPr>
              <a:t>]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=В·м</a:t>
            </a:r>
          </a:p>
        </p:txBody>
      </p:sp>
      <p:graphicFrame>
        <p:nvGraphicFramePr>
          <p:cNvPr id="50183" name="Object 5"/>
          <p:cNvGraphicFramePr>
            <a:graphicFrameLocks noChangeAspect="1"/>
          </p:cNvGraphicFramePr>
          <p:nvPr/>
        </p:nvGraphicFramePr>
        <p:xfrm>
          <a:off x="3707904" y="1988840"/>
          <a:ext cx="1465262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907" name="Формула" r:id="rId5" imgW="698400" imgH="215640" progId="Equation.3">
                  <p:embed/>
                </p:oleObj>
              </mc:Choice>
              <mc:Fallback>
                <p:oleObj name="Формула" r:id="rId5" imgW="698400" imgH="215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7904" y="1988840"/>
                        <a:ext cx="1465262" cy="4921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8" name="Object 8"/>
          <p:cNvGraphicFramePr>
            <a:graphicFrameLocks noChangeAspect="1"/>
          </p:cNvGraphicFramePr>
          <p:nvPr/>
        </p:nvGraphicFramePr>
        <p:xfrm>
          <a:off x="611560" y="2137990"/>
          <a:ext cx="2698750" cy="64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910" name="Формула" r:id="rId7" imgW="1218960" imgH="266400" progId="Equation.3">
                  <p:embed/>
                </p:oleObj>
              </mc:Choice>
              <mc:Fallback>
                <p:oleObj name="Формула" r:id="rId7" imgW="1218960" imgH="2664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2137990"/>
                        <a:ext cx="2698750" cy="6429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9"/>
          <p:cNvGraphicFramePr>
            <a:graphicFrameLocks noChangeAspect="1"/>
          </p:cNvGraphicFramePr>
          <p:nvPr/>
        </p:nvGraphicFramePr>
        <p:xfrm>
          <a:off x="592584" y="4938489"/>
          <a:ext cx="3835400" cy="86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911" name="Формула" r:id="rId9" imgW="1828800" imgH="380880" progId="Equation.3">
                  <p:embed/>
                </p:oleObj>
              </mc:Choice>
              <mc:Fallback>
                <p:oleObj name="Формула" r:id="rId9" imgW="1828800" imgH="38088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584" y="4938489"/>
                        <a:ext cx="3835400" cy="8667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Скругленный прямоугольник 28"/>
          <p:cNvSpPr/>
          <p:nvPr/>
        </p:nvSpPr>
        <p:spPr>
          <a:xfrm>
            <a:off x="520576" y="4508277"/>
            <a:ext cx="3816350" cy="360362"/>
          </a:xfrm>
          <a:prstGeom prst="roundRect">
            <a:avLst>
              <a:gd name="adj" fmla="val 4586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Для замкнутой поверхности:</a:t>
            </a: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3" name="Скругленный прямоугольник 32"/>
          <p:cNvSpPr/>
          <p:nvPr/>
        </p:nvSpPr>
        <p:spPr>
          <a:xfrm>
            <a:off x="611560" y="1484784"/>
            <a:ext cx="1655762" cy="431800"/>
          </a:xfrm>
          <a:prstGeom prst="roundRect">
            <a:avLst>
              <a:gd name="adj" fmla="val 5039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</a:rPr>
              <a:t>или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 flipH="1">
            <a:off x="2339752" y="1268760"/>
            <a:ext cx="2736850" cy="576262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Поток электрического поля</a:t>
            </a:r>
          </a:p>
        </p:txBody>
      </p:sp>
      <p:pic>
        <p:nvPicPr>
          <p:cNvPr id="16394" name="Picture 10" descr="1-3-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508625" y="908050"/>
            <a:ext cx="3598863" cy="201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5" name="Picture 11" descr="1-3-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580063" y="3214686"/>
            <a:ext cx="3600450" cy="304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Скругленный прямоугольник 36"/>
          <p:cNvSpPr/>
          <p:nvPr/>
        </p:nvSpPr>
        <p:spPr>
          <a:xfrm>
            <a:off x="5580063" y="6259555"/>
            <a:ext cx="3600450" cy="527031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Произвольная </a:t>
            </a:r>
            <a:br>
              <a:rPr lang="en-US" sz="1600" b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1600" b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замкнутая 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поверхность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5527675" y="2781300"/>
            <a:ext cx="3598863" cy="36036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Произвольная площадка</a:t>
            </a:r>
          </a:p>
        </p:txBody>
      </p:sp>
      <p:graphicFrame>
        <p:nvGraphicFramePr>
          <p:cNvPr id="9" name="Object 2">
            <a:hlinkHover r:id="" action="ppaction://noaction" highlightClick="1"/>
          </p:cNvPr>
          <p:cNvGraphicFramePr>
            <a:graphicFrameLocks noChangeAspect="1"/>
          </p:cNvGraphicFramePr>
          <p:nvPr/>
        </p:nvGraphicFramePr>
        <p:xfrm>
          <a:off x="3707904" y="2492896"/>
          <a:ext cx="1658938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913" name="Формула" r:id="rId13" imgW="812520" imgH="228600" progId="Equation.3">
                  <p:embed/>
                </p:oleObj>
              </mc:Choice>
              <mc:Fallback>
                <p:oleObj name="Формула" r:id="rId13" imgW="812520" imgH="228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7904" y="2492896"/>
                        <a:ext cx="1658938" cy="4667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Скругленный прямоугольник 17"/>
          <p:cNvSpPr/>
          <p:nvPr/>
        </p:nvSpPr>
        <p:spPr>
          <a:xfrm>
            <a:off x="0" y="0"/>
            <a:ext cx="1115616" cy="620688"/>
          </a:xfrm>
          <a:prstGeom prst="roundRect">
            <a:avLst>
              <a:gd name="adj" fmla="val 4586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Аналогия с ЭП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692150"/>
          </a:xfrm>
        </p:spPr>
        <p:txBody>
          <a:bodyPr>
            <a:normAutofit/>
          </a:bodyPr>
          <a:lstStyle/>
          <a:p>
            <a:pPr algn="r"/>
            <a:r>
              <a:rPr lang="ru-RU" sz="3600" b="1">
                <a:solidFill>
                  <a:srgbClr val="10253F"/>
                </a:solidFill>
                <a:latin typeface="Verdana" pitchFamily="34" charset="0"/>
              </a:rPr>
              <a:t>Сопоставление ЭП </a:t>
            </a:r>
            <a:r>
              <a:rPr lang="ru-RU" sz="3600" b="1" dirty="0">
                <a:solidFill>
                  <a:srgbClr val="10253F"/>
                </a:solidFill>
                <a:latin typeface="Verdana" pitchFamily="34" charset="0"/>
              </a:rPr>
              <a:t>и МП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5004448" y="5717292"/>
            <a:ext cx="3600000" cy="9360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Магнитные заряды  –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НЕ СУЩЕСТВУЮТ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539552" y="5717292"/>
            <a:ext cx="3600000" cy="9360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Электрические заряды – СУЩЕСТВУЮТ</a:t>
            </a:r>
          </a:p>
        </p:txBody>
      </p:sp>
      <p:sp>
        <p:nvSpPr>
          <p:cNvPr id="43" name="Стрелка вниз 42"/>
          <p:cNvSpPr/>
          <p:nvPr/>
        </p:nvSpPr>
        <p:spPr>
          <a:xfrm>
            <a:off x="2051720" y="5157192"/>
            <a:ext cx="432048" cy="432048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4" name="Стрелка вниз 43"/>
          <p:cNvSpPr/>
          <p:nvPr/>
        </p:nvSpPr>
        <p:spPr>
          <a:xfrm>
            <a:off x="6804248" y="5183399"/>
            <a:ext cx="432048" cy="432048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395536" y="980728"/>
            <a:ext cx="42840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Электрическое поле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95536" y="1342678"/>
            <a:ext cx="4284000" cy="576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Теорема Гаусса для ЭП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graphicFrame>
        <p:nvGraphicFramePr>
          <p:cNvPr id="22" name="Object 18"/>
          <p:cNvGraphicFramePr>
            <a:graphicFrameLocks noChangeAspect="1"/>
          </p:cNvGraphicFramePr>
          <p:nvPr/>
        </p:nvGraphicFramePr>
        <p:xfrm>
          <a:off x="683568" y="1988840"/>
          <a:ext cx="3832225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124" name="Формула" r:id="rId3" imgW="1625400" imgH="457200" progId="Equation.3">
                  <p:embed/>
                </p:oleObj>
              </mc:Choice>
              <mc:Fallback>
                <p:oleObj name="Формула" r:id="rId3" imgW="1625400" imgH="4572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1988840"/>
                        <a:ext cx="3832225" cy="10795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Прямоугольник 22"/>
          <p:cNvSpPr/>
          <p:nvPr/>
        </p:nvSpPr>
        <p:spPr>
          <a:xfrm>
            <a:off x="4788024" y="980728"/>
            <a:ext cx="41760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Магнитное поле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4788024" y="1342678"/>
            <a:ext cx="4176000" cy="576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Теорема Гаусса для МП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graphicFrame>
        <p:nvGraphicFramePr>
          <p:cNvPr id="25" name="Object 18"/>
          <p:cNvGraphicFramePr>
            <a:graphicFrameLocks noChangeAspect="1"/>
          </p:cNvGraphicFramePr>
          <p:nvPr/>
        </p:nvGraphicFramePr>
        <p:xfrm>
          <a:off x="5556248" y="2041878"/>
          <a:ext cx="2770599" cy="10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125" name="Формула" r:id="rId5" imgW="977760" imgH="380880" progId="Equation.3">
                  <p:embed/>
                </p:oleObj>
              </mc:Choice>
              <mc:Fallback>
                <p:oleObj name="Формула" r:id="rId5" imgW="977760" imgH="3808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6248" y="2041878"/>
                        <a:ext cx="2770599" cy="1080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Прямоугольник 25"/>
          <p:cNvSpPr/>
          <p:nvPr/>
        </p:nvSpPr>
        <p:spPr>
          <a:xfrm>
            <a:off x="4788024" y="3225750"/>
            <a:ext cx="4176000" cy="923330"/>
          </a:xfrm>
          <a:prstGeom prst="rect">
            <a:avLst/>
          </a:prstGeom>
          <a:ln w="9525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Поток вектора магнитной индукции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В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через любую замкнутую поверхность =0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395536" y="3212976"/>
            <a:ext cx="4284000" cy="923330"/>
          </a:xfrm>
          <a:prstGeom prst="rect">
            <a:avLst/>
          </a:prstGeom>
          <a:ln w="9525">
            <a:solidFill>
              <a:srgbClr val="00206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Поток вектора напряженности ЭП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Е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через любую замкнутую поверхность НЕ равен нулю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788024" y="4149080"/>
            <a:ext cx="4284000" cy="923330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сколько силовых линий входит в поверхность,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столько и выходит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95536" y="4156418"/>
            <a:ext cx="4267200" cy="923330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силовые линии или только выходят из поверхности (+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q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) </a:t>
            </a:r>
            <a:br>
              <a:rPr lang="en-US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или только входят (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-q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6" grpId="0" animBg="1"/>
      <p:bldP spid="43" grpId="0" animBg="1"/>
      <p:bldP spid="44" grpId="0" animBg="1"/>
      <p:bldP spid="20" grpId="0" animBg="1"/>
      <p:bldP spid="21" grpId="0" animBg="1"/>
      <p:bldP spid="23" grpId="0" animBg="1"/>
      <p:bldP spid="24" grpId="0" animBg="1"/>
      <p:bldP spid="26" grpId="0" animBg="1"/>
      <p:bldP spid="48" grpId="0" animBg="1"/>
      <p:bldP spid="16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330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1"/>
            <a:ext cx="9144000" cy="857232"/>
          </a:xfrm>
        </p:spPr>
        <p:txBody>
          <a:bodyPr/>
          <a:lstStyle/>
          <a:p>
            <a:pPr algn="r">
              <a:lnSpc>
                <a:spcPct val="80000"/>
              </a:lnSpc>
            </a:pPr>
            <a:r>
              <a:rPr lang="ru-RU" sz="3200"/>
              <a:t>Работа МП по </a:t>
            </a:r>
            <a:r>
              <a:rPr lang="ru-RU" sz="3200" dirty="0"/>
              <a:t>перемещению </a:t>
            </a:r>
            <a:br>
              <a:rPr lang="en-US" sz="3200" dirty="0"/>
            </a:br>
            <a:r>
              <a:rPr lang="ru-RU" sz="3200" dirty="0"/>
              <a:t>проводника </a:t>
            </a:r>
            <a:r>
              <a:rPr lang="ru-RU" sz="3200"/>
              <a:t>с током</a:t>
            </a:r>
            <a:endParaRPr lang="ru-RU" sz="3200" dirty="0"/>
          </a:p>
        </p:txBody>
      </p:sp>
      <p:sp>
        <p:nvSpPr>
          <p:cNvPr id="611331" name="Text Box 42"/>
          <p:cNvSpPr txBox="1">
            <a:spLocks noChangeArrowheads="1"/>
          </p:cNvSpPr>
          <p:nvPr/>
        </p:nvSpPr>
        <p:spPr bwMode="auto">
          <a:xfrm>
            <a:off x="2009777" y="3759520"/>
            <a:ext cx="261937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spcAft>
                <a:spcPts val="100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8828" name="Object 5"/>
          <p:cNvGraphicFramePr>
            <a:graphicFrameLocks noChangeAspect="1"/>
          </p:cNvGraphicFramePr>
          <p:nvPr/>
        </p:nvGraphicFramePr>
        <p:xfrm>
          <a:off x="1835696" y="1556792"/>
          <a:ext cx="2058803" cy="714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1333" name="Формула" r:id="rId3" imgW="711000" imgH="241200" progId="Equation.3">
                  <p:embed/>
                </p:oleObj>
              </mc:Choice>
              <mc:Fallback>
                <p:oleObj name="Формула" r:id="rId3" imgW="711000" imgH="2412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696" y="1556792"/>
                        <a:ext cx="2058803" cy="71438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1337" name="Rectangle 1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34" name="Прямоугольник 133"/>
          <p:cNvSpPr/>
          <p:nvPr/>
        </p:nvSpPr>
        <p:spPr>
          <a:xfrm>
            <a:off x="395536" y="5157192"/>
            <a:ext cx="4843466" cy="369332"/>
          </a:xfrm>
          <a:prstGeom prst="rect">
            <a:avLst/>
          </a:prstGeom>
          <a:ln w="9525">
            <a:noFill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Работа этой силы на участке 1-2:</a:t>
            </a:r>
          </a:p>
        </p:txBody>
      </p:sp>
      <p:pic>
        <p:nvPicPr>
          <p:cNvPr id="611348" name="Picture 114"/>
          <p:cNvPicPr>
            <a:picLocks noChangeAspect="1" noChangeArrowheads="1"/>
          </p:cNvPicPr>
          <p:nvPr/>
        </p:nvPicPr>
        <p:blipFill>
          <a:blip r:embed="rId5" cstate="print"/>
          <a:srcRect l="9280" t="18898" r="56686" b="10236"/>
          <a:stretch>
            <a:fillRect/>
          </a:stretch>
        </p:blipFill>
        <p:spPr bwMode="auto">
          <a:xfrm>
            <a:off x="5292080" y="2996952"/>
            <a:ext cx="3816424" cy="2601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9" name="Прямоугольник 78"/>
          <p:cNvSpPr/>
          <p:nvPr/>
        </p:nvSpPr>
        <p:spPr>
          <a:xfrm>
            <a:off x="539552" y="995050"/>
            <a:ext cx="5256584" cy="369332"/>
          </a:xfrm>
          <a:prstGeom prst="rect">
            <a:avLst/>
          </a:prstGeom>
          <a:ln w="9525">
            <a:noFill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 проводник с током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 МП действует </a:t>
            </a:r>
          </a:p>
        </p:txBody>
      </p:sp>
      <p:sp>
        <p:nvSpPr>
          <p:cNvPr id="85" name="Стрелка вправо 84"/>
          <p:cNvSpPr/>
          <p:nvPr/>
        </p:nvSpPr>
        <p:spPr>
          <a:xfrm>
            <a:off x="595314" y="3937320"/>
            <a:ext cx="381000" cy="4318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92" name="Стрелка вправо 91"/>
          <p:cNvSpPr/>
          <p:nvPr/>
        </p:nvSpPr>
        <p:spPr>
          <a:xfrm>
            <a:off x="2347914" y="3962720"/>
            <a:ext cx="381000" cy="4318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93" name="Прямоугольник 92"/>
          <p:cNvSpPr/>
          <p:nvPr/>
        </p:nvSpPr>
        <p:spPr>
          <a:xfrm>
            <a:off x="1052514" y="3861120"/>
            <a:ext cx="1162032" cy="648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Работа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А</a:t>
            </a:r>
          </a:p>
        </p:txBody>
      </p:sp>
      <p:sp>
        <p:nvSpPr>
          <p:cNvPr id="95" name="Прямоугольник 94"/>
          <p:cNvSpPr/>
          <p:nvPr/>
        </p:nvSpPr>
        <p:spPr>
          <a:xfrm>
            <a:off x="2805114" y="3861120"/>
            <a:ext cx="2124076" cy="648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Перемещение проводника</a:t>
            </a:r>
            <a:endParaRPr lang="ru-RU" b="1" i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611188" y="855762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aphicFrame>
        <p:nvGraphicFramePr>
          <p:cNvPr id="130" name="Object 108"/>
          <p:cNvGraphicFramePr>
            <a:graphicFrameLocks noChangeAspect="1"/>
          </p:cNvGraphicFramePr>
          <p:nvPr/>
        </p:nvGraphicFramePr>
        <p:xfrm>
          <a:off x="395535" y="5733256"/>
          <a:ext cx="8034117" cy="961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1335" name="Формула" r:id="rId6" imgW="2006280" imgH="330120" progId="Equation.3">
                  <p:embed/>
                </p:oleObj>
              </mc:Choice>
              <mc:Fallback>
                <p:oleObj name="Формула" r:id="rId6" imgW="2006280" imgH="330120" progId="Equation.3">
                  <p:embed/>
                  <p:pic>
                    <p:nvPicPr>
                      <p:cNvPr id="0" name="Object 10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5" y="5733256"/>
                        <a:ext cx="8034117" cy="9612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8829" name="Object 2"/>
          <p:cNvGraphicFramePr>
            <a:graphicFrameLocks noChangeAspect="1"/>
          </p:cNvGraphicFramePr>
          <p:nvPr/>
        </p:nvGraphicFramePr>
        <p:xfrm>
          <a:off x="612040" y="2694264"/>
          <a:ext cx="4320000" cy="6627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1334" name="Формула" r:id="rId8" imgW="1193760" imgH="177480" progId="Equation.3">
                  <p:embed/>
                </p:oleObj>
              </mc:Choice>
              <mc:Fallback>
                <p:oleObj name="Формула" r:id="rId8" imgW="1193760" imgH="17748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040" y="2694264"/>
                        <a:ext cx="4320000" cy="66272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1336" name="Picture 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796136" y="980727"/>
            <a:ext cx="3240360" cy="1868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Прямоугольник 19"/>
          <p:cNvSpPr/>
          <p:nvPr/>
        </p:nvSpPr>
        <p:spPr>
          <a:xfrm>
            <a:off x="539552" y="1558533"/>
            <a:ext cx="1224136" cy="646331"/>
          </a:xfrm>
          <a:prstGeom prst="rect">
            <a:avLst/>
          </a:prstGeom>
          <a:ln w="9525">
            <a:noFill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сила Ампера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8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1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11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8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/>
      <p:bldP spid="79" grpId="0"/>
      <p:bldP spid="85" grpId="0" animBg="1"/>
      <p:bldP spid="92" grpId="0" animBg="1"/>
      <p:bldP spid="93" grpId="0" animBg="1"/>
      <p:bldP spid="95" grpId="0" animBg="1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330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1"/>
            <a:ext cx="9144000" cy="857232"/>
          </a:xfrm>
        </p:spPr>
        <p:txBody>
          <a:bodyPr/>
          <a:lstStyle/>
          <a:p>
            <a:pPr algn="r">
              <a:lnSpc>
                <a:spcPct val="80000"/>
              </a:lnSpc>
            </a:pPr>
            <a:r>
              <a:rPr lang="ru-RU" sz="3200"/>
              <a:t>Работа МП по </a:t>
            </a:r>
            <a:r>
              <a:rPr lang="ru-RU" sz="3200" dirty="0"/>
              <a:t>перемещению </a:t>
            </a:r>
            <a:br>
              <a:rPr lang="ru-RU" sz="3200" dirty="0"/>
            </a:br>
            <a:r>
              <a:rPr lang="ru-RU" sz="3200" dirty="0"/>
              <a:t>проводника </a:t>
            </a:r>
            <a:r>
              <a:rPr lang="ru-RU" sz="3200"/>
              <a:t>с током</a:t>
            </a:r>
            <a:endParaRPr lang="ru-RU" sz="3200" dirty="0"/>
          </a:p>
        </p:txBody>
      </p:sp>
      <p:sp>
        <p:nvSpPr>
          <p:cNvPr id="131" name="Прямоугольник 130"/>
          <p:cNvSpPr/>
          <p:nvPr/>
        </p:nvSpPr>
        <p:spPr>
          <a:xfrm>
            <a:off x="571472" y="857232"/>
            <a:ext cx="2695564" cy="369332"/>
          </a:xfrm>
          <a:prstGeom prst="rect">
            <a:avLst/>
          </a:prstGeom>
          <a:ln w="9525">
            <a:noFill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При 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I=const:</a:t>
            </a:r>
            <a:endParaRPr lang="ru-RU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11337" name="Rectangle 1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35" name="Object 11"/>
          <p:cNvGraphicFramePr>
            <a:graphicFrameLocks noChangeAspect="1"/>
          </p:cNvGraphicFramePr>
          <p:nvPr/>
        </p:nvGraphicFramePr>
        <p:xfrm>
          <a:off x="642910" y="1285860"/>
          <a:ext cx="7385474" cy="10715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0661" name="Формула" r:id="rId3" imgW="1892160" imgH="368280" progId="Equation.3">
                  <p:embed/>
                </p:oleObj>
              </mc:Choice>
              <mc:Fallback>
                <p:oleObj name="Формула" r:id="rId3" imgW="1892160" imgH="3682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10" y="1285860"/>
                        <a:ext cx="7385474" cy="107157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4" name="Прямоугольник 143"/>
          <p:cNvSpPr/>
          <p:nvPr/>
        </p:nvSpPr>
        <p:spPr>
          <a:xfrm>
            <a:off x="1414264" y="3429000"/>
            <a:ext cx="6614120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180975" indent="-180975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 изменение потока магнитной индукции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сквозь площадь, ограниченную контуром с током</a:t>
            </a:r>
          </a:p>
        </p:txBody>
      </p:sp>
      <p:sp>
        <p:nvSpPr>
          <p:cNvPr id="148" name="Прямоугольник 147"/>
          <p:cNvSpPr/>
          <p:nvPr/>
        </p:nvSpPr>
        <p:spPr>
          <a:xfrm>
            <a:off x="611560" y="4139788"/>
            <a:ext cx="4392488" cy="369332"/>
          </a:xfrm>
          <a:prstGeom prst="rect">
            <a:avLst/>
          </a:prstGeom>
          <a:ln w="9525">
            <a:noFill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Изменение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магнитного потока</a:t>
            </a:r>
          </a:p>
        </p:txBody>
      </p:sp>
      <p:sp>
        <p:nvSpPr>
          <p:cNvPr id="97" name="Прямоугольник 96"/>
          <p:cNvSpPr/>
          <p:nvPr/>
        </p:nvSpPr>
        <p:spPr>
          <a:xfrm>
            <a:off x="642910" y="2357430"/>
            <a:ext cx="7385474" cy="923330"/>
          </a:xfrm>
          <a:prstGeom prst="rect">
            <a:avLst/>
          </a:prstGeom>
          <a:ln w="9525">
            <a:solidFill>
              <a:srgbClr val="002060"/>
            </a:solidFill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Работа сил Ампера при конечном произвольном перемещении контура в МП равна произведению силы тока на изменение магнитного потока</a:t>
            </a:r>
          </a:p>
        </p:txBody>
      </p:sp>
      <p:sp>
        <p:nvSpPr>
          <p:cNvPr id="98" name="Прямоугольник 97"/>
          <p:cNvSpPr/>
          <p:nvPr/>
        </p:nvSpPr>
        <p:spPr>
          <a:xfrm>
            <a:off x="652264" y="3432175"/>
            <a:ext cx="762000" cy="64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∆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043608" y="4941168"/>
            <a:ext cx="3888432" cy="923330"/>
          </a:xfrm>
          <a:prstGeom prst="rect">
            <a:avLst/>
          </a:prstGeom>
          <a:ln w="9525">
            <a:noFill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Справедливо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для контура любой формы в произвольном МП</a:t>
            </a:r>
            <a:endParaRPr lang="ru-RU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11808" y="5085184"/>
            <a:ext cx="431800" cy="6477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rgbClr val="002060"/>
                </a:solidFill>
                <a:latin typeface="Verdana" pitchFamily="34" charset="0"/>
              </a:rPr>
              <a:t>!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611188" y="855762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1066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75667" y="4365104"/>
            <a:ext cx="3133841" cy="2047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/>
      <p:bldP spid="144" grpId="0" animBg="1"/>
      <p:bldP spid="148" grpId="0"/>
      <p:bldP spid="97" grpId="0" animBg="1"/>
      <p:bldP spid="18" grpId="0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30"/>
          <p:cNvSpPr/>
          <p:nvPr/>
        </p:nvSpPr>
        <p:spPr>
          <a:xfrm>
            <a:off x="0" y="5929330"/>
            <a:ext cx="9144000" cy="9286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235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-27384"/>
            <a:ext cx="9108504" cy="720080"/>
          </a:xfrm>
        </p:spPr>
        <p:txBody>
          <a:bodyPr/>
          <a:lstStyle/>
          <a:p>
            <a:pPr algn="r"/>
            <a:r>
              <a:rPr lang="ru-RU" dirty="0"/>
              <a:t>Явление ЭМ</a:t>
            </a:r>
            <a:r>
              <a:rPr lang="ru-RU" sz="3600" dirty="0"/>
              <a:t> индукции</a:t>
            </a:r>
          </a:p>
        </p:txBody>
      </p:sp>
      <p:pic>
        <p:nvPicPr>
          <p:cNvPr id="612355" name="Picture 2"/>
          <p:cNvPicPr>
            <a:picLocks noChangeAspect="1" noChangeArrowheads="1"/>
          </p:cNvPicPr>
          <p:nvPr/>
        </p:nvPicPr>
        <p:blipFill>
          <a:blip r:embed="rId3" cstate="print"/>
          <a:srcRect l="49079" t="10782" r="3680" b="6560"/>
          <a:stretch>
            <a:fillRect/>
          </a:stretch>
        </p:blipFill>
        <p:spPr bwMode="auto">
          <a:xfrm>
            <a:off x="1763688" y="3159208"/>
            <a:ext cx="2304256" cy="1656184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467544" y="4959408"/>
            <a:ext cx="1800200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Выводы Фарадея:</a:t>
            </a:r>
            <a:endParaRPr lang="ru-RU" b="1" dirty="0">
              <a:solidFill>
                <a:srgbClr val="002060"/>
              </a:solidFill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764704"/>
            <a:ext cx="6912768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Опыты Фарадея: открытие явления</a:t>
            </a:r>
            <a:endParaRPr lang="ru-RU" b="1" dirty="0">
              <a:solidFill>
                <a:srgbClr val="002060"/>
              </a:solidFill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122588" y="4929198"/>
            <a:ext cx="3592420" cy="923330"/>
          </a:xfrm>
          <a:prstGeom prst="rect">
            <a:avLst/>
          </a:prstGeom>
          <a:ln w="9525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Изменение </a:t>
            </a: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сцепленного </a:t>
            </a:r>
            <a:br>
              <a:rPr lang="en-US" b="1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с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контуром потока магнитной индукции</a:t>
            </a:r>
            <a:endParaRPr lang="ru-RU" b="1" dirty="0">
              <a:solidFill>
                <a:srgbClr val="002060"/>
              </a:solidFill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653962" y="4934562"/>
            <a:ext cx="2418632" cy="923330"/>
          </a:xfrm>
          <a:prstGeom prst="rect">
            <a:avLst/>
          </a:prstGeom>
          <a:ln w="9525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Возникновение индукционного тока</a:t>
            </a:r>
            <a:endParaRPr lang="ru-RU" b="1" dirty="0">
              <a:solidFill>
                <a:srgbClr val="002060"/>
              </a:solidFill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899592" y="5949280"/>
            <a:ext cx="7416824" cy="923330"/>
          </a:xfrm>
          <a:prstGeom prst="rect">
            <a:avLst/>
          </a:prstGeom>
          <a:ln w="9525"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Значение индукционного тока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НЕ зависит от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способа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изменения потока магнитной индукции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,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br>
              <a:rPr lang="ru-RU" b="1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определяется </a:t>
            </a:r>
            <a:r>
              <a:rPr lang="ru-RU" b="1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скоростью</a:t>
            </a: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его изменения</a:t>
            </a:r>
            <a:endParaRPr lang="ru-RU" b="1" dirty="0">
              <a:solidFill>
                <a:srgbClr val="002060"/>
              </a:solidFill>
              <a:latin typeface="Verdana" pitchFamily="34" charset="0"/>
              <a:cs typeface="Arial" pitchFamily="34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Стрелка вправо 20"/>
          <p:cNvSpPr/>
          <p:nvPr/>
        </p:nvSpPr>
        <p:spPr>
          <a:xfrm>
            <a:off x="5997587" y="5247440"/>
            <a:ext cx="360363" cy="36036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179512" y="188640"/>
            <a:ext cx="1152128" cy="369332"/>
          </a:xfrm>
          <a:prstGeom prst="rect">
            <a:avLst/>
          </a:prstGeom>
          <a:ln w="9525"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1831 г.</a:t>
            </a:r>
            <a:endParaRPr lang="ru-RU" b="1" dirty="0">
              <a:solidFill>
                <a:srgbClr val="002060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1719048"/>
            <a:ext cx="1224136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Опыт 1:</a:t>
            </a:r>
            <a:endParaRPr lang="ru-RU" b="1" dirty="0">
              <a:solidFill>
                <a:srgbClr val="002060"/>
              </a:solidFill>
              <a:latin typeface="Verdana" pitchFamily="34" charset="0"/>
              <a:cs typeface="Times New Roman" pitchFamily="18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/>
          <a:srcRect t="10782" r="52759" b="2966"/>
          <a:stretch>
            <a:fillRect/>
          </a:stretch>
        </p:blipFill>
        <p:spPr bwMode="auto">
          <a:xfrm>
            <a:off x="1763688" y="1142984"/>
            <a:ext cx="2304256" cy="172819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</p:pic>
      <p:sp>
        <p:nvSpPr>
          <p:cNvPr id="22" name="Прямоугольник 21"/>
          <p:cNvSpPr/>
          <p:nvPr/>
        </p:nvSpPr>
        <p:spPr>
          <a:xfrm>
            <a:off x="4283968" y="2139727"/>
            <a:ext cx="1836000" cy="646331"/>
          </a:xfrm>
          <a:prstGeom prst="rect">
            <a:avLst/>
          </a:prstGeom>
          <a:ln w="9525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постоянный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магнит</a:t>
            </a:r>
            <a:endParaRPr lang="ru-RU" b="1" dirty="0">
              <a:solidFill>
                <a:srgbClr val="002060"/>
              </a:solidFill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876256" y="1647040"/>
            <a:ext cx="2196000" cy="923330"/>
          </a:xfrm>
          <a:prstGeom prst="rect">
            <a:avLst/>
          </a:prstGeom>
          <a:ln w="9525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отклонение стрелки гальванометра</a:t>
            </a:r>
            <a:endParaRPr lang="ru-RU" b="1" dirty="0">
              <a:solidFill>
                <a:srgbClr val="002060"/>
              </a:solidFill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26" name="Стрелка вправо 25"/>
          <p:cNvSpPr/>
          <p:nvPr/>
        </p:nvSpPr>
        <p:spPr>
          <a:xfrm>
            <a:off x="6372200" y="1791056"/>
            <a:ext cx="381000" cy="4318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4283968" y="1142984"/>
            <a:ext cx="1836000" cy="857256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В цепи НЕТ источника тока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rot="5400000">
            <a:off x="5364184" y="1996822"/>
            <a:ext cx="1728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467544" y="3591256"/>
            <a:ext cx="1224136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Опыт 2:</a:t>
            </a:r>
            <a:endParaRPr lang="ru-RU" b="1" dirty="0">
              <a:solidFill>
                <a:srgbClr val="002060"/>
              </a:solidFill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34" name="Стрелка вправо 33"/>
          <p:cNvSpPr/>
          <p:nvPr/>
        </p:nvSpPr>
        <p:spPr>
          <a:xfrm>
            <a:off x="6372200" y="3807280"/>
            <a:ext cx="381000" cy="4318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 rot="5400000">
            <a:off x="5364184" y="3951200"/>
            <a:ext cx="1728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6" name="Прямоугольник 35"/>
          <p:cNvSpPr/>
          <p:nvPr/>
        </p:nvSpPr>
        <p:spPr>
          <a:xfrm>
            <a:off x="6876256" y="3663264"/>
            <a:ext cx="2196000" cy="923330"/>
          </a:xfrm>
          <a:prstGeom prst="rect">
            <a:avLst/>
          </a:prstGeom>
          <a:ln w="9525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отклонение стрелки гальванометра</a:t>
            </a:r>
            <a:endParaRPr lang="ru-RU" b="1" dirty="0">
              <a:solidFill>
                <a:srgbClr val="002060"/>
              </a:solidFill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4283968" y="4143380"/>
            <a:ext cx="1836000" cy="672012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катушка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2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 током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4283968" y="3159208"/>
            <a:ext cx="1836000" cy="912734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В цепи 1 источника тока НЕТ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467544" y="6021660"/>
            <a:ext cx="431800" cy="6477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rgbClr val="002060"/>
                </a:solidFill>
                <a:latin typeface="Verdana" pitchFamily="34" charset="0"/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12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7" grpId="0"/>
      <p:bldP spid="17" grpId="0" animBg="1"/>
      <p:bldP spid="19" grpId="0" animBg="1"/>
      <p:bldP spid="30" grpId="0"/>
      <p:bldP spid="21" grpId="0" animBg="1"/>
      <p:bldP spid="13" grpId="0"/>
      <p:bldP spid="22" grpId="0" animBg="1"/>
      <p:bldP spid="23" grpId="0" animBg="1"/>
      <p:bldP spid="26" grpId="0" animBg="1"/>
      <p:bldP spid="27" grpId="0" animBg="1"/>
      <p:bldP spid="29" grpId="0"/>
      <p:bldP spid="34" grpId="0" animBg="1"/>
      <p:bldP spid="36" grpId="0" animBg="1"/>
      <p:bldP spid="37" grpId="0" animBg="1"/>
      <p:bldP spid="38" grpId="0" animBg="1"/>
      <p:bldP spid="4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35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-27384"/>
            <a:ext cx="9108504" cy="1080120"/>
          </a:xfrm>
        </p:spPr>
        <p:txBody>
          <a:bodyPr/>
          <a:lstStyle/>
          <a:p>
            <a:pPr algn="r"/>
            <a:r>
              <a:rPr lang="ru-RU" dirty="0"/>
              <a:t>Значение открытия явления электромагнитной </a:t>
            </a:r>
            <a:r>
              <a:rPr lang="ru-RU" sz="3600" dirty="0"/>
              <a:t>индукции</a:t>
            </a: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611188" y="1124744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3923928" y="3203684"/>
            <a:ext cx="4824000" cy="1015663"/>
          </a:xfrm>
          <a:prstGeom prst="rect">
            <a:avLst/>
          </a:prstGeom>
          <a:ln w="9525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latin typeface="Verdana" pitchFamily="34" charset="0"/>
              </a:rPr>
              <a:t>установление взаимосвязи между электрическими и магнитными явлениями</a:t>
            </a:r>
            <a:endParaRPr lang="ru-RU" sz="2000" b="1" dirty="0">
              <a:solidFill>
                <a:srgbClr val="002060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15" name="Стрелка вправо 14"/>
          <p:cNvSpPr/>
          <p:nvPr/>
        </p:nvSpPr>
        <p:spPr>
          <a:xfrm>
            <a:off x="3347864" y="2132856"/>
            <a:ext cx="381000" cy="4318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923928" y="1916832"/>
            <a:ext cx="4824000" cy="1015663"/>
          </a:xfrm>
          <a:prstGeom prst="rect">
            <a:avLst/>
          </a:prstGeom>
          <a:ln w="9525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latin typeface="Verdana" pitchFamily="34" charset="0"/>
              </a:rPr>
              <a:t>возможность получения электрического тока </a:t>
            </a:r>
            <a:br>
              <a:rPr lang="ru-RU" sz="20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2000" b="1" dirty="0">
                <a:solidFill>
                  <a:srgbClr val="002060"/>
                </a:solidFill>
                <a:latin typeface="Verdana" pitchFamily="34" charset="0"/>
              </a:rPr>
              <a:t>с помощью МП</a:t>
            </a:r>
          </a:p>
        </p:txBody>
      </p:sp>
      <p:sp>
        <p:nvSpPr>
          <p:cNvPr id="18" name="Стрелка вправо 17"/>
          <p:cNvSpPr/>
          <p:nvPr/>
        </p:nvSpPr>
        <p:spPr>
          <a:xfrm>
            <a:off x="3347864" y="3347948"/>
            <a:ext cx="381000" cy="4318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3923928" y="4469050"/>
            <a:ext cx="4824000" cy="400110"/>
          </a:xfrm>
          <a:prstGeom prst="rect">
            <a:avLst/>
          </a:prstGeom>
          <a:ln w="9525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latin typeface="Verdana" pitchFamily="34" charset="0"/>
              </a:rPr>
              <a:t>разработка теории ЭМ поля</a:t>
            </a:r>
            <a:endParaRPr lang="ru-RU" sz="2000" b="1" dirty="0">
              <a:solidFill>
                <a:srgbClr val="002060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23" name="Стрелка вправо 22"/>
          <p:cNvSpPr/>
          <p:nvPr/>
        </p:nvSpPr>
        <p:spPr>
          <a:xfrm>
            <a:off x="3347864" y="4397042"/>
            <a:ext cx="381000" cy="4318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539552" y="1916832"/>
            <a:ext cx="2664296" cy="295232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2060"/>
                </a:solidFill>
                <a:latin typeface="Verdana" pitchFamily="34" charset="0"/>
              </a:rPr>
              <a:t>Открытие </a:t>
            </a:r>
            <a:r>
              <a:rPr lang="ru-RU" sz="2400" b="1">
                <a:solidFill>
                  <a:srgbClr val="002060"/>
                </a:solidFill>
                <a:latin typeface="Verdana" pitchFamily="34" charset="0"/>
              </a:rPr>
              <a:t>явления электро-магнитной </a:t>
            </a:r>
            <a:r>
              <a:rPr lang="ru-RU" sz="2400" b="1" dirty="0">
                <a:solidFill>
                  <a:srgbClr val="002060"/>
                </a:solidFill>
                <a:latin typeface="Verdana" pitchFamily="34" charset="0"/>
              </a:rPr>
              <a:t>индукции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8" grpId="0" animBg="1"/>
      <p:bldP spid="22" grpId="0" animBg="1"/>
      <p:bldP spid="23" grpId="0" animBg="1"/>
      <p:bldP spid="2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35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-27384"/>
            <a:ext cx="9108504" cy="720080"/>
          </a:xfrm>
        </p:spPr>
        <p:txBody>
          <a:bodyPr/>
          <a:lstStyle/>
          <a:p>
            <a:pPr algn="r"/>
            <a:r>
              <a:rPr lang="ru-RU" dirty="0"/>
              <a:t>Закон ЭМ</a:t>
            </a:r>
            <a:r>
              <a:rPr lang="ru-RU" sz="3600" dirty="0"/>
              <a:t> индукции</a:t>
            </a: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ct 10"/>
          <p:cNvGraphicFramePr>
            <a:graphicFrameLocks noChangeAspect="1"/>
          </p:cNvGraphicFramePr>
          <p:nvPr/>
        </p:nvGraphicFramePr>
        <p:xfrm>
          <a:off x="605979" y="1484784"/>
          <a:ext cx="2808000" cy="13128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4866" name="Формула" r:id="rId3" imgW="647640" imgH="393480" progId="Equation.3">
                  <p:embed/>
                </p:oleObj>
              </mc:Choice>
              <mc:Fallback>
                <p:oleObj name="Формула" r:id="rId3" imgW="64764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5979" y="1484784"/>
                        <a:ext cx="2808000" cy="131289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611872" y="838453"/>
            <a:ext cx="2808000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Закон ЭМ индукции (закон Фарадея)</a:t>
            </a:r>
            <a:endParaRPr lang="ru-RU" b="1" dirty="0">
              <a:solidFill>
                <a:srgbClr val="002060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491880" y="836712"/>
            <a:ext cx="5400600" cy="1944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При изменении магнитного потока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 проводящем контуре возникает ЭДС индукции </a:t>
            </a:r>
            <a:r>
              <a:rPr lang="ru-RU" b="1" dirty="0" err="1">
                <a:solidFill>
                  <a:srgbClr val="002060"/>
                </a:solidFill>
                <a:latin typeface="Verdana" pitchFamily="34" charset="0"/>
              </a:rPr>
              <a:t>E</a:t>
            </a:r>
            <a:r>
              <a:rPr lang="ru-RU" b="1" baseline="-25000" dirty="0" err="1">
                <a:solidFill>
                  <a:srgbClr val="002060"/>
                </a:solidFill>
                <a:latin typeface="Verdana" pitchFamily="34" charset="0"/>
              </a:rPr>
              <a:t>инд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, равная скорости изменения магнитного потока через поверхность, ограниченную контуром, взятой со знаком минус</a:t>
            </a:r>
            <a:endParaRPr lang="ru-RU" b="1" dirty="0">
              <a:solidFill>
                <a:srgbClr val="002060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39552" y="4077072"/>
            <a:ext cx="2304256" cy="792088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800" b="1" dirty="0">
                <a:solidFill>
                  <a:srgbClr val="002060"/>
                </a:solidFill>
                <a:latin typeface="Verdana" pitchFamily="34" charset="0"/>
              </a:rPr>
              <a:t>Знак «-»: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3420456" y="4149080"/>
            <a:ext cx="5256000" cy="64807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Знак магнитного потока зависит от выбора «+» направления нормали</a:t>
            </a:r>
            <a:endParaRPr lang="ru-RU" sz="1600" b="1" dirty="0">
              <a:solidFill>
                <a:srgbClr val="002060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97322" y="4873352"/>
            <a:ext cx="5292000" cy="1296144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Знак минус показывает, что увеличение потока вызывает ЭДС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&lt;0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, т.е.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поле индукционного тока направлено навстречу потоку</a:t>
            </a:r>
          </a:p>
        </p:txBody>
      </p:sp>
      <p:graphicFrame>
        <p:nvGraphicFramePr>
          <p:cNvPr id="160774" name="Object 3"/>
          <p:cNvGraphicFramePr>
            <a:graphicFrameLocks noChangeAspect="1"/>
          </p:cNvGraphicFramePr>
          <p:nvPr/>
        </p:nvGraphicFramePr>
        <p:xfrm>
          <a:off x="5997922" y="5089376"/>
          <a:ext cx="1287462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4867" name="Формула" r:id="rId5" imgW="495000" imgH="393480" progId="Equation.3">
                  <p:embed/>
                </p:oleObj>
              </mc:Choice>
              <mc:Fallback>
                <p:oleObj name="Формула" r:id="rId5" imgW="49500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97922" y="5089376"/>
                        <a:ext cx="1287462" cy="7874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Стрелка вправо 27"/>
          <p:cNvSpPr/>
          <p:nvPr/>
        </p:nvSpPr>
        <p:spPr>
          <a:xfrm>
            <a:off x="7366074" y="5305400"/>
            <a:ext cx="381000" cy="4318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aphicFrame>
        <p:nvGraphicFramePr>
          <p:cNvPr id="3" name="Object 4"/>
          <p:cNvGraphicFramePr>
            <a:graphicFrameLocks noChangeAspect="1"/>
          </p:cNvGraphicFramePr>
          <p:nvPr/>
        </p:nvGraphicFramePr>
        <p:xfrm>
          <a:off x="7870130" y="5305400"/>
          <a:ext cx="10223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4868" name="Формула" r:id="rId7" imgW="393480" imgH="228600" progId="Equation.3">
                  <p:embed/>
                </p:oleObj>
              </mc:Choice>
              <mc:Fallback>
                <p:oleObj name="Формула" r:id="rId7" imgW="393480" imgH="2286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70130" y="5305400"/>
                        <a:ext cx="1022350" cy="4572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Прямоугольник 28"/>
          <p:cNvSpPr/>
          <p:nvPr/>
        </p:nvSpPr>
        <p:spPr>
          <a:xfrm>
            <a:off x="597322" y="6237312"/>
            <a:ext cx="5292000" cy="504056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уменьшение потока вызывает ЭДС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&gt;0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, 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graphicFrame>
        <p:nvGraphicFramePr>
          <p:cNvPr id="30" name="Object 3"/>
          <p:cNvGraphicFramePr>
            <a:graphicFrameLocks noChangeAspect="1"/>
          </p:cNvGraphicFramePr>
          <p:nvPr/>
        </p:nvGraphicFramePr>
        <p:xfrm>
          <a:off x="5997922" y="5949280"/>
          <a:ext cx="1287462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4869" name="Формула" r:id="rId9" imgW="495000" imgH="393480" progId="Equation.3">
                  <p:embed/>
                </p:oleObj>
              </mc:Choice>
              <mc:Fallback>
                <p:oleObj name="Формула" r:id="rId9" imgW="495000" imgH="3934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97922" y="5949280"/>
                        <a:ext cx="1287462" cy="7874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Стрелка вправо 30"/>
          <p:cNvSpPr/>
          <p:nvPr/>
        </p:nvSpPr>
        <p:spPr>
          <a:xfrm>
            <a:off x="7366074" y="6165304"/>
            <a:ext cx="381000" cy="4318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aphicFrame>
        <p:nvGraphicFramePr>
          <p:cNvPr id="32" name="Object 4"/>
          <p:cNvGraphicFramePr>
            <a:graphicFrameLocks noChangeAspect="1"/>
          </p:cNvGraphicFramePr>
          <p:nvPr/>
        </p:nvGraphicFramePr>
        <p:xfrm>
          <a:off x="7870130" y="6165304"/>
          <a:ext cx="10223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4870" name="Формула" r:id="rId11" imgW="393480" imgH="228600" progId="Equation.3">
                  <p:embed/>
                </p:oleObj>
              </mc:Choice>
              <mc:Fallback>
                <p:oleObj name="Формула" r:id="rId11" imgW="393480" imgH="2286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70130" y="6165304"/>
                        <a:ext cx="1022350" cy="4572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Прямоугольник 35"/>
          <p:cNvSpPr/>
          <p:nvPr/>
        </p:nvSpPr>
        <p:spPr>
          <a:xfrm>
            <a:off x="1547664" y="2996952"/>
            <a:ext cx="7344816" cy="1007952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ЭДС ЭМ индукции в контуре численно равна и </a:t>
            </a:r>
            <a:r>
              <a:rPr lang="ru-RU" b="1" dirty="0" err="1">
                <a:solidFill>
                  <a:srgbClr val="002060"/>
                </a:solidFill>
                <a:latin typeface="Calibri"/>
              </a:rPr>
              <a:t>↑↓</a:t>
            </a:r>
            <a:r>
              <a:rPr lang="ru-RU" b="1" dirty="0">
                <a:solidFill>
                  <a:srgbClr val="002060"/>
                </a:solidFill>
                <a:latin typeface="Calibri"/>
              </a:rPr>
              <a:t> </a:t>
            </a:r>
            <a:br>
              <a:rPr lang="ru-RU" b="1" dirty="0">
                <a:solidFill>
                  <a:srgbClr val="002060"/>
                </a:solidFill>
                <a:latin typeface="Calibri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по знаку скорости изменения магнитного потока сквозь поверхность, ограниченную этим контуром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683568" y="2996952"/>
            <a:ext cx="720080" cy="64807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или:</a:t>
            </a:r>
            <a:endParaRPr lang="ru-RU" sz="1600" b="1" dirty="0">
              <a:solidFill>
                <a:srgbClr val="002060"/>
              </a:solidFill>
              <a:latin typeface="Verdana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0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9" grpId="0" animBg="1"/>
      <p:bldP spid="21" grpId="0"/>
      <p:bldP spid="26" grpId="0"/>
      <p:bldP spid="27" grpId="0" animBg="1"/>
      <p:bldP spid="28" grpId="0" animBg="1"/>
      <p:bldP spid="29" grpId="0" animBg="1"/>
      <p:bldP spid="31" grpId="0" animBg="1"/>
      <p:bldP spid="36" grpId="0" animBg="1"/>
      <p:bldP spid="3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35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-27384"/>
            <a:ext cx="9108504" cy="720080"/>
          </a:xfrm>
        </p:spPr>
        <p:txBody>
          <a:bodyPr/>
          <a:lstStyle/>
          <a:p>
            <a:pPr algn="r"/>
            <a:r>
              <a:rPr lang="ru-RU" dirty="0"/>
              <a:t>Правило Ленца</a:t>
            </a:r>
            <a:endParaRPr lang="ru-RU" sz="3600" dirty="0"/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611560" y="1556792"/>
            <a:ext cx="1440160" cy="129614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Правило Ленца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539552" y="908720"/>
            <a:ext cx="8352928" cy="576064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Знак «-» в законе Фарадея определяется общим правилом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для нахождения направления индукционного тока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2123728" y="1556792"/>
            <a:ext cx="6768752" cy="1296144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индукционный ток в контуре имеет всегда такое направление, что создаваемое им магнитное поле препятствует изменению магнитного потока, вызвавшему этот индукционный ток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0" y="107340"/>
            <a:ext cx="1728192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cs typeface="Arial" pitchFamily="34" charset="0"/>
              </a:rPr>
              <a:t>1833 г.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4284240" y="3933056"/>
            <a:ext cx="71980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или:</a:t>
            </a:r>
          </a:p>
        </p:txBody>
      </p:sp>
      <p:pic>
        <p:nvPicPr>
          <p:cNvPr id="42" name="Picture 3" descr="1-20-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212976"/>
            <a:ext cx="3276498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Прямоугольник 42"/>
          <p:cNvSpPr/>
          <p:nvPr/>
        </p:nvSpPr>
        <p:spPr>
          <a:xfrm>
            <a:off x="4283968" y="2996952"/>
            <a:ext cx="4431436" cy="923330"/>
          </a:xfrm>
          <a:prstGeom prst="rect">
            <a:avLst/>
          </a:prstGeom>
          <a:ln w="9525"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Индукционный ток </a:t>
            </a:r>
            <a:r>
              <a:rPr lang="ru-RU" b="1" dirty="0" err="1">
                <a:solidFill>
                  <a:srgbClr val="002060"/>
                </a:solidFill>
                <a:latin typeface="Verdana" pitchFamily="34" charset="0"/>
              </a:rPr>
              <a:t>I</a:t>
            </a:r>
            <a:r>
              <a:rPr lang="ru-RU" b="1" baseline="-25000" dirty="0" err="1">
                <a:solidFill>
                  <a:srgbClr val="002060"/>
                </a:solidFill>
                <a:latin typeface="Verdana" pitchFamily="34" charset="0"/>
              </a:rPr>
              <a:t>инд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течет навстречу выбранному «+» направлению обхода контура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4283968" y="4365104"/>
            <a:ext cx="46457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Поле индукционного тока всегда направлено навстречу потоку</a:t>
            </a:r>
          </a:p>
        </p:txBody>
      </p:sp>
      <p:graphicFrame>
        <p:nvGraphicFramePr>
          <p:cNvPr id="5" name="Object 8">
            <a:hlinkHover r:id="" action="ppaction://noaction" highlightClick="1"/>
          </p:cNvPr>
          <p:cNvGraphicFramePr>
            <a:graphicFrameLocks noChangeAspect="1"/>
          </p:cNvGraphicFramePr>
          <p:nvPr/>
        </p:nvGraphicFramePr>
        <p:xfrm>
          <a:off x="3995936" y="6047184"/>
          <a:ext cx="5086738" cy="6941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5898" name="Формула" r:id="rId4" imgW="3263760" imgH="444240" progId="Equation.3">
                  <p:embed/>
                </p:oleObj>
              </mc:Choice>
              <mc:Fallback>
                <p:oleObj name="Формула" r:id="rId4" imgW="3263760" imgH="44424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936" y="6047184"/>
                        <a:ext cx="5086738" cy="69418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05899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57638" y="5085183"/>
            <a:ext cx="2111111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05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3" grpId="0"/>
      <p:bldP spid="35" grpId="0" animBg="1"/>
      <p:bldP spid="40" grpId="0"/>
      <p:bldP spid="43" grpId="0"/>
      <p:bldP spid="4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37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0"/>
            <a:ext cx="8229600" cy="720000"/>
          </a:xfrm>
        </p:spPr>
        <p:txBody>
          <a:bodyPr/>
          <a:lstStyle/>
          <a:p>
            <a:pPr algn="r"/>
            <a:r>
              <a:rPr lang="ru-RU" sz="3600" dirty="0"/>
              <a:t>Природа </a:t>
            </a:r>
            <a:r>
              <a:rPr lang="ru-RU" dirty="0"/>
              <a:t>ЭДС </a:t>
            </a:r>
            <a:r>
              <a:rPr lang="ru-RU" sz="3600" dirty="0"/>
              <a:t>индукции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88640" y="842392"/>
            <a:ext cx="2615208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Подвижный проводник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 постоянном МП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17304" y="842392"/>
            <a:ext cx="3276600" cy="4572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Сила Лоренца 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graphicFrame>
        <p:nvGraphicFramePr>
          <p:cNvPr id="162818" name="Object 9">
            <a:hlinkHover r:id="" action="ppaction://noaction" highlightClick="1"/>
          </p:cNvPr>
          <p:cNvGraphicFramePr>
            <a:graphicFrameLocks noChangeAspect="1"/>
          </p:cNvGraphicFramePr>
          <p:nvPr/>
        </p:nvGraphicFramePr>
        <p:xfrm>
          <a:off x="7205663" y="836613"/>
          <a:ext cx="1260475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3385" name="Формула" r:id="rId3" imgW="571320" imgH="203040" progId="Equation.3">
                  <p:embed/>
                </p:oleObj>
              </mc:Choice>
              <mc:Fallback>
                <p:oleObj name="Формула" r:id="rId3" imgW="571320" imgH="20304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5663" y="836613"/>
                        <a:ext cx="1260475" cy="4508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588640" y="1916832"/>
            <a:ext cx="2615208" cy="1440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 err="1">
                <a:solidFill>
                  <a:srgbClr val="002060"/>
                </a:solidFill>
                <a:latin typeface="Verdana" pitchFamily="34" charset="0"/>
              </a:rPr>
              <a:t>НЕподвижный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проводник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 переменном МП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17304" y="1916832"/>
            <a:ext cx="4135016" cy="936104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переменное МП возбуждает в окружающем пространстве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переменное ЭП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graphicFrame>
        <p:nvGraphicFramePr>
          <p:cNvPr id="9" name="Object 2">
            <a:hlinkHover r:id="" action="ppaction://noaction" highlightClick="1"/>
          </p:cNvPr>
          <p:cNvGraphicFramePr>
            <a:graphicFrameLocks noChangeAspect="1"/>
          </p:cNvGraphicFramePr>
          <p:nvPr/>
        </p:nvGraphicFramePr>
        <p:xfrm>
          <a:off x="6228184" y="2564904"/>
          <a:ext cx="2463800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3392" name="Формула" r:id="rId5" imgW="1117440" imgH="431640" progId="Equation.3">
                  <p:embed/>
                </p:oleObj>
              </mc:Choice>
              <mc:Fallback>
                <p:oleObj name="Формула" r:id="rId5" imgW="1117440" imgH="4316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8184" y="2564904"/>
                        <a:ext cx="2463800" cy="9588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3275856" y="1340768"/>
            <a:ext cx="5040560" cy="393576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возникает при движении зарядов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295400" y="4437208"/>
            <a:ext cx="4356720" cy="864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Установлена взаимосвязь между электрическими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и магнитными явлениями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228184" y="4437208"/>
            <a:ext cx="2448272" cy="864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Разработка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теории ЭМ поля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Стрелка вправо 20"/>
          <p:cNvSpPr/>
          <p:nvPr/>
        </p:nvSpPr>
        <p:spPr>
          <a:xfrm>
            <a:off x="5777086" y="4716856"/>
            <a:ext cx="360363" cy="36036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755576" y="4573212"/>
            <a:ext cx="431800" cy="6477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rgbClr val="002060"/>
                </a:solidFill>
                <a:latin typeface="Verdana" pitchFamily="34" charset="0"/>
              </a:rPr>
              <a:t>!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2051720" y="5429264"/>
            <a:ext cx="5400600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Закон ЭМ индукции представляет собой закон сохранения энергии: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2051720" y="6005328"/>
            <a:ext cx="2160240" cy="72008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электрическая энергия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5292080" y="6005328"/>
            <a:ext cx="2160240" cy="72008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магнитная энергия</a:t>
            </a:r>
          </a:p>
        </p:txBody>
      </p:sp>
      <p:cxnSp>
        <p:nvCxnSpPr>
          <p:cNvPr id="31" name="Прямая со стрелкой 30"/>
          <p:cNvCxnSpPr/>
          <p:nvPr/>
        </p:nvCxnSpPr>
        <p:spPr>
          <a:xfrm>
            <a:off x="4211960" y="6219765"/>
            <a:ext cx="1080000" cy="15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4211960" y="6507797"/>
            <a:ext cx="1080000" cy="1587"/>
          </a:xfrm>
          <a:prstGeom prst="straightConnector1">
            <a:avLst/>
          </a:prstGeom>
          <a:ln>
            <a:headEnd type="arrow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>
          <a:xfrm>
            <a:off x="539552" y="3429000"/>
            <a:ext cx="8208912" cy="792088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Циркуляция вектора напряженности ЭП по неподвижному контуру представляет </a:t>
            </a: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собой ЭДС индукции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2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1" grpId="0" animBg="1"/>
      <p:bldP spid="22" grpId="0"/>
      <p:bldP spid="23" grpId="0" animBg="1"/>
      <p:bldP spid="29" grpId="0" animBg="1"/>
      <p:bldP spid="3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0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692696"/>
          </a:xfrm>
        </p:spPr>
        <p:txBody>
          <a:bodyPr/>
          <a:lstStyle/>
          <a:p>
            <a:pPr algn="r"/>
            <a:r>
              <a:rPr lang="ru-RU" sz="3200" dirty="0"/>
              <a:t>Вращение рамки в магнитном поле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85800" y="990600"/>
            <a:ext cx="2362200" cy="762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Механическая энергия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9600" y="4114800"/>
            <a:ext cx="2362200" cy="762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Электрическая энергия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943600" y="4114800"/>
            <a:ext cx="2362200" cy="762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Механическая энергия</a:t>
            </a:r>
          </a:p>
        </p:txBody>
      </p:sp>
      <p:sp>
        <p:nvSpPr>
          <p:cNvPr id="7" name="Стрелка вправо 6"/>
          <p:cNvSpPr/>
          <p:nvPr/>
        </p:nvSpPr>
        <p:spPr>
          <a:xfrm>
            <a:off x="3276600" y="1239838"/>
            <a:ext cx="2519363" cy="360362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019800" y="990600"/>
            <a:ext cx="2362200" cy="762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Электрическая энергия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276600" y="838200"/>
            <a:ext cx="2514600" cy="53340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генератор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85800" y="2038335"/>
            <a:ext cx="4248000" cy="36000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Принцип действия генератора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049878" y="2492896"/>
            <a:ext cx="2736304" cy="901824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плоская рамка, вращающаяся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 однородном МП 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pic>
        <p:nvPicPr>
          <p:cNvPr id="14" name="Picture 12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21879" y="2421008"/>
            <a:ext cx="1310561" cy="1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1" name="Группа 20"/>
          <p:cNvGrpSpPr/>
          <p:nvPr/>
        </p:nvGrpSpPr>
        <p:grpSpPr>
          <a:xfrm>
            <a:off x="4139952" y="2421008"/>
            <a:ext cx="1296144" cy="1080000"/>
            <a:chOff x="4139952" y="2421008"/>
            <a:chExt cx="1296144" cy="1080000"/>
          </a:xfrm>
        </p:grpSpPr>
        <p:pic>
          <p:nvPicPr>
            <p:cNvPr id="15" name="Picture 2">
              <a:hlinkClick r:id="rId5" action="ppaction://hlinkfile"/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139952" y="2421008"/>
              <a:ext cx="1283168" cy="10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Прямоугольник 15"/>
            <p:cNvSpPr/>
            <p:nvPr/>
          </p:nvSpPr>
          <p:spPr>
            <a:xfrm>
              <a:off x="4140696" y="2638992"/>
              <a:ext cx="1295400" cy="738664"/>
            </a:xfrm>
            <a:prstGeom prst="rect">
              <a:avLst/>
            </a:prstGeom>
            <a:ln>
              <a:noFill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1400" b="1" dirty="0">
                  <a:solidFill>
                    <a:schemeClr val="bg1"/>
                  </a:solidFill>
                  <a:latin typeface="+mn-lt"/>
                </a:rPr>
                <a:t>Генератор переменного тока</a:t>
              </a:r>
              <a:endParaRPr lang="ru-RU" sz="1400" b="1" dirty="0">
                <a:solidFill>
                  <a:schemeClr val="bg1"/>
                </a:solidFill>
                <a:latin typeface="+mn-lt"/>
                <a:cs typeface="Times New Roman" pitchFamily="18" charset="0"/>
              </a:endParaRPr>
            </a:p>
          </p:txBody>
        </p:sp>
      </p:grpSp>
      <p:sp>
        <p:nvSpPr>
          <p:cNvPr id="17" name="Стрелка вправо 16"/>
          <p:cNvSpPr/>
          <p:nvPr/>
        </p:nvSpPr>
        <p:spPr>
          <a:xfrm>
            <a:off x="3276600" y="4440238"/>
            <a:ext cx="2519363" cy="360362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3200400" y="4038600"/>
            <a:ext cx="2590800" cy="53340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электродвигатель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066800" y="5720380"/>
            <a:ext cx="7696200" cy="923330"/>
          </a:xfrm>
          <a:prstGeom prst="rect">
            <a:avLst/>
          </a:prstGeom>
          <a:ln>
            <a:noFill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Если по рамке, помещенной </a:t>
            </a: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в МП,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пропускать электрический ток, то на нее будет действовать вращающий момент и рамка начнет вращаться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609600" y="5135433"/>
            <a:ext cx="6482680" cy="36000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Принцип действия электродвигателя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" name="Picture 4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08104" y="2420888"/>
            <a:ext cx="1637224" cy="1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7" grpId="0" animBg="1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37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720000"/>
          </a:xfrm>
        </p:spPr>
        <p:txBody>
          <a:bodyPr/>
          <a:lstStyle/>
          <a:p>
            <a:pPr algn="r"/>
            <a:r>
              <a:rPr lang="ru-RU" sz="3100" dirty="0"/>
              <a:t>Использование явления ЭМ индукции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3275856" y="1283232"/>
            <a:ext cx="2448272" cy="2361792"/>
            <a:chOff x="3275856" y="1283232"/>
            <a:chExt cx="2448272" cy="2361792"/>
          </a:xfrm>
        </p:grpSpPr>
        <p:pic>
          <p:nvPicPr>
            <p:cNvPr id="26" name="Picture 3">
              <a:hlinkClick r:id="rId3" action="ppaction://hlinkfile"/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275856" y="1283232"/>
              <a:ext cx="2448272" cy="2361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" name="Прямоугольник 26"/>
            <p:cNvSpPr/>
            <p:nvPr/>
          </p:nvSpPr>
          <p:spPr>
            <a:xfrm>
              <a:off x="3995936" y="2075320"/>
              <a:ext cx="1066800" cy="830997"/>
            </a:xfrm>
            <a:prstGeom prst="rect">
              <a:avLst/>
            </a:prstGeom>
            <a:ln>
              <a:noFill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1600" b="1" dirty="0">
                  <a:solidFill>
                    <a:schemeClr val="bg1"/>
                  </a:solidFill>
                  <a:latin typeface="+mn-lt"/>
                </a:rPr>
                <a:t>Явление ЭМ индукции</a:t>
              </a:r>
              <a:endParaRPr lang="ru-RU" sz="1600" b="1" dirty="0">
                <a:solidFill>
                  <a:schemeClr val="bg1"/>
                </a:solidFill>
                <a:latin typeface="+mn-lt"/>
                <a:cs typeface="Times New Roman" pitchFamily="18" charset="0"/>
              </a:endParaRPr>
            </a:p>
          </p:txBody>
        </p:sp>
      </p:grpSp>
      <p:pic>
        <p:nvPicPr>
          <p:cNvPr id="28" name="Picture 10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7584" y="4266614"/>
            <a:ext cx="2448272" cy="2186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3411" name="Picture 10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84168" y="4266614"/>
            <a:ext cx="2416769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0" name="Прямая соединительная линия 19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3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2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0"/>
            <a:ext cx="8229600" cy="692696"/>
          </a:xfrm>
        </p:spPr>
        <p:txBody>
          <a:bodyPr/>
          <a:lstStyle/>
          <a:p>
            <a:pPr algn="r"/>
            <a:r>
              <a:rPr lang="ru-RU" sz="3200" dirty="0"/>
              <a:t>Переменный ток</a:t>
            </a:r>
            <a:endParaRPr lang="ru-RU" sz="3200" i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699792" y="1351855"/>
            <a:ext cx="5616624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Перемещения контура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97024" y="1351855"/>
            <a:ext cx="2057400" cy="142907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Изменение потока Ф</a:t>
            </a:r>
            <a:br>
              <a:rPr lang="ru-RU" b="1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за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счет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699792" y="1700808"/>
            <a:ext cx="5616624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Изменение формы контура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699792" y="2060848"/>
            <a:ext cx="5616624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Поворот контура (генераторы)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699792" y="2420888"/>
            <a:ext cx="5616624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Неподвижный контур в переменном МП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39552" y="2996952"/>
            <a:ext cx="3200400" cy="4320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При вращении рамки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graphicFrame>
        <p:nvGraphicFramePr>
          <p:cNvPr id="163846" name="Object 2">
            <a:hlinkHover r:id="" action="ppaction://noaction" highlightClick="1"/>
          </p:cNvPr>
          <p:cNvGraphicFramePr>
            <a:graphicFrameLocks noChangeAspect="1"/>
          </p:cNvGraphicFramePr>
          <p:nvPr/>
        </p:nvGraphicFramePr>
        <p:xfrm>
          <a:off x="3851920" y="2996952"/>
          <a:ext cx="4919946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45" name="Формула" r:id="rId3" imgW="1968480" imgH="228600" progId="Equation.3">
                  <p:embed/>
                </p:oleObj>
              </mc:Choice>
              <mc:Fallback>
                <p:oleObj name="Формула" r:id="rId3" imgW="1968480" imgH="228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920" y="2996952"/>
                        <a:ext cx="4919946" cy="57606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539552" y="4005064"/>
            <a:ext cx="4038600" cy="6858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При этом возникает переменная ЭДС индукции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graphicFrame>
        <p:nvGraphicFramePr>
          <p:cNvPr id="163847" name="Object 25">
            <a:hlinkHover r:id="" action="ppaction://noaction" highlightClick="1"/>
          </p:cNvPr>
          <p:cNvGraphicFramePr>
            <a:graphicFrameLocks noChangeAspect="1"/>
          </p:cNvGraphicFramePr>
          <p:nvPr/>
        </p:nvGraphicFramePr>
        <p:xfrm>
          <a:off x="4516438" y="3789363"/>
          <a:ext cx="3714750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49" name="Формула" r:id="rId5" imgW="1447560" imgH="393480" progId="Equation.3">
                  <p:embed/>
                </p:oleObj>
              </mc:Choice>
              <mc:Fallback>
                <p:oleObj name="Формула" r:id="rId5" imgW="1447560" imgH="393480" progId="Equation.3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6438" y="3789363"/>
                        <a:ext cx="3714750" cy="10191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539552" y="5085184"/>
            <a:ext cx="838200" cy="6096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Если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graphicFrame>
        <p:nvGraphicFramePr>
          <p:cNvPr id="21" name="Object 7">
            <a:hlinkHover r:id="" action="ppaction://noaction" highlightClick="1"/>
          </p:cNvPr>
          <p:cNvGraphicFramePr>
            <a:graphicFrameLocks noChangeAspect="1"/>
          </p:cNvGraphicFramePr>
          <p:nvPr/>
        </p:nvGraphicFramePr>
        <p:xfrm>
          <a:off x="1403648" y="5233392"/>
          <a:ext cx="1469677" cy="439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53" name="Формула" r:id="rId7" imgW="596880" imgH="177480" progId="Equation.3">
                  <p:embed/>
                </p:oleObj>
              </mc:Choice>
              <mc:Fallback>
                <p:oleObj name="Формула" r:id="rId7" imgW="596880" imgH="17748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648" y="5233392"/>
                        <a:ext cx="1469677" cy="4396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2869704" y="5157192"/>
            <a:ext cx="838200" cy="6096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, то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graphicFrame>
        <p:nvGraphicFramePr>
          <p:cNvPr id="23" name="Object 33">
            <a:hlinkHover r:id="" action="ppaction://noaction" highlightClick="1"/>
          </p:cNvPr>
          <p:cNvGraphicFramePr>
            <a:graphicFrameLocks noChangeAspect="1"/>
          </p:cNvGraphicFramePr>
          <p:nvPr/>
        </p:nvGraphicFramePr>
        <p:xfrm>
          <a:off x="3590874" y="5177829"/>
          <a:ext cx="1845221" cy="5753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57" name="Формула" r:id="rId9" imgW="736560" imgH="228600" progId="Equation.3">
                  <p:embed/>
                </p:oleObj>
              </mc:Choice>
              <mc:Fallback>
                <p:oleObj name="Формула" r:id="rId9" imgW="736560" imgH="228600" progId="Equation.3">
                  <p:embed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0874" y="5177829"/>
                        <a:ext cx="1845221" cy="575391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Стрелка вправо 23"/>
          <p:cNvSpPr/>
          <p:nvPr/>
        </p:nvSpPr>
        <p:spPr>
          <a:xfrm>
            <a:off x="5652120" y="5229200"/>
            <a:ext cx="360000" cy="3600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25" name="Object 35">
            <a:hlinkHover r:id="" action="ppaction://noaction" highlightClick="1"/>
          </p:cNvPr>
          <p:cNvGraphicFramePr>
            <a:graphicFrameLocks noChangeAspect="1"/>
          </p:cNvGraphicFramePr>
          <p:nvPr/>
        </p:nvGraphicFramePr>
        <p:xfrm>
          <a:off x="6129286" y="5187366"/>
          <a:ext cx="2808000" cy="6981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59" name="Формула" r:id="rId11" imgW="927000" imgH="228600" progId="Equation.3">
                  <p:embed/>
                </p:oleObj>
              </mc:Choice>
              <mc:Fallback>
                <p:oleObj name="Формула" r:id="rId11" imgW="927000" imgH="228600" progId="Equation.3">
                  <p:embed/>
                  <p:pic>
                    <p:nvPicPr>
                      <p:cNvPr id="0" name="Picture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9286" y="5187366"/>
                        <a:ext cx="2808000" cy="69818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Прямоугольник 25"/>
          <p:cNvSpPr/>
          <p:nvPr/>
        </p:nvSpPr>
        <p:spPr>
          <a:xfrm>
            <a:off x="6127601" y="5890989"/>
            <a:ext cx="2808000" cy="5760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rgbClr val="002060"/>
                </a:solidFill>
                <a:latin typeface="Verdana" pitchFamily="34" charset="0"/>
              </a:rPr>
              <a:t>Переменный ток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554088" y="836712"/>
            <a:ext cx="5486400" cy="4320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Способы получения ЭДС индукции: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28" name="Стрелка вниз 27"/>
          <p:cNvSpPr/>
          <p:nvPr/>
        </p:nvSpPr>
        <p:spPr>
          <a:xfrm>
            <a:off x="1403648" y="3573056"/>
            <a:ext cx="360000" cy="360000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ct 36">
            <a:hlinkHover r:id="" action="ppaction://noaction" highlightClick="1"/>
          </p:cNvPr>
          <p:cNvGraphicFramePr>
            <a:graphicFrameLocks noChangeAspect="1"/>
          </p:cNvGraphicFramePr>
          <p:nvPr/>
        </p:nvGraphicFramePr>
        <p:xfrm>
          <a:off x="2918396" y="5949280"/>
          <a:ext cx="1941636" cy="7955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60" name="Формула" r:id="rId13" imgW="965160" imgH="393480" progId="Equation.3">
                  <p:embed/>
                </p:oleObj>
              </mc:Choice>
              <mc:Fallback>
                <p:oleObj name="Формула" r:id="rId13" imgW="965160" imgH="393480" progId="Equation.3">
                  <p:embed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8396" y="5949280"/>
                        <a:ext cx="1941636" cy="79552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Прямоугольник 29"/>
          <p:cNvSpPr/>
          <p:nvPr/>
        </p:nvSpPr>
        <p:spPr>
          <a:xfrm>
            <a:off x="539552" y="5949280"/>
            <a:ext cx="2520280" cy="792088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В большинстве стран (и в России) стандартная частота тока</a:t>
            </a:r>
            <a:endParaRPr lang="ru-RU" sz="1600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3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63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450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0"/>
            <a:ext cx="8229600" cy="692696"/>
          </a:xfrm>
        </p:spPr>
        <p:txBody>
          <a:bodyPr/>
          <a:lstStyle/>
          <a:p>
            <a:pPr algn="r"/>
            <a:r>
              <a:rPr lang="ru-RU" sz="3600" dirty="0"/>
              <a:t>Вихревые токи (</a:t>
            </a:r>
            <a:r>
              <a:rPr lang="ru-RU" sz="3600" dirty="0" err="1"/>
              <a:t>токи</a:t>
            </a:r>
            <a:r>
              <a:rPr lang="ru-RU" sz="3600" dirty="0"/>
              <a:t> Фуко)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836712"/>
            <a:ext cx="5040560" cy="9906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Индукционный ток возникает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не только в линейных проводниках, но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и в массивных сплошных проводниках, помещенных в переменное МП</a:t>
            </a:r>
            <a:endParaRPr lang="ru-RU" sz="1600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5796136" y="1124744"/>
            <a:ext cx="381000" cy="4318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372200" y="836712"/>
            <a:ext cx="2619400" cy="9906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b="1">
                <a:solidFill>
                  <a:srgbClr val="002060"/>
                </a:solidFill>
                <a:latin typeface="Verdana" pitchFamily="34" charset="0"/>
              </a:rPr>
              <a:t>замкнутые токи в толще проводника –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вихревые </a:t>
            </a:r>
            <a:r>
              <a:rPr lang="ru-RU" sz="1600" b="1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токи </a:t>
            </a:r>
            <a:br>
              <a:rPr lang="ru-RU" sz="1600" b="1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1600" b="1">
                <a:solidFill>
                  <a:srgbClr val="002060"/>
                </a:solidFill>
                <a:latin typeface="Verdana" pitchFamily="34" charset="0"/>
              </a:rPr>
              <a:t>или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токи Фуко</a:t>
            </a:r>
            <a:endParaRPr lang="ru-RU" sz="1600" b="1" i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16632" y="1905000"/>
            <a:ext cx="2327176" cy="80392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Подчиняются правилу Ленца: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915816" y="1916832"/>
            <a:ext cx="6089848" cy="9144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их магнитное поле направлено так, чтобы противодействовать изменению магнитного потока, индуцирующего вихревые токи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496" y="2895600"/>
            <a:ext cx="1676400" cy="5334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i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Пример: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53616" y="3733800"/>
            <a:ext cx="1981200" cy="540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электромагнит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выключен</a:t>
            </a:r>
            <a:endParaRPr lang="ru-RU" sz="1600" b="1" i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344416" y="4343400"/>
            <a:ext cx="3733800" cy="540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сильное торможение и очень быстрая остановка маятника</a:t>
            </a:r>
            <a:endParaRPr lang="ru-RU" sz="1600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pic>
        <p:nvPicPr>
          <p:cNvPr id="164865" name="Picture 1"/>
          <p:cNvPicPr>
            <a:picLocks noChangeAspect="1" noChangeArrowheads="1"/>
          </p:cNvPicPr>
          <p:nvPr/>
        </p:nvPicPr>
        <p:blipFill>
          <a:blip r:embed="rId3" cstate="print"/>
          <a:srcRect l="9169" t="9958" r="55682" b="7054"/>
          <a:stretch>
            <a:fillRect/>
          </a:stretch>
        </p:blipFill>
        <p:spPr bwMode="auto">
          <a:xfrm>
            <a:off x="7175500" y="2971800"/>
            <a:ext cx="18923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1691680" y="2895600"/>
            <a:ext cx="5688632" cy="7620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между полюсами электромагнита находится массивный медный маятник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4" name="Стрелка вправо 13"/>
          <p:cNvSpPr/>
          <p:nvPr/>
        </p:nvSpPr>
        <p:spPr>
          <a:xfrm>
            <a:off x="2887216" y="3810000"/>
            <a:ext cx="381000" cy="4318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344416" y="3733800"/>
            <a:ext cx="2235696" cy="540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колебания почти незатухающие</a:t>
            </a:r>
            <a:endParaRPr lang="ru-RU" sz="1600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53616" y="4343400"/>
            <a:ext cx="1981200" cy="540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электромагнит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включен</a:t>
            </a:r>
            <a:endParaRPr lang="ru-RU" sz="1600" b="1" i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17" name="Стрелка вправо 16"/>
          <p:cNvSpPr/>
          <p:nvPr/>
        </p:nvSpPr>
        <p:spPr>
          <a:xfrm>
            <a:off x="2887216" y="4419600"/>
            <a:ext cx="381000" cy="4318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52400" y="4953000"/>
            <a:ext cx="1981200" cy="4572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i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Объяснение: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972816" y="4953000"/>
            <a:ext cx="5119464" cy="99628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возникшие токи Фуко имеют такое направление, что действующие на них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со стороны МП силы тормозят движение маятника</a:t>
            </a:r>
            <a:endParaRPr lang="ru-RU" sz="1600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07504" y="6156593"/>
            <a:ext cx="1656000" cy="584775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радиальные вырезы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2267744" y="6156593"/>
            <a:ext cx="2088000" cy="584775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ослабление вихревых токов</a:t>
            </a:r>
          </a:p>
        </p:txBody>
      </p:sp>
      <p:sp>
        <p:nvSpPr>
          <p:cNvPr id="22" name="Стрелка вправо 21"/>
          <p:cNvSpPr/>
          <p:nvPr/>
        </p:nvSpPr>
        <p:spPr>
          <a:xfrm>
            <a:off x="1835696" y="6304231"/>
            <a:ext cx="360363" cy="36036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4860032" y="6159768"/>
            <a:ext cx="2304000" cy="584775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торможение почти отсутствует</a:t>
            </a:r>
          </a:p>
        </p:txBody>
      </p:sp>
      <p:sp>
        <p:nvSpPr>
          <p:cNvPr id="24" name="Стрелка вправо 23"/>
          <p:cNvSpPr/>
          <p:nvPr/>
        </p:nvSpPr>
        <p:spPr>
          <a:xfrm>
            <a:off x="4427984" y="6304231"/>
            <a:ext cx="360362" cy="36036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6" name="Picture 8"/>
          <p:cNvPicPr>
            <a:picLocks noChangeAspect="1" noChangeArrowheads="1"/>
          </p:cNvPicPr>
          <p:nvPr/>
        </p:nvPicPr>
        <p:blipFill>
          <a:blip r:embed="rId4" cstate="print"/>
          <a:srcRect l="27129" t="40218" r="48959" b="31136"/>
          <a:stretch>
            <a:fillRect/>
          </a:stretch>
        </p:blipFill>
        <p:spPr bwMode="auto">
          <a:xfrm>
            <a:off x="7180263" y="5105400"/>
            <a:ext cx="1887537" cy="168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7" name="Прямая соединительная линия 26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64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  <p:bldP spid="17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47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620688"/>
          </a:xfrm>
        </p:spPr>
        <p:txBody>
          <a:bodyPr/>
          <a:lstStyle/>
          <a:p>
            <a:pPr algn="r">
              <a:lnSpc>
                <a:spcPct val="80000"/>
              </a:lnSpc>
            </a:pPr>
            <a:r>
              <a:rPr lang="ru-RU" sz="2700" dirty="0"/>
              <a:t>Учет действия и использование токов Фуко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764704"/>
            <a:ext cx="8330952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Успокоение (демпфирование)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подвижных частей различных приборов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1484784"/>
            <a:ext cx="1584176" cy="369332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Токи Фуко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843808" y="1484784"/>
            <a:ext cx="3816424" cy="369332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Нагревание проводников</a:t>
            </a:r>
          </a:p>
        </p:txBody>
      </p:sp>
      <p:sp>
        <p:nvSpPr>
          <p:cNvPr id="7" name="Стрелка вправо 6"/>
          <p:cNvSpPr/>
          <p:nvPr/>
        </p:nvSpPr>
        <p:spPr>
          <a:xfrm>
            <a:off x="2339752" y="1484784"/>
            <a:ext cx="360363" cy="36036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539335" y="2066925"/>
            <a:ext cx="3048000" cy="2031325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Якоря генераторов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и сердечники трансформаторов делают из тонких пластин, отделенных одна от другой слоями изолятора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04267" y="2066330"/>
            <a:ext cx="838200" cy="204847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«-»</a:t>
            </a:r>
          </a:p>
        </p:txBody>
      </p:sp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69143" y="2057400"/>
            <a:ext cx="2132013" cy="211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12958" y="2057400"/>
            <a:ext cx="2206625" cy="212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Прямоугольник 23"/>
          <p:cNvSpPr/>
          <p:nvPr/>
        </p:nvSpPr>
        <p:spPr>
          <a:xfrm>
            <a:off x="610344" y="4437112"/>
            <a:ext cx="838200" cy="230425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«+»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1571604" y="4365104"/>
            <a:ext cx="7286676" cy="923330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Индукционная металлургическая печь – </a:t>
            </a:r>
            <a:br>
              <a:rPr lang="ru-RU" b="1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тигель, помещается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внутрь катушки</a:t>
            </a: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, </a:t>
            </a:r>
            <a:br>
              <a:rPr lang="ru-RU" b="1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по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которой пропускается ток высокой частоты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560512" y="6127576"/>
            <a:ext cx="2971800" cy="646113"/>
          </a:xfrm>
          <a:prstGeom prst="rect">
            <a:avLst/>
          </a:prstGeom>
          <a:ln w="9525">
            <a:solidFill>
              <a:srgbClr val="00206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плавка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металлов в вакууме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2322512" y="5373588"/>
            <a:ext cx="6858000" cy="647700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 металле возникают интенсивные вихревые токи</a:t>
            </a: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, разогревающие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его до плавления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294312" y="6167264"/>
            <a:ext cx="3563968" cy="646112"/>
          </a:xfrm>
          <a:prstGeom prst="rect">
            <a:avLst/>
          </a:prstGeom>
          <a:ln w="9525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получение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сверхчистых материалов</a:t>
            </a:r>
          </a:p>
        </p:txBody>
      </p:sp>
      <p:sp>
        <p:nvSpPr>
          <p:cNvPr id="16" name="Стрелка вправо 15"/>
          <p:cNvSpPr/>
          <p:nvPr/>
        </p:nvSpPr>
        <p:spPr>
          <a:xfrm>
            <a:off x="4760912" y="6308997"/>
            <a:ext cx="360362" cy="36036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1657350" y="5516909"/>
            <a:ext cx="360362" cy="360363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9" grpId="0" animBg="1"/>
      <p:bldP spid="25" grpId="0" animBg="1"/>
      <p:bldP spid="26" grpId="0" animBg="1"/>
      <p:bldP spid="27" grpId="0"/>
      <p:bldP spid="15" grpId="0" animBg="1"/>
      <p:bldP spid="16" grpId="0" animBg="1"/>
      <p:bldP spid="1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52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0"/>
            <a:ext cx="8229600" cy="692696"/>
          </a:xfrm>
        </p:spPr>
        <p:txBody>
          <a:bodyPr/>
          <a:lstStyle/>
          <a:p>
            <a:pPr algn="r"/>
            <a:r>
              <a:rPr lang="ru-RU" sz="3600" dirty="0"/>
              <a:t>Скин-эффект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36240" y="762000"/>
            <a:ext cx="7088088" cy="40005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latin typeface="Verdana" pitchFamily="34" charset="0"/>
              </a:rPr>
              <a:t>Провода, по которым течет переменный ток</a:t>
            </a:r>
          </a:p>
        </p:txBody>
      </p:sp>
      <p:pic>
        <p:nvPicPr>
          <p:cNvPr id="619524" name="Picture 2"/>
          <p:cNvPicPr>
            <a:picLocks noChangeAspect="1" noChangeArrowheads="1"/>
          </p:cNvPicPr>
          <p:nvPr/>
        </p:nvPicPr>
        <p:blipFill>
          <a:blip r:embed="rId3" cstate="print"/>
          <a:srcRect l="58279" t="20332" r="5032" b="6639"/>
          <a:stretch>
            <a:fillRect/>
          </a:stretch>
        </p:blipFill>
        <p:spPr bwMode="auto">
          <a:xfrm>
            <a:off x="539204" y="1219200"/>
            <a:ext cx="2160588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97926" y="5500702"/>
            <a:ext cx="3042068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5" cstate="print"/>
          <a:srcRect l="84212" t="55894" r="3314" b="15459"/>
          <a:stretch>
            <a:fillRect/>
          </a:stretch>
        </p:blipFill>
        <p:spPr bwMode="auto">
          <a:xfrm>
            <a:off x="6876256" y="3212976"/>
            <a:ext cx="2115344" cy="361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2771800" y="1124744"/>
            <a:ext cx="6248400" cy="584200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 marL="266700" indent="-266700"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а) направление вихревых токов при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возрастании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 первичного тока в проводнике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771800" y="1658144"/>
            <a:ext cx="5943600" cy="584200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 marL="266700" indent="-266700"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б) направление вихревых токов при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убывании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 первичного тока в проводнике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880104" y="2286000"/>
            <a:ext cx="3124200" cy="923330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вихревые токи всегда </a:t>
            </a:r>
            <a:r>
              <a:rPr lang="ru-RU" b="1" dirty="0" err="1">
                <a:solidFill>
                  <a:srgbClr val="002060"/>
                </a:solidFill>
                <a:latin typeface="Calibri"/>
                <a:cs typeface="Arial"/>
              </a:rPr>
              <a:t>↑↓</a:t>
            </a:r>
            <a:r>
              <a:rPr lang="ru-RU" b="1" dirty="0">
                <a:solidFill>
                  <a:srgbClr val="002060"/>
                </a:solidFill>
                <a:latin typeface="Calibri"/>
                <a:cs typeface="Arial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первичному току внутри проводника</a:t>
            </a:r>
          </a:p>
        </p:txBody>
      </p:sp>
      <p:sp>
        <p:nvSpPr>
          <p:cNvPr id="16" name="Стрелка вправо 15"/>
          <p:cNvSpPr/>
          <p:nvPr/>
        </p:nvSpPr>
        <p:spPr>
          <a:xfrm>
            <a:off x="5904440" y="2564904"/>
            <a:ext cx="381000" cy="4318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6408496" y="2286000"/>
            <a:ext cx="2628000" cy="877163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700" b="1" dirty="0">
                <a:solidFill>
                  <a:srgbClr val="002060"/>
                </a:solidFill>
                <a:latin typeface="Verdana" pitchFamily="34" charset="0"/>
              </a:rPr>
              <a:t>способствуют его изменению вблизи поверхности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95536" y="4077072"/>
            <a:ext cx="5616624" cy="1200329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быстропеременный ток оказывается распределенным по сечению провода неравномерно — он как бы вытесняется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на поверхность проводника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95537" y="3429000"/>
            <a:ext cx="5616623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Скин-эффект </a:t>
            </a:r>
            <a:r>
              <a:rPr lang="ru-RU" dirty="0">
                <a:solidFill>
                  <a:srgbClr val="002060"/>
                </a:solidFill>
                <a:latin typeface="Verdana" pitchFamily="34" charset="0"/>
              </a:rPr>
              <a:t>или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br>
              <a:rPr lang="ru-RU" b="1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поверхностный эффект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21" name="Стрелка вправо 20"/>
          <p:cNvSpPr/>
          <p:nvPr/>
        </p:nvSpPr>
        <p:spPr>
          <a:xfrm>
            <a:off x="467222" y="5588918"/>
            <a:ext cx="360362" cy="36036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" name="Прямоугольник 21"/>
          <p:cNvSpPr>
            <a:spLocks noChangeAspect="1"/>
          </p:cNvSpPr>
          <p:nvPr/>
        </p:nvSpPr>
        <p:spPr>
          <a:xfrm>
            <a:off x="899592" y="5445224"/>
            <a:ext cx="31009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Провода для токов высокой частоты делаются полыми</a:t>
            </a: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52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0"/>
            <a:ext cx="8229600" cy="692696"/>
          </a:xfrm>
        </p:spPr>
        <p:txBody>
          <a:bodyPr/>
          <a:lstStyle/>
          <a:p>
            <a:pPr algn="r"/>
            <a:r>
              <a:rPr lang="ru-RU" sz="3600" dirty="0"/>
              <a:t>Применение скин-эффекта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539552" y="1196752"/>
            <a:ext cx="5826125" cy="3698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Метод поверхностной закалки металлов: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331640" y="1556792"/>
            <a:ext cx="5257800" cy="646112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Нагревание поверхностного слоя сплошных проводников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1410802" y="3211297"/>
            <a:ext cx="2057400" cy="646331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Изменение частоты поля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255844" y="3071810"/>
            <a:ext cx="2959362" cy="923330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Закалка </a:t>
            </a: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металла </a:t>
            </a:r>
            <a:br>
              <a:rPr lang="ru-RU" b="1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на любой </a:t>
            </a:r>
            <a:br>
              <a:rPr lang="ru-RU" b="1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требуемой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глубине</a:t>
            </a:r>
          </a:p>
        </p:txBody>
      </p:sp>
      <p:sp>
        <p:nvSpPr>
          <p:cNvPr id="27" name="Стрелка вправо 26"/>
          <p:cNvSpPr/>
          <p:nvPr/>
        </p:nvSpPr>
        <p:spPr>
          <a:xfrm>
            <a:off x="3684340" y="3358935"/>
            <a:ext cx="360363" cy="36036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 animBg="1"/>
      <p:bldP spid="26" grpId="0" animBg="1"/>
      <p:bldP spid="2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664840" y="5457998"/>
            <a:ext cx="69120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2054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0"/>
            <a:ext cx="8686800" cy="764704"/>
          </a:xfrm>
        </p:spPr>
        <p:txBody>
          <a:bodyPr/>
          <a:lstStyle/>
          <a:p>
            <a:pPr algn="r">
              <a:lnSpc>
                <a:spcPct val="80000"/>
              </a:lnSpc>
            </a:pPr>
            <a:r>
              <a:rPr lang="ru-RU" sz="3200" dirty="0"/>
              <a:t>Самоиндукция</a:t>
            </a:r>
          </a:p>
        </p:txBody>
      </p:sp>
      <p:pic>
        <p:nvPicPr>
          <p:cNvPr id="161794" name="Picture 2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/>
          <a:srcRect t="6882"/>
          <a:stretch>
            <a:fillRect/>
          </a:stretch>
        </p:blipFill>
        <p:spPr bwMode="auto">
          <a:xfrm>
            <a:off x="7812360" y="5805264"/>
            <a:ext cx="920142" cy="693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12360" y="4869160"/>
            <a:ext cx="914400" cy="88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7740352" y="5013176"/>
            <a:ext cx="1066800" cy="647700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dirty="0">
                <a:solidFill>
                  <a:schemeClr val="bg1"/>
                </a:solidFill>
                <a:latin typeface="+mn-lt"/>
              </a:rPr>
              <a:t>Явление само индукции</a:t>
            </a:r>
            <a:endParaRPr lang="ru-RU" sz="1200" dirty="0">
              <a:solidFill>
                <a:schemeClr val="bg1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95672" y="727536"/>
            <a:ext cx="47244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Электрический ток  в замкнутом контуре создает вокруг себя МП, индукция которого пропорциональна току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(закон </a:t>
            </a:r>
            <a:r>
              <a:rPr lang="ru-RU" b="1" dirty="0" err="1">
                <a:solidFill>
                  <a:srgbClr val="002060"/>
                </a:solidFill>
                <a:latin typeface="Verdana" pitchFamily="34" charset="0"/>
              </a:rPr>
              <a:t>Био-Савара-Лапласа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000100" y="2574032"/>
            <a:ext cx="2624336" cy="9233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Сцепленный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 контуром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магнитный поток</a:t>
            </a:r>
          </a:p>
        </p:txBody>
      </p:sp>
      <p:graphicFrame>
        <p:nvGraphicFramePr>
          <p:cNvPr id="161795" name="Object 2"/>
          <p:cNvGraphicFramePr>
            <a:graphicFrameLocks noChangeAspect="1"/>
          </p:cNvGraphicFramePr>
          <p:nvPr/>
        </p:nvGraphicFramePr>
        <p:xfrm>
          <a:off x="5500694" y="1000108"/>
          <a:ext cx="2849058" cy="10048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552" name="Формула" r:id="rId7" imgW="1244520" imgH="393480" progId="Equation.3">
                  <p:embed/>
                </p:oleObj>
              </mc:Choice>
              <mc:Fallback>
                <p:oleObj name="Формула" r:id="rId7" imgW="1244520" imgH="39348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0694" y="1000108"/>
                        <a:ext cx="2849058" cy="100487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4283968" y="1412776"/>
            <a:ext cx="1044575" cy="369332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dB ~ I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5" name="Стрелка вправо 14"/>
          <p:cNvSpPr/>
          <p:nvPr/>
        </p:nvSpPr>
        <p:spPr>
          <a:xfrm>
            <a:off x="662608" y="2781176"/>
            <a:ext cx="381000" cy="4318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8501090" y="1214422"/>
            <a:ext cx="381000" cy="4318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4482892" y="4068553"/>
            <a:ext cx="2232248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индуктивность контура</a:t>
            </a:r>
          </a:p>
        </p:txBody>
      </p:sp>
      <p:sp>
        <p:nvSpPr>
          <p:cNvPr id="21" name="Стрелка вправо 20"/>
          <p:cNvSpPr/>
          <p:nvPr/>
        </p:nvSpPr>
        <p:spPr>
          <a:xfrm>
            <a:off x="2446015" y="5650086"/>
            <a:ext cx="381000" cy="4318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2903214" y="5457998"/>
            <a:ext cx="1884809" cy="923330"/>
          </a:xfrm>
          <a:prstGeom prst="rect">
            <a:avLst/>
          </a:prstGeom>
          <a:ln w="19050"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Изменение магнитного потока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Ф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23" name="Стрелка вправо 22"/>
          <p:cNvSpPr/>
          <p:nvPr/>
        </p:nvSpPr>
        <p:spPr>
          <a:xfrm>
            <a:off x="4767064" y="5686598"/>
            <a:ext cx="381000" cy="4318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672138" y="5096048"/>
            <a:ext cx="6912000" cy="3603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Явление самоиндукции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617215" y="5457998"/>
            <a:ext cx="1752600" cy="9001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Изменение 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I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 контуре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5180831" y="5457998"/>
            <a:ext cx="2343497" cy="9001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err="1">
                <a:solidFill>
                  <a:srgbClr val="002060"/>
                </a:solidFill>
                <a:latin typeface="Verdana" pitchFamily="34" charset="0"/>
              </a:rPr>
              <a:t>Индуцирование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ЭДС в контуре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662136" y="3789040"/>
            <a:ext cx="1503040" cy="369332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[L] =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Гн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659582" y="4264754"/>
            <a:ext cx="3245296" cy="369332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1Гн = 1 Вб/А = 1В·с/А</a:t>
            </a: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ct 2"/>
          <p:cNvGraphicFramePr>
            <a:graphicFrameLocks noChangeAspect="1"/>
          </p:cNvGraphicFramePr>
          <p:nvPr/>
        </p:nvGraphicFramePr>
        <p:xfrm>
          <a:off x="3696444" y="2708920"/>
          <a:ext cx="1433890" cy="6550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553" name="Формула" r:id="rId9" imgW="558720" imgH="228600" progId="Equation.3">
                  <p:embed/>
                </p:oleObj>
              </mc:Choice>
              <mc:Fallback>
                <p:oleObj name="Формула" r:id="rId9" imgW="558720" imgH="22860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96444" y="2708920"/>
                        <a:ext cx="1433890" cy="65506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6041179" y="2708920"/>
          <a:ext cx="1888407" cy="7228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554" name="Формула" r:id="rId11" imgW="482400" imgH="164880" progId="Equation.3">
                  <p:embed/>
                </p:oleObj>
              </mc:Choice>
              <mc:Fallback>
                <p:oleObj name="Формула" r:id="rId11" imgW="482400" imgH="16488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1179" y="2708920"/>
                        <a:ext cx="1888407" cy="72280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4" name="Прямая со стрелкой 33"/>
          <p:cNvCxnSpPr/>
          <p:nvPr/>
        </p:nvCxnSpPr>
        <p:spPr>
          <a:xfrm rot="5400000">
            <a:off x="4356770" y="2204864"/>
            <a:ext cx="719286" cy="79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5244760" y="2998784"/>
            <a:ext cx="75600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1" name="Прямоугольник 40"/>
          <p:cNvSpPr/>
          <p:nvPr/>
        </p:nvSpPr>
        <p:spPr>
          <a:xfrm>
            <a:off x="5621910" y="3429000"/>
            <a:ext cx="2736304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коэффициент пропорциональности</a:t>
            </a:r>
          </a:p>
        </p:txBody>
      </p:sp>
      <p:sp>
        <p:nvSpPr>
          <p:cNvPr id="43" name="Овал 42"/>
          <p:cNvSpPr/>
          <p:nvPr/>
        </p:nvSpPr>
        <p:spPr>
          <a:xfrm>
            <a:off x="7185060" y="2772410"/>
            <a:ext cx="468000" cy="6840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29" name="Прямая со стрелкой 28"/>
          <p:cNvCxnSpPr>
            <a:stCxn id="43" idx="2"/>
          </p:cNvCxnSpPr>
          <p:nvPr/>
        </p:nvCxnSpPr>
        <p:spPr>
          <a:xfrm rot="10800000" flipV="1">
            <a:off x="4714876" y="3114410"/>
            <a:ext cx="2470184" cy="103387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1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"/>
                            </p:stCondLst>
                            <p:childTnLst>
                              <p:par>
                                <p:cTn id="10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161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6" grpId="0"/>
      <p:bldP spid="8" grpId="0"/>
      <p:bldP spid="11" grpId="0" animBg="1"/>
      <p:bldP spid="15" grpId="0" animBg="1"/>
      <p:bldP spid="16" grpId="0" animBg="1"/>
      <p:bldP spid="18" grpId="0" animBg="1"/>
      <p:bldP spid="21" grpId="0" animBg="1"/>
      <p:bldP spid="22" grpId="0"/>
      <p:bldP spid="23" grpId="0" animBg="1"/>
      <p:bldP spid="25" grpId="0" animBg="1"/>
      <p:bldP spid="26" grpId="0"/>
      <p:bldP spid="27" grpId="0"/>
      <p:bldP spid="30" grpId="0" animBg="1"/>
      <p:bldP spid="31" grpId="0" animBg="1"/>
      <p:bldP spid="41" grpId="0"/>
      <p:bldP spid="4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570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0"/>
            <a:ext cx="8229600" cy="692696"/>
          </a:xfrm>
        </p:spPr>
        <p:txBody>
          <a:bodyPr/>
          <a:lstStyle/>
          <a:p>
            <a:pPr algn="r"/>
            <a:r>
              <a:rPr lang="ru-RU" sz="3600" dirty="0"/>
              <a:t>Индуктивность контура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3416424" y="3733800"/>
          <a:ext cx="15240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571" name="Формула" r:id="rId3" imgW="850680" imgH="419040" progId="Equation.3">
                  <p:embed/>
                </p:oleObj>
              </mc:Choice>
              <mc:Fallback>
                <p:oleObj name="Формула" r:id="rId3" imgW="850680" imgH="419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6424" y="3733800"/>
                        <a:ext cx="1524000" cy="8382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42910" y="1143000"/>
            <a:ext cx="4419600" cy="646113"/>
          </a:xfrm>
          <a:prstGeom prst="rect">
            <a:avLst/>
          </a:prstGeom>
          <a:ln w="9525">
            <a:solidFill>
              <a:srgbClr val="00206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Магнитный поток сквозь один виток соленоида площадью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S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graphicFrame>
        <p:nvGraphicFramePr>
          <p:cNvPr id="6" name="Object 8"/>
          <p:cNvGraphicFramePr>
            <a:graphicFrameLocks noChangeAspect="1"/>
          </p:cNvGraphicFramePr>
          <p:nvPr/>
        </p:nvGraphicFramePr>
        <p:xfrm>
          <a:off x="5219673" y="1188232"/>
          <a:ext cx="1346181" cy="526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573" name="Формула" r:id="rId5" imgW="507960" imgH="177480" progId="Equation.3">
                  <p:embed/>
                </p:oleObj>
              </mc:Choice>
              <mc:Fallback>
                <p:oleObj name="Формула" r:id="rId5" imgW="507960" imgH="17748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9673" y="1188232"/>
                        <a:ext cx="1346181" cy="52625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6"/>
          <p:cNvGraphicFramePr>
            <a:graphicFrameLocks noChangeAspect="1"/>
          </p:cNvGraphicFramePr>
          <p:nvPr/>
        </p:nvGraphicFramePr>
        <p:xfrm>
          <a:off x="3425949" y="2514600"/>
          <a:ext cx="4098379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574" name="Формула" r:id="rId7" imgW="2108160" imgH="583920" progId="Equation.3">
                  <p:embed/>
                </p:oleObj>
              </mc:Choice>
              <mc:Fallback>
                <p:oleObj name="Формула" r:id="rId7" imgW="2108160" imgH="58392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5949" y="2514600"/>
                        <a:ext cx="4098379" cy="11525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4"/>
          <p:cNvGraphicFramePr>
            <a:graphicFrameLocks noChangeAspect="1"/>
          </p:cNvGraphicFramePr>
          <p:nvPr/>
        </p:nvGraphicFramePr>
        <p:xfrm>
          <a:off x="7519980" y="1500174"/>
          <a:ext cx="1547820" cy="8926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575" name="Формула" r:id="rId9" imgW="761760" imgH="393480" progId="Equation.3">
                  <p:embed/>
                </p:oleObj>
              </mc:Choice>
              <mc:Fallback>
                <p:oleObj name="Формула" r:id="rId9" imgW="761760" imgH="3934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19980" y="1500174"/>
                        <a:ext cx="1547820" cy="89269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1835696" y="1789113"/>
            <a:ext cx="5904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Для однородного поля внутри соленоида </a:t>
            </a:r>
            <a:br>
              <a:rPr lang="en-US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с сердечником с магнитной проницаемостью </a:t>
            </a:r>
            <a:r>
              <a:rPr lang="ru-RU" sz="1600" b="1" i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</a:t>
            </a:r>
            <a:endParaRPr lang="ru-RU" sz="16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67544" y="1795463"/>
            <a:ext cx="1676400" cy="3381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i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Учитывая: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39552" y="764704"/>
            <a:ext cx="7086600" cy="400050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latin typeface="Verdana" pitchFamily="34" charset="0"/>
              </a:rPr>
              <a:t>Рассмотрим бесконечный соленоид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520824" y="3733800"/>
            <a:ext cx="2819400" cy="838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Индуктивность соленоида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520824" y="2514600"/>
            <a:ext cx="2819400" cy="115252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Полный магнитный поток соленоида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053136" y="3717032"/>
            <a:ext cx="4343400" cy="15081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зависит от:</a:t>
            </a:r>
          </a:p>
          <a:p>
            <a:pPr marL="177800" indent="-177800">
              <a:buFont typeface="Arial" pitchFamily="34" charset="0"/>
              <a:buChar char="•"/>
              <a:defRPr/>
            </a:pPr>
            <a:r>
              <a:rPr lang="ru-RU" dirty="0">
                <a:solidFill>
                  <a:srgbClr val="002060"/>
                </a:solidFill>
                <a:latin typeface="Verdana" pitchFamily="34" charset="0"/>
              </a:rPr>
              <a:t>числа витков соленоида 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N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  <a:p>
            <a:pPr marL="177800" indent="-177800">
              <a:buFont typeface="Arial" pitchFamily="34" charset="0"/>
              <a:buChar char="•"/>
              <a:defRPr/>
            </a:pPr>
            <a:r>
              <a:rPr lang="ru-RU" dirty="0">
                <a:solidFill>
                  <a:srgbClr val="002060"/>
                </a:solidFill>
                <a:latin typeface="Verdana" pitchFamily="34" charset="0"/>
              </a:rPr>
              <a:t>длины соленоида 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l</a:t>
            </a:r>
            <a:endParaRPr lang="ru-RU" b="1" i="1" dirty="0">
              <a:solidFill>
                <a:srgbClr val="002060"/>
              </a:solidFill>
              <a:latin typeface="Verdana" pitchFamily="34" charset="0"/>
              <a:cs typeface="Times New Roman" pitchFamily="18" charset="0"/>
            </a:endParaRPr>
          </a:p>
          <a:p>
            <a:pPr marL="177800" indent="-177800">
              <a:buFont typeface="Arial" pitchFamily="34" charset="0"/>
              <a:buChar char="•"/>
              <a:defRPr/>
            </a:pPr>
            <a:r>
              <a:rPr lang="ru-RU" dirty="0">
                <a:solidFill>
                  <a:srgbClr val="002060"/>
                </a:solidFill>
                <a:latin typeface="Verdana" pitchFamily="34" charset="0"/>
              </a:rPr>
              <a:t>площади 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S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  <a:p>
            <a:pPr marL="177800" indent="-177800">
              <a:buFont typeface="Arial" pitchFamily="34" charset="0"/>
              <a:buChar char="•"/>
              <a:defRPr/>
            </a:pPr>
            <a:r>
              <a:rPr lang="ru-RU" b="1" i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</a:t>
            </a:r>
            <a:r>
              <a:rPr lang="ru-RU" dirty="0">
                <a:solidFill>
                  <a:srgbClr val="002060"/>
                </a:solidFill>
                <a:latin typeface="Verdana" pitchFamily="34" charset="0"/>
              </a:rPr>
              <a:t> вещества сердечника</a:t>
            </a:r>
            <a:endParaRPr lang="ru-RU" sz="20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909120" y="5805264"/>
            <a:ext cx="4267200" cy="9144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7800" indent="-177800">
              <a:buFont typeface="Arial" pitchFamily="34" charset="0"/>
              <a:buChar char="•"/>
              <a:defRPr/>
            </a:pPr>
            <a:r>
              <a:rPr lang="ru-RU" dirty="0">
                <a:solidFill>
                  <a:srgbClr val="002060"/>
                </a:solidFill>
                <a:latin typeface="Verdana" pitchFamily="34" charset="0"/>
              </a:rPr>
              <a:t>геометрической формы контура</a:t>
            </a:r>
          </a:p>
          <a:p>
            <a:pPr marL="177800" indent="-177800">
              <a:buFont typeface="Arial" pitchFamily="34" charset="0"/>
              <a:buChar char="•"/>
              <a:defRPr/>
            </a:pPr>
            <a:r>
              <a:rPr lang="ru-RU" dirty="0">
                <a:solidFill>
                  <a:srgbClr val="002060"/>
                </a:solidFill>
                <a:latin typeface="Verdana" pitchFamily="34" charset="0"/>
              </a:rPr>
              <a:t>размеров контура</a:t>
            </a:r>
          </a:p>
          <a:p>
            <a:pPr marL="177800" indent="-177800">
              <a:buFont typeface="Arial" pitchFamily="34" charset="0"/>
              <a:buChar char="•"/>
              <a:defRPr/>
            </a:pPr>
            <a:r>
              <a:rPr lang="ru-RU" b="1" i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 </a:t>
            </a:r>
            <a:r>
              <a:rPr lang="ru-RU" dirty="0">
                <a:solidFill>
                  <a:srgbClr val="002060"/>
                </a:solidFill>
                <a:latin typeface="Verdana" pitchFamily="34" charset="0"/>
              </a:rPr>
              <a:t>среды, в которой находится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832920" y="5373216"/>
            <a:ext cx="4311080" cy="494184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 общем случае 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L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зависит от: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67544" y="4586302"/>
            <a:ext cx="3563938" cy="9144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Индуктивность контура 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–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аналог электрической емкости проводника</a:t>
            </a:r>
          </a:p>
        </p:txBody>
      </p:sp>
      <p:graphicFrame>
        <p:nvGraphicFramePr>
          <p:cNvPr id="21" name="Object 2"/>
          <p:cNvGraphicFramePr>
            <a:graphicFrameLocks noChangeAspect="1"/>
          </p:cNvGraphicFramePr>
          <p:nvPr/>
        </p:nvGraphicFramePr>
        <p:xfrm>
          <a:off x="3786182" y="4929198"/>
          <a:ext cx="959346" cy="4839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585" name="Формула" r:id="rId11" imgW="393480" imgH="177480" progId="Equation.3">
                  <p:embed/>
                </p:oleObj>
              </mc:Choice>
              <mc:Fallback>
                <p:oleObj name="Формула" r:id="rId11" imgW="393480" imgH="17748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6182" y="4929198"/>
                        <a:ext cx="959346" cy="48399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433390" y="5572148"/>
            <a:ext cx="3638544" cy="11430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Емкость С зависит от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:</a:t>
            </a:r>
          </a:p>
          <a:p>
            <a:pPr marL="177800" indent="-177800">
              <a:buFont typeface="Arial" pitchFamily="34" charset="0"/>
              <a:buChar char="•"/>
              <a:defRPr/>
            </a:pPr>
            <a:r>
              <a:rPr lang="ru-RU" dirty="0">
                <a:solidFill>
                  <a:srgbClr val="002060"/>
                </a:solidFill>
                <a:latin typeface="Verdana" pitchFamily="34" charset="0"/>
              </a:rPr>
              <a:t>формы проводника</a:t>
            </a:r>
          </a:p>
          <a:p>
            <a:pPr marL="177800" indent="-177800">
              <a:buFont typeface="Arial" pitchFamily="34" charset="0"/>
              <a:buChar char="•"/>
              <a:defRPr/>
            </a:pPr>
            <a:r>
              <a:rPr lang="ru-RU" dirty="0">
                <a:solidFill>
                  <a:srgbClr val="002060"/>
                </a:solidFill>
                <a:latin typeface="Verdana" pitchFamily="34" charset="0"/>
              </a:rPr>
              <a:t>его размеров</a:t>
            </a:r>
          </a:p>
          <a:p>
            <a:pPr marL="177800" indent="-177800">
              <a:buFont typeface="Arial" pitchFamily="34" charset="0"/>
              <a:buChar char="•"/>
              <a:defRPr/>
            </a:pPr>
            <a:r>
              <a:rPr lang="el-GR">
                <a:solidFill>
                  <a:srgbClr val="002060"/>
                </a:solidFill>
                <a:latin typeface="Verdana" pitchFamily="34" charset="0"/>
              </a:rPr>
              <a:t>ε</a:t>
            </a:r>
            <a:r>
              <a:rPr lang="ru-RU">
                <a:solidFill>
                  <a:srgbClr val="002060"/>
                </a:solidFill>
                <a:latin typeface="Verdana" pitchFamily="34" charset="0"/>
              </a:rPr>
              <a:t> среды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/>
      <p:bldP spid="14" grpId="0"/>
      <p:bldP spid="41" grpId="0" animBg="1"/>
      <p:bldP spid="42" grpId="0" animBg="1"/>
      <p:bldP spid="15" grpId="0"/>
      <p:bldP spid="17" grpId="0"/>
      <p:bldP spid="18" grpId="0"/>
      <p:bldP spid="19" grpId="0"/>
      <p:bldP spid="2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59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692696"/>
          </a:xfrm>
        </p:spPr>
        <p:txBody>
          <a:bodyPr/>
          <a:lstStyle/>
          <a:p>
            <a:pPr algn="r"/>
            <a:r>
              <a:rPr lang="ru-RU" dirty="0"/>
              <a:t>Индуктивность контура</a:t>
            </a:r>
          </a:p>
        </p:txBody>
      </p:sp>
      <p:graphicFrame>
        <p:nvGraphicFramePr>
          <p:cNvPr id="173059" name="Object 3"/>
          <p:cNvGraphicFramePr>
            <a:graphicFrameLocks noChangeAspect="1"/>
          </p:cNvGraphicFramePr>
          <p:nvPr/>
        </p:nvGraphicFramePr>
        <p:xfrm>
          <a:off x="4499992" y="836712"/>
          <a:ext cx="4322763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595" name="Формула" r:id="rId3" imgW="2412720" imgH="431640" progId="Equation.3">
                  <p:embed/>
                </p:oleObj>
              </mc:Choice>
              <mc:Fallback>
                <p:oleObj name="Формула" r:id="rId3" imgW="2412720" imgH="431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9992" y="836712"/>
                        <a:ext cx="4322763" cy="8636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395536" y="836712"/>
            <a:ext cx="3962400" cy="838200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Применим закон Фарадея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к явлению самоиндукции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254125" y="1849438"/>
            <a:ext cx="3677915" cy="360362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контур НЕ деформируется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544914" y="1924050"/>
            <a:ext cx="1403350" cy="611188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L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= 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const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254125" y="2214389"/>
            <a:ext cx="3677915" cy="360362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i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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=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 const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4" name="Стрелка вправо 13"/>
          <p:cNvSpPr/>
          <p:nvPr/>
        </p:nvSpPr>
        <p:spPr>
          <a:xfrm>
            <a:off x="5055096" y="2001838"/>
            <a:ext cx="381000" cy="4318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15" name="Object 3"/>
          <p:cNvGraphicFramePr>
            <a:graphicFrameLocks noChangeAspect="1"/>
          </p:cNvGraphicFramePr>
          <p:nvPr/>
        </p:nvGraphicFramePr>
        <p:xfrm>
          <a:off x="7092280" y="1844824"/>
          <a:ext cx="1228725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601" name="Формула" r:id="rId5" imgW="685800" imgH="393480" progId="Equation.3">
                  <p:embed/>
                </p:oleObj>
              </mc:Choice>
              <mc:Fallback>
                <p:oleObj name="Формула" r:id="rId5" imgW="685800" imgH="3934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280" y="1844824"/>
                        <a:ext cx="1228725" cy="7874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395536" y="1772816"/>
            <a:ext cx="914400" cy="533400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Если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259632" y="2785120"/>
            <a:ext cx="1047368" cy="897632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Знак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«-»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311192" y="3089920"/>
            <a:ext cx="5160600" cy="576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наличие индуктивности 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L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 контуре приводит к </a:t>
            </a: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замедлению в нем тока 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310830" y="2708920"/>
            <a:ext cx="5105400" cy="360363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обусловлен правилом Ленца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73185" y="4051300"/>
            <a:ext cx="1643038" cy="6858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Ток возрастает</a:t>
            </a:r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2517029" y="4025900"/>
          <a:ext cx="795338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614" name="Формула" r:id="rId7" imgW="444240" imgH="393480" progId="Equation.3">
                  <p:embed/>
                </p:oleObj>
              </mc:Choice>
              <mc:Fallback>
                <p:oleObj name="Формула" r:id="rId7" imgW="444240" imgH="393480" progId="Equation.3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7029" y="4025900"/>
                        <a:ext cx="795338" cy="7874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Стрелка вправо 23"/>
          <p:cNvSpPr/>
          <p:nvPr/>
        </p:nvSpPr>
        <p:spPr>
          <a:xfrm>
            <a:off x="2067271" y="4229100"/>
            <a:ext cx="381000" cy="4318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173062" name="Object 24"/>
          <p:cNvGraphicFramePr>
            <a:graphicFrameLocks noChangeAspect="1"/>
          </p:cNvGraphicFramePr>
          <p:nvPr/>
        </p:nvGraphicFramePr>
        <p:xfrm>
          <a:off x="3384375" y="4203700"/>
          <a:ext cx="7048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616" name="Формула" r:id="rId9" imgW="393480" imgH="228600" progId="Equation.3">
                  <p:embed/>
                </p:oleObj>
              </mc:Choice>
              <mc:Fallback>
                <p:oleObj name="Формула" r:id="rId9" imgW="393480" imgH="228600" progId="Equation.3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4375" y="4203700"/>
                        <a:ext cx="704850" cy="4572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Стрелка вправо 25"/>
          <p:cNvSpPr/>
          <p:nvPr/>
        </p:nvSpPr>
        <p:spPr>
          <a:xfrm>
            <a:off x="4155503" y="4229100"/>
            <a:ext cx="381000" cy="4318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4536504" y="4005064"/>
            <a:ext cx="4572000" cy="792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Ток самоиндукции направлен навстречу току внешнего источника, замедляя его возрастание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323528" y="5733256"/>
            <a:ext cx="3960000" cy="478800"/>
          </a:xfrm>
          <a:prstGeom prst="rect">
            <a:avLst/>
          </a:prstGeom>
          <a:noFill/>
          <a:ln w="19050"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Электрическая инертность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971600" y="6201376"/>
            <a:ext cx="6705600" cy="648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любое изменение тока тормозится тем сильнее, чем больше индуктивность контура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368424" y="5089376"/>
            <a:ext cx="1905000" cy="381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Ток убывает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4500562" y="4941168"/>
            <a:ext cx="4294584" cy="792000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Индукционный ток </a:t>
            </a:r>
            <a:r>
              <a:rPr lang="ru-RU" sz="1600" b="1" dirty="0" err="1">
                <a:solidFill>
                  <a:srgbClr val="002060"/>
                </a:solidFill>
                <a:latin typeface="Verdana" pitchFamily="34" charset="0"/>
              </a:rPr>
              <a:t>сонаправлен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 убывающему току в контуре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и замедляет его убывание</a:t>
            </a:r>
          </a:p>
        </p:txBody>
      </p:sp>
      <p:sp>
        <p:nvSpPr>
          <p:cNvPr id="36" name="Стрелка вправо 35"/>
          <p:cNvSpPr/>
          <p:nvPr/>
        </p:nvSpPr>
        <p:spPr>
          <a:xfrm>
            <a:off x="2425824" y="5089376"/>
            <a:ext cx="381000" cy="4318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100382" y="5013176"/>
            <a:ext cx="685800" cy="609600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…</a:t>
            </a:r>
          </a:p>
        </p:txBody>
      </p:sp>
      <p:sp>
        <p:nvSpPr>
          <p:cNvPr id="38" name="Стрелка вправо 37"/>
          <p:cNvSpPr/>
          <p:nvPr/>
        </p:nvSpPr>
        <p:spPr>
          <a:xfrm>
            <a:off x="3833810" y="5089376"/>
            <a:ext cx="381000" cy="4318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/>
          <p:cNvSpPr/>
          <p:nvPr/>
        </p:nvSpPr>
        <p:spPr>
          <a:xfrm>
            <a:off x="7452320" y="2890664"/>
            <a:ext cx="431800" cy="6477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rgbClr val="002060"/>
                </a:solidFill>
                <a:latin typeface="Verdana" pitchFamily="34" charset="0"/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3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73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5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4" grpId="0" animBg="1"/>
      <p:bldP spid="16" grpId="0"/>
      <p:bldP spid="20" grpId="0"/>
      <p:bldP spid="21" grpId="0" animBg="1"/>
      <p:bldP spid="24" grpId="0" animBg="1"/>
      <p:bldP spid="26" grpId="0" animBg="1"/>
      <p:bldP spid="27" grpId="0" animBg="1"/>
      <p:bldP spid="34" grpId="0" animBg="1"/>
      <p:bldP spid="35" grpId="0" animBg="1"/>
      <p:bldP spid="36" grpId="0" animBg="1"/>
      <p:bldP spid="37" grpId="0"/>
      <p:bldP spid="38" grpId="0" animBg="1"/>
      <p:bldP spid="3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61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0"/>
            <a:ext cx="8229600" cy="692696"/>
          </a:xfrm>
        </p:spPr>
        <p:txBody>
          <a:bodyPr/>
          <a:lstStyle/>
          <a:p>
            <a:pPr algn="r"/>
            <a:r>
              <a:rPr lang="ru-RU" sz="3600" dirty="0"/>
              <a:t>Взаимная индукция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539552" y="764704"/>
            <a:ext cx="7776864" cy="400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latin typeface="Verdana" pitchFamily="34" charset="0"/>
              </a:rPr>
              <a:t>Рассмотрим два взаимосвязанных контура</a:t>
            </a:r>
          </a:p>
        </p:txBody>
      </p:sp>
      <p:pic>
        <p:nvPicPr>
          <p:cNvPr id="623620" name="Picture 2"/>
          <p:cNvPicPr>
            <a:picLocks noChangeAspect="1" noChangeArrowheads="1"/>
          </p:cNvPicPr>
          <p:nvPr/>
        </p:nvPicPr>
        <p:blipFill>
          <a:blip r:embed="rId3" cstate="print"/>
          <a:srcRect l="3130" t="13145" r="56683"/>
          <a:stretch>
            <a:fillRect/>
          </a:stretch>
        </p:blipFill>
        <p:spPr bwMode="auto">
          <a:xfrm>
            <a:off x="5364088" y="1091207"/>
            <a:ext cx="3707904" cy="234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Прямоугольник 26"/>
          <p:cNvSpPr/>
          <p:nvPr/>
        </p:nvSpPr>
        <p:spPr>
          <a:xfrm>
            <a:off x="827584" y="1196752"/>
            <a:ext cx="1944216" cy="72008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 контуре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1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течет ток 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I</a:t>
            </a:r>
            <a:r>
              <a:rPr lang="ru-RU" b="1" baseline="-25000" dirty="0">
                <a:solidFill>
                  <a:srgbClr val="002060"/>
                </a:solidFill>
                <a:latin typeface="Verdana" pitchFamily="34" charset="0"/>
              </a:rPr>
              <a:t>1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220072" y="3467472"/>
            <a:ext cx="3923928" cy="6096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сплошные линии – поток </a:t>
            </a:r>
            <a:r>
              <a:rPr lang="ru-RU" sz="1600" b="1" i="1" dirty="0">
                <a:solidFill>
                  <a:srgbClr val="002060"/>
                </a:solidFill>
                <a:latin typeface="Verdana" pitchFamily="34" charset="0"/>
              </a:rPr>
              <a:t>Ф</a:t>
            </a:r>
            <a:r>
              <a:rPr lang="ru-RU" sz="1600" b="1" i="1" baseline="-25000" dirty="0">
                <a:solidFill>
                  <a:srgbClr val="002060"/>
                </a:solidFill>
                <a:latin typeface="Verdana" pitchFamily="34" charset="0"/>
              </a:rPr>
              <a:t>1</a:t>
            </a:r>
          </a:p>
          <a:p>
            <a:pPr algn="r"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пунктирные линии – поток </a:t>
            </a:r>
            <a:r>
              <a:rPr lang="ru-RU" sz="1600" b="1" i="1" dirty="0">
                <a:solidFill>
                  <a:srgbClr val="002060"/>
                </a:solidFill>
                <a:latin typeface="Verdana" pitchFamily="34" charset="0"/>
              </a:rPr>
              <a:t>Ф</a:t>
            </a:r>
            <a:r>
              <a:rPr lang="ru-RU" sz="1600" b="1" i="1" baseline="-25000" dirty="0">
                <a:solidFill>
                  <a:srgbClr val="002060"/>
                </a:solidFill>
                <a:latin typeface="Verdana" pitchFamily="34" charset="0"/>
              </a:rPr>
              <a:t>2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3563888" y="1268760"/>
            <a:ext cx="1116012" cy="503238"/>
          </a:xfrm>
          <a:prstGeom prst="rect">
            <a:avLst/>
          </a:prstGeom>
          <a:noFill/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ru-RU" sz="1600" b="1" i="1" dirty="0">
                <a:solidFill>
                  <a:srgbClr val="002060"/>
                </a:solidFill>
                <a:latin typeface="Verdana" pitchFamily="34" charset="0"/>
              </a:rPr>
              <a:t>Ф</a:t>
            </a:r>
            <a:r>
              <a:rPr lang="ru-RU" sz="1600" b="1" i="1" baseline="-25000" dirty="0">
                <a:solidFill>
                  <a:srgbClr val="002060"/>
                </a:solidFill>
                <a:latin typeface="Verdana" pitchFamily="34" charset="0"/>
              </a:rPr>
              <a:t>1</a:t>
            </a:r>
            <a:r>
              <a:rPr lang="ru-RU" sz="1600" b="1" i="1" dirty="0">
                <a:solidFill>
                  <a:srgbClr val="002060"/>
                </a:solidFill>
                <a:latin typeface="Verdana" pitchFamily="34" charset="0"/>
              </a:rPr>
              <a:t> ~ </a:t>
            </a:r>
            <a:r>
              <a:rPr lang="en-US" sz="1600" b="1" i="1" dirty="0">
                <a:solidFill>
                  <a:srgbClr val="002060"/>
                </a:solidFill>
                <a:latin typeface="Verdana" pitchFamily="34" charset="0"/>
              </a:rPr>
              <a:t>I</a:t>
            </a:r>
            <a:r>
              <a:rPr lang="ru-RU" sz="1600" b="1" i="1" baseline="-25000" dirty="0">
                <a:solidFill>
                  <a:srgbClr val="002060"/>
                </a:solidFill>
                <a:latin typeface="Verdana" pitchFamily="34" charset="0"/>
              </a:rPr>
              <a:t>1</a:t>
            </a:r>
          </a:p>
        </p:txBody>
      </p:sp>
      <p:sp>
        <p:nvSpPr>
          <p:cNvPr id="30" name="Стрелка вправо 29"/>
          <p:cNvSpPr/>
          <p:nvPr/>
        </p:nvSpPr>
        <p:spPr>
          <a:xfrm>
            <a:off x="2915816" y="1412776"/>
            <a:ext cx="381000" cy="4318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827584" y="1988840"/>
            <a:ext cx="3703712" cy="6096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ru-RU" sz="1600" b="1" i="1" dirty="0">
                <a:solidFill>
                  <a:srgbClr val="002060"/>
                </a:solidFill>
                <a:latin typeface="Verdana" pitchFamily="34" charset="0"/>
              </a:rPr>
              <a:t>Ф</a:t>
            </a:r>
            <a:r>
              <a:rPr lang="ru-RU" sz="1600" b="1" baseline="-25000" dirty="0">
                <a:solidFill>
                  <a:srgbClr val="002060"/>
                </a:solidFill>
                <a:latin typeface="Verdana" pitchFamily="34" charset="0"/>
              </a:rPr>
              <a:t>21</a:t>
            </a:r>
            <a:r>
              <a:rPr lang="ru-RU" sz="1600" b="1" i="1" dirty="0">
                <a:solidFill>
                  <a:srgbClr val="002060"/>
                </a:solidFill>
                <a:latin typeface="Verdana" pitchFamily="34" charset="0"/>
              </a:rPr>
              <a:t> – 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часть потока контура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en-US" sz="1600" b="1" i="1" dirty="0">
                <a:solidFill>
                  <a:srgbClr val="002060"/>
                </a:solidFill>
                <a:latin typeface="Verdana" pitchFamily="34" charset="0"/>
              </a:rPr>
              <a:t>1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, пронизывающая контур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en-US" sz="1600" b="1" i="1" dirty="0">
                <a:solidFill>
                  <a:srgbClr val="002060"/>
                </a:solidFill>
                <a:latin typeface="Verdana" pitchFamily="34" charset="0"/>
              </a:rPr>
              <a:t>2</a:t>
            </a:r>
            <a:r>
              <a:rPr lang="ru-RU" sz="1600" b="1" baseline="-25000" dirty="0">
                <a:solidFill>
                  <a:srgbClr val="002060"/>
                </a:solidFill>
                <a:latin typeface="Verdana" pitchFamily="34" charset="0"/>
              </a:rPr>
              <a:t> </a:t>
            </a:r>
            <a:endParaRPr lang="ru-RU" sz="16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131840" y="2708920"/>
            <a:ext cx="1600200" cy="503238"/>
          </a:xfrm>
          <a:prstGeom prst="rect">
            <a:avLst/>
          </a:prstGeom>
          <a:noFill/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Ф</a:t>
            </a:r>
            <a:r>
              <a:rPr lang="ru-RU" b="1" baseline="-25000" dirty="0">
                <a:solidFill>
                  <a:srgbClr val="002060"/>
                </a:solidFill>
                <a:latin typeface="Verdana" pitchFamily="34" charset="0"/>
              </a:rPr>
              <a:t>21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 = 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L</a:t>
            </a:r>
            <a:r>
              <a:rPr lang="en-US" b="1" baseline="-25000" dirty="0">
                <a:solidFill>
                  <a:srgbClr val="002060"/>
                </a:solidFill>
                <a:latin typeface="Verdana" pitchFamily="34" charset="0"/>
              </a:rPr>
              <a:t>21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I</a:t>
            </a:r>
            <a:r>
              <a:rPr lang="ru-RU" b="1" baseline="-25000" dirty="0">
                <a:solidFill>
                  <a:srgbClr val="002060"/>
                </a:solidFill>
                <a:latin typeface="Verdana" pitchFamily="34" charset="0"/>
              </a:rPr>
              <a:t>1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503712" y="3429000"/>
            <a:ext cx="1476000" cy="648000"/>
          </a:xfrm>
          <a:prstGeom prst="rect">
            <a:avLst/>
          </a:prstGeom>
          <a:noFill/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I</a:t>
            </a:r>
            <a:r>
              <a:rPr lang="ru-RU" b="1" baseline="-25000" dirty="0">
                <a:solidFill>
                  <a:srgbClr val="002060"/>
                </a:solidFill>
                <a:latin typeface="Verdana" pitchFamily="34" charset="0"/>
              </a:rPr>
              <a:t>1</a:t>
            </a:r>
            <a:r>
              <a:rPr lang="en-US" b="1" baseline="-25000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≠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 const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36" name="Стрелка вправо 35"/>
          <p:cNvSpPr/>
          <p:nvPr/>
        </p:nvSpPr>
        <p:spPr>
          <a:xfrm>
            <a:off x="6660416" y="4718874"/>
            <a:ext cx="381000" cy="4318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2505075" y="3429000"/>
            <a:ext cx="2714997" cy="648000"/>
          </a:xfrm>
          <a:prstGeom prst="rect">
            <a:avLst/>
          </a:prstGeom>
          <a:noFill/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 контуре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2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индуцируется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ЭДС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107688" y="4214818"/>
            <a:ext cx="4896544" cy="11430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равна и </a:t>
            </a:r>
            <a:r>
              <a:rPr lang="ru-RU" b="1" dirty="0" err="1">
                <a:solidFill>
                  <a:srgbClr val="002060"/>
                </a:solidFill>
                <a:cs typeface="Arial"/>
              </a:rPr>
              <a:t>↑↓</a:t>
            </a:r>
            <a:r>
              <a:rPr lang="ru-RU" b="1" dirty="0">
                <a:solidFill>
                  <a:srgbClr val="002060"/>
                </a:solidFill>
                <a:cs typeface="Arial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по знаку скорости изменения магнитного потока Ф</a:t>
            </a:r>
            <a:r>
              <a:rPr lang="ru-RU" b="1" baseline="-25000" dirty="0">
                <a:solidFill>
                  <a:srgbClr val="002060"/>
                </a:solidFill>
                <a:latin typeface="Verdana" pitchFamily="34" charset="0"/>
              </a:rPr>
              <a:t>21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, созданного током в контуре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1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и пронизывающего контуре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2</a:t>
            </a:r>
          </a:p>
        </p:txBody>
      </p:sp>
      <p:graphicFrame>
        <p:nvGraphicFramePr>
          <p:cNvPr id="174083" name="Object 3"/>
          <p:cNvGraphicFramePr>
            <a:graphicFrameLocks noChangeAspect="1"/>
          </p:cNvGraphicFramePr>
          <p:nvPr/>
        </p:nvGraphicFramePr>
        <p:xfrm>
          <a:off x="5076240" y="4502850"/>
          <a:ext cx="1455737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631" name="Формула" r:id="rId4" imgW="812520" imgH="393480" progId="Equation.3">
                  <p:embed/>
                </p:oleObj>
              </mc:Choice>
              <mc:Fallback>
                <p:oleObj name="Формула" r:id="rId4" imgW="812520" imgH="3934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240" y="4502850"/>
                        <a:ext cx="1455737" cy="7874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Прямоугольник 39"/>
          <p:cNvSpPr/>
          <p:nvPr/>
        </p:nvSpPr>
        <p:spPr>
          <a:xfrm>
            <a:off x="214282" y="5429264"/>
            <a:ext cx="5832648" cy="35719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Для контура 2 – аналогично!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7164472" y="4502850"/>
            <a:ext cx="1656000" cy="8382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rgbClr val="002060"/>
                </a:solidFill>
                <a:latin typeface="Verdana" pitchFamily="34" charset="0"/>
              </a:rPr>
              <a:t>Взаимная индукция</a:t>
            </a:r>
          </a:p>
        </p:txBody>
      </p:sp>
      <p:sp>
        <p:nvSpPr>
          <p:cNvPr id="45" name="Стрелка вправо 44"/>
          <p:cNvSpPr/>
          <p:nvPr/>
        </p:nvSpPr>
        <p:spPr>
          <a:xfrm>
            <a:off x="2030760" y="3501008"/>
            <a:ext cx="381000" cy="4318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2428860" y="5929330"/>
            <a:ext cx="6429420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Явление возникновения э.д.с. в одном из контуров при изменении силы тока в другом</a:t>
            </a:r>
            <a:endParaRPr lang="ru-RU" b="1" i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72860" y="5923710"/>
            <a:ext cx="1656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Взаимная индукция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74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 animBg="1"/>
      <p:bldP spid="30" grpId="0" animBg="1"/>
      <p:bldP spid="31" grpId="0"/>
      <p:bldP spid="32" grpId="0" animBg="1"/>
      <p:bldP spid="33" grpId="0" animBg="1"/>
      <p:bldP spid="36" grpId="0" animBg="1"/>
      <p:bldP spid="37" grpId="0" animBg="1"/>
      <p:bldP spid="38" grpId="0"/>
      <p:bldP spid="40" grpId="0"/>
      <p:bldP spid="42" grpId="0" animBg="1"/>
      <p:bldP spid="45" grpId="0" animBg="1"/>
      <p:bldP spid="20" grpId="0" animBg="1"/>
      <p:bldP spid="2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61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0"/>
            <a:ext cx="8229600" cy="692696"/>
          </a:xfrm>
        </p:spPr>
        <p:txBody>
          <a:bodyPr/>
          <a:lstStyle/>
          <a:p>
            <a:pPr algn="r"/>
            <a:r>
              <a:rPr lang="ru-RU" sz="3600" dirty="0"/>
              <a:t>Взаимная индукция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540122" y="1124744"/>
            <a:ext cx="2971800" cy="3048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Коэффициенты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2412330" y="3068960"/>
            <a:ext cx="1295400" cy="503237"/>
          </a:xfrm>
          <a:prstGeom prst="rect">
            <a:avLst/>
          </a:prstGeom>
          <a:noFill/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L</a:t>
            </a:r>
            <a:r>
              <a:rPr lang="en-US" b="1" baseline="-25000" dirty="0">
                <a:solidFill>
                  <a:srgbClr val="002060"/>
                </a:solidFill>
                <a:latin typeface="Verdana" pitchFamily="34" charset="0"/>
              </a:rPr>
              <a:t>12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=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L</a:t>
            </a:r>
            <a:r>
              <a:rPr lang="en-US" b="1" baseline="-25000" dirty="0">
                <a:solidFill>
                  <a:srgbClr val="002060"/>
                </a:solidFill>
                <a:latin typeface="Verdana" pitchFamily="34" charset="0"/>
              </a:rPr>
              <a:t>21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612130" y="2852936"/>
            <a:ext cx="1656184" cy="9144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Расчет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+ опыт</a:t>
            </a:r>
          </a:p>
        </p:txBody>
      </p:sp>
      <p:sp>
        <p:nvSpPr>
          <p:cNvPr id="46" name="Стрелка вправо 45"/>
          <p:cNvSpPr/>
          <p:nvPr/>
        </p:nvSpPr>
        <p:spPr>
          <a:xfrm>
            <a:off x="1836266" y="3140968"/>
            <a:ext cx="381000" cy="4318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642910" y="4005064"/>
            <a:ext cx="5616624" cy="2448272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Зависят от:</a:t>
            </a:r>
          </a:p>
          <a:p>
            <a:pPr>
              <a:defRPr/>
            </a:pP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  <a:p>
            <a:pPr marL="177800" indent="-177800">
              <a:buFont typeface="Arial" pitchFamily="34" charset="0"/>
              <a:buChar char="•"/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геометрической формы</a:t>
            </a:r>
          </a:p>
          <a:p>
            <a:pPr marL="177800" indent="-177800">
              <a:buFont typeface="Arial" pitchFamily="34" charset="0"/>
              <a:buChar char="•"/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размеров</a:t>
            </a:r>
          </a:p>
          <a:p>
            <a:pPr marL="177800" indent="-177800">
              <a:buFont typeface="Arial" pitchFamily="34" charset="0"/>
              <a:buChar char="•"/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взаимного расположения</a:t>
            </a:r>
          </a:p>
          <a:p>
            <a:pPr marL="177800" indent="-177800">
              <a:buFont typeface="Arial" pitchFamily="34" charset="0"/>
              <a:buChar char="•"/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магнитной проницаемости окружающей контуры среды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571472" y="1500174"/>
            <a:ext cx="3888432" cy="871506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L</a:t>
            </a:r>
            <a:r>
              <a:rPr lang="en-US" b="1" baseline="-25000" dirty="0">
                <a:solidFill>
                  <a:srgbClr val="002060"/>
                </a:solidFill>
                <a:latin typeface="Verdana" pitchFamily="34" charset="0"/>
              </a:rPr>
              <a:t>12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, 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L</a:t>
            </a:r>
            <a:r>
              <a:rPr lang="en-US" b="1" baseline="-25000" dirty="0">
                <a:solidFill>
                  <a:srgbClr val="002060"/>
                </a:solidFill>
                <a:latin typeface="Verdana" pitchFamily="34" charset="0"/>
              </a:rPr>
              <a:t>21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en-US" b="1">
                <a:solidFill>
                  <a:srgbClr val="002060"/>
                </a:solidFill>
                <a:latin typeface="Verdana" pitchFamily="34" charset="0"/>
              </a:rPr>
              <a:t>– </a:t>
            </a: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называются </a:t>
            </a:r>
            <a:br>
              <a:rPr lang="ru-RU" b="1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взаимной индуктивностью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контуров</a:t>
            </a: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3" cstate="print"/>
          <a:srcRect l="3130" t="13145" r="56683"/>
          <a:stretch>
            <a:fillRect/>
          </a:stretch>
        </p:blipFill>
        <p:spPr bwMode="auto">
          <a:xfrm>
            <a:off x="5364088" y="1091207"/>
            <a:ext cx="3707904" cy="234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Прямоугольник 38"/>
          <p:cNvSpPr/>
          <p:nvPr/>
        </p:nvSpPr>
        <p:spPr>
          <a:xfrm>
            <a:off x="5220072" y="3467472"/>
            <a:ext cx="3923928" cy="6096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сплошные линии – поток </a:t>
            </a:r>
            <a:r>
              <a:rPr lang="ru-RU" sz="1600" b="1" i="1" dirty="0">
                <a:solidFill>
                  <a:srgbClr val="002060"/>
                </a:solidFill>
                <a:latin typeface="Verdana" pitchFamily="34" charset="0"/>
              </a:rPr>
              <a:t>Ф</a:t>
            </a:r>
            <a:r>
              <a:rPr lang="ru-RU" sz="1600" b="1" i="1" baseline="-25000" dirty="0">
                <a:solidFill>
                  <a:srgbClr val="002060"/>
                </a:solidFill>
                <a:latin typeface="Verdana" pitchFamily="34" charset="0"/>
              </a:rPr>
              <a:t>1</a:t>
            </a:r>
          </a:p>
          <a:p>
            <a:pPr algn="r"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пунктирные линии – поток </a:t>
            </a:r>
            <a:r>
              <a:rPr lang="ru-RU" sz="1600" b="1" i="1" dirty="0">
                <a:solidFill>
                  <a:srgbClr val="002060"/>
                </a:solidFill>
                <a:latin typeface="Verdana" pitchFamily="34" charset="0"/>
              </a:rPr>
              <a:t>Ф</a:t>
            </a:r>
            <a:r>
              <a:rPr lang="ru-RU" sz="1600" b="1" i="1" baseline="-25000" dirty="0">
                <a:solidFill>
                  <a:srgbClr val="002060"/>
                </a:solidFill>
                <a:latin typeface="Verdana" pitchFamily="34" charset="0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3" grpId="0" animBg="1"/>
      <p:bldP spid="44" grpId="0"/>
      <p:bldP spid="46" grpId="0" animBg="1"/>
      <p:bldP spid="47" grpId="0"/>
      <p:bldP spid="53" grpId="0"/>
      <p:bldP spid="3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66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692696"/>
          </a:xfrm>
        </p:spPr>
        <p:txBody>
          <a:bodyPr/>
          <a:lstStyle/>
          <a:p>
            <a:pPr algn="r"/>
            <a:r>
              <a:rPr lang="ru-RU" sz="3400" dirty="0"/>
              <a:t>Взаимная индуктивность катушек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836712"/>
            <a:ext cx="5256584" cy="9239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Рассчитаем взаимную индуктивность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двух катушек, намотанных на общий </a:t>
            </a:r>
            <a:r>
              <a:rPr lang="ru-RU" b="1" dirty="0" err="1">
                <a:solidFill>
                  <a:srgbClr val="002060"/>
                </a:solidFill>
                <a:latin typeface="Verdana" pitchFamily="34" charset="0"/>
              </a:rPr>
              <a:t>тороидальный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сердечник</a:t>
            </a:r>
          </a:p>
        </p:txBody>
      </p:sp>
      <p:pic>
        <p:nvPicPr>
          <p:cNvPr id="625668" name="Picture 2"/>
          <p:cNvPicPr>
            <a:picLocks noChangeAspect="1" noChangeArrowheads="1"/>
          </p:cNvPicPr>
          <p:nvPr/>
        </p:nvPicPr>
        <p:blipFill>
          <a:blip r:embed="rId3" cstate="print"/>
          <a:srcRect l="6155" t="14560" r="58382" b="12639"/>
          <a:stretch>
            <a:fillRect/>
          </a:stretch>
        </p:blipFill>
        <p:spPr bwMode="auto">
          <a:xfrm>
            <a:off x="5632450" y="836712"/>
            <a:ext cx="35115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451520" y="1944688"/>
            <a:ext cx="1600200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Катушка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1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создает</a:t>
            </a:r>
          </a:p>
        </p:txBody>
      </p:sp>
      <p:graphicFrame>
        <p:nvGraphicFramePr>
          <p:cNvPr id="175107" name="Object 4"/>
          <p:cNvGraphicFramePr>
            <a:graphicFrameLocks noChangeAspect="1"/>
          </p:cNvGraphicFramePr>
          <p:nvPr/>
        </p:nvGraphicFramePr>
        <p:xfrm>
          <a:off x="2110308" y="1905000"/>
          <a:ext cx="1525588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670" name="Формула" r:id="rId4" imgW="850680" imgH="393480" progId="Equation.3">
                  <p:embed/>
                </p:oleObj>
              </mc:Choice>
              <mc:Fallback>
                <p:oleObj name="Формула" r:id="rId4" imgW="850680" imgH="3934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0308" y="1905000"/>
                        <a:ext cx="1525588" cy="7874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3658344" y="1905000"/>
            <a:ext cx="22098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 i="1" dirty="0">
                <a:solidFill>
                  <a:srgbClr val="002060"/>
                </a:solidFill>
                <a:latin typeface="Verdana" pitchFamily="34" charset="0"/>
                <a:cs typeface="Times New Roman" pitchFamily="18" charset="0"/>
              </a:rPr>
              <a:t>l</a:t>
            </a:r>
            <a:r>
              <a:rPr lang="en-US" sz="1600" b="1" i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– длина сердечника по средней линии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2793702"/>
            <a:ext cx="29424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Магнитный поток сквозь один виток катушки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2</a:t>
            </a:r>
          </a:p>
        </p:txBody>
      </p:sp>
      <p:graphicFrame>
        <p:nvGraphicFramePr>
          <p:cNvPr id="11" name="Object 9"/>
          <p:cNvGraphicFramePr>
            <a:graphicFrameLocks noChangeAspect="1"/>
          </p:cNvGraphicFramePr>
          <p:nvPr/>
        </p:nvGraphicFramePr>
        <p:xfrm>
          <a:off x="3036888" y="2852738"/>
          <a:ext cx="2503487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673" name="Формула" r:id="rId6" imgW="1396800" imgH="393480" progId="Equation.3">
                  <p:embed/>
                </p:oleObj>
              </mc:Choice>
              <mc:Fallback>
                <p:oleObj name="Формула" r:id="rId6" imgW="1396800" imgH="39348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6888" y="2852738"/>
                        <a:ext cx="2503487" cy="7874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467544" y="3789040"/>
            <a:ext cx="49872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Полный магнитный поток  сквозь вторичную обмотку, содержащую 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N</a:t>
            </a:r>
            <a:r>
              <a:rPr lang="en-US" b="1" baseline="-25000" dirty="0">
                <a:solidFill>
                  <a:srgbClr val="002060"/>
                </a:solidFill>
                <a:latin typeface="Verdana" pitchFamily="34" charset="0"/>
              </a:rPr>
              <a:t>2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витков</a:t>
            </a:r>
          </a:p>
        </p:txBody>
      </p:sp>
      <p:graphicFrame>
        <p:nvGraphicFramePr>
          <p:cNvPr id="13" name="Object 11"/>
          <p:cNvGraphicFramePr>
            <a:graphicFrameLocks noChangeAspect="1"/>
          </p:cNvGraphicFramePr>
          <p:nvPr/>
        </p:nvGraphicFramePr>
        <p:xfrm>
          <a:off x="5208588" y="3865585"/>
          <a:ext cx="2962275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675" name="Формула" r:id="rId8" imgW="1650960" imgH="393480" progId="Equation.3">
                  <p:embed/>
                </p:oleObj>
              </mc:Choice>
              <mc:Fallback>
                <p:oleObj name="Формула" r:id="rId8" imgW="1650960" imgH="39348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8588" y="3865585"/>
                        <a:ext cx="2962275" cy="7874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2"/>
          <p:cNvGraphicFramePr>
            <a:graphicFrameLocks noChangeAspect="1"/>
          </p:cNvGraphicFramePr>
          <p:nvPr/>
        </p:nvGraphicFramePr>
        <p:xfrm>
          <a:off x="1300807" y="4800600"/>
          <a:ext cx="2551113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676" name="Формула" r:id="rId10" imgW="1422360" imgH="431640" progId="Equation.3">
                  <p:embed/>
                </p:oleObj>
              </mc:Choice>
              <mc:Fallback>
                <p:oleObj name="Формула" r:id="rId10" imgW="1422360" imgH="43164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0807" y="4800600"/>
                        <a:ext cx="2551113" cy="8636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Стрелка вправо 14"/>
          <p:cNvSpPr/>
          <p:nvPr/>
        </p:nvSpPr>
        <p:spPr>
          <a:xfrm>
            <a:off x="611560" y="5029200"/>
            <a:ext cx="381000" cy="4318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4724400" y="4800600"/>
            <a:ext cx="4191000" cy="6858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Для катушки 2 – аналогично!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02568" y="5661248"/>
            <a:ext cx="1981200" cy="6858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Учитывая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11560" y="6165304"/>
            <a:ext cx="1296000" cy="503237"/>
          </a:xfrm>
          <a:prstGeom prst="rect">
            <a:avLst/>
          </a:prstGeom>
          <a:noFill/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L</a:t>
            </a:r>
            <a:r>
              <a:rPr lang="en-US" b="1" baseline="-25000" dirty="0">
                <a:solidFill>
                  <a:srgbClr val="002060"/>
                </a:solidFill>
                <a:latin typeface="Verdana" pitchFamily="34" charset="0"/>
              </a:rPr>
              <a:t>12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=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 L</a:t>
            </a:r>
            <a:r>
              <a:rPr lang="en-US" b="1" baseline="-25000" dirty="0">
                <a:solidFill>
                  <a:srgbClr val="002060"/>
                </a:solidFill>
                <a:latin typeface="Verdana" pitchFamily="34" charset="0"/>
              </a:rPr>
              <a:t>21</a:t>
            </a:r>
            <a:endParaRPr lang="ru-RU" b="1" baseline="-25000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9" name="Стрелка вправо 18"/>
          <p:cNvSpPr/>
          <p:nvPr/>
        </p:nvSpPr>
        <p:spPr>
          <a:xfrm>
            <a:off x="2051720" y="6093296"/>
            <a:ext cx="381000" cy="4318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20" name="Object 18"/>
          <p:cNvGraphicFramePr>
            <a:graphicFrameLocks noChangeAspect="1"/>
          </p:cNvGraphicFramePr>
          <p:nvPr/>
        </p:nvGraphicFramePr>
        <p:xfrm>
          <a:off x="2555776" y="5877272"/>
          <a:ext cx="1844675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682" name="Формула" r:id="rId12" imgW="1028520" imgH="393480" progId="Equation.3">
                  <p:embed/>
                </p:oleObj>
              </mc:Choice>
              <mc:Fallback>
                <p:oleObj name="Формула" r:id="rId12" imgW="1028520" imgH="393480" progId="Equation.3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5877272"/>
                        <a:ext cx="1844675" cy="7874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4499992" y="5818038"/>
            <a:ext cx="46085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Взаимная индуктивность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двух катушек, намотанных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на общий сердечник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5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2" grpId="0"/>
      <p:bldP spid="15" grpId="0" animBg="1"/>
      <p:bldP spid="16" grpId="0"/>
      <p:bldP spid="17" grpId="0"/>
      <p:bldP spid="18" grpId="0" animBg="1"/>
      <p:bldP spid="19" grpId="0" animBg="1"/>
      <p:bldP spid="2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690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0"/>
            <a:ext cx="8229600" cy="620688"/>
          </a:xfrm>
        </p:spPr>
        <p:txBody>
          <a:bodyPr/>
          <a:lstStyle/>
          <a:p>
            <a:pPr algn="r"/>
            <a:r>
              <a:rPr lang="ru-RU" sz="3600" dirty="0"/>
              <a:t>Трансформаторы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28600" y="764704"/>
            <a:ext cx="2667000" cy="900113"/>
          </a:xfrm>
          <a:prstGeom prst="rect">
            <a:avLst/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Принцип действия трансформаторов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564064" y="778992"/>
            <a:ext cx="1584000" cy="900112"/>
          </a:xfrm>
          <a:prstGeom prst="rect">
            <a:avLst/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Явление взаимной индукции</a:t>
            </a:r>
          </a:p>
        </p:txBody>
      </p:sp>
      <p:sp>
        <p:nvSpPr>
          <p:cNvPr id="7" name="Стрелка влево 6"/>
          <p:cNvSpPr/>
          <p:nvPr/>
        </p:nvSpPr>
        <p:spPr>
          <a:xfrm>
            <a:off x="2987501" y="1052736"/>
            <a:ext cx="360363" cy="360363"/>
          </a:xfrm>
          <a:prstGeom prst="lef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1"/>
            <a:ext cx="3491880" cy="62068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Впервые сконструированы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П.Н. Яблочковым в 1876</a:t>
            </a:r>
          </a:p>
        </p:txBody>
      </p:sp>
      <p:pic>
        <p:nvPicPr>
          <p:cNvPr id="62669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836712"/>
            <a:ext cx="3456384" cy="2596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Прямоугольник 21"/>
          <p:cNvSpPr/>
          <p:nvPr/>
        </p:nvSpPr>
        <p:spPr>
          <a:xfrm>
            <a:off x="228600" y="1772816"/>
            <a:ext cx="4953000" cy="77988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Концы первичной обмотки присоединены к источнику переменного напряжения с </a:t>
            </a:r>
            <a:r>
              <a:rPr lang="el-GR" b="1" i="1">
                <a:solidFill>
                  <a:srgbClr val="002060"/>
                </a:solidFill>
                <a:latin typeface="Verdana" pitchFamily="34" charset="0"/>
              </a:rPr>
              <a:t>ε</a:t>
            </a:r>
            <a:r>
              <a:rPr lang="ru-RU" b="1" baseline="-25000">
                <a:solidFill>
                  <a:srgbClr val="002060"/>
                </a:solidFill>
                <a:latin typeface="Verdana" pitchFamily="34" charset="0"/>
              </a:rPr>
              <a:t>1 </a:t>
            </a: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(</a:t>
            </a:r>
            <a:r>
              <a:rPr lang="en-US" b="1">
                <a:solidFill>
                  <a:srgbClr val="002060"/>
                </a:solidFill>
                <a:latin typeface="Verdana" pitchFamily="34" charset="0"/>
              </a:rPr>
              <a:t>U</a:t>
            </a:r>
            <a:r>
              <a:rPr lang="en-US" b="1" baseline="-25000">
                <a:solidFill>
                  <a:srgbClr val="002060"/>
                </a:solidFill>
                <a:latin typeface="Verdana" pitchFamily="34" charset="0"/>
              </a:rPr>
              <a:t>1</a:t>
            </a:r>
            <a:r>
              <a:rPr lang="en-US" b="1">
                <a:solidFill>
                  <a:srgbClr val="002060"/>
                </a:solidFill>
                <a:latin typeface="Verdana" pitchFamily="34" charset="0"/>
              </a:rPr>
              <a:t>)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28600" y="2667000"/>
            <a:ext cx="4953000" cy="104775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 ней возникает переменный ток 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I</a:t>
            </a:r>
            <a:r>
              <a:rPr lang="ru-RU" b="1" baseline="-25000" dirty="0">
                <a:solidFill>
                  <a:srgbClr val="002060"/>
                </a:solidFill>
                <a:latin typeface="Verdana" pitchFamily="34" charset="0"/>
              </a:rPr>
              <a:t>1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, создающий в сердечнике трансформатора переменный магнитный поток Ф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990600" y="3803662"/>
            <a:ext cx="4191000" cy="576000"/>
          </a:xfrm>
          <a:prstGeom prst="rect">
            <a:avLst/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локализован в железном сердечнике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990600" y="4424636"/>
            <a:ext cx="4191000" cy="576000"/>
          </a:xfrm>
          <a:prstGeom prst="rect">
            <a:avLst/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почти целиком пронизывает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витки вторичной обмотки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04800" y="5085184"/>
            <a:ext cx="1511300" cy="1752600"/>
          </a:xfrm>
          <a:prstGeom prst="rect">
            <a:avLst/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Изменение потока Ф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2339752" y="5145360"/>
            <a:ext cx="2841848" cy="792000"/>
          </a:xfrm>
          <a:prstGeom prst="rect">
            <a:avLst/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появление ЭДС взаимной индукции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во вторичной обмотке</a:t>
            </a:r>
          </a:p>
        </p:txBody>
      </p:sp>
      <p:sp>
        <p:nvSpPr>
          <p:cNvPr id="29" name="Стрелка вправо 28"/>
          <p:cNvSpPr/>
          <p:nvPr/>
        </p:nvSpPr>
        <p:spPr>
          <a:xfrm>
            <a:off x="1907704" y="5433392"/>
            <a:ext cx="381000" cy="4318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2339752" y="5932909"/>
            <a:ext cx="2841848" cy="792000"/>
          </a:xfrm>
          <a:prstGeom prst="rect">
            <a:avLst/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появление ЭДС самоиндукции в первичной обмотке</a:t>
            </a:r>
          </a:p>
        </p:txBody>
      </p:sp>
      <p:graphicFrame>
        <p:nvGraphicFramePr>
          <p:cNvPr id="176138" name="Object 16"/>
          <p:cNvGraphicFramePr>
            <a:graphicFrameLocks noChangeAspect="1"/>
          </p:cNvGraphicFramePr>
          <p:nvPr/>
        </p:nvGraphicFramePr>
        <p:xfrm>
          <a:off x="5257800" y="5932909"/>
          <a:ext cx="1547813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704" name="Формула" r:id="rId4" imgW="863280" imgH="393480" progId="Equation.3">
                  <p:embed/>
                </p:oleObj>
              </mc:Choice>
              <mc:Fallback>
                <p:oleObj name="Формула" r:id="rId4" imgW="863280" imgH="393480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5932909"/>
                        <a:ext cx="1547813" cy="7874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26705" name="Picture 13"/>
          <p:cNvPicPr>
            <a:picLocks noChangeAspect="1" noChangeArrowheads="1"/>
          </p:cNvPicPr>
          <p:nvPr/>
        </p:nvPicPr>
        <p:blipFill>
          <a:blip r:embed="rId6" cstate="print"/>
          <a:srcRect l="56941" t="14560" r="6123" b="12639"/>
          <a:stretch>
            <a:fillRect/>
          </a:stretch>
        </p:blipFill>
        <p:spPr bwMode="auto">
          <a:xfrm>
            <a:off x="7192963" y="2924944"/>
            <a:ext cx="1951037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7" name="Object 10"/>
          <p:cNvGraphicFramePr>
            <a:graphicFrameLocks noChangeAspect="1"/>
          </p:cNvGraphicFramePr>
          <p:nvPr/>
        </p:nvGraphicFramePr>
        <p:xfrm>
          <a:off x="5257800" y="5123284"/>
          <a:ext cx="1547813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706" name="Формула" r:id="rId7" imgW="863280" imgH="393480" progId="Equation.3">
                  <p:embed/>
                </p:oleObj>
              </mc:Choice>
              <mc:Fallback>
                <p:oleObj name="Формула" r:id="rId7" imgW="863280" imgH="39348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5123284"/>
                        <a:ext cx="1547813" cy="7874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6143" name="Object 19"/>
          <p:cNvGraphicFramePr>
            <a:graphicFrameLocks noChangeAspect="1"/>
          </p:cNvGraphicFramePr>
          <p:nvPr/>
        </p:nvGraphicFramePr>
        <p:xfrm>
          <a:off x="5244455" y="4221088"/>
          <a:ext cx="2880320" cy="8738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707" name="Формула" r:id="rId9" imgW="1447560" imgH="393480" progId="Equation.3">
                  <p:embed/>
                </p:oleObj>
              </mc:Choice>
              <mc:Fallback>
                <p:oleObj name="Формула" r:id="rId9" imgW="1447560" imgH="393480" progId="Equation.3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4455" y="4221088"/>
                        <a:ext cx="2880320" cy="87384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15"/>
          <p:cNvGraphicFramePr>
            <a:graphicFrameLocks noChangeAspect="1"/>
          </p:cNvGraphicFramePr>
          <p:nvPr/>
        </p:nvGraphicFramePr>
        <p:xfrm>
          <a:off x="6929454" y="5214950"/>
          <a:ext cx="2164151" cy="714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708" name="Формула" r:id="rId11" imgW="1460160" imgH="431640" progId="Equation.3">
                  <p:embed/>
                </p:oleObj>
              </mc:Choice>
              <mc:Fallback>
                <p:oleObj name="Формула" r:id="rId11" imgW="1460160" imgH="43164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9454" y="5214950"/>
                        <a:ext cx="2164151" cy="71438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Прямоугольник 39"/>
          <p:cNvSpPr/>
          <p:nvPr/>
        </p:nvSpPr>
        <p:spPr>
          <a:xfrm>
            <a:off x="6876256" y="6000768"/>
            <a:ext cx="2160240" cy="76200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Коэффициент трансформации</a:t>
            </a: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1" name="Стрелка вправо 30"/>
          <p:cNvSpPr/>
          <p:nvPr/>
        </p:nvSpPr>
        <p:spPr>
          <a:xfrm>
            <a:off x="1907704" y="6081464"/>
            <a:ext cx="381000" cy="4318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76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76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22" grpId="0"/>
      <p:bldP spid="24" grpId="0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40" grpId="0"/>
      <p:bldP spid="3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73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692696"/>
          </a:xfrm>
        </p:spPr>
        <p:txBody>
          <a:bodyPr/>
          <a:lstStyle/>
          <a:p>
            <a:pPr algn="r">
              <a:lnSpc>
                <a:spcPct val="80000"/>
              </a:lnSpc>
            </a:pPr>
            <a:r>
              <a:rPr lang="ru-RU" sz="2800" dirty="0"/>
              <a:t>Виды и использование трансформаторов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64976" y="1052736"/>
            <a:ext cx="5791200" cy="5755422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7800" indent="-177800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Силовой</a:t>
            </a:r>
          </a:p>
          <a:p>
            <a:pPr marL="177800" indent="-177800">
              <a:buFont typeface="Arial" pitchFamily="34" charset="0"/>
              <a:buChar char="•"/>
              <a:defRPr/>
            </a:pPr>
            <a:r>
              <a:rPr lang="ru-RU" sz="1600" dirty="0">
                <a:solidFill>
                  <a:srgbClr val="002060"/>
                </a:solidFill>
                <a:latin typeface="Verdana" pitchFamily="34" charset="0"/>
              </a:rPr>
              <a:t>в установках для приёма </a:t>
            </a:r>
            <a:br>
              <a:rPr lang="ru-RU" sz="1600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dirty="0">
                <a:solidFill>
                  <a:srgbClr val="002060"/>
                </a:solidFill>
                <a:latin typeface="Verdana" pitchFamily="34" charset="0"/>
              </a:rPr>
              <a:t>и использования </a:t>
            </a:r>
            <a:r>
              <a:rPr lang="ru-RU" sz="1600" dirty="0" err="1">
                <a:solidFill>
                  <a:srgbClr val="002060"/>
                </a:solidFill>
                <a:latin typeface="Verdana" pitchFamily="34" charset="0"/>
              </a:rPr>
              <a:t>эл</a:t>
            </a:r>
            <a:r>
              <a:rPr lang="ru-RU" sz="1600" dirty="0">
                <a:solidFill>
                  <a:srgbClr val="002060"/>
                </a:solidFill>
                <a:latin typeface="Verdana" pitchFamily="34" charset="0"/>
              </a:rPr>
              <a:t>. энергии</a:t>
            </a:r>
          </a:p>
          <a:p>
            <a:pPr marL="177800" indent="-177800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Автотрансформатор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en-US" sz="1600" dirty="0">
                <a:solidFill>
                  <a:srgbClr val="002060"/>
                </a:solidFill>
                <a:latin typeface="Verdana" pitchFamily="34" charset="0"/>
              </a:rPr>
              <a:t>(</a:t>
            </a:r>
            <a:r>
              <a:rPr lang="ru-RU" sz="1600" dirty="0">
                <a:solidFill>
                  <a:srgbClr val="002060"/>
                </a:solidFill>
                <a:latin typeface="Verdana" pitchFamily="34" charset="0"/>
              </a:rPr>
              <a:t>одна обмотка)</a:t>
            </a:r>
            <a:endParaRPr lang="ru-RU" dirty="0">
              <a:solidFill>
                <a:srgbClr val="002060"/>
              </a:solidFill>
              <a:latin typeface="Verdana" pitchFamily="34" charset="0"/>
            </a:endParaRPr>
          </a:p>
          <a:p>
            <a:pPr marL="177800" indent="-177800">
              <a:buFont typeface="Arial" pitchFamily="34" charset="0"/>
              <a:buChar char="•"/>
              <a:defRPr/>
            </a:pPr>
            <a:r>
              <a:rPr lang="ru-RU" sz="1600" dirty="0">
                <a:solidFill>
                  <a:srgbClr val="002060"/>
                </a:solidFill>
                <a:latin typeface="Verdana" pitchFamily="34" charset="0"/>
              </a:rPr>
              <a:t>в повышающем – ЭДС подводится </a:t>
            </a:r>
            <a:br>
              <a:rPr lang="ru-RU" sz="1600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dirty="0">
                <a:solidFill>
                  <a:srgbClr val="002060"/>
                </a:solidFill>
                <a:latin typeface="Verdana" pitchFamily="34" charset="0"/>
              </a:rPr>
              <a:t>к части обмотки, а вторичная ЭДС</a:t>
            </a:r>
            <a:br>
              <a:rPr lang="ru-RU" sz="1600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dirty="0">
                <a:solidFill>
                  <a:srgbClr val="002060"/>
                </a:solidFill>
                <a:latin typeface="Verdana" pitchFamily="34" charset="0"/>
              </a:rPr>
              <a:t>снимается со всей обмотки</a:t>
            </a:r>
          </a:p>
          <a:p>
            <a:pPr marL="177800" indent="-177800">
              <a:buFont typeface="Arial" pitchFamily="34" charset="0"/>
              <a:buChar char="•"/>
              <a:defRPr/>
            </a:pPr>
            <a:r>
              <a:rPr lang="ru-RU" sz="1600" dirty="0">
                <a:solidFill>
                  <a:srgbClr val="002060"/>
                </a:solidFill>
                <a:latin typeface="Verdana" pitchFamily="34" charset="0"/>
              </a:rPr>
              <a:t>в понижающем– ЭДС подается на всю</a:t>
            </a:r>
            <a:br>
              <a:rPr lang="ru-RU" sz="1600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dirty="0">
                <a:solidFill>
                  <a:srgbClr val="002060"/>
                </a:solidFill>
                <a:latin typeface="Verdana" pitchFamily="34" charset="0"/>
              </a:rPr>
              <a:t>обмотку, а снимается с части обмотки</a:t>
            </a:r>
            <a:endParaRPr lang="ru-RU" dirty="0">
              <a:solidFill>
                <a:srgbClr val="002060"/>
              </a:solidFill>
              <a:latin typeface="Verdana" pitchFamily="34" charset="0"/>
            </a:endParaRPr>
          </a:p>
          <a:p>
            <a:pPr marL="177800" indent="-177800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Трансформатор тока</a:t>
            </a:r>
          </a:p>
          <a:p>
            <a:pPr marL="177800" indent="-177800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Трансформатор напряжения</a:t>
            </a:r>
          </a:p>
          <a:p>
            <a:pPr marL="177800" indent="-177800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Импульсный</a:t>
            </a:r>
          </a:p>
          <a:p>
            <a:pPr marL="177800" indent="-177800">
              <a:buFont typeface="Arial" pitchFamily="34" charset="0"/>
              <a:buChar char="•"/>
              <a:defRPr/>
            </a:pPr>
            <a:r>
              <a:rPr lang="ru-RU" sz="1600" dirty="0">
                <a:solidFill>
                  <a:srgbClr val="002060"/>
                </a:solidFill>
                <a:latin typeface="Verdana" pitchFamily="34" charset="0"/>
              </a:rPr>
              <a:t>для преобразования импульсных сигналов </a:t>
            </a:r>
            <a:br>
              <a:rPr lang="ru-RU" sz="1600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dirty="0">
                <a:solidFill>
                  <a:srgbClr val="002060"/>
                </a:solidFill>
                <a:latin typeface="Verdana" pitchFamily="34" charset="0"/>
              </a:rPr>
              <a:t>с длительностью до десятков микросекунд </a:t>
            </a:r>
            <a:br>
              <a:rPr lang="ru-RU" sz="1600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dirty="0">
                <a:solidFill>
                  <a:srgbClr val="002060"/>
                </a:solidFill>
                <a:latin typeface="Verdana" pitchFamily="34" charset="0"/>
              </a:rPr>
              <a:t>с минимальным искажением формы импульса</a:t>
            </a:r>
          </a:p>
          <a:p>
            <a:pPr marL="177800" indent="-177800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Разделительный</a:t>
            </a:r>
          </a:p>
          <a:p>
            <a:pPr marL="177800" indent="-177800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Пик-трансформатор</a:t>
            </a:r>
          </a:p>
          <a:p>
            <a:pPr marL="177800" indent="-177800">
              <a:buFont typeface="Arial" pitchFamily="34" charset="0"/>
              <a:buChar char="•"/>
              <a:defRPr/>
            </a:pPr>
            <a:r>
              <a:rPr lang="ru-RU" sz="1600" dirty="0">
                <a:solidFill>
                  <a:srgbClr val="002060"/>
                </a:solidFill>
                <a:latin typeface="Verdana" pitchFamily="34" charset="0"/>
              </a:rPr>
              <a:t>преобразует </a:t>
            </a:r>
            <a:r>
              <a:rPr lang="en-US" sz="1600" b="1" i="1" dirty="0">
                <a:solidFill>
                  <a:srgbClr val="002060"/>
                </a:solidFill>
                <a:latin typeface="Verdana" pitchFamily="34" charset="0"/>
              </a:rPr>
              <a:t>U </a:t>
            </a:r>
            <a:r>
              <a:rPr lang="ru-RU" sz="1600" b="1" i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en-US" sz="1600" dirty="0">
                <a:solidFill>
                  <a:srgbClr val="002060"/>
                </a:solidFill>
                <a:latin typeface="Verdana" pitchFamily="34" charset="0"/>
              </a:rPr>
              <a:t>sin-</a:t>
            </a:r>
            <a:r>
              <a:rPr lang="ru-RU" sz="1600" dirty="0">
                <a:solidFill>
                  <a:srgbClr val="002060"/>
                </a:solidFill>
                <a:latin typeface="Verdana" pitchFamily="34" charset="0"/>
              </a:rPr>
              <a:t>формы в импульсное напряжение с изменяющейся полярностью через каждые </a:t>
            </a:r>
            <a:r>
              <a:rPr lang="en-US" sz="1600" dirty="0">
                <a:solidFill>
                  <a:srgbClr val="002060"/>
                </a:solidFill>
                <a:latin typeface="Verdana" pitchFamily="34" charset="0"/>
              </a:rPr>
              <a:t>T/2</a:t>
            </a:r>
            <a:endParaRPr lang="ru-RU" sz="1600" dirty="0">
              <a:solidFill>
                <a:srgbClr val="002060"/>
              </a:solidFill>
              <a:latin typeface="Verdana" pitchFamily="34" charset="0"/>
            </a:endParaRPr>
          </a:p>
          <a:p>
            <a:pPr marL="177800" indent="-177800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Сдвоенный дроссель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en-US" sz="1600" dirty="0">
                <a:solidFill>
                  <a:srgbClr val="002060"/>
                </a:solidFill>
                <a:latin typeface="Verdana" pitchFamily="34" charset="0"/>
              </a:rPr>
              <a:t>(</a:t>
            </a:r>
            <a:r>
              <a:rPr lang="ru-RU" sz="1600" dirty="0">
                <a:solidFill>
                  <a:srgbClr val="002060"/>
                </a:solidFill>
                <a:latin typeface="Verdana" pitchFamily="34" charset="0"/>
              </a:rPr>
              <a:t>2 одинаковые обмотки</a:t>
            </a:r>
            <a:r>
              <a:rPr lang="en-US" sz="1600" dirty="0">
                <a:solidFill>
                  <a:srgbClr val="002060"/>
                </a:solidFill>
                <a:latin typeface="Verdana" pitchFamily="34" charset="0"/>
              </a:rPr>
              <a:t>)</a:t>
            </a:r>
            <a:endParaRPr lang="en-US" dirty="0">
              <a:solidFill>
                <a:srgbClr val="002060"/>
              </a:solidFill>
              <a:latin typeface="Verdana" pitchFamily="34" charset="0"/>
            </a:endParaRPr>
          </a:p>
          <a:p>
            <a:pPr marL="177800" indent="-177800">
              <a:buFont typeface="Arial" pitchFamily="34" charset="0"/>
              <a:buChar char="•"/>
              <a:defRPr/>
            </a:pPr>
            <a:r>
              <a:rPr lang="ru-RU" sz="1600" dirty="0">
                <a:solidFill>
                  <a:srgbClr val="002060"/>
                </a:solidFill>
                <a:latin typeface="Verdana" pitchFamily="34" charset="0"/>
              </a:rPr>
              <a:t>в качестве входных фильтров блоков питания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084169" y="764704"/>
            <a:ext cx="3059832" cy="504056"/>
          </a:xfrm>
          <a:prstGeom prst="rect">
            <a:avLst/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Базовые концепции конструкции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084168" y="1268760"/>
            <a:ext cx="2255838" cy="36036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Стержневая</a:t>
            </a:r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1628808"/>
            <a:ext cx="2988000" cy="2603254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6084168" y="4214813"/>
            <a:ext cx="2983632" cy="36036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Броневая</a:t>
            </a:r>
          </a:p>
        </p:txBody>
      </p:sp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6407" y="4572008"/>
            <a:ext cx="2988000" cy="2238904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17" name="Прямоугольник 16"/>
          <p:cNvSpPr/>
          <p:nvPr/>
        </p:nvSpPr>
        <p:spPr>
          <a:xfrm>
            <a:off x="76200" y="692696"/>
            <a:ext cx="4191000" cy="36036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latin typeface="Verdana" pitchFamily="34" charset="0"/>
              </a:rPr>
              <a:t>Виды трансформаторов</a:t>
            </a:r>
          </a:p>
        </p:txBody>
      </p:sp>
      <p:pic>
        <p:nvPicPr>
          <p:cNvPr id="18" name="Picture 11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60032" y="764705"/>
            <a:ext cx="1008112" cy="900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500"/>
                            </p:stCondLst>
                            <p:childTnLst>
                              <p:par>
                                <p:cTn id="7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4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99592" y="0"/>
            <a:ext cx="8229600" cy="692696"/>
          </a:xfrm>
        </p:spPr>
        <p:txBody>
          <a:bodyPr/>
          <a:lstStyle/>
          <a:p>
            <a:pPr algn="r"/>
            <a:r>
              <a:rPr lang="ru-RU" sz="3600" dirty="0"/>
              <a:t>Энергия магнитного поля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33418" y="914400"/>
            <a:ext cx="2799730" cy="828675"/>
          </a:xfrm>
          <a:prstGeom prst="rect">
            <a:avLst/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Проводник с током всегда окружен магнитным полем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29262" y="1744982"/>
            <a:ext cx="2799730" cy="648000"/>
          </a:xfrm>
          <a:prstGeom prst="rect">
            <a:avLst/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МП является носителем энергии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28662" y="2357430"/>
            <a:ext cx="1905000" cy="3810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rgbClr val="002060"/>
                </a:solidFill>
                <a:latin typeface="Verdana" pitchFamily="34" charset="0"/>
              </a:rPr>
              <a:t>подобно ЭП</a:t>
            </a:r>
          </a:p>
        </p:txBody>
      </p:sp>
      <p:sp>
        <p:nvSpPr>
          <p:cNvPr id="7" name="Стрелка вправо 6"/>
          <p:cNvSpPr/>
          <p:nvPr/>
        </p:nvSpPr>
        <p:spPr>
          <a:xfrm>
            <a:off x="3762372" y="1571612"/>
            <a:ext cx="381000" cy="4318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214810" y="1285860"/>
            <a:ext cx="1285884" cy="838200"/>
          </a:xfrm>
          <a:prstGeom prst="rect">
            <a:avLst/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Энергия МП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42910" y="3214686"/>
            <a:ext cx="3311525" cy="579512"/>
          </a:xfrm>
          <a:prstGeom prst="rect">
            <a:avLst/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Контур индуктивностью </a:t>
            </a:r>
            <a:r>
              <a:rPr lang="en-US" sz="1600" b="1" i="1" dirty="0">
                <a:solidFill>
                  <a:srgbClr val="002060"/>
                </a:solidFill>
                <a:latin typeface="Verdana" pitchFamily="34" charset="0"/>
              </a:rPr>
              <a:t>L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,</a:t>
            </a:r>
            <a:r>
              <a:rPr lang="ru-RU" sz="1600" b="1" i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по которому течет ток </a:t>
            </a:r>
            <a:r>
              <a:rPr lang="en-US" sz="1600" b="1" i="1" dirty="0">
                <a:solidFill>
                  <a:srgbClr val="002060"/>
                </a:solidFill>
                <a:latin typeface="Verdana" pitchFamily="34" charset="0"/>
              </a:rPr>
              <a:t>I</a:t>
            </a:r>
            <a:endParaRPr lang="ru-RU" sz="16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42910" y="4357694"/>
            <a:ext cx="3311525" cy="360363"/>
          </a:xfrm>
          <a:prstGeom prst="rect">
            <a:avLst/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Магнитный поток </a:t>
            </a:r>
            <a:r>
              <a:rPr lang="ru-RU" sz="1600" b="1" i="1" dirty="0">
                <a:solidFill>
                  <a:srgbClr val="002060"/>
                </a:solidFill>
                <a:latin typeface="Verdana" pitchFamily="34" charset="0"/>
              </a:rPr>
              <a:t>Ф = </a:t>
            </a:r>
            <a:r>
              <a:rPr lang="en-US" sz="1600" b="1" i="1" dirty="0">
                <a:solidFill>
                  <a:srgbClr val="002060"/>
                </a:solidFill>
                <a:latin typeface="Verdana" pitchFamily="34" charset="0"/>
              </a:rPr>
              <a:t>LI</a:t>
            </a:r>
            <a:endParaRPr lang="ru-RU" sz="1600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714876" y="2853000"/>
            <a:ext cx="1857388" cy="576000"/>
          </a:xfrm>
          <a:prstGeom prst="rect">
            <a:avLst/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изменение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тока на </a:t>
            </a:r>
            <a:r>
              <a:rPr lang="en-US" b="1" dirty="0" err="1">
                <a:solidFill>
                  <a:srgbClr val="002060"/>
                </a:solidFill>
                <a:latin typeface="Verdana" pitchFamily="34" charset="0"/>
              </a:rPr>
              <a:t>d</a:t>
            </a:r>
            <a:r>
              <a:rPr lang="en-US" b="1" i="1" dirty="0" err="1">
                <a:solidFill>
                  <a:srgbClr val="002060"/>
                </a:solidFill>
                <a:latin typeface="Verdana" pitchFamily="34" charset="0"/>
              </a:rPr>
              <a:t>I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143768" y="2853000"/>
            <a:ext cx="1571636" cy="576000"/>
          </a:xfrm>
          <a:prstGeom prst="rect">
            <a:avLst/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d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Ф = </a:t>
            </a:r>
            <a:r>
              <a:rPr lang="en-US" b="1" i="1" dirty="0" err="1">
                <a:solidFill>
                  <a:srgbClr val="002060"/>
                </a:solidFill>
                <a:latin typeface="Verdana" pitchFamily="34" charset="0"/>
              </a:rPr>
              <a:t>L</a:t>
            </a:r>
            <a:r>
              <a:rPr lang="en-US" b="1" dirty="0" err="1">
                <a:solidFill>
                  <a:srgbClr val="002060"/>
                </a:solidFill>
                <a:latin typeface="Verdana" pitchFamily="34" charset="0"/>
              </a:rPr>
              <a:t>d</a:t>
            </a:r>
            <a:r>
              <a:rPr lang="en-US" b="1" i="1" dirty="0" err="1">
                <a:solidFill>
                  <a:srgbClr val="002060"/>
                </a:solidFill>
                <a:latin typeface="Verdana" pitchFamily="34" charset="0"/>
              </a:rPr>
              <a:t>I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714876" y="3500438"/>
            <a:ext cx="4286280" cy="85725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Но для изменения </a:t>
            </a:r>
            <a:br>
              <a:rPr lang="ru-RU" b="1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магнитного потока </a:t>
            </a:r>
            <a:br>
              <a:rPr lang="ru-RU" b="1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необходимо совершить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работу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1071538" y="5000636"/>
            <a:ext cx="3071834" cy="71438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Работа по созданию магнитного потока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Ф</a:t>
            </a:r>
          </a:p>
        </p:txBody>
      </p:sp>
      <p:graphicFrame>
        <p:nvGraphicFramePr>
          <p:cNvPr id="177154" name="Object 14"/>
          <p:cNvGraphicFramePr>
            <a:graphicFrameLocks noChangeAspect="1"/>
          </p:cNvGraphicFramePr>
          <p:nvPr/>
        </p:nvGraphicFramePr>
        <p:xfrm>
          <a:off x="4786315" y="4429133"/>
          <a:ext cx="3000395" cy="5647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654" name="Формула" r:id="rId3" imgW="1054080" imgH="177480" progId="Equation.3">
                  <p:embed/>
                </p:oleObj>
              </mc:Choice>
              <mc:Fallback>
                <p:oleObj name="Формула" r:id="rId3" imgW="1054080" imgH="177480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6315" y="4429133"/>
                        <a:ext cx="3000395" cy="56478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Object 2"/>
          <p:cNvGraphicFramePr>
            <a:graphicFrameLocks noChangeAspect="1"/>
          </p:cNvGraphicFramePr>
          <p:nvPr/>
        </p:nvGraphicFramePr>
        <p:xfrm>
          <a:off x="1428728" y="5715016"/>
          <a:ext cx="2286016" cy="11411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655" name="Формула" r:id="rId5" imgW="1079280" imgH="482400" progId="Equation.3">
                  <p:embed/>
                </p:oleObj>
              </mc:Choice>
              <mc:Fallback>
                <p:oleObj name="Формула" r:id="rId5" imgW="1079280" imgH="4824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8728" y="5715016"/>
                        <a:ext cx="2286016" cy="1141131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Прямоугольник 64"/>
          <p:cNvSpPr/>
          <p:nvPr/>
        </p:nvSpPr>
        <p:spPr>
          <a:xfrm>
            <a:off x="8090698" y="1381116"/>
            <a:ext cx="381000" cy="67627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rgbClr val="002060"/>
                </a:solidFill>
                <a:latin typeface="Verdana" pitchFamily="34" charset="0"/>
              </a:rPr>
              <a:t>=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8405842" y="1304916"/>
            <a:ext cx="381000" cy="83820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rgbClr val="002060"/>
                </a:solidFill>
                <a:latin typeface="Verdana" pitchFamily="34" charset="0"/>
              </a:rPr>
              <a:t>?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6024570" y="1304916"/>
            <a:ext cx="1976454" cy="828675"/>
          </a:xfrm>
          <a:prstGeom prst="rect">
            <a:avLst/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Работа тока по созданию этого МП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5548322" y="1381116"/>
            <a:ext cx="381000" cy="67627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rgbClr val="002060"/>
                </a:solidFill>
                <a:latin typeface="Verdana" pitchFamily="34" charset="0"/>
              </a:rPr>
              <a:t>=</a:t>
            </a:r>
          </a:p>
        </p:txBody>
      </p:sp>
      <p:cxnSp>
        <p:nvCxnSpPr>
          <p:cNvPr id="79" name="Соединительная линия уступом 78"/>
          <p:cNvCxnSpPr>
            <a:stCxn id="19" idx="3"/>
            <a:endCxn id="20" idx="1"/>
          </p:cNvCxnSpPr>
          <p:nvPr/>
        </p:nvCxnSpPr>
        <p:spPr>
          <a:xfrm>
            <a:off x="6572264" y="3141000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1" name="Соединительная линия уступом 80"/>
          <p:cNvCxnSpPr>
            <a:stCxn id="10" idx="2"/>
            <a:endCxn id="11" idx="0"/>
          </p:cNvCxnSpPr>
          <p:nvPr/>
        </p:nvCxnSpPr>
        <p:spPr>
          <a:xfrm rot="5400000">
            <a:off x="2016925" y="4075946"/>
            <a:ext cx="563496" cy="15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0" name="Соединительная линия уступом 39"/>
          <p:cNvCxnSpPr/>
          <p:nvPr/>
        </p:nvCxnSpPr>
        <p:spPr>
          <a:xfrm rot="5400000">
            <a:off x="2744662" y="1731710"/>
            <a:ext cx="1656000" cy="1588"/>
          </a:xfrm>
          <a:prstGeom prst="bentConnector3">
            <a:avLst>
              <a:gd name="adj1" fmla="val 50000"/>
            </a:avLst>
          </a:prstGeom>
          <a:ln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/>
          <p:cNvSpPr/>
          <p:nvPr/>
        </p:nvSpPr>
        <p:spPr>
          <a:xfrm>
            <a:off x="714348" y="3786190"/>
            <a:ext cx="1428760" cy="52067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ru-RU" sz="1400" b="1">
                <a:solidFill>
                  <a:srgbClr val="002060"/>
                </a:solidFill>
                <a:latin typeface="Verdana" pitchFamily="34" charset="0"/>
              </a:rPr>
              <a:t>связанный с ним</a:t>
            </a:r>
            <a:endParaRPr lang="ru-RU" sz="14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48" name="Стрелка вправо 47"/>
          <p:cNvSpPr/>
          <p:nvPr/>
        </p:nvSpPr>
        <p:spPr>
          <a:xfrm>
            <a:off x="785786" y="6000768"/>
            <a:ext cx="381000" cy="4318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9" name="Стрелка вправо 48"/>
          <p:cNvSpPr/>
          <p:nvPr/>
        </p:nvSpPr>
        <p:spPr>
          <a:xfrm>
            <a:off x="4357686" y="5929330"/>
            <a:ext cx="381000" cy="4318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571472" y="2786058"/>
            <a:ext cx="1905000" cy="3810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Рассмотрим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cxnSp>
        <p:nvCxnSpPr>
          <p:cNvPr id="55" name="Соединительная линия уступом 78"/>
          <p:cNvCxnSpPr/>
          <p:nvPr/>
        </p:nvCxnSpPr>
        <p:spPr>
          <a:xfrm>
            <a:off x="642910" y="2713032"/>
            <a:ext cx="8280000" cy="1588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9" name="Прямоугольник 58"/>
          <p:cNvSpPr/>
          <p:nvPr/>
        </p:nvSpPr>
        <p:spPr>
          <a:xfrm>
            <a:off x="4910748" y="5429264"/>
            <a:ext cx="1804392" cy="1224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Энергия МП, связанного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с контуром</a:t>
            </a:r>
          </a:p>
        </p:txBody>
      </p:sp>
      <p:graphicFrame>
        <p:nvGraphicFramePr>
          <p:cNvPr id="60" name="Object 17"/>
          <p:cNvGraphicFramePr>
            <a:graphicFrameLocks noChangeAspect="1"/>
          </p:cNvGraphicFramePr>
          <p:nvPr/>
        </p:nvGraphicFramePr>
        <p:xfrm>
          <a:off x="6715140" y="5428482"/>
          <a:ext cx="2193000" cy="12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678" name="Формула" r:id="rId7" imgW="838080" imgH="419040" progId="Equation.3">
                  <p:embed/>
                </p:oleObj>
              </mc:Choice>
              <mc:Fallback>
                <p:oleObj name="Формула" r:id="rId7" imgW="838080" imgH="419040" progId="Equation.3">
                  <p:embed/>
                  <p:pic>
                    <p:nvPicPr>
                      <p:cNvPr id="0" name="Picture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5140" y="5428482"/>
                        <a:ext cx="2193000" cy="1224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Овал 30"/>
          <p:cNvSpPr/>
          <p:nvPr/>
        </p:nvSpPr>
        <p:spPr>
          <a:xfrm>
            <a:off x="7092280" y="4350113"/>
            <a:ext cx="792088" cy="78581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5940152" y="4371379"/>
            <a:ext cx="576064" cy="78581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35" name="Прямая соединительная линия 34"/>
          <p:cNvCxnSpPr>
            <a:stCxn id="32" idx="4"/>
            <a:endCxn id="31" idx="4"/>
          </p:cNvCxnSpPr>
          <p:nvPr/>
        </p:nvCxnSpPr>
        <p:spPr>
          <a:xfrm rot="5400000" flipH="1" flipV="1">
            <a:off x="6847621" y="4516489"/>
            <a:ext cx="21266" cy="1260140"/>
          </a:xfrm>
          <a:prstGeom prst="bentConnector3">
            <a:avLst>
              <a:gd name="adj1" fmla="val -67497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77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500"/>
                            </p:stCondLst>
                            <p:childTnLst>
                              <p:par>
                                <p:cTn id="10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"/>
                            </p:stCondLst>
                            <p:childTnLst>
                              <p:par>
                                <p:cTn id="1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 animBg="1"/>
      <p:bldP spid="10" grpId="0" animBg="1"/>
      <p:bldP spid="11" grpId="0" animBg="1"/>
      <p:bldP spid="19" grpId="0" animBg="1"/>
      <p:bldP spid="20" grpId="0" animBg="1"/>
      <p:bldP spid="34" grpId="0"/>
      <p:bldP spid="45" grpId="0"/>
      <p:bldP spid="65" grpId="0"/>
      <p:bldP spid="66" grpId="0"/>
      <p:bldP spid="67" grpId="0" animBg="1"/>
      <p:bldP spid="68" grpId="0"/>
      <p:bldP spid="43" grpId="0"/>
      <p:bldP spid="48" grpId="0" animBg="1"/>
      <p:bldP spid="49" grpId="0" animBg="1"/>
      <p:bldP spid="50" grpId="0"/>
      <p:bldP spid="59" grpId="0" animBg="1"/>
      <p:bldP spid="31" grpId="0" animBg="1"/>
      <p:bldP spid="3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4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99592" y="0"/>
            <a:ext cx="8229600" cy="692696"/>
          </a:xfrm>
        </p:spPr>
        <p:txBody>
          <a:bodyPr/>
          <a:lstStyle/>
          <a:p>
            <a:pPr algn="r"/>
            <a:r>
              <a:rPr lang="ru-RU" sz="3600" dirty="0"/>
              <a:t>Энергия магнитного поля</a:t>
            </a:r>
          </a:p>
        </p:txBody>
      </p:sp>
      <p:graphicFrame>
        <p:nvGraphicFramePr>
          <p:cNvPr id="71" name="Object 4"/>
          <p:cNvGraphicFramePr>
            <a:graphicFrameLocks noChangeAspect="1"/>
          </p:cNvGraphicFramePr>
          <p:nvPr/>
        </p:nvGraphicFramePr>
        <p:xfrm>
          <a:off x="3143240" y="1357298"/>
          <a:ext cx="2116138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7093" name="Формула" r:id="rId3" imgW="1180800" imgH="419040" progId="Equation.3">
                  <p:embed/>
                </p:oleObj>
              </mc:Choice>
              <mc:Fallback>
                <p:oleObj name="Формула" r:id="rId3" imgW="1180800" imgH="4190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240" y="1357298"/>
                        <a:ext cx="2116138" cy="8382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" name="Прямоугольник 71"/>
          <p:cNvSpPr/>
          <p:nvPr/>
        </p:nvSpPr>
        <p:spPr>
          <a:xfrm>
            <a:off x="571472" y="857232"/>
            <a:ext cx="8286808" cy="42862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Рассмотрим энергию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МП соленоида</a:t>
            </a:r>
          </a:p>
        </p:txBody>
      </p:sp>
      <p:graphicFrame>
        <p:nvGraphicFramePr>
          <p:cNvPr id="73" name="Object 25"/>
          <p:cNvGraphicFramePr>
            <a:graphicFrameLocks noChangeAspect="1"/>
          </p:cNvGraphicFramePr>
          <p:nvPr/>
        </p:nvGraphicFramePr>
        <p:xfrm>
          <a:off x="1785918" y="5214950"/>
          <a:ext cx="4435108" cy="11430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7094" name="Формула" r:id="rId5" imgW="1981080" imgH="457200" progId="Equation.3">
                  <p:embed/>
                </p:oleObj>
              </mc:Choice>
              <mc:Fallback>
                <p:oleObj name="Формула" r:id="rId5" imgW="1981080" imgH="4572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5918" y="5214950"/>
                        <a:ext cx="4435108" cy="114300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" name="Object 26"/>
          <p:cNvGraphicFramePr>
            <a:graphicFrameLocks noChangeAspect="1"/>
          </p:cNvGraphicFramePr>
          <p:nvPr/>
        </p:nvGraphicFramePr>
        <p:xfrm>
          <a:off x="5786446" y="2428868"/>
          <a:ext cx="3174120" cy="12144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7095" name="Формула" r:id="rId7" imgW="1333440" imgH="457200" progId="Equation.3">
                  <p:embed/>
                </p:oleObj>
              </mc:Choice>
              <mc:Fallback>
                <p:oleObj name="Формула" r:id="rId7" imgW="1333440" imgH="4572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86446" y="2428868"/>
                        <a:ext cx="3174120" cy="121444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" name="Object 27"/>
          <p:cNvGraphicFramePr>
            <a:graphicFrameLocks noChangeAspect="1"/>
          </p:cNvGraphicFramePr>
          <p:nvPr/>
        </p:nvGraphicFramePr>
        <p:xfrm>
          <a:off x="3143240" y="2428868"/>
          <a:ext cx="1571636" cy="11463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7096" name="Формула" r:id="rId9" imgW="660240" imgH="431640" progId="Equation.3">
                  <p:embed/>
                </p:oleObj>
              </mc:Choice>
              <mc:Fallback>
                <p:oleObj name="Формула" r:id="rId9" imgW="660240" imgH="43164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240" y="2428868"/>
                        <a:ext cx="1571636" cy="114637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" name="Object 29"/>
          <p:cNvGraphicFramePr>
            <a:graphicFrameLocks noChangeAspect="1"/>
          </p:cNvGraphicFramePr>
          <p:nvPr/>
        </p:nvGraphicFramePr>
        <p:xfrm>
          <a:off x="3143240" y="3904273"/>
          <a:ext cx="1571636" cy="5962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7098" name="Формула" r:id="rId11" imgW="672840" imgH="228600" progId="Equation.3">
                  <p:embed/>
                </p:oleObj>
              </mc:Choice>
              <mc:Fallback>
                <p:oleObj name="Формула" r:id="rId11" imgW="672840" imgH="2286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240" y="3904273"/>
                        <a:ext cx="1571636" cy="59629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5" name="Стрелка вправо 84"/>
          <p:cNvSpPr/>
          <p:nvPr/>
        </p:nvSpPr>
        <p:spPr>
          <a:xfrm>
            <a:off x="5643570" y="1643050"/>
            <a:ext cx="381000" cy="4318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86" name="Соединительная линия уступом 85"/>
          <p:cNvCxnSpPr/>
          <p:nvPr/>
        </p:nvCxnSpPr>
        <p:spPr>
          <a:xfrm rot="5400000">
            <a:off x="3827488" y="3030504"/>
            <a:ext cx="3348000" cy="1588"/>
          </a:xfrm>
          <a:prstGeom prst="bentConnector3">
            <a:avLst>
              <a:gd name="adj1" fmla="val 50000"/>
            </a:avLst>
          </a:prstGeom>
          <a:ln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4" name="Прямоугольник 93"/>
          <p:cNvSpPr/>
          <p:nvPr/>
        </p:nvSpPr>
        <p:spPr>
          <a:xfrm>
            <a:off x="1428728" y="4786322"/>
            <a:ext cx="6000792" cy="3810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т.к. </a:t>
            </a: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поле внутри соленоида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однородно:</a:t>
            </a: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ct 13"/>
          <p:cNvGraphicFramePr>
            <a:graphicFrameLocks noChangeAspect="1"/>
          </p:cNvGraphicFramePr>
          <p:nvPr/>
        </p:nvGraphicFramePr>
        <p:xfrm>
          <a:off x="714348" y="1357298"/>
          <a:ext cx="1791416" cy="10001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7101" name="Формула" r:id="rId13" imgW="838080" imgH="419040" progId="Equation.3">
                  <p:embed/>
                </p:oleObj>
              </mc:Choice>
              <mc:Fallback>
                <p:oleObj name="Формула" r:id="rId13" imgW="838080" imgH="419040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48" y="1357298"/>
                        <a:ext cx="1791416" cy="100013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4"/>
          <p:cNvGraphicFramePr>
            <a:graphicFrameLocks noChangeAspect="1"/>
          </p:cNvGraphicFramePr>
          <p:nvPr/>
        </p:nvGraphicFramePr>
        <p:xfrm>
          <a:off x="785786" y="2643182"/>
          <a:ext cx="15240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7103" name="Формула" r:id="rId15" imgW="850680" imgH="419040" progId="Equation.3">
                  <p:embed/>
                </p:oleObj>
              </mc:Choice>
              <mc:Fallback>
                <p:oleObj name="Формула" r:id="rId15" imgW="850680" imgH="419040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786" y="2643182"/>
                        <a:ext cx="1524000" cy="8382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Стрелка вправо 42"/>
          <p:cNvSpPr/>
          <p:nvPr/>
        </p:nvSpPr>
        <p:spPr>
          <a:xfrm>
            <a:off x="2643174" y="1571612"/>
            <a:ext cx="381000" cy="4318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44" name="Прямая со стрелкой 43"/>
          <p:cNvCxnSpPr/>
          <p:nvPr/>
        </p:nvCxnSpPr>
        <p:spPr>
          <a:xfrm flipV="1">
            <a:off x="1071538" y="2143116"/>
            <a:ext cx="785818" cy="71438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 rot="5400000" flipH="1" flipV="1">
            <a:off x="3178959" y="3536157"/>
            <a:ext cx="642942" cy="28575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 flipV="1">
            <a:off x="3500430" y="2071678"/>
            <a:ext cx="928694" cy="57150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Прямоугольник 54"/>
          <p:cNvSpPr/>
          <p:nvPr/>
        </p:nvSpPr>
        <p:spPr>
          <a:xfrm>
            <a:off x="1785918" y="6365210"/>
            <a:ext cx="4429156" cy="381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Объемная плотность энергии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graphicFrame>
        <p:nvGraphicFramePr>
          <p:cNvPr id="12" name="Object 16"/>
          <p:cNvGraphicFramePr>
            <a:graphicFrameLocks noChangeAspect="1"/>
          </p:cNvGraphicFramePr>
          <p:nvPr/>
        </p:nvGraphicFramePr>
        <p:xfrm>
          <a:off x="7715272" y="1615937"/>
          <a:ext cx="1222377" cy="5621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7104" name="Формула" r:id="rId17" imgW="431640" imgH="177480" progId="Equation.3">
                  <p:embed/>
                </p:oleObj>
              </mc:Choice>
              <mc:Fallback>
                <p:oleObj name="Формула" r:id="rId17" imgW="431640" imgH="177480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15272" y="1615937"/>
                        <a:ext cx="1222377" cy="562101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85" grpId="0" animBg="1"/>
      <p:bldP spid="94" grpId="0"/>
      <p:bldP spid="43" grpId="0" animBg="1"/>
      <p:bldP spid="5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4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99592" y="0"/>
            <a:ext cx="8229600" cy="692696"/>
          </a:xfrm>
        </p:spPr>
        <p:txBody>
          <a:bodyPr/>
          <a:lstStyle/>
          <a:p>
            <a:pPr algn="r"/>
            <a:r>
              <a:rPr lang="ru-RU" sz="3600"/>
              <a:t>Сопоставление ЭП и МП</a:t>
            </a:r>
            <a:endParaRPr lang="ru-RU" sz="3600" dirty="0"/>
          </a:p>
        </p:txBody>
      </p:sp>
      <p:graphicFrame>
        <p:nvGraphicFramePr>
          <p:cNvPr id="73" name="Object 25"/>
          <p:cNvGraphicFramePr>
            <a:graphicFrameLocks noChangeAspect="1"/>
          </p:cNvGraphicFramePr>
          <p:nvPr/>
        </p:nvGraphicFramePr>
        <p:xfrm>
          <a:off x="5540375" y="2974985"/>
          <a:ext cx="2359025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8115" name="Формула" r:id="rId3" imgW="1054080" imgH="457200" progId="Equation.3">
                  <p:embed/>
                </p:oleObj>
              </mc:Choice>
              <mc:Fallback>
                <p:oleObj name="Формула" r:id="rId3" imgW="1054080" imgH="457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0375" y="2974985"/>
                        <a:ext cx="2359025" cy="1143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8" name="Прямая соединительная линия 37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642910" y="2474914"/>
            <a:ext cx="39600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Электрическое поле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609850" y="1071546"/>
            <a:ext cx="6819670" cy="100013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>
                <a:solidFill>
                  <a:srgbClr val="002060"/>
                </a:solidFill>
                <a:latin typeface="Verdana" pitchFamily="34" charset="0"/>
              </a:rPr>
              <a:t>Объемная плотность энергии </a:t>
            </a:r>
            <a:br>
              <a:rPr lang="ru-RU" sz="2000" b="1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2000" b="1">
                <a:solidFill>
                  <a:srgbClr val="002060"/>
                </a:solidFill>
                <a:latin typeface="Verdana" pitchFamily="34" charset="0"/>
              </a:rPr>
              <a:t>(энергия единицы объема)</a:t>
            </a:r>
            <a:endParaRPr lang="ru-RU" sz="2000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4755404" y="2474914"/>
            <a:ext cx="39600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Магнитное поле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graphicFrame>
        <p:nvGraphicFramePr>
          <p:cNvPr id="3" name="Object 11"/>
          <p:cNvGraphicFramePr>
            <a:graphicFrameLocks noChangeAspect="1"/>
          </p:cNvGraphicFramePr>
          <p:nvPr/>
        </p:nvGraphicFramePr>
        <p:xfrm>
          <a:off x="7691467" y="1071546"/>
          <a:ext cx="1023937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8123" name="Формула" r:id="rId5" imgW="457200" imgH="393480" progId="Equation.3">
                  <p:embed/>
                </p:oleObj>
              </mc:Choice>
              <mc:Fallback>
                <p:oleObj name="Формула" r:id="rId5" imgW="457200" imgH="39348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91467" y="1071546"/>
                        <a:ext cx="1023937" cy="9842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12"/>
          <p:cNvGraphicFramePr>
            <a:graphicFrameLocks noChangeAspect="1"/>
          </p:cNvGraphicFramePr>
          <p:nvPr/>
        </p:nvGraphicFramePr>
        <p:xfrm>
          <a:off x="1296988" y="3094048"/>
          <a:ext cx="2416175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8124" name="Формула" r:id="rId7" imgW="1079280" imgH="419040" progId="Equation.3">
                  <p:embed/>
                </p:oleObj>
              </mc:Choice>
              <mc:Fallback>
                <p:oleObj name="Формула" r:id="rId7" imgW="1079280" imgH="41904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6988" y="3094048"/>
                        <a:ext cx="2416175" cy="10477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13"/>
          <p:cNvGraphicFramePr>
            <a:graphicFrameLocks noChangeAspect="1"/>
          </p:cNvGraphicFramePr>
          <p:nvPr/>
        </p:nvGraphicFramePr>
        <p:xfrm>
          <a:off x="5929322" y="4189426"/>
          <a:ext cx="1571625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8125" name="Формула" r:id="rId9" imgW="672840" imgH="228600" progId="Equation.3">
                  <p:embed/>
                </p:oleObj>
              </mc:Choice>
              <mc:Fallback>
                <p:oleObj name="Формула" r:id="rId9" imgW="672840" imgH="228600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9322" y="4189426"/>
                        <a:ext cx="1571625" cy="5969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14"/>
          <p:cNvGraphicFramePr>
            <a:graphicFrameLocks noChangeAspect="1"/>
          </p:cNvGraphicFramePr>
          <p:nvPr/>
        </p:nvGraphicFramePr>
        <p:xfrm>
          <a:off x="1773238" y="4260860"/>
          <a:ext cx="145415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8126" name="Формула" r:id="rId11" imgW="622080" imgH="228600" progId="Equation.3">
                  <p:embed/>
                </p:oleObj>
              </mc:Choice>
              <mc:Fallback>
                <p:oleObj name="Формула" r:id="rId11" imgW="622080" imgH="228600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3238" y="4260860"/>
                        <a:ext cx="1454150" cy="5969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3286116" y="5500702"/>
            <a:ext cx="2643206" cy="92869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Справедливо для неоднородных МП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997588" y="5424506"/>
            <a:ext cx="431800" cy="6477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rgbClr val="002060"/>
                </a:solidFill>
                <a:latin typeface="Verdana" pitchFamily="34" charset="0"/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16" grpId="0"/>
      <p:bldP spid="1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921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Использованные источники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050"/>
            <a:ext cx="8686800" cy="561657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Трофимова Т.И. Курс физики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>
                <a:hlinkClick r:id="rId3"/>
              </a:rPr>
              <a:t>http://school-collection.edu.ru</a:t>
            </a:r>
            <a:r>
              <a:rPr lang="en-US" dirty="0"/>
              <a:t> </a:t>
            </a:r>
            <a:endParaRPr lang="ru-RU" dirty="0"/>
          </a:p>
          <a:p>
            <a:pPr fontAlgn="auto">
              <a:spcAft>
                <a:spcPts val="0"/>
              </a:spcAft>
              <a:defRPr/>
            </a:pPr>
            <a:r>
              <a:rPr lang="en-US" dirty="0">
                <a:hlinkClick r:id="rId4"/>
              </a:rPr>
              <a:t>http://ru.wikipedia.org</a:t>
            </a:r>
            <a:r>
              <a:rPr lang="en-US" dirty="0"/>
              <a:t> </a:t>
            </a:r>
            <a:endParaRPr lang="ru-RU" dirty="0"/>
          </a:p>
          <a:p>
            <a:pPr fontAlgn="auto">
              <a:spcAft>
                <a:spcPts val="0"/>
              </a:spcAft>
              <a:defRPr/>
            </a:pPr>
            <a:r>
              <a:rPr lang="en-US" dirty="0">
                <a:hlinkClick r:id="rId5"/>
              </a:rPr>
              <a:t>http://stoom.ru/content</a:t>
            </a:r>
            <a:endParaRPr lang="ru-RU" dirty="0"/>
          </a:p>
          <a:p>
            <a:pPr fontAlgn="auto">
              <a:spcAft>
                <a:spcPts val="0"/>
              </a:spcAft>
              <a:defRPr/>
            </a:pPr>
            <a:r>
              <a:rPr lang="en-US" dirty="0">
                <a:hlinkClick r:id="rId6"/>
              </a:rPr>
              <a:t>http://www.krugosvet.ru/enc/nauka_i_tehnika/tehnologiya_i_promyshlennost</a:t>
            </a:r>
            <a:r>
              <a:rPr lang="ru-RU" dirty="0"/>
              <a:t> 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>
                <a:hlinkClick r:id="rId7"/>
              </a:rPr>
              <a:t>http://www.allbiograf.ru/category/fizika/</a:t>
            </a:r>
            <a:r>
              <a:rPr lang="ru-RU" dirty="0"/>
              <a:t> 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  <a:hlinkClick r:id="rId8"/>
              </a:rPr>
              <a:t>http://rutube.ru/tracks/1425275.html?v=0ccd9cf27c52d982fb958fea16fb3057</a:t>
            </a:r>
            <a:endParaRPr lang="ru-RU" dirty="0"/>
          </a:p>
          <a:p>
            <a:pPr fontAlgn="auto">
              <a:spcAft>
                <a:spcPts val="0"/>
              </a:spcAft>
              <a:defRPr/>
            </a:pPr>
            <a:endParaRPr lang="en-US" dirty="0"/>
          </a:p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68313" y="692150"/>
            <a:ext cx="8639175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31975</TotalTime>
  <Words>2334</Words>
  <Application>Microsoft Office PowerPoint</Application>
  <PresentationFormat>Экран (4:3)</PresentationFormat>
  <Paragraphs>411</Paragraphs>
  <Slides>37</Slides>
  <Notes>37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3" baseType="lpstr">
      <vt:lpstr>Arial</vt:lpstr>
      <vt:lpstr>Calibri</vt:lpstr>
      <vt:lpstr>Times New Roman</vt:lpstr>
      <vt:lpstr>Verdana</vt:lpstr>
      <vt:lpstr>Тема Office</vt:lpstr>
      <vt:lpstr>Формула</vt:lpstr>
      <vt:lpstr>Электромагнитная индукция</vt:lpstr>
      <vt:lpstr>Закон полного тока</vt:lpstr>
      <vt:lpstr>Применение закона полного тока</vt:lpstr>
      <vt:lpstr>Применение закона полного тока</vt:lpstr>
      <vt:lpstr>Применение закона полного тока</vt:lpstr>
      <vt:lpstr>Применение закона полного тока</vt:lpstr>
      <vt:lpstr>Сопоставление ЭП и МП</vt:lpstr>
      <vt:lpstr>Поток вектора магнитной индукции</vt:lpstr>
      <vt:lpstr>Поток вектора магнитной индукции</vt:lpstr>
      <vt:lpstr>Поток вектора напряженности ЭП</vt:lpstr>
      <vt:lpstr>Сопоставление ЭП и МП</vt:lpstr>
      <vt:lpstr>Работа МП по перемещению  проводника с током</vt:lpstr>
      <vt:lpstr>Работа МП по перемещению  проводника с током</vt:lpstr>
      <vt:lpstr>Явление ЭМ индукции</vt:lpstr>
      <vt:lpstr>Значение открытия явления электромагнитной индукции</vt:lpstr>
      <vt:lpstr>Закон ЭМ индукции</vt:lpstr>
      <vt:lpstr>Правило Ленца</vt:lpstr>
      <vt:lpstr>Природа ЭДС индукции</vt:lpstr>
      <vt:lpstr>Вращение рамки в магнитном поле</vt:lpstr>
      <vt:lpstr>Использование явления ЭМ индукции</vt:lpstr>
      <vt:lpstr>Переменный ток</vt:lpstr>
      <vt:lpstr>Вихревые токи (токи Фуко)</vt:lpstr>
      <vt:lpstr>Учет действия и использование токов Фуко</vt:lpstr>
      <vt:lpstr>Скин-эффект</vt:lpstr>
      <vt:lpstr>Применение скин-эффекта</vt:lpstr>
      <vt:lpstr>Самоиндукция</vt:lpstr>
      <vt:lpstr>Индуктивность контура</vt:lpstr>
      <vt:lpstr>Индуктивность контура</vt:lpstr>
      <vt:lpstr>Взаимная индукция</vt:lpstr>
      <vt:lpstr>Взаимная индукция</vt:lpstr>
      <vt:lpstr>Взаимная индуктивность катушек</vt:lpstr>
      <vt:lpstr>Трансформаторы</vt:lpstr>
      <vt:lpstr>Виды и использование трансформаторов</vt:lpstr>
      <vt:lpstr>Энергия магнитного поля</vt:lpstr>
      <vt:lpstr>Энергия магнитного поля</vt:lpstr>
      <vt:lpstr>Сопоставление ЭП и МП</vt:lpstr>
      <vt:lpstr>Использованные источники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Электродинамика</dc:title>
  <dc:creator>bakh</dc:creator>
  <cp:lastModifiedBy>Admin</cp:lastModifiedBy>
  <cp:revision>496</cp:revision>
  <dcterms:modified xsi:type="dcterms:W3CDTF">2023-10-12T07:47:51Z</dcterms:modified>
</cp:coreProperties>
</file>