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455" r:id="rId3"/>
    <p:sldId id="456" r:id="rId4"/>
    <p:sldId id="464" r:id="rId5"/>
    <p:sldId id="465" r:id="rId6"/>
    <p:sldId id="466" r:id="rId7"/>
    <p:sldId id="457" r:id="rId8"/>
    <p:sldId id="467" r:id="rId9"/>
    <p:sldId id="468" r:id="rId10"/>
    <p:sldId id="458" r:id="rId11"/>
    <p:sldId id="478" r:id="rId12"/>
    <p:sldId id="469" r:id="rId13"/>
    <p:sldId id="459" r:id="rId14"/>
    <p:sldId id="470" r:id="rId15"/>
    <p:sldId id="460" r:id="rId16"/>
    <p:sldId id="477" r:id="rId17"/>
    <p:sldId id="476" r:id="rId18"/>
    <p:sldId id="461" r:id="rId19"/>
    <p:sldId id="462" r:id="rId20"/>
    <p:sldId id="474" r:id="rId21"/>
    <p:sldId id="463" r:id="rId22"/>
    <p:sldId id="475" r:id="rId23"/>
    <p:sldId id="472" r:id="rId24"/>
    <p:sldId id="28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076" autoAdjust="0"/>
    <p:restoredTop sz="91853" autoAdjust="0"/>
  </p:normalViewPr>
  <p:slideViewPr>
    <p:cSldViewPr>
      <p:cViewPr varScale="1">
        <p:scale>
          <a:sx n="51" d="100"/>
          <a:sy n="51" d="100"/>
        </p:scale>
        <p:origin x="7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26A14-7E50-4DEA-98DA-4ED66332C89B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7854C-B469-4DE0-9368-37B2FDFB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спин является неотъемлемым свойством электрона, подобно его заряду и массе. Спину электрона </a:t>
            </a:r>
            <a:r>
              <a:rPr lang="en-US" sz="1200" b="1" dirty="0"/>
              <a:t>L</a:t>
            </a:r>
            <a:r>
              <a:rPr lang="en-US" sz="1200" i="1" baseline="-25000" dirty="0"/>
              <a:t>es</a:t>
            </a:r>
            <a:r>
              <a:rPr lang="ru-RU" sz="1200" dirty="0"/>
              <a:t>, соответствует </a:t>
            </a:r>
            <a:r>
              <a:rPr lang="ru-RU" sz="1200" b="1" dirty="0"/>
              <a:t>собственный (сотовый) магнитный момент</a:t>
            </a:r>
            <a:r>
              <a:rPr lang="ru-RU" sz="1200" dirty="0"/>
              <a:t> </a:t>
            </a:r>
            <a:r>
              <a:rPr lang="ru-RU" sz="1200" b="1" dirty="0" err="1"/>
              <a:t>р</a:t>
            </a:r>
            <a:r>
              <a:rPr lang="en-US" sz="1200" i="1" baseline="-25000" dirty="0"/>
              <a:t>ms</a:t>
            </a:r>
            <a:r>
              <a:rPr lang="ru-RU" sz="1200" dirty="0"/>
              <a:t>, пропорциональный </a:t>
            </a:r>
            <a:r>
              <a:rPr lang="en-US" sz="1200" b="1" dirty="0"/>
              <a:t>L</a:t>
            </a:r>
            <a:r>
              <a:rPr lang="en-US" sz="1200" i="1" baseline="-25000" dirty="0"/>
              <a:t>es</a:t>
            </a:r>
            <a:r>
              <a:rPr lang="en-US" sz="1200" dirty="0"/>
              <a:t> </a:t>
            </a:r>
            <a:r>
              <a:rPr lang="ru-RU" sz="1200" dirty="0"/>
              <a:t> и направленный в противоположную сторону.</a:t>
            </a:r>
            <a:endParaRPr lang="ru-RU" sz="1200" b="1" dirty="0">
              <a:solidFill>
                <a:srgbClr val="FFFF00"/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определяемое универсальными постоянными, одинаково для любой орбиты, хотя для разных орбит значения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различны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Экспериментальное определение гиромагнитного отношения проведено в опытах Эйнштейна и де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Гааза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(1915), которые наблюдали поворот свободно подвешенного на тончайшей кварцевой нити железного стержня при его намагничивании во внешнем магнитном поле (по обмотке соленоида пропускался переменный ток с частотой, равной частоте крутильных колебаний стержня). При исследовании вынужденных крутильных колебаний стержня определялось гиромагнитное отношение, которое оказалось равным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Таким образом, знак носителей, обусловливающих молекулярные токи, совпадал со знаком заряда электрона, а гиромагнитное отношение оказалось в два раза большим, чем введенная ранее величина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 Для объяснения этого результата, имевшего большое значение для дальнейшего развития физики, было предположено, а впоследствии доказано, что кроме орбитальных моментов электрон обладает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собственным механическим моментом импульса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</a:t>
            </a:r>
            <a:r>
              <a:rPr lang="en-US" sz="1200" i="1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называемым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спином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Считалось, что спин обусловлен вращением электрона вокруг своей оси, что привело к целому ряду противоречий. В настоящее время установлено, что спин является неотъемлемым свойством электрона, подобно его заряду и массе. Спину электрона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</a:t>
            </a:r>
            <a:r>
              <a:rPr lang="en-US" sz="1200" i="1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соответствует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собственный (сотовый) магнитный момент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</a:t>
            </a:r>
            <a:r>
              <a:rPr lang="en-US" sz="1200" i="1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пропорци­ональный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</a:t>
            </a:r>
            <a:r>
              <a:rPr lang="en-US" sz="1200" i="1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направленный в противоположную сторону: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спин является неотъемлемым свойством электрона, подобно его заряду и массе. Спину электрона </a:t>
            </a:r>
            <a:r>
              <a:rPr lang="en-US" sz="1200" b="1" dirty="0"/>
              <a:t>L</a:t>
            </a:r>
            <a:r>
              <a:rPr lang="en-US" sz="1200" i="1" baseline="-25000" dirty="0"/>
              <a:t>es</a:t>
            </a:r>
            <a:r>
              <a:rPr lang="ru-RU" sz="1200" dirty="0"/>
              <a:t>, соответствует </a:t>
            </a:r>
            <a:r>
              <a:rPr lang="ru-RU" sz="1200" b="1" dirty="0"/>
              <a:t>собственный (сотовый) магнитный момент</a:t>
            </a:r>
            <a:r>
              <a:rPr lang="ru-RU" sz="1200" dirty="0"/>
              <a:t> </a:t>
            </a:r>
            <a:r>
              <a:rPr lang="ru-RU" sz="1200" b="1" dirty="0" err="1"/>
              <a:t>р</a:t>
            </a:r>
            <a:r>
              <a:rPr lang="en-US" sz="1200" i="1" baseline="-25000" dirty="0"/>
              <a:t>ms</a:t>
            </a:r>
            <a:r>
              <a:rPr lang="ru-RU" sz="1200" dirty="0"/>
              <a:t>, пропорциональный </a:t>
            </a:r>
            <a:r>
              <a:rPr lang="en-US" sz="1200" b="1" dirty="0"/>
              <a:t>L</a:t>
            </a:r>
            <a:r>
              <a:rPr lang="en-US" sz="1200" i="1" baseline="-25000" dirty="0"/>
              <a:t>es</a:t>
            </a:r>
            <a:r>
              <a:rPr lang="en-US" sz="1200" dirty="0"/>
              <a:t> </a:t>
            </a:r>
            <a:r>
              <a:rPr lang="ru-RU" sz="1200" dirty="0"/>
              <a:t> и направленный в противоположную сторону.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Электрон, известный с конца прошлого столетия, относится к числу хорошо изученных элементарных частиц. В течение длительного времени предполагалось, что основные свойства электрона достаточно полно можно охарактеризовать его массой и электрическим зарядом, определяющими индивидуальность частицы, а также взаимодействие с другими частицами и полями.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Однако уже более 50 лет назад была открыта еще одна фундаментальная характеристика электрона — спин.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Как известно из классической механики, движущийся по орбите электрон обладает механическим моментом количества движения — орбитальным моментом. Если при этом электрон движется во внешнем магнитном поле, то у него появляется дополнительная энергия, причем величина этой энергии оказывается пропорциональной орбитальному магнитному моменту, также связанному с поступательным движением электрона.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В результате анализа ряда экспериментальных фактов стало очевидным, что для описания движения электрона кроме обычных трех степеней свободы необходимо ввести четвертую — «внутреннюю» степень свободы, не связанную с перемещением частицы в пространстве. Эти соображения легли в основу гипотезы о вращающемся электроне (Уленбек —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Uhlenbeck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и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Гауд-смит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—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Goudsmit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1925).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В соответствии с этой гипотезой постулируется, что электрон наряду с орбитальным моментом обладает собственным механическим моментом количества движения ?— спином, численно равным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h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/ 2 (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h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— постоянная Планка). Проекция этого собственного момента на любое направление может принимать только два значения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Sz=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=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±h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/2. Электрону также приписывается наличие спинового магнитного момента, численно равного магнетону Бора = е0И /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Ъщс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причем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проек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ция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его принимает также два значения (х7=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±Мо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(здесь е0 и т0 — заряд и масса электрона).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Гипотеза о спине объяснила целый ряд экспериментальных фактов. Тем не менее вначале она была встречена достаточно сдержанно и часто воспринималась критически.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спин является неотъемлемым свойством электрона, подобно его заряду и массе. Спину электрона </a:t>
            </a:r>
            <a:r>
              <a:rPr lang="en-US" sz="1200" b="1" dirty="0"/>
              <a:t>L</a:t>
            </a:r>
            <a:r>
              <a:rPr lang="en-US" sz="1200" i="1" baseline="-25000" dirty="0"/>
              <a:t>es</a:t>
            </a:r>
            <a:r>
              <a:rPr lang="ru-RU" sz="1200" dirty="0"/>
              <a:t>, соответствует </a:t>
            </a:r>
            <a:r>
              <a:rPr lang="ru-RU" sz="1200" b="1" dirty="0"/>
              <a:t>собственный (сотовый) магнитный момент</a:t>
            </a:r>
            <a:r>
              <a:rPr lang="ru-RU" sz="1200" dirty="0"/>
              <a:t> </a:t>
            </a:r>
            <a:r>
              <a:rPr lang="ru-RU" sz="1200" b="1" dirty="0" err="1"/>
              <a:t>р</a:t>
            </a:r>
            <a:r>
              <a:rPr lang="en-US" sz="1200" i="1" baseline="-25000" dirty="0"/>
              <a:t>ms</a:t>
            </a:r>
            <a:r>
              <a:rPr lang="ru-RU" sz="1200" dirty="0"/>
              <a:t>, пропорциональный </a:t>
            </a:r>
            <a:r>
              <a:rPr lang="en-US" sz="1200" b="1" dirty="0"/>
              <a:t>L</a:t>
            </a:r>
            <a:r>
              <a:rPr lang="en-US" sz="1200" i="1" baseline="-25000" dirty="0"/>
              <a:t>es</a:t>
            </a:r>
            <a:r>
              <a:rPr lang="en-US" sz="1200" dirty="0"/>
              <a:t> </a:t>
            </a:r>
            <a:r>
              <a:rPr lang="ru-RU" sz="1200" dirty="0"/>
              <a:t> и направленный в противоположную сторону.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Электрон, известный с конца прошлого столетия, относится к числу хорошо изученных элементарных частиц. В течение длительного времени предполагалось, что основные свойства электрона достаточно полно можно охарактеризовать его массой и электрическим зарядом, определяющими индивидуальность частицы, а также взаимодействие с другими частицами и полями.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Однако уже более 50 лет назад была открыта еще одна фундаментальная характеристика электрона — спин.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Как известно из классической механики, движущийся по орбите электрон обладает механическим моментом количества движения — орбитальным моментом. Если при этом электрон движется во внешнем магнитном поле, то у него появляется дополнительная энергия, причем величина этой энергии оказывается пропорциональной орбитальному магнитному моменту, также связанному с поступательным движением электрона.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В результате анализа ряда экспериментальных фактов стало очевидным, что для описания движения электрона кроме обычных трех степеней свободы необходимо ввести четвертую — «внутреннюю» степень свободы, не связанную с перемещением частицы в пространстве. Эти соображения легли в основу гипотезы о вращающемся электроне (Уленбек —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Uhlenbeck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и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Гауд-смит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—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Goudsmit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1925).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В соответствии с этой гипотезой постулируется, что электрон наряду с орбитальным моментом обладает собственным механическим моментом количества движения ?— спином, численно равным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h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/ 2 (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h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— постоянная Планка). Проекция этого собственного момента на любое направление может принимать только два значения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Sz=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=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±h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/2. Электрону также приписывается наличие спинового магнитного момента, численно равного магнетону Бора = е0И /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Ъщс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причем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проек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ция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 его принимает также два значения (х7= </a:t>
            </a:r>
            <a:r>
              <a:rPr lang="ru-RU" sz="1200" b="0" dirty="0" err="1">
                <a:solidFill>
                  <a:srgbClr val="FFFF00"/>
                </a:solidFill>
                <a:cs typeface="Arial" pitchFamily="34" charset="0"/>
              </a:rPr>
              <a:t>±Мо</a:t>
            </a: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, (здесь е0 и т0 — заряд и масса электрона).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FFFF00"/>
              </a:solidFill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FFFF00"/>
                </a:solidFill>
                <a:cs typeface="Arial" pitchFamily="34" charset="0"/>
              </a:rPr>
              <a:t>Гипотеза о спине объяснила целый ряд экспериментальных фактов. Тем не менее вначале она была встречена достаточно сдержанно и часто воспринималась критически.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Прецессию вокруг вертикальной оси, проходящей через точку опоры, совершает, например, диск волчка при замедлении движения</a:t>
            </a:r>
            <a:endParaRPr lang="ru-RU" sz="1200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атомы всех веществ являются носителями диамагнитных свойств. Если магнитный момент атомов велик, то парамагнитные свойства преобладают над диама­гнитными и вещество является парамагнетиком; если магнитный момент атомов мал, то преобладают диамагнитные свойства и вещество является диамагнетиком</a:t>
            </a:r>
            <a:endParaRPr lang="ru-RU" sz="1200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атомы всех веществ являются носителями диамагнитных свойств. Если магнитный момент атомов велик, то парамагнитные свойства преобладают над диамагнитными и вещество является парамагнетиком; если магнитный момент атомов мал, то преобладают диамагнитные свойства и вещество является диамагнетиком</a:t>
            </a:r>
            <a:endParaRPr lang="ru-RU" sz="1200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454B2-F801-4D3D-B6F2-BDBBB2AECE3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.lanbook.com/book/1139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10.bin"/><Relationship Id="rId3" Type="http://schemas.openxmlformats.org/officeDocument/2006/relationships/oleObject" Target="../embeddings/oleObject3.bin"/><Relationship Id="rId21" Type="http://schemas.openxmlformats.org/officeDocument/2006/relationships/image" Target="../media/image13.wmf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3.png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12.wmf"/><Relationship Id="rId4" Type="http://schemas.openxmlformats.org/officeDocument/2006/relationships/image" Target="../media/image5.wmf"/><Relationship Id="rId9" Type="http://schemas.openxmlformats.org/officeDocument/2006/relationships/image" Target="../media/image7.wmf"/><Relationship Id="rId1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4.png"/><Relationship Id="rId7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5.wmf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2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0.png"/><Relationship Id="rId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7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31.bin"/><Relationship Id="rId3" Type="http://schemas.openxmlformats.org/officeDocument/2006/relationships/image" Target="../media/image28.wmf"/><Relationship Id="rId21" Type="http://schemas.openxmlformats.org/officeDocument/2006/relationships/image" Target="../media/image37.wmf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35.wmf"/><Relationship Id="rId2" Type="http://schemas.openxmlformats.org/officeDocument/2006/relationships/oleObject" Target="../embeddings/oleObject23.bin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36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2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51.wmf"/><Relationship Id="rId3" Type="http://schemas.openxmlformats.org/officeDocument/2006/relationships/oleObject" Target="../embeddings/oleObject35.bin"/><Relationship Id="rId7" Type="http://schemas.openxmlformats.org/officeDocument/2006/relationships/image" Target="../media/image48.png"/><Relationship Id="rId12" Type="http://schemas.openxmlformats.org/officeDocument/2006/relationships/oleObject" Target="../embeddings/oleObject39.bin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wmf"/><Relationship Id="rId11" Type="http://schemas.openxmlformats.org/officeDocument/2006/relationships/image" Target="../media/image50.wmf"/><Relationship Id="rId5" Type="http://schemas.openxmlformats.org/officeDocument/2006/relationships/oleObject" Target="../embeddings/oleObject36.bin"/><Relationship Id="rId15" Type="http://schemas.openxmlformats.org/officeDocument/2006/relationships/image" Target="../media/image52.png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46.wmf"/><Relationship Id="rId9" Type="http://schemas.openxmlformats.org/officeDocument/2006/relationships/image" Target="../media/image49.wmf"/><Relationship Id="rId14" Type="http://schemas.openxmlformats.org/officeDocument/2006/relationships/hyperlink" Target="&#1058;&#1072;&#1073;&#1083;&#1080;&#1094;&#1072;&#1052;&#1077;&#1085;&#1076;&#1077;&#1083;&#1077;&#1077;&#1074;&#1072;.sw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&#1058;&#1072;&#1073;&#1083;&#1080;&#1094;&#1072;&#1052;&#1077;&#1085;&#1076;&#1077;&#1083;&#1077;&#1077;&#1074;&#1072;.swf" TargetMode="Externa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hyperlink" Target="2-07-01_&#1044;_&#1044;&#1080;&#1072;&#1055;&#1072;&#1088;&#1072;&#1084;&#1072;&#1075;&#1085;&#1077;&#1090;&#1080;&#1082;&#1080;.avi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2-07-02_&#1044;_&#1060;&#1077;&#1088;&#1088;&#1086;&#1084;&#1072;&#1075;&#1085;&#1077;&#1090;&#1080;&#1082;&#1080;.avi" TargetMode="External"/><Relationship Id="rId3" Type="http://schemas.openxmlformats.org/officeDocument/2006/relationships/image" Target="../media/image57.wmf"/><Relationship Id="rId7" Type="http://schemas.openxmlformats.org/officeDocument/2006/relationships/image" Target="../media/image52.png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2.xml"/><Relationship Id="rId6" Type="http://schemas.openxmlformats.org/officeDocument/2006/relationships/hyperlink" Target="&#1058;&#1072;&#1073;&#1083;&#1080;&#1094;&#1072;&#1052;&#1077;&#1085;&#1076;&#1077;&#1083;&#1077;&#1077;&#1074;&#1072;.swf" TargetMode="External"/><Relationship Id="rId5" Type="http://schemas.openxmlformats.org/officeDocument/2006/relationships/image" Target="../media/image58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2-07-04_&#1048;_2_&#1060;&#1077;&#1088;&#1088;&#1086;&#1084;&#1072;&#1075;&#1085;&#1077;&#1090;&#1080;&#1082;&#1080;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hyperlink" Target="2-07-03_&#1044;_2_&#1060;&#1077;&#1088;&#1088;&#1086;&#1084;&#1072;&#1075;&#1085;&#1077;&#1090;&#1080;&#1082;&#1080;.avi" TargetMode="Externa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2-07-05_&#1044;_&#1052;&#1072;&#1075;&#1085;&#1080;&#1090;&#1085;&#1099;&#1077;&#1057;&#1074;&#1086;&#1081;&#1089;&#1090;&#1074;&#1072;-&#1058;&#1077;&#1084;&#1087;&#1077;&#1088;&#1072;&#1090;&#1091;&#1088;&#1072;.avi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2-07-06_&#1044;_&#1048;&#1089;&#1087;&#1086;&#1083;&#1100;&#1079;&#1086;&#1074;&#1072;&#1085;&#1080;&#1077;&#1069;&#1052;&#1080;&#1085;&#1076;&#1091;&#1082;&#1094;&#1080;&#1080;.sw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lbiograf.ru/category/fizika/" TargetMode="External"/><Relationship Id="rId3" Type="http://schemas.openxmlformats.org/officeDocument/2006/relationships/hyperlink" Target="http://school-collection.edu.ru/" TargetMode="External"/><Relationship Id="rId7" Type="http://schemas.openxmlformats.org/officeDocument/2006/relationships/hyperlink" Target="http://www.krugosvet.ru/enc/nauka_i_tehnika/tehnologiya_i_promyshlennos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n.bmstu.ru/phys/bib/physbook/tom6/ch4/texthtml/ch4_5.htm" TargetMode="External"/><Relationship Id="rId5" Type="http://schemas.openxmlformats.org/officeDocument/2006/relationships/hyperlink" Target="http://stoom.ru/content" TargetMode="External"/><Relationship Id="rId4" Type="http://schemas.openxmlformats.org/officeDocument/2006/relationships/hyperlink" Target="http://ru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710173"/>
            <a:ext cx="7990656" cy="1654027"/>
          </a:xfrm>
        </p:spPr>
        <p:txBody>
          <a:bodyPr>
            <a:normAutofit fontScale="47500" lnSpcReduction="20000"/>
          </a:bodyPr>
          <a:lstStyle/>
          <a:p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2: Электричество и магнетизм. Волны. Оптика - 2019. § 51-59. </a:t>
            </a:r>
          </a:p>
          <a:p>
            <a:pPr algn="l"/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https://e.lanbook.com/book/113945</a:t>
            </a:r>
            <a:endParaRPr lang="ru-RU" sz="32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</a:t>
            </a:r>
            <a:r>
              <a:rPr lang="ru-RU" sz="32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132-     136</a:t>
            </a:r>
            <a:r>
              <a:rPr lang="ru-RU" sz="32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4764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Курс лекций по физике </a:t>
            </a:r>
            <a:br>
              <a:rPr lang="ru-RU" sz="3200" b="1" kern="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3200" b="1" kern="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ru-RU" sz="32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Часть </a:t>
            </a:r>
            <a:r>
              <a:rPr lang="en-US" sz="36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II</a:t>
            </a:r>
            <a:r>
              <a:rPr lang="ru-RU" sz="3600" b="1" kern="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Электродинамика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Магнитное поле</a:t>
            </a:r>
            <a:br>
              <a:rPr lang="ru-RU" dirty="0"/>
            </a:br>
            <a:r>
              <a:rPr lang="ru-RU" dirty="0"/>
              <a:t>в веществе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4" y="6382146"/>
            <a:ext cx="2160588" cy="50323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3468624-9F54-34BB-B02F-D67F068B74E5}"/>
              </a:ext>
            </a:extLst>
          </p:cNvPr>
          <p:cNvSpPr txBox="1">
            <a:spLocks/>
          </p:cNvSpPr>
          <p:nvPr/>
        </p:nvSpPr>
        <p:spPr>
          <a:xfrm>
            <a:off x="1405136" y="4057513"/>
            <a:ext cx="6400800" cy="697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Лекция </a:t>
            </a: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Вещество в магнитном поле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1744" y="764704"/>
            <a:ext cx="1476000" cy="35436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Вещество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48624" y="836712"/>
            <a:ext cx="684000" cy="36004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084168" y="980728"/>
            <a:ext cx="2880320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действие МП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атомы и молекулы вещества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322440" y="1134616"/>
            <a:ext cx="609600" cy="4572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23" name="Стрелка влево 22"/>
          <p:cNvSpPr/>
          <p:nvPr/>
        </p:nvSpPr>
        <p:spPr>
          <a:xfrm>
            <a:off x="5580152" y="1210816"/>
            <a:ext cx="360000" cy="360000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346176" y="2384928"/>
            <a:ext cx="2768352" cy="86409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Все вещества, помещенные в МП, намагничиваются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03656" y="2529688"/>
            <a:ext cx="972000" cy="6480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Опыт: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70512" y="2312920"/>
            <a:ext cx="3456384" cy="5334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В чем причина этого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339752" y="3897096"/>
            <a:ext cx="6624736" cy="90005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любом теле существуют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микротоки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обусловленные движением электронов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атомах и молекулах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39552" y="3880328"/>
            <a:ext cx="1530896" cy="6480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Гипотеза Ампера: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258544" y="2744968"/>
            <a:ext cx="2895600" cy="431976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с точки зрения строения атомов и молекул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354888" y="2528944"/>
            <a:ext cx="609600" cy="529208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41773" y="5313128"/>
            <a:ext cx="1962944" cy="3960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Допущение: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752" y="5337256"/>
            <a:ext cx="6612632" cy="68403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электрон в атоме движется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круговым орбитам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Стрелка вправо 33"/>
          <p:cNvSpPr/>
          <p:nvPr/>
        </p:nvSpPr>
        <p:spPr>
          <a:xfrm>
            <a:off x="3419872" y="126876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уб 37"/>
          <p:cNvSpPr/>
          <p:nvPr/>
        </p:nvSpPr>
        <p:spPr>
          <a:xfrm>
            <a:off x="683568" y="1124744"/>
            <a:ext cx="1548000" cy="792000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3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864" y="114923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Прямая со стрелкой 40"/>
          <p:cNvCxnSpPr>
            <a:endCxn id="583682" idx="1"/>
          </p:cNvCxnSpPr>
          <p:nvPr/>
        </p:nvCxnSpPr>
        <p:spPr>
          <a:xfrm flipV="1">
            <a:off x="2141220" y="1509236"/>
            <a:ext cx="4866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Куб 48"/>
          <p:cNvSpPr/>
          <p:nvPr/>
        </p:nvSpPr>
        <p:spPr>
          <a:xfrm>
            <a:off x="3851920" y="1124744"/>
            <a:ext cx="1548000" cy="792000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магнитные свойства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3989080" y="764704"/>
            <a:ext cx="1476000" cy="35436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Вещество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8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 animBg="1"/>
      <p:bldP spid="22" grpId="0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/>
      <p:bldP spid="30" grpId="0"/>
      <p:bldP spid="32" grpId="0" animBg="1"/>
      <p:bldP spid="33" grpId="0" animBg="1"/>
      <p:bldP spid="34" grpId="0" animBg="1"/>
      <p:bldP spid="38" grpId="0" animBg="1"/>
      <p:bldP spid="49" grpId="0" animBg="1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400" dirty="0"/>
              <a:t>Орбитальный магнитный момент е</a:t>
            </a:r>
            <a:r>
              <a:rPr lang="ru-RU" sz="3400" baseline="30000" dirty="0"/>
              <a:t>-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1880" y="3213056"/>
            <a:ext cx="2988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i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 –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орбитальный магнитный момент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16900" y="836712"/>
            <a:ext cx="2988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 атоме движется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круговой орбите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043608" y="1828056"/>
            <a:ext cx="2350200" cy="419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круговой ток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I</a:t>
            </a:r>
            <a:endParaRPr lang="ru-RU" b="1" i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26784" y="1572290"/>
            <a:ext cx="576000" cy="419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i="1" dirty="0">
                <a:solidFill>
                  <a:srgbClr val="002060"/>
                </a:solidFill>
              </a:rPr>
              <a:t>≡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51" name="Стрелка вниз 50"/>
          <p:cNvSpPr/>
          <p:nvPr/>
        </p:nvSpPr>
        <p:spPr>
          <a:xfrm>
            <a:off x="755576" y="2332112"/>
            <a:ext cx="304800" cy="3048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3851920" y="3279574"/>
          <a:ext cx="190453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91" name="Формула" r:id="rId3" imgW="596880" imgH="228600" progId="Equation.3">
                  <p:embed/>
                </p:oleObj>
              </mc:Choice>
              <mc:Fallback>
                <p:oleObj name="Формула" r:id="rId3" imgW="5968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3279574"/>
                        <a:ext cx="1904536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611560" y="4581128"/>
            <a:ext cx="298776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если движение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i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часовой стрелке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851920" y="5496272"/>
            <a:ext cx="4680520" cy="57606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indent="-449263"/>
            <a:r>
              <a:rPr lang="el-GR" sz="2800" b="1" dirty="0">
                <a:solidFill>
                  <a:srgbClr val="002060"/>
                </a:solidFill>
                <a:cs typeface="Times New Roman" pitchFamily="18" charset="0"/>
              </a:rPr>
              <a:t>ν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–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частота вращения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1600" b="1" i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орбите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187624" y="5877344"/>
            <a:ext cx="241200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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плоскости орбиты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58" name="Стрелка вправо 57"/>
          <p:cNvSpPr/>
          <p:nvPr/>
        </p:nvSpPr>
        <p:spPr>
          <a:xfrm>
            <a:off x="737646" y="537328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1187624" y="5229272"/>
            <a:ext cx="241200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ток против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часовой стрелки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851920" y="6216352"/>
            <a:ext cx="4248472" cy="381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indent="-444500"/>
            <a:r>
              <a:rPr lang="ru-RU" sz="2800" b="1" i="1" dirty="0">
                <a:solidFill>
                  <a:srgbClr val="002060"/>
                </a:solidFill>
              </a:rPr>
              <a:t>S </a:t>
            </a:r>
            <a:r>
              <a:rPr lang="en-US" sz="2800" b="1" i="1" dirty="0">
                <a:solidFill>
                  <a:srgbClr val="002060"/>
                </a:solidFill>
              </a:rPr>
              <a:t>=</a:t>
            </a:r>
            <a:r>
              <a:rPr lang="ru-RU" sz="2800" b="1" i="1" dirty="0">
                <a:solidFill>
                  <a:srgbClr val="002060"/>
                </a:solidFill>
                <a:sym typeface="Symbol"/>
              </a:rPr>
              <a:t> </a:t>
            </a:r>
            <a:r>
              <a:rPr lang="en-US" sz="2800" b="1" i="1" dirty="0">
                <a:solidFill>
                  <a:srgbClr val="002060"/>
                </a:solidFill>
              </a:rPr>
              <a:t>r</a:t>
            </a:r>
            <a:r>
              <a:rPr lang="ru-RU" sz="3200" b="1" baseline="30000" dirty="0">
                <a:solidFill>
                  <a:srgbClr val="002060"/>
                </a:solidFill>
              </a:rPr>
              <a:t>2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площадь орбиты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732240" y="3933056"/>
            <a:ext cx="2088232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направление –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правилу правого винта</a:t>
            </a:r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Стрелка вправо 42"/>
          <p:cNvSpPr/>
          <p:nvPr/>
        </p:nvSpPr>
        <p:spPr>
          <a:xfrm>
            <a:off x="737646" y="602136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75493" name="Picture 5"/>
          <p:cNvPicPr>
            <a:picLocks noChangeAspect="1" noChangeArrowheads="1"/>
          </p:cNvPicPr>
          <p:nvPr/>
        </p:nvPicPr>
        <p:blipFill>
          <a:blip r:embed="rId5" cstate="print"/>
          <a:srcRect b="-842"/>
          <a:stretch>
            <a:fillRect/>
          </a:stretch>
        </p:blipFill>
        <p:spPr bwMode="auto">
          <a:xfrm>
            <a:off x="6080162" y="836712"/>
            <a:ext cx="2916000" cy="315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631" name="Object 8"/>
          <p:cNvGraphicFramePr>
            <a:graphicFrameLocks noChangeAspect="1"/>
          </p:cNvGraphicFramePr>
          <p:nvPr/>
        </p:nvGraphicFramePr>
        <p:xfrm>
          <a:off x="3851920" y="4215678"/>
          <a:ext cx="2719041" cy="648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92" name="Формула" r:id="rId6" imgW="914400" imgH="228600" progId="Equation.3">
                  <p:embed/>
                </p:oleObj>
              </mc:Choice>
              <mc:Fallback>
                <p:oleObj name="Формула" r:id="rId6" imgW="9144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215678"/>
                        <a:ext cx="2719041" cy="64807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Овал 45"/>
          <p:cNvSpPr/>
          <p:nvPr/>
        </p:nvSpPr>
        <p:spPr>
          <a:xfrm>
            <a:off x="5770622" y="4221160"/>
            <a:ext cx="504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4850016" y="4246738"/>
            <a:ext cx="288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0" name="Прямая соединительная линия 34"/>
          <p:cNvCxnSpPr>
            <a:stCxn id="49" idx="4"/>
            <a:endCxn id="46" idx="4"/>
          </p:cNvCxnSpPr>
          <p:nvPr/>
        </p:nvCxnSpPr>
        <p:spPr>
          <a:xfrm rot="16200000" flipH="1">
            <a:off x="5467108" y="4313646"/>
            <a:ext cx="82422" cy="1028606"/>
          </a:xfrm>
          <a:prstGeom prst="bentConnector3">
            <a:avLst>
              <a:gd name="adj1" fmla="val 37735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7" grpId="0"/>
      <p:bldP spid="48" grpId="0"/>
      <p:bldP spid="51" grpId="0" animBg="1"/>
      <p:bldP spid="54" grpId="0" animBg="1"/>
      <p:bldP spid="55" grpId="0"/>
      <p:bldP spid="57" grpId="0" animBg="1"/>
      <p:bldP spid="58" grpId="0" animBg="1"/>
      <p:bldP spid="59" grpId="0" animBg="1"/>
      <p:bldP spid="64" grpId="0"/>
      <p:bldP spid="43" grpId="0" animBg="1"/>
      <p:bldP spid="46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100" dirty="0"/>
              <a:t>Орбитальный механический момент е</a:t>
            </a:r>
            <a:r>
              <a:rPr lang="ru-RU" sz="3100" baseline="30000" dirty="0"/>
              <a:t>-</a:t>
            </a: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/>
        </p:nvGraphicFramePr>
        <p:xfrm>
          <a:off x="611560" y="2280190"/>
          <a:ext cx="2089150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0" name="Формула" r:id="rId3" imgW="609480" imgH="228600" progId="Equation.3">
                  <p:embed/>
                </p:oleObj>
              </mc:Choice>
              <mc:Fallback>
                <p:oleObj name="Формула" r:id="rId3" imgW="6094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280190"/>
                        <a:ext cx="2089150" cy="6937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Стрелка вправо 26"/>
          <p:cNvSpPr/>
          <p:nvPr/>
        </p:nvSpPr>
        <p:spPr>
          <a:xfrm>
            <a:off x="3436200" y="90872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5" cstate="print"/>
          <a:srcRect b="-842"/>
          <a:stretch>
            <a:fillRect/>
          </a:stretch>
        </p:blipFill>
        <p:spPr bwMode="auto">
          <a:xfrm>
            <a:off x="6084168" y="844922"/>
            <a:ext cx="2916000" cy="315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3853388" y="836712"/>
            <a:ext cx="2124000" cy="129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обладает механическим моментом импульса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e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580615" name="Object 7"/>
          <p:cNvGraphicFramePr>
            <a:graphicFrameLocks noChangeAspect="1"/>
          </p:cNvGraphicFramePr>
          <p:nvPr/>
        </p:nvGraphicFramePr>
        <p:xfrm>
          <a:off x="3563888" y="2276871"/>
          <a:ext cx="2412000" cy="699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5" name="Формула" r:id="rId6" imgW="698400" imgH="228600" progId="Equation.3">
                  <p:embed/>
                </p:oleObj>
              </mc:Choice>
              <mc:Fallback>
                <p:oleObj name="Формула" r:id="rId6" imgW="6984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276871"/>
                        <a:ext cx="2412000" cy="6994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0616" name="Object 8"/>
          <p:cNvGraphicFramePr>
            <a:graphicFrameLocks noChangeAspect="1"/>
          </p:cNvGraphicFramePr>
          <p:nvPr/>
        </p:nvGraphicFramePr>
        <p:xfrm>
          <a:off x="611560" y="4293096"/>
          <a:ext cx="16970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6" name="Формула" r:id="rId8" imgW="495000" imgH="203040" progId="Equation.3">
                  <p:embed/>
                </p:oleObj>
              </mc:Choice>
              <mc:Fallback>
                <p:oleObj name="Формула" r:id="rId8" imgW="49500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293096"/>
                        <a:ext cx="1697038" cy="617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0617" name="Object 9"/>
          <p:cNvGraphicFramePr>
            <a:graphicFrameLocks noChangeAspect="1"/>
          </p:cNvGraphicFramePr>
          <p:nvPr/>
        </p:nvGraphicFramePr>
        <p:xfrm>
          <a:off x="616909" y="3231345"/>
          <a:ext cx="2061617" cy="87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7" name="Формула" r:id="rId10" imgW="685800" imgH="330120" progId="Equation.3">
                  <p:embed/>
                </p:oleObj>
              </mc:Choice>
              <mc:Fallback>
                <p:oleObj name="Формула" r:id="rId10" imgW="685800" imgH="33012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909" y="3231345"/>
                        <a:ext cx="2061617" cy="87897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Прямая со стрелкой 45"/>
          <p:cNvCxnSpPr/>
          <p:nvPr/>
        </p:nvCxnSpPr>
        <p:spPr>
          <a:xfrm rot="5400000" flipH="1" flipV="1">
            <a:off x="1763688" y="2852936"/>
            <a:ext cx="504056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трелка вправо 49"/>
          <p:cNvSpPr/>
          <p:nvPr/>
        </p:nvSpPr>
        <p:spPr>
          <a:xfrm>
            <a:off x="3030356" y="234888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rot="5400000">
            <a:off x="1511808" y="3598239"/>
            <a:ext cx="266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3563888" y="2965053"/>
            <a:ext cx="2412000" cy="1152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орбитальный механический моментом электрона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580618" name="Object 10"/>
          <p:cNvGraphicFramePr>
            <a:graphicFrameLocks noChangeAspect="1"/>
          </p:cNvGraphicFramePr>
          <p:nvPr/>
        </p:nvGraphicFramePr>
        <p:xfrm>
          <a:off x="3740150" y="4183063"/>
          <a:ext cx="20589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8" name="Формула" r:id="rId12" imgW="596880" imgH="253800" progId="Equation.3">
                  <p:embed/>
                </p:oleObj>
              </mc:Choice>
              <mc:Fallback>
                <p:oleObj name="Формула" r:id="rId12" imgW="596880" imgH="253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4183063"/>
                        <a:ext cx="2058988" cy="777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0619" name="Object 8"/>
          <p:cNvGraphicFramePr>
            <a:graphicFrameLocks noChangeAspect="1"/>
          </p:cNvGraphicFramePr>
          <p:nvPr/>
        </p:nvGraphicFramePr>
        <p:xfrm>
          <a:off x="755577" y="5301208"/>
          <a:ext cx="1584176" cy="56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9" name="Формула" r:id="rId14" imgW="609480" imgH="228600" progId="Equation.3">
                  <p:embed/>
                </p:oleObj>
              </mc:Choice>
              <mc:Fallback>
                <p:oleObj name="Формула" r:id="rId14" imgW="6094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7" y="5301208"/>
                        <a:ext cx="1584176" cy="565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0620" name="Object 12"/>
          <p:cNvGraphicFramePr>
            <a:graphicFrameLocks noChangeAspect="1"/>
          </p:cNvGraphicFramePr>
          <p:nvPr/>
        </p:nvGraphicFramePr>
        <p:xfrm>
          <a:off x="755576" y="5949280"/>
          <a:ext cx="1584176" cy="459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20" name="Формула" r:id="rId16" imgW="698400" imgH="228600" progId="Equation.3">
                  <p:embed/>
                </p:oleObj>
              </mc:Choice>
              <mc:Fallback>
                <p:oleObj name="Формула" r:id="rId16" imgW="69840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949280"/>
                        <a:ext cx="1584176" cy="45992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Овал 44"/>
          <p:cNvSpPr/>
          <p:nvPr/>
        </p:nvSpPr>
        <p:spPr>
          <a:xfrm>
            <a:off x="1856962" y="5292998"/>
            <a:ext cx="432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1856962" y="5941142"/>
            <a:ext cx="432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Стрелка вправо 60"/>
          <p:cNvSpPr/>
          <p:nvPr/>
        </p:nvSpPr>
        <p:spPr>
          <a:xfrm>
            <a:off x="2987864" y="5384145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rot="5400000">
            <a:off x="2261316" y="5849668"/>
            <a:ext cx="1080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580621" name="Object 8"/>
          <p:cNvGraphicFramePr>
            <a:graphicFrameLocks noChangeAspect="1"/>
          </p:cNvGraphicFramePr>
          <p:nvPr/>
        </p:nvGraphicFramePr>
        <p:xfrm>
          <a:off x="3635896" y="5181684"/>
          <a:ext cx="2777234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21" name="Формула" r:id="rId18" imgW="850680" imgH="393480" progId="Equation.3">
                  <p:embed/>
                </p:oleObj>
              </mc:Choice>
              <mc:Fallback>
                <p:oleObj name="Формула" r:id="rId18" imgW="850680" imgH="3934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5181684"/>
                        <a:ext cx="2777234" cy="12241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Овал 62"/>
          <p:cNvSpPr/>
          <p:nvPr/>
        </p:nvSpPr>
        <p:spPr>
          <a:xfrm>
            <a:off x="4809338" y="5157192"/>
            <a:ext cx="1080072" cy="126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580622" name="Object 8"/>
          <p:cNvGraphicFramePr>
            <a:graphicFrameLocks noChangeAspect="1"/>
          </p:cNvGraphicFramePr>
          <p:nvPr/>
        </p:nvGraphicFramePr>
        <p:xfrm>
          <a:off x="6732240" y="5471184"/>
          <a:ext cx="152132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22" name="Формула" r:id="rId20" imgW="609480" imgH="393480" progId="Equation.3">
                  <p:embed/>
                </p:oleObj>
              </mc:Choice>
              <mc:Fallback>
                <p:oleObj name="Формула" r:id="rId20" imgW="609480" imgH="393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5471184"/>
                        <a:ext cx="1521320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Прямоугольник 65"/>
          <p:cNvSpPr/>
          <p:nvPr/>
        </p:nvSpPr>
        <p:spPr>
          <a:xfrm>
            <a:off x="6660232" y="4423720"/>
            <a:ext cx="2016224" cy="93610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гиромагнитное отношение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орбитальных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моментов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635896" y="6381328"/>
            <a:ext cx="5508104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справедливо и для эллиптических орбит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85660" y="836712"/>
            <a:ext cx="288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 атоме движется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круговой орбите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0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80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0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8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0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4" grpId="0" animBg="1"/>
      <p:bldP spid="50" grpId="0" animBg="1"/>
      <p:bldP spid="56" grpId="0" animBg="1"/>
      <p:bldP spid="45" grpId="0" animBg="1"/>
      <p:bldP spid="60" grpId="0" animBg="1"/>
      <p:bldP spid="61" grpId="0" animBg="1"/>
      <p:bldP spid="63" grpId="0" animBg="1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400" dirty="0"/>
              <a:t>Собственный магнитный момент е</a:t>
            </a:r>
            <a:r>
              <a:rPr lang="ru-RU" sz="3400" baseline="30000" dirty="0"/>
              <a:t>-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39552" y="2564904"/>
            <a:ext cx="3528392" cy="93610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Считалось, что спин обусловлен вращением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вокруг своей оси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39552" y="4384368"/>
            <a:ext cx="4320480" cy="28803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Спину соответствует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81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908720"/>
            <a:ext cx="473428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539552" y="764704"/>
            <a:ext cx="3600400" cy="50405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Кроме орбитальных моментов (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p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e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)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9552" y="3525500"/>
            <a:ext cx="36000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Спин – неотъемлемое свойство электрона</a:t>
            </a:r>
          </a:p>
        </p:txBody>
      </p:sp>
      <p:graphicFrame>
        <p:nvGraphicFramePr>
          <p:cNvPr id="581637" name="Object 8"/>
          <p:cNvGraphicFramePr>
            <a:graphicFrameLocks noChangeAspect="1"/>
          </p:cNvGraphicFramePr>
          <p:nvPr/>
        </p:nvGraphicFramePr>
        <p:xfrm>
          <a:off x="5052789" y="4869160"/>
          <a:ext cx="1895475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637" name="Формула" r:id="rId4" imgW="723600" imgH="228600" progId="Equation.3">
                  <p:embed/>
                </p:oleObj>
              </mc:Choice>
              <mc:Fallback>
                <p:oleObj name="Формула" r:id="rId4" imgW="7236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2789" y="4869160"/>
                        <a:ext cx="1895475" cy="569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539552" y="2204864"/>
            <a:ext cx="22098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spin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 – верчение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549755" y="3789040"/>
            <a:ext cx="2592288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как заряд, масса</a:t>
            </a:r>
          </a:p>
        </p:txBody>
      </p:sp>
      <p:graphicFrame>
        <p:nvGraphicFramePr>
          <p:cNvPr id="581640" name="Object 8"/>
          <p:cNvGraphicFramePr>
            <a:graphicFrameLocks noChangeAspect="1"/>
          </p:cNvGraphicFramePr>
          <p:nvPr/>
        </p:nvGraphicFramePr>
        <p:xfrm>
          <a:off x="5196805" y="4221088"/>
          <a:ext cx="1728192" cy="579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640" name="Формула" r:id="rId6" imgW="672840" imgH="253800" progId="Equation.3">
                  <p:embed/>
                </p:oleObj>
              </mc:Choice>
              <mc:Fallback>
                <p:oleObj name="Формула" r:id="rId6" imgW="672840" imgH="2538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6805" y="4221088"/>
                        <a:ext cx="1728192" cy="57921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7055768" y="5445224"/>
            <a:ext cx="2088232" cy="10081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гиромагнитное отношение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спиновых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моментов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77480" y="5817788"/>
            <a:ext cx="2771800" cy="9087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Проекция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</a:rPr>
              <a:t>ms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 направление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может принимать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только два значения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581641" name="Object 8"/>
          <p:cNvGraphicFramePr>
            <a:graphicFrameLocks noChangeAspect="1"/>
          </p:cNvGraphicFramePr>
          <p:nvPr/>
        </p:nvGraphicFramePr>
        <p:xfrm>
          <a:off x="2915816" y="5870689"/>
          <a:ext cx="2774057" cy="870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641" name="Формула" r:id="rId8" imgW="1193760" imgH="393480" progId="Equation.3">
                  <p:embed/>
                </p:oleObj>
              </mc:Choice>
              <mc:Fallback>
                <p:oleObj name="Формула" r:id="rId8" imgW="119376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5870689"/>
                        <a:ext cx="2774057" cy="87067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Овал 42"/>
          <p:cNvSpPr/>
          <p:nvPr/>
        </p:nvSpPr>
        <p:spPr>
          <a:xfrm>
            <a:off x="6036700" y="4941168"/>
            <a:ext cx="432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4" name="Прямая со стрелкой 43"/>
          <p:cNvCxnSpPr>
            <a:stCxn id="43" idx="4"/>
            <a:endCxn id="37" idx="1"/>
          </p:cNvCxnSpPr>
          <p:nvPr/>
        </p:nvCxnSpPr>
        <p:spPr>
          <a:xfrm rot="16200000" flipH="1">
            <a:off x="6420178" y="5313690"/>
            <a:ext cx="468112" cy="803068"/>
          </a:xfrm>
          <a:prstGeom prst="bentConnector2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5796136" y="6078436"/>
            <a:ext cx="1296144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магнетон Бора</a:t>
            </a:r>
            <a:endParaRPr lang="ru-RU" sz="16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50" name="Прямая со стрелкой 43"/>
          <p:cNvCxnSpPr>
            <a:stCxn id="51" idx="6"/>
            <a:endCxn id="49" idx="1"/>
          </p:cNvCxnSpPr>
          <p:nvPr/>
        </p:nvCxnSpPr>
        <p:spPr>
          <a:xfrm>
            <a:off x="5652072" y="6363296"/>
            <a:ext cx="144064" cy="317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5220072" y="6093296"/>
            <a:ext cx="432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39552" y="4759268"/>
            <a:ext cx="4248472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ms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спиновый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(собственный)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момент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39552" y="1340768"/>
            <a:ext cx="36004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обладает собственным механическим моментом импульса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es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–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спином</a:t>
            </a:r>
          </a:p>
        </p:txBody>
      </p:sp>
      <p:pic>
        <p:nvPicPr>
          <p:cNvPr id="58164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20272" y="3861048"/>
            <a:ext cx="2064634" cy="113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5" grpId="0"/>
      <p:bldP spid="22" grpId="0"/>
      <p:bldP spid="23" grpId="0" animBg="1"/>
      <p:bldP spid="28" grpId="0"/>
      <p:bldP spid="30" grpId="0"/>
      <p:bldP spid="37" grpId="0"/>
      <p:bldP spid="42" grpId="0"/>
      <p:bldP spid="43" grpId="0" animBg="1"/>
      <p:bldP spid="49" grpId="0"/>
      <p:bldP spid="51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Магнитный момент атома</a:t>
            </a:r>
            <a:endParaRPr lang="ru-RU" baseline="300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97688" y="908720"/>
            <a:ext cx="2880320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общем случае</a:t>
            </a: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/>
        </p:nvGraphicFramePr>
        <p:xfrm>
          <a:off x="1048430" y="4221163"/>
          <a:ext cx="3557587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658" name="Формула" r:id="rId3" imgW="1231560" imgH="253800" progId="Equation.3">
                  <p:embed/>
                </p:oleObj>
              </mc:Choice>
              <mc:Fallback>
                <p:oleObj name="Формула" r:id="rId3" imgW="123156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8430" y="4221163"/>
                        <a:ext cx="3557587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1043608" y="6021288"/>
            <a:ext cx="376096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Любое вещество обладает магнитными свойствами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508104" y="6021288"/>
            <a:ext cx="3096344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Любое вещество </a:t>
            </a:r>
            <a:endParaRPr lang="en-US" b="1" dirty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является магнетиком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43824" y="5073464"/>
            <a:ext cx="7560624" cy="72008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Орбитальный и собственный магнитные моменты электрона определяют магнитные свойства вещества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903912" y="4149080"/>
            <a:ext cx="3276600" cy="6096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магнитные моменты ядер пренебрежимо малы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611880" y="1340768"/>
            <a:ext cx="3024000" cy="72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i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 –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орбитальный магнитный момент е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11560" y="2060848"/>
            <a:ext cx="3024000" cy="68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i="1" baseline="-25000" dirty="0">
                <a:solidFill>
                  <a:srgbClr val="002060"/>
                </a:solidFill>
                <a:latin typeface="Verdana" pitchFamily="34" charset="0"/>
              </a:rPr>
              <a:t>ms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собственный магнитный момент е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5400000">
            <a:off x="3131919" y="2060768"/>
            <a:ext cx="1440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4067944" y="1371956"/>
            <a:ext cx="1800200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определяют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067944" y="1731996"/>
            <a:ext cx="1764000" cy="1008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момент электрона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11560" y="3045936"/>
            <a:ext cx="1764000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момент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атома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752" y="3045936"/>
            <a:ext cx="432048" cy="10081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771800" y="3045936"/>
            <a:ext cx="1764000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момент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электронов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499992" y="3045936"/>
            <a:ext cx="432048" cy="10081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+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932040" y="3045936"/>
            <a:ext cx="1764000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момент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ядра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804248" y="2996952"/>
            <a:ext cx="1764704" cy="10081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обусловлен магнитными моментами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p</a:t>
            </a:r>
            <a:r>
              <a:rPr lang="en-US" sz="1600" b="1" baseline="30000" dirty="0">
                <a:solidFill>
                  <a:srgbClr val="002060"/>
                </a:solidFill>
                <a:latin typeface="Verdana" pitchFamily="34" charset="0"/>
              </a:rPr>
              <a:t>+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en-US" sz="1600" b="1" baseline="30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endParaRPr lang="ru-RU" sz="1600" b="1" baseline="30000" dirty="0">
              <a:solidFill>
                <a:srgbClr val="002060"/>
              </a:solidFill>
              <a:latin typeface="Verdana" pitchFamily="34" charset="0"/>
            </a:endParaRPr>
          </a:p>
        </p:txBody>
      </p:sp>
      <p:grpSp>
        <p:nvGrpSpPr>
          <p:cNvPr id="48" name="Группа 47"/>
          <p:cNvGrpSpPr>
            <a:grpSpLocks noChangeAspect="1"/>
          </p:cNvGrpSpPr>
          <p:nvPr/>
        </p:nvGrpSpPr>
        <p:grpSpPr>
          <a:xfrm>
            <a:off x="6876256" y="836713"/>
            <a:ext cx="2016224" cy="2088232"/>
            <a:chOff x="5940152" y="764704"/>
            <a:chExt cx="3099048" cy="3209728"/>
          </a:xfrm>
        </p:grpSpPr>
        <p:pic>
          <p:nvPicPr>
            <p:cNvPr id="582660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0152" y="764704"/>
              <a:ext cx="3099048" cy="3209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Прямоугольник 46"/>
            <p:cNvSpPr/>
            <p:nvPr/>
          </p:nvSpPr>
          <p:spPr>
            <a:xfrm>
              <a:off x="5940152" y="3747176"/>
              <a:ext cx="165618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9" name="Стрелка вправо 48"/>
          <p:cNvSpPr/>
          <p:nvPr/>
        </p:nvSpPr>
        <p:spPr>
          <a:xfrm>
            <a:off x="608836" y="4323240"/>
            <a:ext cx="360040" cy="36004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82661" name="Object 5"/>
          <p:cNvGraphicFramePr>
            <a:graphicFrameLocks noChangeAspect="1"/>
          </p:cNvGraphicFramePr>
          <p:nvPr/>
        </p:nvGraphicFramePr>
        <p:xfrm>
          <a:off x="4644008" y="4221088"/>
          <a:ext cx="1296144" cy="531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661" name="Формула" r:id="rId6" imgW="495000" imgH="228600" progId="Equation.3">
                  <p:embed/>
                </p:oleObj>
              </mc:Choice>
              <mc:Fallback>
                <p:oleObj name="Формула" r:id="rId6" imgW="4950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221088"/>
                        <a:ext cx="1296144" cy="5317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Стрелка вправо 49"/>
          <p:cNvSpPr/>
          <p:nvPr/>
        </p:nvSpPr>
        <p:spPr>
          <a:xfrm>
            <a:off x="611560" y="5217480"/>
            <a:ext cx="360040" cy="36004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8604448" y="5073464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53" name="Стрелка вправо 52"/>
          <p:cNvSpPr/>
          <p:nvPr/>
        </p:nvSpPr>
        <p:spPr>
          <a:xfrm>
            <a:off x="611560" y="6165304"/>
            <a:ext cx="360040" cy="36004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8604448" y="6021288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55" name="Стрелка вправо 54"/>
          <p:cNvSpPr/>
          <p:nvPr/>
        </p:nvSpPr>
        <p:spPr>
          <a:xfrm>
            <a:off x="5004048" y="6165304"/>
            <a:ext cx="360040" cy="36004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8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5" grpId="0" animBg="1"/>
      <p:bldP spid="26" grpId="0" animBg="1"/>
      <p:bldP spid="32" grpId="0" animBg="1"/>
      <p:bldP spid="35" grpId="0"/>
      <p:bldP spid="28" grpId="0" animBg="1"/>
      <p:bldP spid="36" grpId="0" animBg="1"/>
      <p:bldP spid="38" grpId="0"/>
      <p:bldP spid="39" grpId="0" animBg="1"/>
      <p:bldP spid="41" grpId="0" animBg="1"/>
      <p:bldP spid="42" grpId="0"/>
      <p:bldP spid="43" grpId="0" animBg="1"/>
      <p:bldP spid="44" grpId="0"/>
      <p:bldP spid="45" grpId="0" animBg="1"/>
      <p:bldP spid="46" grpId="0"/>
      <p:bldP spid="49" grpId="0" animBg="1"/>
      <p:bldP spid="50" grpId="0" animBg="1"/>
      <p:bldP spid="51" grpId="0"/>
      <p:bldP spid="53" grpId="0" animBg="1"/>
      <p:bldP spid="54" grpId="0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76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Намагниченность вещества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1776" y="914400"/>
            <a:ext cx="3060000" cy="72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Любое вещество </a:t>
            </a:r>
            <a:endParaRPr lang="en-US" b="1" dirty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является магнетиком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03848" y="1700808"/>
            <a:ext cx="3060000" cy="72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приобретает в МП магнитный момент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55776" y="1772816"/>
            <a:ext cx="684000" cy="571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т.е.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7008600" y="-2154600"/>
            <a:ext cx="360000" cy="360000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896112" y="2564904"/>
            <a:ext cx="684000" cy="571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т.е.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88464" y="2492896"/>
            <a:ext cx="3060000" cy="72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вещество в МП намагничивается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987856" y="4149720"/>
            <a:ext cx="3888400" cy="3592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Намагниченность вещества</a:t>
            </a:r>
          </a:p>
        </p:txBody>
      </p:sp>
      <p:graphicFrame>
        <p:nvGraphicFramePr>
          <p:cNvPr id="27652" name="Object 8"/>
          <p:cNvGraphicFramePr>
            <a:graphicFrameLocks noChangeAspect="1"/>
          </p:cNvGraphicFramePr>
          <p:nvPr/>
        </p:nvGraphicFramePr>
        <p:xfrm>
          <a:off x="611560" y="4149080"/>
          <a:ext cx="2158703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14" name="Формула" r:id="rId2" imgW="977760" imgH="444240" progId="Equation.3">
                  <p:embed/>
                </p:oleObj>
              </mc:Choice>
              <mc:Fallback>
                <p:oleObj name="Формула" r:id="rId2" imgW="977760" imgH="4442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149080"/>
                        <a:ext cx="2158703" cy="93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523224" y="3356992"/>
            <a:ext cx="8604448" cy="36004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Количественно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характеризует магнитное состояние вещества:</a:t>
            </a:r>
          </a:p>
        </p:txBody>
      </p:sp>
      <p:graphicFrame>
        <p:nvGraphicFramePr>
          <p:cNvPr id="25" name="Object 8"/>
          <p:cNvGraphicFramePr>
            <a:graphicFrameLocks noChangeAspect="1"/>
          </p:cNvGraphicFramePr>
          <p:nvPr/>
        </p:nvGraphicFramePr>
        <p:xfrm>
          <a:off x="7380312" y="4365104"/>
          <a:ext cx="1401763" cy="428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15" name="Формула" r:id="rId4" imgW="672840" imgH="215640" progId="Equation.3">
                  <p:embed/>
                </p:oleObj>
              </mc:Choice>
              <mc:Fallback>
                <p:oleObj name="Формула" r:id="rId4" imgW="6728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4365104"/>
                        <a:ext cx="1401763" cy="42811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Прямая соединительная линия 28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2988256" y="4509016"/>
            <a:ext cx="38884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момент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единицы объема магнетика</a:t>
            </a:r>
          </a:p>
        </p:txBody>
      </p:sp>
      <p:graphicFrame>
        <p:nvGraphicFramePr>
          <p:cNvPr id="576519" name="Object 8"/>
          <p:cNvGraphicFramePr>
            <a:graphicFrameLocks noChangeAspect="1"/>
          </p:cNvGraphicFramePr>
          <p:nvPr/>
        </p:nvGraphicFramePr>
        <p:xfrm>
          <a:off x="611560" y="5733256"/>
          <a:ext cx="174649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19" name="Формула" r:id="rId6" imgW="685800" imgH="266400" progId="Equation.3">
                  <p:embed/>
                </p:oleObj>
              </mc:Choice>
              <mc:Fallback>
                <p:oleObj name="Формула" r:id="rId6" imgW="685800" imgH="2664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733256"/>
                        <a:ext cx="1746499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2987824" y="5733256"/>
            <a:ext cx="4896544" cy="36004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i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магнитный момент магнетика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987824" y="6093296"/>
            <a:ext cx="4896544" cy="36004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i="1" baseline="-25000" dirty="0">
                <a:solidFill>
                  <a:srgbClr val="002060"/>
                </a:solidFill>
                <a:latin typeface="Verdana" pitchFamily="34" charset="0"/>
              </a:rPr>
              <a:t>a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магнитный момент молекулы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76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  <p:bldP spid="19" grpId="0" animBg="1"/>
      <p:bldP spid="21" grpId="0" animBg="1"/>
      <p:bldP spid="23" grpId="0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762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dirty="0"/>
              <a:t>Магнитная индукция МП в веществе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7008600" y="-2154600"/>
            <a:ext cx="360000" cy="360000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67544" y="692696"/>
            <a:ext cx="60960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Вектор магнитной индукции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веществе: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39552" y="1268760"/>
            <a:ext cx="6696744" cy="64807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Характеризует результирующее МП в веществе, создаваемое всеми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макротоками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и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микротоками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755576" y="5301208"/>
            <a:ext cx="6696744" cy="57606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indent="-449263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Н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напряженность МП, характеризует МП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макротоков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(не зависит от магнетика)</a:t>
            </a:r>
          </a:p>
        </p:txBody>
      </p:sp>
      <p:graphicFrame>
        <p:nvGraphicFramePr>
          <p:cNvPr id="611340" name="Object 12"/>
          <p:cNvGraphicFramePr>
            <a:graphicFrameLocks noChangeAspect="1"/>
          </p:cNvGraphicFramePr>
          <p:nvPr/>
        </p:nvGraphicFramePr>
        <p:xfrm>
          <a:off x="3563888" y="2276872"/>
          <a:ext cx="2218077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40" name="Формула" r:id="rId2" imgW="711000" imgH="253800" progId="Equation.3">
                  <p:embed/>
                </p:oleObj>
              </mc:Choice>
              <mc:Fallback>
                <p:oleObj name="Формула" r:id="rId2" imgW="711000" imgH="2538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276872"/>
                        <a:ext cx="2218077" cy="75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Овал 44"/>
          <p:cNvSpPr/>
          <p:nvPr/>
        </p:nvSpPr>
        <p:spPr>
          <a:xfrm>
            <a:off x="3500092" y="2330411"/>
            <a:ext cx="576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5262747" y="2329050"/>
            <a:ext cx="576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4374042" y="2334022"/>
            <a:ext cx="576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339544" y="2380070"/>
            <a:ext cx="18002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микротоков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67544" y="2390849"/>
            <a:ext cx="252028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результирующее МП</a:t>
            </a:r>
          </a:p>
        </p:txBody>
      </p:sp>
      <p:graphicFrame>
        <p:nvGraphicFramePr>
          <p:cNvPr id="611342" name="Object 14"/>
          <p:cNvGraphicFramePr>
            <a:graphicFrameLocks noChangeAspect="1"/>
          </p:cNvGraphicFramePr>
          <p:nvPr/>
        </p:nvGraphicFramePr>
        <p:xfrm>
          <a:off x="3635895" y="3645025"/>
          <a:ext cx="167582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42" name="Формула" r:id="rId4" imgW="634680" imgH="228600" progId="Equation.3">
                  <p:embed/>
                </p:oleObj>
              </mc:Choice>
              <mc:Fallback>
                <p:oleObj name="Формула" r:id="rId4" imgW="63468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5" y="3645025"/>
                        <a:ext cx="1675823" cy="576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0" name="Прямая со стрелкой 43"/>
          <p:cNvCxnSpPr>
            <a:stCxn id="45" idx="2"/>
            <a:endCxn id="49" idx="3"/>
          </p:cNvCxnSpPr>
          <p:nvPr/>
        </p:nvCxnSpPr>
        <p:spPr>
          <a:xfrm rot="10800000" flipV="1">
            <a:off x="2987824" y="2654411"/>
            <a:ext cx="512268" cy="31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43"/>
          <p:cNvCxnSpPr>
            <a:stCxn id="46" idx="6"/>
            <a:endCxn id="48" idx="1"/>
          </p:cNvCxnSpPr>
          <p:nvPr/>
        </p:nvCxnSpPr>
        <p:spPr>
          <a:xfrm flipV="1">
            <a:off x="5838747" y="2646770"/>
            <a:ext cx="500797" cy="62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3131840" y="3351659"/>
            <a:ext cx="3096344" cy="28803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тока в вакууме</a:t>
            </a:r>
          </a:p>
        </p:txBody>
      </p:sp>
      <p:cxnSp>
        <p:nvCxnSpPr>
          <p:cNvPr id="61" name="Прямая со стрелкой 43"/>
          <p:cNvCxnSpPr>
            <a:stCxn id="47" idx="4"/>
            <a:endCxn id="60" idx="0"/>
          </p:cNvCxnSpPr>
          <p:nvPr/>
        </p:nvCxnSpPr>
        <p:spPr>
          <a:xfrm rot="16200000" flipH="1">
            <a:off x="4486209" y="3157855"/>
            <a:ext cx="369637" cy="179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1344" name="Object 16"/>
          <p:cNvGraphicFramePr>
            <a:graphicFrameLocks noChangeAspect="1"/>
          </p:cNvGraphicFramePr>
          <p:nvPr/>
        </p:nvGraphicFramePr>
        <p:xfrm>
          <a:off x="6563732" y="2964512"/>
          <a:ext cx="1296143" cy="561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44" name="Формула" r:id="rId6" imgW="558720" imgH="253800" progId="Equation.3">
                  <p:embed/>
                </p:oleObj>
              </mc:Choice>
              <mc:Fallback>
                <p:oleObj name="Формула" r:id="rId6" imgW="558720" imgH="2538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3732" y="2964512"/>
                        <a:ext cx="1296143" cy="56105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66"/>
          <p:cNvSpPr/>
          <p:nvPr/>
        </p:nvSpPr>
        <p:spPr>
          <a:xfrm>
            <a:off x="6444208" y="3827140"/>
            <a:ext cx="2592288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намагниченность вещества</a:t>
            </a:r>
          </a:p>
        </p:txBody>
      </p:sp>
      <p:sp>
        <p:nvSpPr>
          <p:cNvPr id="68" name="Овал 67"/>
          <p:cNvSpPr/>
          <p:nvPr/>
        </p:nvSpPr>
        <p:spPr>
          <a:xfrm>
            <a:off x="7508048" y="2964512"/>
            <a:ext cx="432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9" name="Прямая со стрелкой 43"/>
          <p:cNvCxnSpPr>
            <a:stCxn id="68" idx="4"/>
            <a:endCxn id="67" idx="0"/>
          </p:cNvCxnSpPr>
          <p:nvPr/>
        </p:nvCxnSpPr>
        <p:spPr>
          <a:xfrm rot="16200000" flipH="1">
            <a:off x="7562734" y="3665826"/>
            <a:ext cx="32262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43"/>
          <p:cNvCxnSpPr/>
          <p:nvPr/>
        </p:nvCxnSpPr>
        <p:spPr>
          <a:xfrm rot="10800000" flipV="1">
            <a:off x="1475656" y="4077072"/>
            <a:ext cx="3528392" cy="12241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1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60" grpId="0"/>
      <p:bldP spid="67" grpId="0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Магнитная индукция МП в веществе</a:t>
            </a:r>
          </a:p>
        </p:txBody>
      </p:sp>
      <p:graphicFrame>
        <p:nvGraphicFramePr>
          <p:cNvPr id="612354" name="Object 2"/>
          <p:cNvGraphicFramePr>
            <a:graphicFrameLocks noChangeAspect="1"/>
          </p:cNvGraphicFramePr>
          <p:nvPr/>
        </p:nvGraphicFramePr>
        <p:xfrm>
          <a:off x="611560" y="2060844"/>
          <a:ext cx="1584176" cy="686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54" name="Формула" r:id="rId2" imgW="558720" imgH="253800" progId="Equation.3">
                  <p:embed/>
                </p:oleObj>
              </mc:Choice>
              <mc:Fallback>
                <p:oleObj name="Формула" r:id="rId2" imgW="55872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060844"/>
                        <a:ext cx="1584176" cy="6860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612355" name="Object 3"/>
          <p:cNvGraphicFramePr>
            <a:graphicFrameLocks noChangeAspect="1"/>
          </p:cNvGraphicFramePr>
          <p:nvPr/>
        </p:nvGraphicFramePr>
        <p:xfrm>
          <a:off x="5292080" y="836712"/>
          <a:ext cx="2520000" cy="6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55" name="Формула" r:id="rId4" imgW="965160" imgH="253800" progId="Equation.3">
                  <p:embed/>
                </p:oleObj>
              </mc:Choice>
              <mc:Fallback>
                <p:oleObj name="Формула" r:id="rId4" imgW="96516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836712"/>
                        <a:ext cx="2520000" cy="63146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2356" name="Object 4"/>
          <p:cNvGraphicFramePr>
            <a:graphicFrameLocks noChangeAspect="1"/>
          </p:cNvGraphicFramePr>
          <p:nvPr/>
        </p:nvGraphicFramePr>
        <p:xfrm>
          <a:off x="611560" y="908716"/>
          <a:ext cx="1584000" cy="5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56" name="Формула" r:id="rId6" imgW="634680" imgH="228600" progId="Equation.3">
                  <p:embed/>
                </p:oleObj>
              </mc:Choice>
              <mc:Fallback>
                <p:oleObj name="Формула" r:id="rId6" imgW="6346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908716"/>
                        <a:ext cx="1584000" cy="544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2357" name="Object 5"/>
          <p:cNvGraphicFramePr>
            <a:graphicFrameLocks noChangeAspect="1"/>
          </p:cNvGraphicFramePr>
          <p:nvPr/>
        </p:nvGraphicFramePr>
        <p:xfrm>
          <a:off x="2627784" y="1556788"/>
          <a:ext cx="172878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57" name="Формула" r:id="rId8" imgW="711000" imgH="253800" progId="Equation.3">
                  <p:embed/>
                </p:oleObj>
              </mc:Choice>
              <mc:Fallback>
                <p:oleObj name="Формула" r:id="rId8" imgW="71100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556788"/>
                        <a:ext cx="1728788" cy="588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Прямая со стрелкой 43"/>
          <p:cNvCxnSpPr/>
          <p:nvPr/>
        </p:nvCxnSpPr>
        <p:spPr>
          <a:xfrm>
            <a:off x="2123728" y="1169190"/>
            <a:ext cx="1296000" cy="432048"/>
          </a:xfrm>
          <a:prstGeom prst="bentConnector3">
            <a:avLst>
              <a:gd name="adj1" fmla="val 99971"/>
            </a:avLst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43"/>
          <p:cNvCxnSpPr/>
          <p:nvPr/>
        </p:nvCxnSpPr>
        <p:spPr>
          <a:xfrm flipV="1">
            <a:off x="2051720" y="2060844"/>
            <a:ext cx="2016224" cy="504056"/>
          </a:xfrm>
          <a:prstGeom prst="bentConnector3">
            <a:avLst>
              <a:gd name="adj1" fmla="val 99964"/>
            </a:avLst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4788064" y="983193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3647516" y="1862716"/>
            <a:ext cx="1908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612358" name="Object 6"/>
          <p:cNvGraphicFramePr>
            <a:graphicFrameLocks noChangeAspect="1"/>
          </p:cNvGraphicFramePr>
          <p:nvPr/>
        </p:nvGraphicFramePr>
        <p:xfrm>
          <a:off x="5293409" y="1556788"/>
          <a:ext cx="2520000" cy="676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58" name="Формула" r:id="rId10" imgW="901440" imgH="253800" progId="Equation.3">
                  <p:embed/>
                </p:oleObj>
              </mc:Choice>
              <mc:Fallback>
                <p:oleObj name="Формула" r:id="rId10" imgW="90144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3409" y="1556788"/>
                        <a:ext cx="2520000" cy="67617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4860032" y="2348880"/>
            <a:ext cx="2304256" cy="86409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несильных полей:</a:t>
            </a:r>
          </a:p>
        </p:txBody>
      </p:sp>
      <p:graphicFrame>
        <p:nvGraphicFramePr>
          <p:cNvPr id="23" name="Object 8"/>
          <p:cNvGraphicFramePr>
            <a:graphicFrameLocks noChangeAspect="1"/>
          </p:cNvGraphicFramePr>
          <p:nvPr/>
        </p:nvGraphicFramePr>
        <p:xfrm>
          <a:off x="7164288" y="2420888"/>
          <a:ext cx="1728192" cy="65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59" name="Формула" r:id="rId12" imgW="507960" imgH="203040" progId="Equation.3">
                  <p:embed/>
                </p:oleObj>
              </mc:Choice>
              <mc:Fallback>
                <p:oleObj name="Формула" r:id="rId12" imgW="50796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2420888"/>
                        <a:ext cx="1728192" cy="658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2361" name="Object 9"/>
          <p:cNvGraphicFramePr>
            <a:graphicFrameLocks noChangeAspect="1"/>
          </p:cNvGraphicFramePr>
          <p:nvPr/>
        </p:nvGraphicFramePr>
        <p:xfrm>
          <a:off x="1403648" y="3501008"/>
          <a:ext cx="51879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61" name="Формула" r:id="rId14" imgW="2489040" imgH="253800" progId="Equation.3">
                  <p:embed/>
                </p:oleObj>
              </mc:Choice>
              <mc:Fallback>
                <p:oleObj name="Формула" r:id="rId14" imgW="2489040" imgH="253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501008"/>
                        <a:ext cx="518795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2362" name="Object 10"/>
          <p:cNvGraphicFramePr>
            <a:graphicFrameLocks noChangeAspect="1"/>
          </p:cNvGraphicFramePr>
          <p:nvPr/>
        </p:nvGraphicFramePr>
        <p:xfrm>
          <a:off x="1403648" y="4149080"/>
          <a:ext cx="31226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62" name="Формула" r:id="rId16" imgW="1498320" imgH="253800" progId="Equation.3">
                  <p:embed/>
                </p:oleObj>
              </mc:Choice>
              <mc:Fallback>
                <p:oleObj name="Формула" r:id="rId16" imgW="1498320" imgH="253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149080"/>
                        <a:ext cx="3122613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2843808" y="4869160"/>
            <a:ext cx="5400600" cy="381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i="1" dirty="0">
                <a:solidFill>
                  <a:srgbClr val="002060"/>
                </a:solidFill>
                <a:cs typeface="Times New Roman" pitchFamily="18" charset="0"/>
              </a:rPr>
              <a:t>χ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магнитная восприимчивость среды</a:t>
            </a:r>
          </a:p>
        </p:txBody>
      </p:sp>
      <p:graphicFrame>
        <p:nvGraphicFramePr>
          <p:cNvPr id="28" name="Object 9"/>
          <p:cNvGraphicFramePr>
            <a:graphicFrameLocks noChangeAspect="1"/>
          </p:cNvGraphicFramePr>
          <p:nvPr/>
        </p:nvGraphicFramePr>
        <p:xfrm>
          <a:off x="1403648" y="5085184"/>
          <a:ext cx="12160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63" name="Формула" r:id="rId18" imgW="583920" imgH="203040" progId="Equation.3">
                  <p:embed/>
                </p:oleObj>
              </mc:Choice>
              <mc:Fallback>
                <p:oleObj name="Формула" r:id="rId18" imgW="583920" imgH="203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085184"/>
                        <a:ext cx="1216025" cy="403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2843808" y="5870576"/>
            <a:ext cx="5400600" cy="64807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i="1" dirty="0">
                <a:solidFill>
                  <a:srgbClr val="002060"/>
                </a:solidFill>
                <a:latin typeface="Calibri"/>
                <a:cs typeface="Times New Roman" pitchFamily="18" charset="0"/>
              </a:rPr>
              <a:t>μ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показывает, во сколько раз МП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веществе усиливается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43808" y="5252224"/>
            <a:ext cx="5400600" cy="381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i="1" dirty="0">
                <a:solidFill>
                  <a:srgbClr val="002060"/>
                </a:solidFill>
                <a:latin typeface="Calibri"/>
                <a:cs typeface="Times New Roman" pitchFamily="18" charset="0"/>
              </a:rPr>
              <a:t>μ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магнитная проницаемость среды</a:t>
            </a:r>
          </a:p>
        </p:txBody>
      </p:sp>
      <p:graphicFrame>
        <p:nvGraphicFramePr>
          <p:cNvPr id="31" name="Object 13"/>
          <p:cNvGraphicFramePr>
            <a:graphicFrameLocks noChangeAspect="1"/>
          </p:cNvGraphicFramePr>
          <p:nvPr/>
        </p:nvGraphicFramePr>
        <p:xfrm>
          <a:off x="683568" y="5654675"/>
          <a:ext cx="19558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64" name="Формула" r:id="rId20" imgW="939600" imgH="431640" progId="Equation.3">
                  <p:embed/>
                </p:oleObj>
              </mc:Choice>
              <mc:Fallback>
                <p:oleObj name="Формула" r:id="rId20" imgW="939600" imgH="431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654675"/>
                        <a:ext cx="1955800" cy="857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Стрелка вправо 31"/>
          <p:cNvSpPr/>
          <p:nvPr/>
        </p:nvSpPr>
        <p:spPr>
          <a:xfrm>
            <a:off x="899592" y="357301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1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1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/>
      <p:bldP spid="27" grpId="0" animBg="1"/>
      <p:bldP spid="29" grpId="0" animBg="1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864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Слабомагнитные вещества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16784"/>
            <a:ext cx="2514600" cy="46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Диамагнетики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03848" y="980728"/>
            <a:ext cx="1944216" cy="648072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i="1" dirty="0">
                <a:solidFill>
                  <a:srgbClr val="002060"/>
                </a:solidFill>
                <a:cs typeface="Times New Roman" pitchFamily="18" charset="0"/>
              </a:rPr>
              <a:t>χ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&lt;0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мала (</a:t>
            </a:r>
            <a:r>
              <a:rPr lang="el-GR" sz="1600" b="1" i="1" dirty="0">
                <a:solidFill>
                  <a:srgbClr val="002060"/>
                </a:solidFill>
                <a:cs typeface="Times New Roman" pitchFamily="18" charset="0"/>
              </a:rPr>
              <a:t>χ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-5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-10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-6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860032" y="1052736"/>
            <a:ext cx="914400" cy="4680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μ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&lt;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1560" y="1844824"/>
            <a:ext cx="5616624" cy="576064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органические соединения, инертные газы,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Cu, Bi,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Sb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Ag, Au,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Pb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I, C, Si, Zn, S, H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O, CO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2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3" name="Object 5"/>
          <p:cNvGraphicFramePr>
            <a:graphicFrameLocks noChangeAspect="1"/>
          </p:cNvGraphicFramePr>
          <p:nvPr/>
        </p:nvGraphicFramePr>
        <p:xfrm>
          <a:off x="5724128" y="980728"/>
          <a:ext cx="1296144" cy="549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538" name="Формула" r:id="rId3" imgW="571320" imgH="253800" progId="Equation.3">
                  <p:embed/>
                </p:oleObj>
              </mc:Choice>
              <mc:Fallback>
                <p:oleObj name="Формула" r:id="rId3" imgW="57132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980728"/>
                        <a:ext cx="1296144" cy="5495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Прямоугольник 80"/>
          <p:cNvSpPr/>
          <p:nvPr/>
        </p:nvSpPr>
        <p:spPr>
          <a:xfrm>
            <a:off x="1043608" y="5445224"/>
            <a:ext cx="5976664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Электронные орбиты атома под действием внешнего МП совершают прецессионное движение, эквивалентное круговому току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592872" y="2746264"/>
            <a:ext cx="5491296" cy="104277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орбита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ориентирована относительно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произвольным образом, составляя с ним угол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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</a:p>
        </p:txBody>
      </p:sp>
      <p:sp>
        <p:nvSpPr>
          <p:cNvPr id="84" name="Стрелка вправо 83"/>
          <p:cNvSpPr/>
          <p:nvPr/>
        </p:nvSpPr>
        <p:spPr>
          <a:xfrm>
            <a:off x="6372200" y="306896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595232" y="4005064"/>
            <a:ext cx="6408712" cy="126003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орбита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i="1" baseline="30000" dirty="0">
                <a:solidFill>
                  <a:srgbClr val="002060"/>
                </a:solidFill>
                <a:latin typeface="Verdana" pitchFamily="34" charset="0"/>
              </a:rPr>
              <a:t>-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приходит в такое движение вокруг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при котором 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сохраняя постоянным угол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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вращается вокруг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 некоторой угловой скоростью</a:t>
            </a:r>
          </a:p>
        </p:txBody>
      </p:sp>
      <p:sp>
        <p:nvSpPr>
          <p:cNvPr id="88" name="Стрелка вправо 87"/>
          <p:cNvSpPr/>
          <p:nvPr/>
        </p:nvSpPr>
        <p:spPr>
          <a:xfrm>
            <a:off x="611560" y="5517232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236296" y="5589240"/>
            <a:ext cx="1548000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прецессия электрона </a:t>
            </a:r>
          </a:p>
        </p:txBody>
      </p:sp>
      <p:pic>
        <p:nvPicPr>
          <p:cNvPr id="5775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845943"/>
            <a:ext cx="1944216" cy="3455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  <p:bldP spid="81" grpId="0" animBg="1"/>
      <p:bldP spid="83" grpId="0" animBg="1"/>
      <p:bldP spid="84" grpId="0" animBg="1"/>
      <p:bldP spid="85" grpId="0" animBg="1"/>
      <p:bldP spid="88" grpId="0" animBg="1"/>
      <p:bldP spid="8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Прецессия электрона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13851" t="15434" r="64604" b="3537"/>
          <a:stretch>
            <a:fillRect/>
          </a:stretch>
        </p:blipFill>
        <p:spPr bwMode="auto">
          <a:xfrm>
            <a:off x="2627784" y="2204864"/>
            <a:ext cx="1896000" cy="28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2204864"/>
            <a:ext cx="1689904" cy="28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204864"/>
            <a:ext cx="1990800" cy="28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204864"/>
            <a:ext cx="2447488" cy="28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7920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Диамагнитный эффект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1187624" y="1916832"/>
            <a:ext cx="2160240" cy="115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Диамагнитный эффект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611560" y="908720"/>
            <a:ext cx="1944000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Микроток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индуцирован внешним МП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419872" y="1916832"/>
            <a:ext cx="5544616" cy="115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Наведенные составляющие МП атомов (молекул) складываются и образуют собственное МП вещества, ослабляющее внешнее МП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881512" y="908824"/>
            <a:ext cx="5076000" cy="93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 атома появляется составляющая МП, направленная </a:t>
            </a:r>
            <a:r>
              <a:rPr lang="ru-RU" b="1" dirty="0" err="1">
                <a:solidFill>
                  <a:srgbClr val="002060"/>
                </a:solidFill>
                <a:cs typeface="Arial"/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Arial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внешнему МП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440551" y="1116431"/>
            <a:ext cx="1439302" cy="4572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по правилу Ленца</a:t>
            </a:r>
            <a:endParaRPr lang="ru-RU" sz="11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4" name="Стрелка вправо 93"/>
          <p:cNvSpPr/>
          <p:nvPr/>
        </p:nvSpPr>
        <p:spPr>
          <a:xfrm>
            <a:off x="611560" y="213285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187624" y="3140968"/>
            <a:ext cx="2160480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Диамагнетики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091233" y="5589240"/>
            <a:ext cx="1080120" cy="609600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При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B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0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= 0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2071911" y="6237312"/>
            <a:ext cx="2916000" cy="60121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магнитные свойства НЕ проявляются</a:t>
            </a:r>
          </a:p>
        </p:txBody>
      </p:sp>
      <p:graphicFrame>
        <p:nvGraphicFramePr>
          <p:cNvPr id="56357" name="Object 5"/>
          <p:cNvGraphicFramePr>
            <a:graphicFrameLocks noChangeAspect="1"/>
          </p:cNvGraphicFramePr>
          <p:nvPr/>
        </p:nvGraphicFramePr>
        <p:xfrm>
          <a:off x="2143919" y="5661248"/>
          <a:ext cx="2160240" cy="54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379" name="Формула" r:id="rId3" imgW="952200" imgH="253800" progId="Equation.3">
                  <p:embed/>
                </p:oleObj>
              </mc:Choice>
              <mc:Fallback>
                <p:oleObj name="Формула" r:id="rId3" imgW="95220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919" y="5661248"/>
                        <a:ext cx="2160240" cy="547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Стрелка вправо 101"/>
          <p:cNvSpPr/>
          <p:nvPr/>
        </p:nvSpPr>
        <p:spPr>
          <a:xfrm>
            <a:off x="1206674" y="638136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6358" name="Picture 38" descr="1-19-1"/>
          <p:cNvPicPr>
            <a:picLocks noChangeAspect="1" noChangeArrowheads="1"/>
          </p:cNvPicPr>
          <p:nvPr/>
        </p:nvPicPr>
        <p:blipFill>
          <a:blip r:embed="rId5" cstate="print"/>
          <a:srcRect l="55411" b="15686"/>
          <a:stretch>
            <a:fillRect/>
          </a:stretch>
        </p:blipFill>
        <p:spPr bwMode="auto">
          <a:xfrm>
            <a:off x="5610256" y="3789040"/>
            <a:ext cx="3354232" cy="210046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5580112" y="5921896"/>
            <a:ext cx="3456384" cy="93610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 неоднородном МП образец выталкивается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из области сильного МП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9" idx="3"/>
            <a:endCxn id="92" idx="1"/>
          </p:cNvCxnSpPr>
          <p:nvPr/>
        </p:nvCxnSpPr>
        <p:spPr>
          <a:xfrm>
            <a:off x="2555560" y="1376720"/>
            <a:ext cx="1325952" cy="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3419872" y="3140968"/>
            <a:ext cx="5544616" cy="57606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вещества, намагничивающиеся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 внешнем МП против поля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3789040"/>
            <a:ext cx="4896000" cy="100811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Диамагнитный эффект обусловлен действием внешнего МП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электроны атомов вещества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187624" y="4869160"/>
            <a:ext cx="432048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диамагнетизм свойствен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ВСЕМ веществам</a:t>
            </a:r>
          </a:p>
        </p:txBody>
      </p:sp>
      <p:sp>
        <p:nvSpPr>
          <p:cNvPr id="42" name="Стрелка вправо 41"/>
          <p:cNvSpPr/>
          <p:nvPr/>
        </p:nvSpPr>
        <p:spPr>
          <a:xfrm>
            <a:off x="611560" y="494116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38100"/>
            <a:ext cx="2699792" cy="692696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Явление диамагнетизма открыто М. Фарадеем </a:t>
            </a:r>
            <a:br>
              <a:rPr lang="ru-RU" sz="14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в 1845 г.</a:t>
            </a:r>
            <a:endParaRPr lang="ru-RU" sz="11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9" grpId="0" animBg="1"/>
      <p:bldP spid="90" grpId="0" animBg="1"/>
      <p:bldP spid="92" grpId="0" animBg="1"/>
      <p:bldP spid="93" grpId="0"/>
      <p:bldP spid="94" grpId="0" animBg="1"/>
      <p:bldP spid="95" grpId="0" animBg="1"/>
      <p:bldP spid="96" grpId="0"/>
      <p:bldP spid="98" grpId="0"/>
      <p:bldP spid="102" grpId="0" animBg="1"/>
      <p:bldP spid="29" grpId="0"/>
      <p:bldP spid="37" grpId="0" animBg="1"/>
      <p:bldP spid="40" grpId="0" animBg="1"/>
      <p:bldP spid="41" grpId="0" animBg="1"/>
      <p:bldP spid="42" grpId="0" animBg="1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04"/>
            <a:ext cx="9144000" cy="76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Сильномагнитные вещества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908720"/>
            <a:ext cx="2304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Парамагнетики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1628800"/>
            <a:ext cx="22322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i="1" dirty="0">
                <a:solidFill>
                  <a:srgbClr val="002060"/>
                </a:solidFill>
                <a:cs typeface="Times New Roman" pitchFamily="18" charset="0"/>
              </a:rPr>
              <a:t>χ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&gt;0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мала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el-GR" b="1" i="1" dirty="0">
                <a:solidFill>
                  <a:srgbClr val="002060"/>
                </a:solidFill>
                <a:cs typeface="Times New Roman" pitchFamily="18" charset="0"/>
              </a:rPr>
              <a:t>χ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en-US" sz="1600" b="1" baseline="30000" dirty="0">
                <a:solidFill>
                  <a:srgbClr val="002060"/>
                </a:solidFill>
                <a:latin typeface="Verdana" pitchFamily="34" charset="0"/>
              </a:rPr>
              <a:t>3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-10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en-US" sz="1600" b="1" baseline="30000" dirty="0">
                <a:solidFill>
                  <a:srgbClr val="002060"/>
                </a:solidFill>
                <a:latin typeface="Verdana" pitchFamily="34" charset="0"/>
              </a:rPr>
              <a:t>5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99792" y="1700808"/>
            <a:ext cx="914400" cy="46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μ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&gt;1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1560" y="2492896"/>
            <a:ext cx="59760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редкоземельные элементы, щелочные металлы, воздух,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O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Cr,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Mn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Sn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Pt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и др.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4" name="Object 5"/>
          <p:cNvGraphicFramePr>
            <a:graphicFrameLocks noChangeAspect="1"/>
          </p:cNvGraphicFramePr>
          <p:nvPr/>
        </p:nvGraphicFramePr>
        <p:xfrm>
          <a:off x="7604897" y="908720"/>
          <a:ext cx="135959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62" name="Формула" r:id="rId3" imgW="571320" imgH="253800" progId="Equation.3">
                  <p:embed/>
                </p:oleObj>
              </mc:Choice>
              <mc:Fallback>
                <p:oleObj name="Формула" r:id="rId3" imgW="57132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897" y="908720"/>
                        <a:ext cx="1359591" cy="576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5"/>
          <p:cNvGraphicFramePr>
            <a:graphicFrameLocks noChangeAspect="1"/>
          </p:cNvGraphicFramePr>
          <p:nvPr/>
        </p:nvGraphicFramePr>
        <p:xfrm>
          <a:off x="3635896" y="1556792"/>
          <a:ext cx="936104" cy="813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63" name="Формула" r:id="rId5" imgW="431640" imgH="393480" progId="Equation.3">
                  <p:embed/>
                </p:oleObj>
              </mc:Choice>
              <mc:Fallback>
                <p:oleObj name="Формула" r:id="rId5" imgW="43164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556792"/>
                        <a:ext cx="936104" cy="81312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53" name="Picture 33"/>
          <p:cNvPicPr>
            <a:picLocks noChangeAspect="1" noChangeArrowheads="1"/>
          </p:cNvPicPr>
          <p:nvPr/>
        </p:nvPicPr>
        <p:blipFill>
          <a:blip r:embed="rId7" cstate="print"/>
          <a:srcRect l="24882" t="27294" r="29906" b="36377"/>
          <a:stretch>
            <a:fillRect/>
          </a:stretch>
        </p:blipFill>
        <p:spPr bwMode="auto">
          <a:xfrm>
            <a:off x="5940153" y="4653136"/>
            <a:ext cx="3024336" cy="20162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78" name="Прямоугольник 77"/>
          <p:cNvSpPr/>
          <p:nvPr/>
        </p:nvSpPr>
        <p:spPr>
          <a:xfrm>
            <a:off x="4644008" y="1628800"/>
            <a:ext cx="3168352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С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– постоянная Кюри, зависит от вещества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87824" y="908720"/>
            <a:ext cx="44280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вещества, намагничивающиеся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 внешнем МП по полю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1560" y="3212976"/>
            <a:ext cx="838200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B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= 0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30" name="Object 5"/>
          <p:cNvGraphicFramePr>
            <a:graphicFrameLocks noChangeAspect="1"/>
          </p:cNvGraphicFramePr>
          <p:nvPr/>
        </p:nvGraphicFramePr>
        <p:xfrm>
          <a:off x="1547664" y="4581128"/>
          <a:ext cx="2044700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64" name="Формула" r:id="rId8" imgW="977760" imgH="431640" progId="Equation.3">
                  <p:embed/>
                </p:oleObj>
              </mc:Choice>
              <mc:Fallback>
                <p:oleObj name="Формула" r:id="rId8" imgW="97776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4581128"/>
                        <a:ext cx="2044700" cy="855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1547664" y="3789040"/>
            <a:ext cx="1713384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тепловое движение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078016" y="5661248"/>
            <a:ext cx="2205952" cy="84239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парамагнетик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НЕ намагничен 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779912" y="3789040"/>
            <a:ext cx="5184576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магнитные моменты есть, НО ориентированы беспорядочно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1573960" y="594932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трелка вправо 39"/>
          <p:cNvSpPr/>
          <p:nvPr/>
        </p:nvSpPr>
        <p:spPr>
          <a:xfrm>
            <a:off x="3347824" y="393305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578566" name="Object 6"/>
          <p:cNvGraphicFramePr>
            <a:graphicFrameLocks noChangeAspect="1"/>
          </p:cNvGraphicFramePr>
          <p:nvPr/>
        </p:nvGraphicFramePr>
        <p:xfrm>
          <a:off x="6643904" y="2492895"/>
          <a:ext cx="232392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66" name="Формула" r:id="rId10" imgW="977760" imgH="253800" progId="Equation.3">
                  <p:embed/>
                </p:oleObj>
              </mc:Choice>
              <mc:Fallback>
                <p:oleObj name="Формула" r:id="rId10" imgW="97776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904" y="2492895"/>
                        <a:ext cx="2323924" cy="57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8567" name="Object 7"/>
          <p:cNvGraphicFramePr>
            <a:graphicFrameLocks noChangeAspect="1"/>
          </p:cNvGraphicFramePr>
          <p:nvPr/>
        </p:nvGraphicFramePr>
        <p:xfrm>
          <a:off x="1547664" y="3212976"/>
          <a:ext cx="103505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67" name="Формула" r:id="rId12" imgW="495000" imgH="228600" progId="Equation.3">
                  <p:embed/>
                </p:oleObj>
              </mc:Choice>
              <mc:Fallback>
                <p:oleObj name="Формула" r:id="rId12" imgW="4950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212976"/>
                        <a:ext cx="1035050" cy="4524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2699792" y="3212976"/>
            <a:ext cx="838200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но</a:t>
            </a:r>
          </a:p>
        </p:txBody>
      </p:sp>
      <p:pic>
        <p:nvPicPr>
          <p:cNvPr id="25" name="Picture 23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" y="0"/>
            <a:ext cx="899592" cy="76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16" cstate="print"/>
          <a:srcRect l="1790" t="2576" r="50809" b="14785"/>
          <a:stretch>
            <a:fillRect/>
          </a:stretch>
        </p:blipFill>
        <p:spPr bwMode="auto">
          <a:xfrm>
            <a:off x="4358257" y="4642742"/>
            <a:ext cx="1514141" cy="2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7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78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20" grpId="0"/>
      <p:bldP spid="23" grpId="0" animBg="1"/>
      <p:bldP spid="78" grpId="0"/>
      <p:bldP spid="27" grpId="0" animBg="1"/>
      <p:bldP spid="28" grpId="0"/>
      <p:bldP spid="33" grpId="0" animBg="1"/>
      <p:bldP spid="34" grpId="0" animBg="1"/>
      <p:bldP spid="35" grpId="0" animBg="1"/>
      <p:bldP spid="37" grpId="0" animBg="1"/>
      <p:bldP spid="40" grpId="0" animBg="1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04"/>
            <a:ext cx="9144000" cy="76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Парамагнитный эффект</a:t>
            </a:r>
          </a:p>
        </p:txBody>
      </p:sp>
      <p:pic>
        <p:nvPicPr>
          <p:cNvPr id="36" name="Picture 2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0135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6355" name="Picture 35"/>
          <p:cNvPicPr>
            <a:picLocks noChangeAspect="1" noChangeArrowheads="1"/>
          </p:cNvPicPr>
          <p:nvPr/>
        </p:nvPicPr>
        <p:blipFill>
          <a:blip r:embed="rId5" cstate="print"/>
          <a:srcRect l="5416" t="12157" r="36813" b="50757"/>
          <a:stretch>
            <a:fillRect/>
          </a:stretch>
        </p:blipFill>
        <p:spPr bwMode="auto">
          <a:xfrm>
            <a:off x="1547664" y="1484784"/>
            <a:ext cx="2703974" cy="144016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56356" name="Picture 36"/>
          <p:cNvPicPr>
            <a:picLocks noChangeAspect="1" noChangeArrowheads="1"/>
          </p:cNvPicPr>
          <p:nvPr/>
        </p:nvPicPr>
        <p:blipFill>
          <a:blip r:embed="rId6" cstate="print"/>
          <a:srcRect l="5416" t="12157" r="36813" b="50000"/>
          <a:stretch>
            <a:fillRect/>
          </a:stretch>
        </p:blipFill>
        <p:spPr bwMode="auto">
          <a:xfrm>
            <a:off x="5004048" y="1484784"/>
            <a:ext cx="2649893" cy="144016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75" name="Прямоугольник 74"/>
          <p:cNvSpPr/>
          <p:nvPr/>
        </p:nvSpPr>
        <p:spPr>
          <a:xfrm>
            <a:off x="1547664" y="2980184"/>
            <a:ext cx="2736304" cy="304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B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0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≠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0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поле слабое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5004048" y="2948996"/>
            <a:ext cx="2736304" cy="304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B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0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≠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0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, поле сильное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576224" y="378904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11560" y="908720"/>
            <a:ext cx="914400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B</a:t>
            </a:r>
            <a:r>
              <a:rPr lang="en-US" sz="1600" b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≠ 0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547664" y="964400"/>
            <a:ext cx="6120680" cy="43204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Преимущественная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ориентация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p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по полю</a:t>
            </a:r>
            <a:endParaRPr lang="ru-RU" sz="1400" b="1" i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384496" y="3501008"/>
            <a:ext cx="5652000" cy="122413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парамагнетик намагничивается, создавая собственное МП,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совпадающее по направлению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внешним полем и усиливающее его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16216" y="4869160"/>
            <a:ext cx="2268760" cy="187220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Аналогично ориентационной (дипольной) поляризации диэлектриков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 полярными молекулами</a:t>
            </a:r>
          </a:p>
        </p:txBody>
      </p:sp>
      <p:pic>
        <p:nvPicPr>
          <p:cNvPr id="60422" name="Picture 6" descr="1-19-1"/>
          <p:cNvPicPr>
            <a:picLocks noChangeAspect="1" noChangeArrowheads="1"/>
          </p:cNvPicPr>
          <p:nvPr/>
        </p:nvPicPr>
        <p:blipFill>
          <a:blip r:embed="rId7" cstate="print"/>
          <a:srcRect r="53247" b="10458"/>
          <a:stretch>
            <a:fillRect/>
          </a:stretch>
        </p:blipFill>
        <p:spPr bwMode="auto">
          <a:xfrm>
            <a:off x="1004256" y="4846136"/>
            <a:ext cx="2951801" cy="187220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46" name="Прямоугольник 45"/>
          <p:cNvSpPr/>
          <p:nvPr/>
        </p:nvSpPr>
        <p:spPr>
          <a:xfrm>
            <a:off x="4043452" y="4852832"/>
            <a:ext cx="2412000" cy="187220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 неоднородном МП образец втягивается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в область сильного МП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1008232" y="3501008"/>
            <a:ext cx="2304000" cy="1224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Парамагнитный эффект</a:t>
            </a: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8" cstate="print"/>
          <a:srcRect l="50330" t="2824" r="2013" b="9284"/>
          <a:stretch>
            <a:fillRect/>
          </a:stretch>
        </p:blipFill>
        <p:spPr bwMode="auto">
          <a:xfrm>
            <a:off x="7870096" y="1484784"/>
            <a:ext cx="102238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 l="2902" t="77305" r="85865" b="9630"/>
          <a:stretch>
            <a:fillRect/>
          </a:stretch>
        </p:blipFill>
        <p:spPr bwMode="auto">
          <a:xfrm>
            <a:off x="8316416" y="6093296"/>
            <a:ext cx="66344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  <p:bldP spid="37" grpId="0" animBg="1"/>
      <p:bldP spid="38" grpId="0"/>
      <p:bldP spid="39" grpId="0" animBg="1"/>
      <p:bldP spid="42" grpId="0" animBg="1"/>
      <p:bldP spid="43" grpId="0"/>
      <p:bldP spid="46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Сильномагнитные вещества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92832" y="1056000"/>
            <a:ext cx="2514600" cy="46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Ферромагнетики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31840" y="1056000"/>
            <a:ext cx="954844" cy="46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i="1" dirty="0">
                <a:solidFill>
                  <a:srgbClr val="002060"/>
                </a:solidFill>
                <a:cs typeface="Times New Roman" pitchFamily="18" charset="0"/>
              </a:rPr>
              <a:t>χ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&gt;&gt;0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67944" y="1056000"/>
            <a:ext cx="1041648" cy="46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μ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&gt;&gt;1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932040" y="908720"/>
            <a:ext cx="1944216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Fe, Ni, Co,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Gd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(гадолиний)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и их сплавы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004048" y="1916832"/>
            <a:ext cx="3507432" cy="108012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Намагниченность ферромагнетиков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J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превосходит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J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диа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- и парамагнетиков до 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10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раз</a:t>
            </a:r>
            <a:r>
              <a:rPr lang="en-US" sz="14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 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6" name="Object 5"/>
          <p:cNvGraphicFramePr>
            <a:graphicFrameLocks noChangeAspect="1"/>
          </p:cNvGraphicFramePr>
          <p:nvPr/>
        </p:nvGraphicFramePr>
        <p:xfrm>
          <a:off x="5940152" y="3284984"/>
          <a:ext cx="152954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9586" name="Формула" r:id="rId2" imgW="571320" imgH="253800" progId="Equation.3">
                  <p:embed/>
                </p:oleObj>
              </mc:Choice>
              <mc:Fallback>
                <p:oleObj name="Формула" r:id="rId2" imgW="57132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3284984"/>
                        <a:ext cx="1529540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5"/>
          <p:cNvGraphicFramePr>
            <a:graphicFrameLocks noChangeAspect="1"/>
          </p:cNvGraphicFramePr>
          <p:nvPr/>
        </p:nvGraphicFramePr>
        <p:xfrm>
          <a:off x="611560" y="3212976"/>
          <a:ext cx="1318865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9587" name="Формула" r:id="rId4" imgW="685800" imgH="431640" progId="Equation.3">
                  <p:embed/>
                </p:oleObj>
              </mc:Choice>
              <mc:Fallback>
                <p:oleObj name="Формула" r:id="rId4" imgW="68580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212976"/>
                        <a:ext cx="1318865" cy="792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1979712" y="3212976"/>
            <a:ext cx="1080120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Т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с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точка Кюри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15060" y="4293096"/>
            <a:ext cx="14478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Т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&gt;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</a:rPr>
              <a:t>T</a:t>
            </a:r>
            <a:r>
              <a:rPr lang="en-US" sz="1600" b="1" baseline="-25000" dirty="0" err="1">
                <a:solidFill>
                  <a:srgbClr val="002060"/>
                </a:solidFill>
                <a:latin typeface="Verdana" pitchFamily="34" charset="0"/>
              </a:rPr>
              <a:t>c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051720" y="4293096"/>
            <a:ext cx="230400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ферромагнетик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932040" y="4293096"/>
            <a:ext cx="2088232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обычный парамагнетик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644008" y="5550671"/>
            <a:ext cx="3600000" cy="1200329"/>
          </a:xfrm>
          <a:prstGeom prst="rect">
            <a:avLst/>
          </a:prstGeom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фазовый переход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II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рода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–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сопровождается поглощением или выделением теплоты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98732" y="5550671"/>
            <a:ext cx="14478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Т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&lt; </a:t>
            </a:r>
            <a:r>
              <a:rPr lang="en-US" sz="1600" b="1" dirty="0" err="1">
                <a:solidFill>
                  <a:srgbClr val="002060"/>
                </a:solidFill>
                <a:latin typeface="Verdana" pitchFamily="34" charset="0"/>
              </a:rPr>
              <a:t>T</a:t>
            </a:r>
            <a:r>
              <a:rPr lang="en-US" sz="1600" b="1" baseline="-25000" dirty="0" err="1">
                <a:solidFill>
                  <a:srgbClr val="002060"/>
                </a:solidFill>
                <a:latin typeface="Verdana" pitchFamily="34" charset="0"/>
              </a:rPr>
              <a:t>c</a:t>
            </a:r>
            <a:endParaRPr lang="ru-RU" sz="12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979712" y="5550671"/>
            <a:ext cx="2448272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спонтанное намагничивание</a:t>
            </a:r>
            <a:endParaRPr lang="ru-RU" sz="14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2051720" y="4941168"/>
            <a:ext cx="5184000" cy="369332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независимо от наличия внешнего МП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7130164" y="4662768"/>
            <a:ext cx="432048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cxnSp>
        <p:nvCxnSpPr>
          <p:cNvPr id="30" name="Прямая со стрелкой 29"/>
          <p:cNvCxnSpPr>
            <a:stCxn id="64" idx="3"/>
            <a:endCxn id="69" idx="1"/>
          </p:cNvCxnSpPr>
          <p:nvPr/>
        </p:nvCxnSpPr>
        <p:spPr>
          <a:xfrm>
            <a:off x="4355720" y="4617096"/>
            <a:ext cx="57632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11560" y="1628042"/>
            <a:ext cx="4104456" cy="43204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сильномагнитные вещества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11560" y="2060848"/>
            <a:ext cx="4104456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обладают спонтанной намагниченностью, т.е.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при отсутствии внешнего МП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696744" y="764704"/>
            <a:ext cx="2483768" cy="10801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solidFill>
                  <a:srgbClr val="002060"/>
                </a:solidFill>
                <a:latin typeface="Calibri"/>
              </a:rPr>
              <a:t>μ</a:t>
            </a:r>
            <a:r>
              <a:rPr lang="ru-RU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Calibri"/>
                <a:sym typeface="Symbol"/>
              </a:rPr>
              <a:t>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400" b="1" baseline="30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–10</a:t>
            </a:r>
            <a:r>
              <a:rPr lang="ru-RU" sz="1400" b="1" baseline="30000" dirty="0">
                <a:solidFill>
                  <a:srgbClr val="002060"/>
                </a:solidFill>
                <a:latin typeface="Verdana" pitchFamily="34" charset="0"/>
              </a:rPr>
              <a:t>5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: </a:t>
            </a:r>
            <a:br>
              <a:rPr lang="ru-RU" sz="14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у стали </a:t>
            </a:r>
            <a:r>
              <a:rPr lang="ru-RU" sz="1400" b="1" dirty="0" err="1">
                <a:solidFill>
                  <a:srgbClr val="002060"/>
                </a:solidFill>
                <a:latin typeface="Verdana" pitchFamily="34" charset="0"/>
              </a:rPr>
              <a:t>μ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 ≈ 8 000,</a:t>
            </a:r>
            <a:br>
              <a:rPr lang="ru-RU" sz="14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у сплава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</a:rPr>
              <a:t>Fe 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с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</a:rPr>
              <a:t>Ni </a:t>
            </a:r>
            <a:r>
              <a:rPr lang="ru-RU" sz="1400" b="1" dirty="0" err="1">
                <a:solidFill>
                  <a:srgbClr val="002060"/>
                </a:solidFill>
                <a:latin typeface="Verdana" pitchFamily="34" charset="0"/>
              </a:rPr>
              <a:t>μ 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≈ 250 000</a:t>
            </a:r>
            <a:endParaRPr lang="ru-RU" sz="11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275856" y="3140968"/>
            <a:ext cx="2016224" cy="100811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Fe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: Т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с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=770°C</a:t>
            </a:r>
          </a:p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Со: Т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с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= 1130°C</a:t>
            </a:r>
          </a:p>
          <a:p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Ni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: Т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с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= 360°C</a:t>
            </a:r>
            <a:endParaRPr lang="ru-RU" sz="105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8" name="Picture 23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0135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9588" name="Picture 4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print"/>
          <a:srcRect l="2902" t="77305" r="85865" b="9630"/>
          <a:stretch>
            <a:fillRect/>
          </a:stretch>
        </p:blipFill>
        <p:spPr bwMode="auto">
          <a:xfrm>
            <a:off x="8348500" y="6221270"/>
            <a:ext cx="66344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9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35" grpId="0"/>
      <p:bldP spid="37" grpId="0" animBg="1"/>
      <p:bldP spid="59" grpId="0"/>
      <p:bldP spid="61" grpId="0"/>
      <p:bldP spid="64" grpId="0" animBg="1"/>
      <p:bldP spid="69" grpId="0" animBg="1"/>
      <p:bldP spid="72" grpId="0" animBg="1"/>
      <p:bldP spid="73" grpId="0"/>
      <p:bldP spid="74" grpId="0" animBg="1"/>
      <p:bldP spid="75" grpId="0"/>
      <p:bldP spid="29" grpId="0"/>
      <p:bldP spid="34" grpId="0" animBg="1"/>
      <p:bldP spid="36" grpId="0" animBg="1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Природа ферромагнетизма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11560" y="921353"/>
            <a:ext cx="4032000" cy="118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Природа ферромагнетизма может быть до конца понята только на основе квантовых представлений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7677" y="2204864"/>
            <a:ext cx="4536000" cy="720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кристаллах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ферромагнитных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материалов возникают условия: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826353"/>
            <a:ext cx="4320480" cy="144016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Качественно ферромагнетизм объясняется наличием собственных (спиновых) МП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 электронов частоты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4293096"/>
            <a:ext cx="4860000" cy="115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внутри кристалла ферромагнетика возникают самопроизвольно намагниченные области размером порядка 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–2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–10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–4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 см –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домены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5724000" cy="122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вследствие сильного взаимодействия спиновых магнитных полей соседних электронов, энергетически выгодной становится их параллельная ориентация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84168" y="4293096"/>
            <a:ext cx="2880320" cy="122413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Каждый домен представляет собой небольшой постоянный магнит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624951" y="465313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084168" y="5445224"/>
            <a:ext cx="3059832" cy="141277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Образованию доменов противодействует тепловое движение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6" name="Picture 28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2186" y="2780928"/>
            <a:ext cx="166023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1-19-4"/>
          <p:cNvPicPr>
            <a:picLocks noChangeAspect="1" noChangeArrowheads="1"/>
          </p:cNvPicPr>
          <p:nvPr/>
        </p:nvPicPr>
        <p:blipFill>
          <a:blip r:embed="rId4" cstate="print"/>
          <a:srcRect b="13106"/>
          <a:stretch>
            <a:fillRect/>
          </a:stretch>
        </p:blipFill>
        <p:spPr bwMode="auto">
          <a:xfrm>
            <a:off x="611560" y="5500009"/>
            <a:ext cx="5400600" cy="135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3429000"/>
            <a:ext cx="7052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Зависимость </a:t>
            </a:r>
            <a:r>
              <a:rPr lang="el-GR" i="1" dirty="0">
                <a:latin typeface="Calibri"/>
              </a:rPr>
              <a:t>μ</a:t>
            </a:r>
            <a:r>
              <a:rPr lang="ru-RU" dirty="0">
                <a:latin typeface="Calibri"/>
              </a:rPr>
              <a:t> </a:t>
            </a:r>
            <a:r>
              <a:rPr lang="ru-RU" dirty="0"/>
              <a:t>от внешнего МП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836712"/>
            <a:ext cx="1440160" cy="43204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err="1">
                <a:solidFill>
                  <a:srgbClr val="002060"/>
                </a:solidFill>
                <a:latin typeface="Verdana" pitchFamily="34" charset="0"/>
              </a:rPr>
              <a:t>μ</a:t>
            </a:r>
            <a:r>
              <a:rPr lang="ru-RU" sz="2000" b="1" i="1" dirty="0" err="1">
                <a:solidFill>
                  <a:srgbClr val="002060"/>
                </a:solidFill>
                <a:latin typeface="Verdana" pitchFamily="34" charset="0"/>
                <a:sym typeface="Symbol"/>
              </a:rPr>
              <a:t></a:t>
            </a:r>
            <a:r>
              <a:rPr lang="ru-RU" sz="2000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 </a:t>
            </a:r>
            <a:r>
              <a:rPr lang="en-US" sz="2000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const</a:t>
            </a:r>
            <a:endParaRPr lang="ru-RU" sz="2000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1507776"/>
            <a:ext cx="4176464" cy="12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Типичная зависимость магнитной проницаемости ферромагнетика от индукции внешнего магнитного поля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617474" name="Picture 2" descr="1-19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8649" y="2780928"/>
            <a:ext cx="417497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64060" y="2852936"/>
            <a:ext cx="4320480" cy="10801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b="1" i="1" dirty="0">
                <a:solidFill>
                  <a:srgbClr val="002060"/>
                </a:solidFill>
                <a:latin typeface="Calibri"/>
              </a:rPr>
              <a:t>μ</a:t>
            </a:r>
            <a:r>
              <a:rPr lang="en-US" sz="2000" b="1" i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сильно зависит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 индукции B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внешнего МП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412776"/>
            <a:ext cx="4176464" cy="10801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Магнитная проницаемость </a:t>
            </a:r>
            <a:r>
              <a:rPr lang="ru-RU" sz="2400" b="1" i="1" dirty="0" err="1">
                <a:solidFill>
                  <a:srgbClr val="002060"/>
                </a:solidFill>
              </a:rPr>
              <a:t>μ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ферромагнетиков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является постоянной величиной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4077072"/>
            <a:ext cx="4104456" cy="155679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таблицах обычно приводятся значения максимальной магнитной проницаемости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733256"/>
            <a:ext cx="2448272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Зависимость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 температуры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630785" name="Picture 1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3099" t="77491" r="85175" b="9696"/>
          <a:stretch>
            <a:fillRect/>
          </a:stretch>
        </p:blipFill>
        <p:spPr bwMode="auto">
          <a:xfrm>
            <a:off x="2915816" y="5661328"/>
            <a:ext cx="94153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0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  <p:bldP spid="9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644008" y="869368"/>
            <a:ext cx="4392488" cy="59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Кривая намагничивания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/>
          <a:srcRect l="32180" t="33349" r="27725" b="28808"/>
          <a:stretch>
            <a:fillRect/>
          </a:stretch>
        </p:blipFill>
        <p:spPr bwMode="auto">
          <a:xfrm>
            <a:off x="372512" y="2395534"/>
            <a:ext cx="4114800" cy="326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7903" y="1517883"/>
            <a:ext cx="4392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Зависимость МП в ферромагнетике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от напряженности (или индукции) внешнего МП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861204"/>
            <a:ext cx="446449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I — область обратимого намагничивания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(в основном процессы упругого смещения границ доменов)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II — область Рэлея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(процессы смещения: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обратимые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J линейно зависит от Н 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необратимые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J квадратично зависит от Н)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III — область наибольших проницаемостей (быстрый скачкообразный рост J – необратимые смещения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междоменных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границ)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IV — область приближения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 насыщению (в основном процессы вращения)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V — область парапроцесса (насыщение)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39552" y="5613047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Схематично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: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процессы намагничивания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многодоменном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ферромагнетике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7984" y="1052736"/>
            <a:ext cx="414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Кривая первого намагничивания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/>
      <p:bldP spid="16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ru-RU" dirty="0"/>
              <a:t>Магнитный гистерезис</a:t>
            </a:r>
          </a:p>
        </p:txBody>
      </p:sp>
      <p:sp>
        <p:nvSpPr>
          <p:cNvPr id="59426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66200" y="836712"/>
            <a:ext cx="4932000" cy="1728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Если после достижения состояния магнитного насыщения начать </a:t>
            </a:r>
            <a:r>
              <a:rPr lang="ru-RU" b="1" dirty="0" err="1">
                <a:solidFill>
                  <a:srgbClr val="002060"/>
                </a:solidFill>
                <a:latin typeface="Calibri"/>
              </a:rPr>
              <a:t>↓</a:t>
            </a:r>
            <a:r>
              <a:rPr lang="ru-RU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Н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то будет </a:t>
            </a:r>
            <a:r>
              <a:rPr lang="ru-RU" b="1" dirty="0" err="1">
                <a:solidFill>
                  <a:srgbClr val="002060"/>
                </a:solidFill>
                <a:latin typeface="Calibri"/>
              </a:rPr>
              <a:t>↓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J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но по кривой, лежащей выше кривой первого намагничивания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явление магнитного гистерезиса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70520" y="3897560"/>
            <a:ext cx="8565976" cy="277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Вклад процессов смещения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вращения в результирующую намагниченность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ферромагнитного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образца на различных участках кривой намагничивания зависит от:</a:t>
            </a:r>
          </a:p>
          <a:p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  <a:p>
            <a:pPr marL="273050" indent="-2730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магнитной текстуры вещества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наличия дефектов кристаллической решётки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формы образца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других факторов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71736" y="2780928"/>
            <a:ext cx="4895076" cy="93610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Гистерезисные явления затрудняют рост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J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 увеличением поля (процессы вращения)</a:t>
            </a:r>
          </a:p>
        </p:txBody>
      </p:sp>
      <p:pic>
        <p:nvPicPr>
          <p:cNvPr id="63490" name="Picture 2" descr="1-19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7280" y="980727"/>
            <a:ext cx="3649216" cy="31783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325988" y="980728"/>
            <a:ext cx="2016224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Остаточное намагничивание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308304" y="2780928"/>
            <a:ext cx="1728192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eaLnBrk="0" hangingPunct="0">
              <a:tabLst>
                <a:tab pos="457200" algn="l"/>
              </a:tabLst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Коэрцитивное поле (сила)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rot="10800000">
            <a:off x="7740352" y="2564904"/>
            <a:ext cx="576064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6200000" flipH="1">
            <a:off x="6193262" y="1627786"/>
            <a:ext cx="612000" cy="5421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Петля гистерезиса ферромагнетика </a:t>
            </a:r>
          </a:p>
        </p:txBody>
      </p:sp>
      <p:pic>
        <p:nvPicPr>
          <p:cNvPr id="616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381282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572000" y="2060848"/>
            <a:ext cx="4752528" cy="2646878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 — напряжённость МП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 — магнитный момент образца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Нс — коэрцитивное поле</a:t>
            </a:r>
          </a:p>
          <a:p>
            <a:pPr>
              <a:spcBef>
                <a:spcPts val="1200"/>
              </a:spcBef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Mr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— остаточный магнитный момент</a:t>
            </a:r>
          </a:p>
          <a:p>
            <a:pPr>
              <a:spcBef>
                <a:spcPts val="1200"/>
              </a:spcBef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Ms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— магнитный момент насыщения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908720"/>
            <a:ext cx="5040560" cy="646331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Схема доменной структуры образца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некоторых точек петли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6021288"/>
            <a:ext cx="5040560" cy="646331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Пунктиром показана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непредельная петля гистерезиса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магнетиков</a:t>
            </a:r>
          </a:p>
        </p:txBody>
      </p:sp>
      <p:pic>
        <p:nvPicPr>
          <p:cNvPr id="3" name="Picture 5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429000"/>
            <a:ext cx="1329306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362" y="836712"/>
            <a:ext cx="7056000" cy="1188000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Полупроводниковые ферромагнетики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—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ферриты, химические соединения типа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e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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3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где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Me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— ион двухвалентного металла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Mn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Co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Ni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С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u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Mg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Zn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Cd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Fe)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3717032"/>
            <a:ext cx="8147248" cy="2585323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Ферриты применяются для изготовления </a:t>
            </a:r>
          </a:p>
          <a:p>
            <a:pPr marL="638175" lvl="1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постоянных магнитов</a:t>
            </a:r>
          </a:p>
          <a:p>
            <a:pPr marL="638175" lvl="1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ферритовых антенн</a:t>
            </a:r>
          </a:p>
          <a:p>
            <a:pPr marL="638175" lvl="1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сердечников радиочастотных контуров</a:t>
            </a:r>
          </a:p>
          <a:p>
            <a:pPr marL="638175" lvl="1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элементов оперативной памяти в вычислительной технике</a:t>
            </a:r>
          </a:p>
          <a:p>
            <a:pPr marL="638175" lvl="1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покрытий для пленок в магнитофонах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видеомагнитофонах</a:t>
            </a:r>
          </a:p>
          <a:p>
            <a:pPr marL="638175" lvl="1" indent="-18097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00679"/>
            <a:ext cx="8676456" cy="1200329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Ферриты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– керамические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ферромагнитные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материалы –отличаются заметными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ферромагнитными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свойствами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большим удельным электрическим сопротивлением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(в миллиарды раз большим, чем у металлов)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Использование ферромагнетиков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6488" y="908720"/>
            <a:ext cx="8280000" cy="432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>
              <a:tabLst>
                <a:tab pos="457200" algn="l"/>
              </a:tabLst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Ферромагнитные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 материалы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85335" y="1340768"/>
            <a:ext cx="4140000" cy="432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>
              <a:tabLst>
                <a:tab pos="457200" algn="l"/>
              </a:tabLst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магнито-МЯГКИЕ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1340768"/>
            <a:ext cx="4140000" cy="432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>
              <a:tabLst>
                <a:tab pos="457200" algn="l"/>
              </a:tabLst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магнито-ЖЕСТКИЕ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0002" y="2600896"/>
            <a:ext cx="4140000" cy="115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почти полностью размагничиваются,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когда внешнее МП становится равным нулю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2600896"/>
            <a:ext cx="4140000" cy="115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сохраняют в значительной мере свою намагниченность и после удаления их из МП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8127" y="3812790"/>
            <a:ext cx="4140000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чистое железо, электротехническая сталь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и некоторые сплавы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5177" y="4725144"/>
            <a:ext cx="4140000" cy="198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применяются в приборах переменного тока, в которых происходит непрерывное перемагничивание, то есть изменение направления МП (трансформаторы, электродвигатели и др.)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812790"/>
            <a:ext cx="4140000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углеродистая сталь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ряд специальных сплавов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4725146"/>
            <a:ext cx="4140000" cy="198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используются в основном для изготовления постоянных магнитов</a:t>
            </a:r>
          </a:p>
          <a:p>
            <a:pPr lvl="0" eaLnBrk="0" hangingPunct="0">
              <a:tabLst>
                <a:tab pos="457200" algn="l"/>
              </a:tabLst>
            </a:pP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6016" y="1844824"/>
            <a:ext cx="4104456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en-US" b="1" i="1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H</a:t>
            </a:r>
            <a:r>
              <a:rPr lang="en-US" b="1" baseline="-30000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c</a:t>
            </a:r>
            <a:r>
              <a:rPr lang="en-US" b="1" baseline="-30000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— велика, петля гистерезиса «широкая»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1916832"/>
            <a:ext cx="4248472" cy="504056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tabLst>
                <a:tab pos="457200" algn="l"/>
              </a:tabLst>
            </a:pPr>
            <a:r>
              <a:rPr lang="en-US" b="1" i="1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H</a:t>
            </a:r>
            <a:r>
              <a:rPr lang="en-US" b="1" baseline="-30000" dirty="0" err="1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c</a:t>
            </a:r>
            <a:r>
              <a:rPr lang="en-US" b="1" baseline="-30000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Times New Roman" pitchFamily="18" charset="0"/>
              </a:rPr>
              <a:t>— мала, петля гистерезиса достаточно «узкая»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Кривая намагничивания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 cstate="print"/>
          <a:srcRect l="12375" t="18113" r="59781" b="9434"/>
          <a:stretch>
            <a:fillRect/>
          </a:stretch>
        </p:blipFill>
        <p:spPr bwMode="auto">
          <a:xfrm>
            <a:off x="1475656" y="980728"/>
            <a:ext cx="6408712" cy="569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11560" y="764704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Использованные 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616624"/>
          </a:xfrm>
        </p:spPr>
        <p:txBody>
          <a:bodyPr>
            <a:normAutofit/>
          </a:bodyPr>
          <a:lstStyle/>
          <a:p>
            <a:r>
              <a:rPr lang="ru-RU" dirty="0"/>
              <a:t>Трофимова Т.И. Курс физики</a:t>
            </a:r>
          </a:p>
          <a:p>
            <a:r>
              <a:rPr lang="en-US" dirty="0">
                <a:hlinkClick r:id="rId3"/>
              </a:rPr>
              <a:t>http://school-collection.edu.ru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>
                <a:hlinkClick r:id="rId4"/>
              </a:rPr>
              <a:t>http://ru.wikipedia.org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>
                <a:hlinkClick r:id="rId5"/>
              </a:rPr>
              <a:t>http://stoom.ru/content</a:t>
            </a:r>
            <a:endParaRPr lang="ru-RU" dirty="0"/>
          </a:p>
          <a:p>
            <a:r>
              <a:rPr lang="en-US" dirty="0">
                <a:hlinkClick r:id="rId6"/>
              </a:rPr>
              <a:t>http://fn.bmstu.ru/phys/bib/physbook/tom6/ch4/texthtml/ch4_5.htm</a:t>
            </a:r>
            <a:r>
              <a:rPr lang="ru-RU" dirty="0"/>
              <a:t> </a:t>
            </a:r>
          </a:p>
          <a:p>
            <a:r>
              <a:rPr lang="en-US" dirty="0">
                <a:hlinkClick r:id="rId7"/>
              </a:rPr>
              <a:t>http://www.krugosvet.ru/enc/nauka_i_tehnika/tehnologiya_i_promyshlennost</a:t>
            </a:r>
            <a:r>
              <a:rPr lang="ru-RU" dirty="0"/>
              <a:t> </a:t>
            </a:r>
          </a:p>
          <a:p>
            <a:r>
              <a:rPr lang="en-US" dirty="0">
                <a:hlinkClick r:id="rId8"/>
              </a:rPr>
              <a:t>http://www.allbiograf.ru/category/fizika/</a:t>
            </a:r>
            <a:r>
              <a:rPr lang="ru-RU" dirty="0"/>
              <a:t> </a:t>
            </a:r>
          </a:p>
          <a:p>
            <a:endParaRPr lang="en-US" dirty="0"/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7544" y="692696"/>
            <a:ext cx="8640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29828</TotalTime>
  <Words>2648</Words>
  <Application>Microsoft Office PowerPoint</Application>
  <PresentationFormat>Экран (4:3)</PresentationFormat>
  <Paragraphs>280</Paragraphs>
  <Slides>24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Verdana</vt:lpstr>
      <vt:lpstr>Тема Office</vt:lpstr>
      <vt:lpstr>Формула</vt:lpstr>
      <vt:lpstr>Магнитное поле в веществе</vt:lpstr>
      <vt:lpstr>Вещество в магнитном поле</vt:lpstr>
      <vt:lpstr>Орбитальный магнитный момент е-</vt:lpstr>
      <vt:lpstr>Орбитальный механический момент е-</vt:lpstr>
      <vt:lpstr>Собственный магнитный момент е-</vt:lpstr>
      <vt:lpstr>Магнитный момент атома</vt:lpstr>
      <vt:lpstr>Намагниченность вещества</vt:lpstr>
      <vt:lpstr>Магнитная индукция МП в веществе</vt:lpstr>
      <vt:lpstr>Магнитная индукция МП в веществе</vt:lpstr>
      <vt:lpstr>Слабомагнитные вещества</vt:lpstr>
      <vt:lpstr>Прецессия электрона</vt:lpstr>
      <vt:lpstr>Диамагнитный эффект</vt:lpstr>
      <vt:lpstr>Сильномагнитные вещества</vt:lpstr>
      <vt:lpstr>Парамагнитный эффект</vt:lpstr>
      <vt:lpstr>Сильномагнитные вещества</vt:lpstr>
      <vt:lpstr>Природа ферромагнетизма</vt:lpstr>
      <vt:lpstr>Зависимость μ от внешнего МП</vt:lpstr>
      <vt:lpstr>Кривая намагничивания</vt:lpstr>
      <vt:lpstr>Магнитный гистерезис</vt:lpstr>
      <vt:lpstr>Петля гистерезиса ферромагнетика </vt:lpstr>
      <vt:lpstr>Применение магнетиков</vt:lpstr>
      <vt:lpstr>Использование ферромагнетиков</vt:lpstr>
      <vt:lpstr>Кривая намагничивания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Электродинамика</dc:title>
  <dc:creator>bakh</dc:creator>
  <cp:lastModifiedBy>Admin</cp:lastModifiedBy>
  <cp:revision>486</cp:revision>
  <dcterms:modified xsi:type="dcterms:W3CDTF">2023-10-12T07:51:02Z</dcterms:modified>
</cp:coreProperties>
</file>