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77" r:id="rId2"/>
    <p:sldId id="669" r:id="rId3"/>
    <p:sldId id="846" r:id="rId4"/>
    <p:sldId id="847" r:id="rId5"/>
    <p:sldId id="649" r:id="rId6"/>
    <p:sldId id="650" r:id="rId7"/>
    <p:sldId id="651" r:id="rId8"/>
    <p:sldId id="652" r:id="rId9"/>
    <p:sldId id="845" r:id="rId10"/>
    <p:sldId id="653" r:id="rId11"/>
    <p:sldId id="654" r:id="rId12"/>
    <p:sldId id="655" r:id="rId13"/>
    <p:sldId id="656" r:id="rId14"/>
    <p:sldId id="844" r:id="rId15"/>
    <p:sldId id="658" r:id="rId16"/>
    <p:sldId id="659" r:id="rId17"/>
    <p:sldId id="661" r:id="rId18"/>
    <p:sldId id="657" r:id="rId19"/>
    <p:sldId id="662" r:id="rId20"/>
    <p:sldId id="663" r:id="rId21"/>
    <p:sldId id="664" r:id="rId22"/>
    <p:sldId id="665" r:id="rId23"/>
    <p:sldId id="667" r:id="rId24"/>
    <p:sldId id="666" r:id="rId25"/>
    <p:sldId id="670" r:id="rId26"/>
    <p:sldId id="668" r:id="rId27"/>
  </p:sldIdLst>
  <p:sldSz cx="12192000" cy="6858000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0" autoAdjust="0"/>
    <p:restoredTop sz="95256" autoAdjust="0"/>
  </p:normalViewPr>
  <p:slideViewPr>
    <p:cSldViewPr snapToGrid="0">
      <p:cViewPr>
        <p:scale>
          <a:sx n="92" d="100"/>
          <a:sy n="92" d="100"/>
        </p:scale>
        <p:origin x="-96" y="-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3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3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3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3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3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3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74775714906055"/>
          <c:y val="5.1400554097404488E-2"/>
          <c:w val="0.83669352038931999"/>
          <c:h val="0.77132968673033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'2024'!$E$45</c:f>
              <c:strCache>
                <c:ptCount val="1"/>
                <c:pt idx="0">
                  <c:v>Гранты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'2024'!$C$46:$C$53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 (цель)</c:v>
                </c:pt>
              </c:strCache>
            </c:strRef>
          </c:cat>
          <c:val>
            <c:numRef>
              <c:f>'2024'!$E$46:$E$52</c:f>
              <c:numCache>
                <c:formatCode>0.00</c:formatCode>
                <c:ptCount val="7"/>
                <c:pt idx="0">
                  <c:v>4.01</c:v>
                </c:pt>
                <c:pt idx="1">
                  <c:v>2.54</c:v>
                </c:pt>
                <c:pt idx="2">
                  <c:v>3.1</c:v>
                </c:pt>
                <c:pt idx="3">
                  <c:v>4.5999999999999996</c:v>
                </c:pt>
                <c:pt idx="4">
                  <c:v>4</c:v>
                </c:pt>
                <c:pt idx="5">
                  <c:v>3.6</c:v>
                </c:pt>
                <c:pt idx="6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EE-40F5-8EEC-12C5AE6BFAF9}"/>
            </c:ext>
          </c:extLst>
        </c:ser>
        <c:ser>
          <c:idx val="1"/>
          <c:order val="1"/>
          <c:tx>
            <c:strRef>
              <c:f>'2024'!$F$45</c:f>
              <c:strCache>
                <c:ptCount val="1"/>
                <c:pt idx="0">
                  <c:v>Студенческие стартапы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'2024'!$C$46:$C$53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 (цель)</c:v>
                </c:pt>
              </c:strCache>
            </c:strRef>
          </c:cat>
          <c:val>
            <c:numRef>
              <c:f>'2024'!$F$46:$F$52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EE-40F5-8EEC-12C5AE6BFAF9}"/>
            </c:ext>
          </c:extLst>
        </c:ser>
        <c:ser>
          <c:idx val="3"/>
          <c:order val="2"/>
          <c:tx>
            <c:strRef>
              <c:f>'2024'!$D$45</c:f>
              <c:strCache>
                <c:ptCount val="1"/>
                <c:pt idx="0">
                  <c:v>Хоздоговора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'2024'!$C$46:$C$53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 (цель)</c:v>
                </c:pt>
              </c:strCache>
            </c:strRef>
          </c:cat>
          <c:val>
            <c:numRef>
              <c:f>'2024'!$D$46:$D$52</c:f>
              <c:numCache>
                <c:formatCode>0.00</c:formatCode>
                <c:ptCount val="7"/>
                <c:pt idx="0">
                  <c:v>31.81</c:v>
                </c:pt>
                <c:pt idx="1">
                  <c:v>31.51</c:v>
                </c:pt>
                <c:pt idx="2">
                  <c:v>28.73</c:v>
                </c:pt>
                <c:pt idx="3">
                  <c:v>20.85</c:v>
                </c:pt>
                <c:pt idx="4">
                  <c:v>23.52</c:v>
                </c:pt>
                <c:pt idx="5">
                  <c:v>277.89999999999998</c:v>
                </c:pt>
                <c:pt idx="6">
                  <c:v>453.3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EE-40F5-8EEC-12C5AE6BFAF9}"/>
            </c:ext>
          </c:extLst>
        </c:ser>
        <c:ser>
          <c:idx val="2"/>
          <c:order val="3"/>
          <c:tx>
            <c:strRef>
              <c:f>'2024'!$G$45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'2024'!$C$46:$C$53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 (цель)</c:v>
                </c:pt>
              </c:strCache>
            </c:strRef>
          </c:cat>
          <c:val>
            <c:numRef>
              <c:f>'2024'!$G$46:$G$53</c:f>
              <c:numCache>
                <c:formatCode>0.00</c:formatCode>
                <c:ptCount val="8"/>
                <c:pt idx="0">
                  <c:v>35.82</c:v>
                </c:pt>
                <c:pt idx="1">
                  <c:v>34.049999999999997</c:v>
                </c:pt>
                <c:pt idx="2">
                  <c:v>31.83</c:v>
                </c:pt>
                <c:pt idx="3">
                  <c:v>25.45</c:v>
                </c:pt>
                <c:pt idx="4">
                  <c:v>27.52</c:v>
                </c:pt>
                <c:pt idx="5">
                  <c:v>284.5</c:v>
                </c:pt>
                <c:pt idx="6">
                  <c:v>455.90000000000003</c:v>
                </c:pt>
                <c:pt idx="7">
                  <c:v>528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4EE-40F5-8EEC-12C5AE6BF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977472"/>
        <c:axId val="31979392"/>
      </c:barChart>
      <c:catAx>
        <c:axId val="31977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979392"/>
        <c:crossesAt val="0"/>
        <c:auto val="1"/>
        <c:lblAlgn val="ctr"/>
        <c:lblOffset val="100"/>
        <c:tickMarkSkip val="1"/>
        <c:noMultiLvlLbl val="0"/>
      </c:catAx>
      <c:valAx>
        <c:axId val="31979392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Объем выполненных работ, млн. руб</a:t>
                </a:r>
              </a:p>
            </c:rich>
          </c:tx>
          <c:layout>
            <c:manualLayout>
              <c:xMode val="edge"/>
              <c:yMode val="edge"/>
              <c:x val="5.2979293387855281E-3"/>
              <c:y val="5.1707627135196603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97747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8080395595250212"/>
          <c:y val="5.6366725835571119E-2"/>
          <c:w val="0.43461791042455883"/>
          <c:h val="0.3843900292810218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21373683857504"/>
          <c:y val="5.1400554097404488E-2"/>
          <c:w val="0.72984182775446449"/>
          <c:h val="0.73444808982210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'2024'!$D$11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'2024'!$C$12:$C$18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'2024'!$D$12:$D$18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9</c:v>
                </c:pt>
                <c:pt idx="3">
                  <c:v>8</c:v>
                </c:pt>
                <c:pt idx="4">
                  <c:v>18</c:v>
                </c:pt>
                <c:pt idx="5">
                  <c:v>11</c:v>
                </c:pt>
                <c:pt idx="6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EE-403E-9347-034716EE8E36}"/>
            </c:ext>
          </c:extLst>
        </c:ser>
        <c:ser>
          <c:idx val="1"/>
          <c:order val="1"/>
          <c:tx>
            <c:strRef>
              <c:f>'2024'!$E$11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'2024'!$C$12:$C$18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'2024'!$E$12:$E$18</c:f>
              <c:numCache>
                <c:formatCode>General</c:formatCode>
                <c:ptCount val="7"/>
                <c:pt idx="0">
                  <c:v>27</c:v>
                </c:pt>
                <c:pt idx="1">
                  <c:v>17</c:v>
                </c:pt>
                <c:pt idx="2">
                  <c:v>23</c:v>
                </c:pt>
                <c:pt idx="3">
                  <c:v>28</c:v>
                </c:pt>
                <c:pt idx="4">
                  <c:v>40</c:v>
                </c:pt>
                <c:pt idx="5">
                  <c:v>37</c:v>
                </c:pt>
                <c:pt idx="6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EE-403E-9347-034716EE8E36}"/>
            </c:ext>
          </c:extLst>
        </c:ser>
        <c:ser>
          <c:idx val="2"/>
          <c:order val="2"/>
          <c:tx>
            <c:strRef>
              <c:f>'2024'!$F$11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'2024'!$C$12:$C$18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'2024'!$F$12:$F$18</c:f>
              <c:numCache>
                <c:formatCode>General</c:formatCode>
                <c:ptCount val="7"/>
                <c:pt idx="0">
                  <c:v>64</c:v>
                </c:pt>
                <c:pt idx="1">
                  <c:v>47</c:v>
                </c:pt>
                <c:pt idx="2">
                  <c:v>64</c:v>
                </c:pt>
                <c:pt idx="3">
                  <c:v>90</c:v>
                </c:pt>
                <c:pt idx="4">
                  <c:v>74</c:v>
                </c:pt>
                <c:pt idx="5">
                  <c:v>29</c:v>
                </c:pt>
                <c:pt idx="6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EE-403E-9347-034716EE8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177600"/>
        <c:axId val="57179520"/>
      </c:barChart>
      <c:catAx>
        <c:axId val="571776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179520"/>
        <c:crosses val="autoZero"/>
        <c:auto val="1"/>
        <c:lblAlgn val="ctr"/>
        <c:lblOffset val="100"/>
        <c:noMultiLvlLbl val="0"/>
      </c:catAx>
      <c:valAx>
        <c:axId val="571795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статей </a:t>
                </a:r>
                <a:r>
                  <a:rPr lang="en-US"/>
                  <a:t>Scopus/Wos</a:t>
                </a:r>
                <a:endParaRPr lang="ru-RU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1776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02468015276603"/>
          <c:y val="5.1400652621125059E-2"/>
          <c:w val="0.81162670359800204"/>
          <c:h val="0.73444808982210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 вак'!$D$11</c:f>
              <c:strCache>
                <c:ptCount val="1"/>
                <c:pt idx="0">
                  <c:v>вак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'2024 вак'!$C$12:$C$18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'2024 вак'!$D$12:$D$18</c:f>
              <c:numCache>
                <c:formatCode>General</c:formatCode>
                <c:ptCount val="7"/>
                <c:pt idx="0">
                  <c:v>215</c:v>
                </c:pt>
                <c:pt idx="1">
                  <c:v>151</c:v>
                </c:pt>
                <c:pt idx="2">
                  <c:v>104</c:v>
                </c:pt>
                <c:pt idx="3">
                  <c:v>104</c:v>
                </c:pt>
                <c:pt idx="4">
                  <c:v>117</c:v>
                </c:pt>
                <c:pt idx="5">
                  <c:v>141</c:v>
                </c:pt>
                <c:pt idx="6">
                  <c:v>144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5B-4A2F-91B6-F60DF91C5014}"/>
            </c:ext>
          </c:extLst>
        </c:ser>
        <c:ser>
          <c:idx val="1"/>
          <c:order val="1"/>
          <c:tx>
            <c:strRef>
              <c:f>'2024 вак'!$E$11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'2024 вак'!$C$12:$C$18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'2024 вак'!$E$12:$E$18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5B-4A2F-91B6-F60DF91C5014}"/>
            </c:ext>
          </c:extLst>
        </c:ser>
        <c:ser>
          <c:idx val="2"/>
          <c:order val="2"/>
          <c:tx>
            <c:strRef>
              <c:f>'2024 вак'!$F$11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'2024 вак'!$C$12:$C$18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'2024 вак'!$F$12:$F$18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85B-4A2F-91B6-F60DF91C5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105024"/>
        <c:axId val="57115392"/>
      </c:barChart>
      <c:catAx>
        <c:axId val="57105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115392"/>
        <c:crosses val="autoZero"/>
        <c:auto val="1"/>
        <c:lblAlgn val="ctr"/>
        <c:lblOffset val="100"/>
        <c:noMultiLvlLbl val="0"/>
      </c:catAx>
      <c:valAx>
        <c:axId val="57115392"/>
        <c:scaling>
          <c:orientation val="minMax"/>
          <c:max val="2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статей ВАК, ед.</a:t>
                </a:r>
              </a:p>
            </c:rich>
          </c:tx>
          <c:layout>
            <c:manualLayout>
              <c:xMode val="edge"/>
              <c:yMode val="edge"/>
              <c:x val="1.1658788705739028E-2"/>
              <c:y val="8.2932184152656588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10502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1"/>
          <c:y val="5.7443782365042211E-2"/>
          <c:w val="0.8626836938709489"/>
          <c:h val="0.733449315457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РИД!$D$11</c:f>
              <c:strCache>
                <c:ptCount val="1"/>
                <c:pt idx="0">
                  <c:v>Всего РИД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РИД!$C$12:$C$18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РИД!$D$12:$D$18</c:f>
              <c:numCache>
                <c:formatCode>General</c:formatCode>
                <c:ptCount val="7"/>
                <c:pt idx="0">
                  <c:v>31</c:v>
                </c:pt>
                <c:pt idx="1">
                  <c:v>22</c:v>
                </c:pt>
                <c:pt idx="2">
                  <c:v>19</c:v>
                </c:pt>
                <c:pt idx="3">
                  <c:v>14</c:v>
                </c:pt>
                <c:pt idx="4">
                  <c:v>16</c:v>
                </c:pt>
                <c:pt idx="5">
                  <c:v>13</c:v>
                </c:pt>
                <c:pt idx="6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4A-42B8-A434-59B0D5FDBC37}"/>
            </c:ext>
          </c:extLst>
        </c:ser>
        <c:ser>
          <c:idx val="1"/>
          <c:order val="1"/>
          <c:tx>
            <c:strRef>
              <c:f>РИД!$E$11</c:f>
              <c:strCache>
                <c:ptCount val="1"/>
                <c:pt idx="0">
                  <c:v>Патенты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РИД!$C$12:$C$18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РИД!$E$12:$E$18</c:f>
              <c:numCache>
                <c:formatCode>General</c:formatCode>
                <c:ptCount val="7"/>
                <c:pt idx="0">
                  <c:v>27</c:v>
                </c:pt>
                <c:pt idx="1">
                  <c:v>16</c:v>
                </c:pt>
                <c:pt idx="2">
                  <c:v>13</c:v>
                </c:pt>
                <c:pt idx="3">
                  <c:v>9</c:v>
                </c:pt>
                <c:pt idx="4">
                  <c:v>6</c:v>
                </c:pt>
                <c:pt idx="5">
                  <c:v>7</c:v>
                </c:pt>
                <c:pt idx="6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4A-42B8-A434-59B0D5FDBC37}"/>
            </c:ext>
          </c:extLst>
        </c:ser>
        <c:ser>
          <c:idx val="2"/>
          <c:order val="2"/>
          <c:tx>
            <c:strRef>
              <c:f>РИД!$F$11</c:f>
              <c:strCache>
                <c:ptCount val="1"/>
                <c:pt idx="0">
                  <c:v>Свид. программ для ЭВМ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РИД!$C$12:$C$18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РИД!$F$12:$F$18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10</c:v>
                </c:pt>
                <c:pt idx="5">
                  <c:v>6</c:v>
                </c:pt>
                <c:pt idx="6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4A-42B8-A434-59B0D5FDB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769600"/>
        <c:axId val="63771776"/>
      </c:barChart>
      <c:catAx>
        <c:axId val="637696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771776"/>
        <c:crosses val="autoZero"/>
        <c:auto val="1"/>
        <c:lblAlgn val="ctr"/>
        <c:lblOffset val="100"/>
        <c:noMultiLvlLbl val="0"/>
      </c:catAx>
      <c:valAx>
        <c:axId val="63771776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РИД, ед.</a:t>
                </a:r>
              </a:p>
            </c:rich>
          </c:tx>
          <c:layout>
            <c:manualLayout>
              <c:xMode val="edge"/>
              <c:yMode val="edge"/>
              <c:x val="2.4054360582062492E-3"/>
              <c:y val="0.174190962616159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7696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0585138420533864"/>
          <c:y val="2.1979853869617651E-3"/>
          <c:w val="0.53568947373604747"/>
          <c:h val="0.3551261861498081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1"/>
          <c:y val="5.7443782365042211E-2"/>
          <c:w val="0.8626836938709489"/>
          <c:h val="0.733449315457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Защиты!$D$11</c:f>
              <c:strCache>
                <c:ptCount val="1"/>
                <c:pt idx="0">
                  <c:v>Кандидатские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Защиты!$C$12:$C$16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Защиты!$D$12:$D$16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E9-4D94-92A6-9A7EC601E428}"/>
            </c:ext>
          </c:extLst>
        </c:ser>
        <c:ser>
          <c:idx val="1"/>
          <c:order val="1"/>
          <c:tx>
            <c:strRef>
              <c:f>Защиты!$E$11</c:f>
              <c:strCache>
                <c:ptCount val="1"/>
                <c:pt idx="0">
                  <c:v>Докторские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Защиты!$C$12:$C$16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Защиты!$E$12:$E$16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E9-4D94-92A6-9A7EC601E428}"/>
            </c:ext>
          </c:extLst>
        </c:ser>
        <c:ser>
          <c:idx val="2"/>
          <c:order val="2"/>
          <c:tx>
            <c:strRef>
              <c:f>Защиты!$F$11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Защиты!$C$12:$C$16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Защиты!$F$12:$F$16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E9-4D94-92A6-9A7EC601E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694784"/>
        <c:axId val="112696704"/>
      </c:barChart>
      <c:dateAx>
        <c:axId val="112694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696704"/>
        <c:crosses val="autoZero"/>
        <c:auto val="0"/>
        <c:lblOffset val="100"/>
        <c:baseTimeUnit val="days"/>
      </c:dateAx>
      <c:valAx>
        <c:axId val="112696704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защит, ед.</a:t>
                </a:r>
              </a:p>
            </c:rich>
          </c:tx>
          <c:layout>
            <c:manualLayout>
              <c:xMode val="edge"/>
              <c:yMode val="edge"/>
              <c:x val="0"/>
              <c:y val="9.1375262874749355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6947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360937385173574"/>
          <c:y val="1.8340098791998826E-4"/>
          <c:w val="0.53568947373604747"/>
          <c:h val="0.25160659265417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52121396225092"/>
          <c:y val="5.7443782365042211E-2"/>
          <c:w val="0.83785236994131296"/>
          <c:h val="0.733449315457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звания!$D$11</c:f>
              <c:strCache>
                <c:ptCount val="1"/>
                <c:pt idx="0">
                  <c:v>Доцент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звания!$C$12:$C$16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звания!$D$12:$D$16</c:f>
              <c:numCache>
                <c:formatCode>General</c:formatCode>
                <c:ptCount val="5"/>
                <c:pt idx="0">
                  <c:v>10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A0-4F20-8BBC-0B4A3BD256DA}"/>
            </c:ext>
          </c:extLst>
        </c:ser>
        <c:ser>
          <c:idx val="1"/>
          <c:order val="1"/>
          <c:tx>
            <c:strRef>
              <c:f>звания!$E$11</c:f>
              <c:strCache>
                <c:ptCount val="1"/>
                <c:pt idx="0">
                  <c:v>Профессор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звания!$C$12:$C$16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звания!$E$12:$E$16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A0-4F20-8BBC-0B4A3BD256DA}"/>
            </c:ext>
          </c:extLst>
        </c:ser>
        <c:ser>
          <c:idx val="2"/>
          <c:order val="2"/>
          <c:tx>
            <c:strRef>
              <c:f>звания!$F$11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звания!$C$12:$C$16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звания!$F$12:$F$16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A0-4F20-8BBC-0B4A3BD25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757376"/>
        <c:axId val="112763648"/>
      </c:barChart>
      <c:dateAx>
        <c:axId val="112757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763648"/>
        <c:crosses val="autoZero"/>
        <c:auto val="0"/>
        <c:lblOffset val="100"/>
        <c:baseTimeUnit val="days"/>
      </c:dateAx>
      <c:valAx>
        <c:axId val="112763648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/>
                  <a:t>Присвоено уч. званий, ед.</a:t>
                </a:r>
              </a:p>
            </c:rich>
          </c:tx>
          <c:layout>
            <c:manualLayout>
              <c:xMode val="edge"/>
              <c:yMode val="edge"/>
              <c:x val="0"/>
              <c:y val="3.5819772528433942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7573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3849917457556369"/>
          <c:y val="3.3516622922134739E-2"/>
          <c:w val="0.53568947373604747"/>
          <c:h val="0.25160659265417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776">
              <a:defRPr/>
            </a:pPr>
            <a:fld id="{67A570D4-9143-4E91-8959-8D963457B763}" type="slidenum">
              <a:rPr lang="ru-RU" sz="1200" smtClean="0">
                <a:solidFill>
                  <a:prstClr val="black"/>
                </a:solidFill>
                <a:latin typeface="Calibri"/>
              </a:rPr>
              <a:pPr defTabSz="947776">
                <a:defRPr/>
              </a:pPr>
              <a:t>1</a:t>
            </a:fld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7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69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48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923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8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05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0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469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44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78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39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5888" y="746125"/>
            <a:ext cx="6626225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15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800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437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249F46A-35C2-4372-9AA2-4C6FEDBDFF3B}" type="slidenum">
              <a:rPr lang="ru-RU" altLang="ru-RU" smtClean="0">
                <a:latin typeface="Calibri" pitchFamily="34" charset="0"/>
              </a:rPr>
              <a:pPr/>
              <a:t>17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91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9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93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21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9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569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673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07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12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24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3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6816" y="1347984"/>
            <a:ext cx="803894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ИТОГИ НАУЧНО-ИССЛЕДОВАТЕЛЬСКОЙ ДЕЯТЕЛЬНОСТИ НАБЕРЕЖНОЧЕЛНИНСКОГО ИНСТИТУТА КФУ ЗА 2023 ГОД.</a:t>
            </a:r>
          </a:p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ПЛАН НАУЧНО-ИССЛЕДОВАТЕЛЬСКОЙ ДЕЯТЕЛЬНОСТИ ИНСТИТУТА  НА 2024 ГОД.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5" y="2425107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BB1C99-94E6-4BE3-A2CB-CDF7155BD0FA}"/>
              </a:ext>
            </a:extLst>
          </p:cNvPr>
          <p:cNvSpPr txBox="1"/>
          <p:nvPr/>
        </p:nvSpPr>
        <p:spPr>
          <a:xfrm>
            <a:off x="4665848" y="5108327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Динар </a:t>
            </a:r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Дильшатович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fazullindd@yandex.ru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39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6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09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C1470DE-0EB3-40C6-98DE-9EFD42DE3AAA}"/>
              </a:ext>
            </a:extLst>
          </p:cNvPr>
          <p:cNvSpPr/>
          <p:nvPr/>
        </p:nvSpPr>
        <p:spPr>
          <a:xfrm>
            <a:off x="17747" y="165585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966D1B8-E0F8-47D0-B27B-27C7E51C80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4" y="1875237"/>
            <a:ext cx="1728192" cy="3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73901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27" y="209440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190106" y="201321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научных исследований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90106" y="1179889"/>
            <a:ext cx="10937446" cy="6067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Интеллектуальный автомобиль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интеллектуального производства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Автомобили с низким углеродным следом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Smart City как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киберфизическая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система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материалов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Информационное моделирование в строительстве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Преференциальные территории как инвестиционно-проектная деятельность  по повышению резильентности экономики и качества жизни населения промышленного региона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Информальные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технологии инклюзивного обучения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Языковая политика в федеративных государствах: новые механизмы сохранения малых языков и культур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кадровой безопасностью промышленных регионов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данных в социально значимых сферах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ABB8585-00B1-4359-9A1D-76890A532A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0" y="2167404"/>
            <a:ext cx="639362" cy="6713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76CBD03-8B42-4073-A0F7-92FBF723F7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9" y="1254960"/>
            <a:ext cx="587487" cy="5874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0254B5A-769C-4950-9A59-AE1420F94B8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479" y="3054407"/>
            <a:ext cx="606152" cy="5895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DCB799A-24EB-4FD7-82F2-0C8A2A205AB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7878" y="3841434"/>
            <a:ext cx="786739" cy="74421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375A3BD-6FC3-493B-A10B-C9401C584B8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16468" r="12355" b="23400"/>
          <a:stretch/>
        </p:blipFill>
        <p:spPr>
          <a:xfrm>
            <a:off x="187784" y="4790364"/>
            <a:ext cx="690634" cy="58685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25353F8-B699-4BE6-8F48-D8446D3FE4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</a:blip>
          <a:stretch>
            <a:fillRect/>
          </a:stretch>
        </p:blipFill>
        <p:spPr>
          <a:xfrm>
            <a:off x="277962" y="5614106"/>
            <a:ext cx="584160" cy="541034"/>
          </a:xfrm>
          <a:prstGeom prst="rect">
            <a:avLst/>
          </a:prstGeom>
        </p:spPr>
      </p:pic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xmlns="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10BF495-6A20-424C-AD2C-22E7531C49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29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306366" y="244408"/>
            <a:ext cx="6947703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Выполнение целевых показателей по НИР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590951" y="3493463"/>
          <a:ext cx="5266753" cy="2580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15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66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85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0974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Структура НИР 2023 г.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Виды НИОКР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Количество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Общая сумма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 Narrow" pitchFamily="34" charset="0"/>
                        </a:rPr>
                        <a:t>Хоз. договоры</a:t>
                      </a:r>
                      <a:endParaRPr lang="ru-RU" sz="200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46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453,3 млн руб. 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Гранты 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1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0,6 млн руб.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19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Стартап-гранты студентов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2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2,0 млн руб.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Всего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49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455,9 млн руб.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420E5B7D-12C7-4D50-9C51-3CC9783426C7}"/>
              </a:ext>
            </a:extLst>
          </p:cNvPr>
          <p:cNvGraphicFramePr>
            <a:graphicFrameLocks noGrp="1"/>
          </p:cNvGraphicFramePr>
          <p:nvPr/>
        </p:nvGraphicFramePr>
        <p:xfrm>
          <a:off x="314632" y="1111250"/>
          <a:ext cx="11543072" cy="1852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6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64190">
                  <a:extLst>
                    <a:ext uri="{9D8B030D-6E8A-4147-A177-3AD203B41FA5}">
                      <a16:colId xmlns:a16="http://schemas.microsoft.com/office/drawing/2014/main" xmlns="" val="997698311"/>
                    </a:ext>
                  </a:extLst>
                </a:gridCol>
                <a:gridCol w="4271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Количество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ставок НПР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Количество НПР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Целевой объём НИР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, </a:t>
                      </a:r>
                    </a:p>
                    <a:p>
                      <a:pPr algn="ctr"/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в тыс. руб.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Объем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выполненных НИР/Поступление денежных средств,</a:t>
                      </a:r>
                    </a:p>
                    <a:p>
                      <a:pPr algn="ctr"/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в тыс. руб.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448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224,0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120 340,00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453 277,72 / 542 990,78</a:t>
                      </a:r>
                    </a:p>
                    <a:p>
                      <a:endParaRPr lang="ru-RU" sz="2000" b="1" kern="1200" dirty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xmlns="" id="{E05C27D6-A68D-43B7-AD96-77852BF10624}"/>
              </a:ext>
            </a:extLst>
          </p:cNvPr>
          <p:cNvGraphicFramePr>
            <a:graphicFrameLocks/>
          </p:cNvGraphicFramePr>
          <p:nvPr/>
        </p:nvGraphicFramePr>
        <p:xfrm>
          <a:off x="182031" y="3059094"/>
          <a:ext cx="6408919" cy="3583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4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548" y="47143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282" y="120385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850798" y="195327"/>
            <a:ext cx="7496629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Объём НИР по структурным подразделениям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68904" y="7104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68903" y="47217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035" y="17192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8909FD1F-2143-442F-99EA-6086149D7A6D}"/>
              </a:ext>
            </a:extLst>
          </p:cNvPr>
          <p:cNvGraphicFramePr>
            <a:graphicFrameLocks noGrp="1"/>
          </p:cNvGraphicFramePr>
          <p:nvPr/>
        </p:nvGraphicFramePr>
        <p:xfrm>
          <a:off x="222248" y="2027481"/>
          <a:ext cx="11748079" cy="3169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6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46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376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3927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115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5774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312174421"/>
                    </a:ext>
                  </a:extLst>
                </a:gridCol>
              </a:tblGrid>
              <a:tr h="7920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Структурное подразделение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ВТШ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33 074,65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31 591,99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28 993,02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30100,90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26 567,12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31 738,44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387 302,86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68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ВШЭиП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2 740,83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2 317,00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2 575,00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930,00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860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1 955,95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Кафедра физического воспитания и спорта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271,00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113,00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152,30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372,70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ПИШ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246 009,26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63 646,21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6656987"/>
                  </a:ext>
                </a:extLst>
              </a:tr>
              <a:tr h="39056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ИТОГО по НЧИ КФУ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35 815,48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34 051, 99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31 839,02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31143,90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27 524,23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277 900,00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453 277,72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8" y="210570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0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51515" y="260235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Сведения о наиболее крупных НИР, выполненных в 2023 г.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5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0339FD34-57F3-4BA1-9294-49BEBB66E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582072"/>
              </p:ext>
            </p:extLst>
          </p:nvPr>
        </p:nvGraphicFramePr>
        <p:xfrm>
          <a:off x="182031" y="1055409"/>
          <a:ext cx="11803139" cy="5506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2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85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темы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Заказчик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НИОКР, руб.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ADAS 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контроля и управления транспортным средством</a:t>
                      </a:r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«КАМАЗ»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129 148 323,22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9946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в области повышения эффективности батареи водородных топливных элементов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115 567 147,57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54474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методологий оптимизации систем выпуска и нейтрализации отработавших газов, повышения эффективности и снижения выбросов CO2 двигателей и автомобилей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60 843 159,23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696522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материалов для аддитивных технологий в автомобилестроении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27 180 936,78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986611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 исследование и разработка концепции транспортного средства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22 138 329,65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8948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трудногорючих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 для автокомпонентов и анализ потребительских свойств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шумоизоляционных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5 497 008,00</a:t>
                      </a:r>
                    </a:p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2768375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критериев оценки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штампуемости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металлопроката из стали S550MC, S600MC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5 001 985,19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87593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методологии экспертизы и управления состоянием ДВС (P6) с целью обеспечения работоспособности путем совершенствования программно-технических средств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4 899 975,62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826436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и определение линейки модулей топливных элементов для пассажирских, коммерческих, магистральных ТС с применением концепции модульного проектирования, с проведением тягово-динамических расчетов и расчетом энергобаланса ТС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4 156 624,00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74734595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методики проектирования зуборезного инструмента для улучшения эксплуатационных характеристик цилиндрических прямозубых зубчатых передач.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2 807 140,00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69668606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 исследование и разработка концепции транспортного средства КАМАЗ –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Монотрак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(Челнок)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1 564 716,05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03971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79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272499" y="267719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Сведения о грантах, реализованных в 2023 г.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C560B4EE-14AE-4142-A96F-58CA064C9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111099"/>
              </p:ext>
            </p:extLst>
          </p:nvPr>
        </p:nvGraphicFramePr>
        <p:xfrm>
          <a:off x="182031" y="1425905"/>
          <a:ext cx="11860443" cy="1901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1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255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08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08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темы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гранта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2023 г., руб.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объемной неравновесной плазмы в газовом разряде атмосферного давления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МИНОБРНАУКИ  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Кафедра физики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интеллектуальной системы для повышения устойчивости городских транспортных систем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«Российский фонд фундаментальных исследований»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3 000 000 (2022-2023 г.)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4467182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1FAA102D-17B8-46A9-A07C-4DC812A1C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653918"/>
              </p:ext>
            </p:extLst>
          </p:nvPr>
        </p:nvGraphicFramePr>
        <p:xfrm>
          <a:off x="165779" y="4156539"/>
          <a:ext cx="11860442" cy="175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786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891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850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8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Номер заявки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проекта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Заявитель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Куратор проекта 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0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СтС-211842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Производство комбинированных манжет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Костин Станислав Геннадьевич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 Барыкин А. Ю., к.т.н., доцент кафедры эксплуатации автомобильного транспорта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7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СтС-222932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Производственный участок </a:t>
                      </a:r>
                      <a:r>
                        <a:rPr lang="ru-RU" sz="1500" b="0" dirty="0" err="1">
                          <a:latin typeface="Times New Roman"/>
                          <a:ea typeface="Times New Roman"/>
                          <a:cs typeface="Times New Roman"/>
                        </a:rPr>
                        <a:t>газотермического</a:t>
                      </a: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 восстановления подшипников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err="1">
                          <a:latin typeface="Times New Roman"/>
                          <a:ea typeface="Times New Roman"/>
                          <a:cs typeface="Times New Roman"/>
                        </a:rPr>
                        <a:t>Мурзин</a:t>
                      </a: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 Динар </a:t>
                      </a:r>
                      <a:r>
                        <a:rPr lang="ru-RU" sz="1500" b="0" dirty="0" err="1">
                          <a:latin typeface="Times New Roman"/>
                          <a:ea typeface="Times New Roman"/>
                          <a:cs typeface="Times New Roman"/>
                        </a:rPr>
                        <a:t>Рафисович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latin typeface="Times New Roman"/>
                          <a:ea typeface="Times New Roman"/>
                          <a:cs typeface="Times New Roman"/>
                        </a:rPr>
                        <a:t> Мышкина И. Ю., к.т.н., доцент кафедры системного анализа и информатики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4D219FF2-32A6-44A9-B156-837A01F56434}"/>
              </a:ext>
            </a:extLst>
          </p:cNvPr>
          <p:cNvSpPr/>
          <p:nvPr/>
        </p:nvSpPr>
        <p:spPr>
          <a:xfrm>
            <a:off x="653208" y="980608"/>
            <a:ext cx="106884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грантах, реализованных в 2023 г.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24A6A0A-2F9E-489A-8114-6DBAB7A416A6}"/>
              </a:ext>
            </a:extLst>
          </p:cNvPr>
          <p:cNvSpPr/>
          <p:nvPr/>
        </p:nvSpPr>
        <p:spPr>
          <a:xfrm>
            <a:off x="461316" y="3592732"/>
            <a:ext cx="106884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студенческих стартап проектах, реализованных в 2023 г.</a:t>
            </a:r>
          </a:p>
        </p:txBody>
      </p:sp>
    </p:spTree>
    <p:extLst>
      <p:ext uri="{BB962C8B-B14F-4D97-AF65-F5344CB8AC3E}">
        <p14:creationId xmlns:p14="http://schemas.microsoft.com/office/powerpoint/2010/main" val="119825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802599" y="228579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Заявки поданные на получение грантов в 2023 году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7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9C428DBA-4743-4422-940D-EBFC3705F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502486"/>
              </p:ext>
            </p:extLst>
          </p:nvPr>
        </p:nvGraphicFramePr>
        <p:xfrm>
          <a:off x="133835" y="1123438"/>
          <a:ext cx="5892642" cy="5154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5237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4386413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1120992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</a:tblGrid>
              <a:tr h="685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заявок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3130043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60344553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88143199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эксплуатации автомобильного транспорта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1307772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2736411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975978326"/>
                  </a:ext>
                </a:extLst>
              </a:tr>
              <a:tr h="120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62040045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87665999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9797867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конституционного, административного и международного права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16939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8134828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996189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4697384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38572800"/>
                  </a:ext>
                </a:extLst>
              </a:tr>
            </a:tbl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xmlns="" id="{E9D211DF-7DF7-4F1C-BD16-EAF2224F9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49055"/>
              </p:ext>
            </p:extLst>
          </p:nvPr>
        </p:nvGraphicFramePr>
        <p:xfrm>
          <a:off x="6096000" y="1133371"/>
          <a:ext cx="6026475" cy="56540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987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4602886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1029602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</a:tblGrid>
              <a:tr h="659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заявок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3326270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58162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промышленного, гражданского строительства и строительных материалов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27224354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235392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0835173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776995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31697642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автомобилей, автомобильных двигателей и дизайна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7864942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высокоэнергетических процессов и агрегатов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7683611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97775291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системного анализа и информатики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4521465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технологии строительства и управления недвижимостью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50804596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экономической теории и экономической политики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10050108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уголовного права, уголовного процесса и криминалистики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4358770"/>
                  </a:ext>
                </a:extLst>
              </a:tr>
              <a:tr h="1047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156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08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3462944" y="211787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Публикационная активность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8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9FBC9E81-E1ED-4AE0-85BB-A486E98983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409213"/>
              </p:ext>
            </p:extLst>
          </p:nvPr>
        </p:nvGraphicFramePr>
        <p:xfrm>
          <a:off x="182030" y="3151859"/>
          <a:ext cx="5603795" cy="3150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0EE708AF-CABE-4224-839A-F719558F4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927181"/>
              </p:ext>
            </p:extLst>
          </p:nvPr>
        </p:nvGraphicFramePr>
        <p:xfrm>
          <a:off x="182029" y="1078958"/>
          <a:ext cx="1158542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95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87056">
                  <a:extLst>
                    <a:ext uri="{9D8B030D-6E8A-4147-A177-3AD203B41FA5}">
                      <a16:colId xmlns:a16="http://schemas.microsoft.com/office/drawing/2014/main" xmlns="" val="1047309050"/>
                    </a:ext>
                  </a:extLst>
                </a:gridCol>
              </a:tblGrid>
              <a:tr h="39061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Категория публикации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Количество статей,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Целевой показатель,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</a:rPr>
                        <a:t>Ядро РИНЦ</a:t>
                      </a:r>
                      <a:endParaRPr lang="ru-RU" sz="20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</a:rPr>
                        <a:t>ВАК</a:t>
                      </a:r>
                      <a:endParaRPr lang="ru-RU" sz="20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28596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</a:rPr>
                        <a:t>РИНЦ</a:t>
                      </a:r>
                      <a:endParaRPr lang="ru-RU" sz="20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81047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Всего</a:t>
                      </a: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5144037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5C728EBD-05C8-426F-BDD9-A9BB245B0B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021980"/>
              </p:ext>
            </p:extLst>
          </p:nvPr>
        </p:nvGraphicFramePr>
        <p:xfrm>
          <a:off x="5867400" y="3151859"/>
          <a:ext cx="5795864" cy="3246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740734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228" y="11642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82458" y="253908"/>
            <a:ext cx="8911087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Публикационная активность и цитируемость. Статистика </a:t>
            </a:r>
            <a:r>
              <a:rPr lang="en-US" alt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SciVal</a:t>
            </a:r>
            <a:endParaRPr lang="ru-RU" alt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9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6AEA228-1C69-42B0-9C0D-9ECEE758AD86}"/>
              </a:ext>
            </a:extLst>
          </p:cNvPr>
          <p:cNvSpPr txBox="1"/>
          <p:nvPr/>
        </p:nvSpPr>
        <p:spPr>
          <a:xfrm>
            <a:off x="228682" y="5553167"/>
            <a:ext cx="117301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* </a:t>
            </a:r>
            <a:r>
              <a:rPr lang="ru-RU" sz="1600" dirty="0" err="1">
                <a:latin typeface="Arial Narrow" panose="020B0606020202030204" pitchFamily="34" charset="0"/>
              </a:rPr>
              <a:t>Field-Weighted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 err="1">
                <a:latin typeface="Arial Narrow" panose="020B0606020202030204" pitchFamily="34" charset="0"/>
              </a:rPr>
              <a:t>Citation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 err="1">
                <a:latin typeface="Arial Narrow" panose="020B0606020202030204" pitchFamily="34" charset="0"/>
              </a:rPr>
              <a:t>Impact</a:t>
            </a:r>
            <a:r>
              <a:rPr lang="ru-RU" sz="1600" dirty="0">
                <a:latin typeface="Arial Narrow" panose="020B0606020202030204" pitchFamily="34" charset="0"/>
              </a:rPr>
              <a:t> – это отношение общего количества цитирований статьи к ожидаемому среднему цитированию в соответствующей предметной области.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FWCI=1 означает, что статья цитируется на средне-мировом уровне.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FWCI&gt;1означает, что статья цитируется выше средне-мирового уровня.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A679C8F8-8E60-4506-8691-2E4252F27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824432"/>
              </p:ext>
            </p:extLst>
          </p:nvPr>
        </p:nvGraphicFramePr>
        <p:xfrm>
          <a:off x="182029" y="3419022"/>
          <a:ext cx="11915953" cy="19945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3643">
                  <a:extLst>
                    <a:ext uri="{9D8B030D-6E8A-4147-A177-3AD203B41FA5}">
                      <a16:colId xmlns:a16="http://schemas.microsoft.com/office/drawing/2014/main" xmlns="" val="1061980499"/>
                    </a:ext>
                  </a:extLst>
                </a:gridCol>
                <a:gridCol w="1274576">
                  <a:extLst>
                    <a:ext uri="{9D8B030D-6E8A-4147-A177-3AD203B41FA5}">
                      <a16:colId xmlns:a16="http://schemas.microsoft.com/office/drawing/2014/main" xmlns="" val="4185704856"/>
                    </a:ext>
                  </a:extLst>
                </a:gridCol>
                <a:gridCol w="1268511">
                  <a:extLst>
                    <a:ext uri="{9D8B030D-6E8A-4147-A177-3AD203B41FA5}">
                      <a16:colId xmlns:a16="http://schemas.microsoft.com/office/drawing/2014/main" xmlns="" val="3004375400"/>
                    </a:ext>
                  </a:extLst>
                </a:gridCol>
                <a:gridCol w="1445730">
                  <a:extLst>
                    <a:ext uri="{9D8B030D-6E8A-4147-A177-3AD203B41FA5}">
                      <a16:colId xmlns:a16="http://schemas.microsoft.com/office/drawing/2014/main" xmlns="" val="3648236924"/>
                    </a:ext>
                  </a:extLst>
                </a:gridCol>
                <a:gridCol w="876765">
                  <a:extLst>
                    <a:ext uri="{9D8B030D-6E8A-4147-A177-3AD203B41FA5}">
                      <a16:colId xmlns:a16="http://schemas.microsoft.com/office/drawing/2014/main" xmlns="" val="498124782"/>
                    </a:ext>
                  </a:extLst>
                </a:gridCol>
                <a:gridCol w="1119274">
                  <a:extLst>
                    <a:ext uri="{9D8B030D-6E8A-4147-A177-3AD203B41FA5}">
                      <a16:colId xmlns:a16="http://schemas.microsoft.com/office/drawing/2014/main" xmlns="" val="281315412"/>
                    </a:ext>
                  </a:extLst>
                </a:gridCol>
                <a:gridCol w="1557657">
                  <a:extLst>
                    <a:ext uri="{9D8B030D-6E8A-4147-A177-3AD203B41FA5}">
                      <a16:colId xmlns:a16="http://schemas.microsoft.com/office/drawing/2014/main" xmlns="" val="868903628"/>
                    </a:ext>
                  </a:extLst>
                </a:gridCol>
                <a:gridCol w="1539002">
                  <a:extLst>
                    <a:ext uri="{9D8B030D-6E8A-4147-A177-3AD203B41FA5}">
                      <a16:colId xmlns:a16="http://schemas.microsoft.com/office/drawing/2014/main" xmlns="" val="3094715457"/>
                    </a:ext>
                  </a:extLst>
                </a:gridCol>
                <a:gridCol w="1270795">
                  <a:extLst>
                    <a:ext uri="{9D8B030D-6E8A-4147-A177-3AD203B41FA5}">
                      <a16:colId xmlns:a16="http://schemas.microsoft.com/office/drawing/2014/main" xmlns="" val="1797661410"/>
                    </a:ext>
                  </a:extLst>
                </a:gridCol>
              </a:tblGrid>
              <a:tr h="1754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Структурное подразделение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все типы публикаций, все журналы  / Данные получены на основе системы </a:t>
                      </a:r>
                      <a:r>
                        <a:rPr lang="ru-RU" sz="1600" u="none" strike="noStrike" dirty="0" err="1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SciVal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949695"/>
                  </a:ext>
                </a:extLst>
              </a:tr>
              <a:tr h="350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Число публикаций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Число цитирований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Число цитирований 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(без </a:t>
                      </a:r>
                      <a:r>
                        <a:rPr lang="ru-RU" sz="1400" u="none" strike="noStrike" dirty="0" err="1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самоцитирования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FWCI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FWCI (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без </a:t>
                      </a:r>
                      <a:r>
                        <a:rPr lang="ru-RU" sz="1400" u="none" strike="noStrike" dirty="0" err="1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самоцитирования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Число публикаций в журналах Q1-Q2 по SNIP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Публикации в международной коллаборации (%)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Число </a:t>
                      </a:r>
                      <a:r>
                        <a:rPr lang="ru-RU" sz="1600" u="none" strike="noStrike" dirty="0" err="1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публ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в межд. коллаборации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3345585424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КФУ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1933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1322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0,55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579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761290832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НЧИ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1,42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1,42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1444741024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НЧИ_ВТШ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1,08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797887440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НЧИ_ВШЭП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1,79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1,79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63,6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2947756150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BD807AC3-FFA0-448D-8E7B-110257F14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977477"/>
              </p:ext>
            </p:extLst>
          </p:nvPr>
        </p:nvGraphicFramePr>
        <p:xfrm>
          <a:off x="182029" y="1041037"/>
          <a:ext cx="11915953" cy="2238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5655">
                  <a:extLst>
                    <a:ext uri="{9D8B030D-6E8A-4147-A177-3AD203B41FA5}">
                      <a16:colId xmlns:a16="http://schemas.microsoft.com/office/drawing/2014/main" xmlns="" val="892533758"/>
                    </a:ext>
                  </a:extLst>
                </a:gridCol>
                <a:gridCol w="1301080">
                  <a:extLst>
                    <a:ext uri="{9D8B030D-6E8A-4147-A177-3AD203B41FA5}">
                      <a16:colId xmlns:a16="http://schemas.microsoft.com/office/drawing/2014/main" xmlns="" val="1765420284"/>
                    </a:ext>
                  </a:extLst>
                </a:gridCol>
                <a:gridCol w="1246909">
                  <a:extLst>
                    <a:ext uri="{9D8B030D-6E8A-4147-A177-3AD203B41FA5}">
                      <a16:colId xmlns:a16="http://schemas.microsoft.com/office/drawing/2014/main" xmlns="" val="3531274572"/>
                    </a:ext>
                  </a:extLst>
                </a:gridCol>
                <a:gridCol w="1337442">
                  <a:extLst>
                    <a:ext uri="{9D8B030D-6E8A-4147-A177-3AD203B41FA5}">
                      <a16:colId xmlns:a16="http://schemas.microsoft.com/office/drawing/2014/main" xmlns="" val="641826933"/>
                    </a:ext>
                  </a:extLst>
                </a:gridCol>
                <a:gridCol w="990121">
                  <a:extLst>
                    <a:ext uri="{9D8B030D-6E8A-4147-A177-3AD203B41FA5}">
                      <a16:colId xmlns:a16="http://schemas.microsoft.com/office/drawing/2014/main" xmlns="" val="1139229709"/>
                    </a:ext>
                  </a:extLst>
                </a:gridCol>
                <a:gridCol w="1126837">
                  <a:extLst>
                    <a:ext uri="{9D8B030D-6E8A-4147-A177-3AD203B41FA5}">
                      <a16:colId xmlns:a16="http://schemas.microsoft.com/office/drawing/2014/main" xmlns="" val="1100741665"/>
                    </a:ext>
                  </a:extLst>
                </a:gridCol>
                <a:gridCol w="1533236">
                  <a:extLst>
                    <a:ext uri="{9D8B030D-6E8A-4147-A177-3AD203B41FA5}">
                      <a16:colId xmlns:a16="http://schemas.microsoft.com/office/drawing/2014/main" xmlns="" val="3240545382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xmlns="" val="3205607533"/>
                    </a:ext>
                  </a:extLst>
                </a:gridCol>
                <a:gridCol w="1309909">
                  <a:extLst>
                    <a:ext uri="{9D8B030D-6E8A-4147-A177-3AD203B41FA5}">
                      <a16:colId xmlns:a16="http://schemas.microsoft.com/office/drawing/2014/main" xmlns="" val="617523887"/>
                    </a:ext>
                  </a:extLst>
                </a:gridCol>
              </a:tblGrid>
              <a:tr h="1754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Структурное подразделение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2019-2023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, все типы публикаций, все журналы  / Данные получены на основе системы </a:t>
                      </a:r>
                      <a:r>
                        <a:rPr lang="ru-RU" sz="1600" u="none" strike="noStrike" dirty="0" err="1">
                          <a:effectLst/>
                          <a:latin typeface="Arial Narrow" panose="020B0606020202030204" pitchFamily="34" charset="0"/>
                        </a:rPr>
                        <a:t>SciVal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2436399"/>
                  </a:ext>
                </a:extLst>
              </a:tr>
              <a:tr h="811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Число публикаций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Число цитирований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Число цитирований 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(без </a:t>
                      </a:r>
                      <a:r>
                        <a:rPr lang="ru-RU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самоцитирования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FWCI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*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FWCI (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без </a:t>
                      </a:r>
                      <a:r>
                        <a:rPr lang="ru-RU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самоцитирования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Число публикаций в журналах Q1-Q2 по SNIP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Публикации в международной коллаборации (%)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Число публикации в международной коллаборации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1146533569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КФУ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12617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61400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47949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0,74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0,51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5785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30,6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3864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1971434732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НЧИ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940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2875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2268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0,85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0,66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212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18,7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177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512577101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НЧИ_ВТШ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640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1461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907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0,54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109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10,9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267518170"/>
                  </a:ext>
                </a:extLst>
              </a:tr>
              <a:tr h="175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НЧИ_ВШЭП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1414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1361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0,95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0,91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102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35,7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107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284484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468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7784" y="240934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Публикационная активность (</a:t>
            </a:r>
            <a:r>
              <a:rPr lang="ru-RU" alt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журналах входящих в ядро РИНЦ</a:t>
            </a:r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10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F16C615A-3516-4B3B-A2CE-E6A29BE3B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3306"/>
              </p:ext>
            </p:extLst>
          </p:nvPr>
        </p:nvGraphicFramePr>
        <p:xfrm>
          <a:off x="82208" y="960967"/>
          <a:ext cx="5963881" cy="55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949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3176189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945585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  <a:gridCol w="723320">
                  <a:extLst>
                    <a:ext uri="{9D8B030D-6E8A-4147-A177-3AD203B41FA5}">
                      <a16:colId xmlns:a16="http://schemas.microsoft.com/office/drawing/2014/main" xmlns="" val="2120606659"/>
                    </a:ext>
                  </a:extLst>
                </a:gridCol>
                <a:gridCol w="839838">
                  <a:extLst>
                    <a:ext uri="{9D8B030D-6E8A-4147-A177-3AD203B41FA5}">
                      <a16:colId xmlns:a16="http://schemas.microsoft.com/office/drawing/2014/main" xmlns="" val="2202960339"/>
                    </a:ext>
                  </a:extLst>
                </a:gridCol>
              </a:tblGrid>
              <a:tr h="23330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238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6007150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20,47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130043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14,23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0344553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6,25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8143199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эксплуатации автомобильного транспорта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07772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2736411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975978326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040045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87665999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9797867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конституционного, административного и международного права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1693930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8134828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996189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4697384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1,33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38572800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D08D90C3-8286-44FB-8993-9ED596BA4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772322"/>
              </p:ext>
            </p:extLst>
          </p:nvPr>
        </p:nvGraphicFramePr>
        <p:xfrm>
          <a:off x="6071044" y="962165"/>
          <a:ext cx="6096000" cy="552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129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3246552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994297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  <a:gridCol w="711578">
                  <a:extLst>
                    <a:ext uri="{9D8B030D-6E8A-4147-A177-3AD203B41FA5}">
                      <a16:colId xmlns:a16="http://schemas.microsoft.com/office/drawing/2014/main" xmlns="" val="2120606659"/>
                    </a:ext>
                  </a:extLst>
                </a:gridCol>
                <a:gridCol w="858444">
                  <a:extLst>
                    <a:ext uri="{9D8B030D-6E8A-4147-A177-3AD203B41FA5}">
                      <a16:colId xmlns:a16="http://schemas.microsoft.com/office/drawing/2014/main" xmlns="" val="2202960339"/>
                    </a:ext>
                  </a:extLst>
                </a:gridCol>
              </a:tblGrid>
              <a:tr h="2365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212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832026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3326270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58162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промышленного, гражданского строительства и строительных материалов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27224354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235392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0835173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776995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1697642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автомобилей, автомобильных двигателей и дизайна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7864942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7683611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3,33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97775291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системного анализа и информатики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4521465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технологии строительства и управления недвижимостью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50804596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экономической теории и экономической политики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10050108"/>
                  </a:ext>
                </a:extLst>
              </a:tr>
              <a:tr h="238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уголовного права, уголовного процесса и криминалистики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 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4358770"/>
                  </a:ext>
                </a:extLst>
              </a:tr>
              <a:tr h="1047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156100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410554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287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11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E5DDC38F-0FE0-47FA-ADF2-9E1DCD571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326127"/>
              </p:ext>
            </p:extLst>
          </p:nvPr>
        </p:nvGraphicFramePr>
        <p:xfrm>
          <a:off x="52630" y="960967"/>
          <a:ext cx="5724735" cy="54178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260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4261425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1089050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</a:tblGrid>
              <a:tr h="685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3130043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60344553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88143199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эксплуатации автомобильного транспорта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1307772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2736411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975978326"/>
                  </a:ext>
                </a:extLst>
              </a:tr>
              <a:tr h="120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62040045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87665999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9797867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конституционного, административного и международного права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16939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8134828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996189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4697384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38572800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CD1007FB-F77A-41F5-889F-F5C2AD74F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863646"/>
              </p:ext>
            </p:extLst>
          </p:nvPr>
        </p:nvGraphicFramePr>
        <p:xfrm>
          <a:off x="5828290" y="960967"/>
          <a:ext cx="6269696" cy="5369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9888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4850602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1009206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</a:tblGrid>
              <a:tr h="659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3326270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58162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промышленного, гражданского строительства и строительных материалов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27224354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4,66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235392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0835173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776995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31697642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ААДиД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7864942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7683611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97775291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системного анализа и информатики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4521465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ТСУН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50804596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экономической теории и экономической политики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10050108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уголовного права, уголовного процесса и криминалистики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5,68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4358770"/>
                  </a:ext>
                </a:extLst>
              </a:tr>
              <a:tr h="1047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144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1561000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418C11C-0936-4C44-AF30-AF2BF0638DAD}"/>
              </a:ext>
            </a:extLst>
          </p:cNvPr>
          <p:cNvSpPr txBox="1"/>
          <p:nvPr/>
        </p:nvSpPr>
        <p:spPr>
          <a:xfrm>
            <a:off x="937834" y="259357"/>
            <a:ext cx="89396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Публикационная активность ( в журналах ВАК)</a:t>
            </a:r>
          </a:p>
        </p:txBody>
      </p:sp>
    </p:spTree>
    <p:extLst>
      <p:ext uri="{BB962C8B-B14F-4D97-AF65-F5344CB8AC3E}">
        <p14:creationId xmlns:p14="http://schemas.microsoft.com/office/powerpoint/2010/main" val="3597359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14725" y="90078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Количество созданных результатов интеллектуальной деятельности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12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584538D7-264F-4307-857F-640B516A7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049899"/>
              </p:ext>
            </p:extLst>
          </p:nvPr>
        </p:nvGraphicFramePr>
        <p:xfrm>
          <a:off x="6346372" y="3886017"/>
          <a:ext cx="5751614" cy="2895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EF5A2463-5285-42B2-A3EA-00A144B77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028867"/>
              </p:ext>
            </p:extLst>
          </p:nvPr>
        </p:nvGraphicFramePr>
        <p:xfrm>
          <a:off x="84059" y="960967"/>
          <a:ext cx="6168299" cy="5601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104">
                  <a:extLst>
                    <a:ext uri="{9D8B030D-6E8A-4147-A177-3AD203B41FA5}">
                      <a16:colId xmlns:a16="http://schemas.microsoft.com/office/drawing/2014/main" xmlns="" val="3965977493"/>
                    </a:ext>
                  </a:extLst>
                </a:gridCol>
                <a:gridCol w="4566129">
                  <a:extLst>
                    <a:ext uri="{9D8B030D-6E8A-4147-A177-3AD203B41FA5}">
                      <a16:colId xmlns:a16="http://schemas.microsoft.com/office/drawing/2014/main" xmlns="" val="1050212815"/>
                    </a:ext>
                  </a:extLst>
                </a:gridCol>
                <a:gridCol w="1291066">
                  <a:extLst>
                    <a:ext uri="{9D8B030D-6E8A-4147-A177-3AD203B41FA5}">
                      <a16:colId xmlns:a16="http://schemas.microsoft.com/office/drawing/2014/main" xmlns="" val="4176813272"/>
                    </a:ext>
                  </a:extLst>
                </a:gridCol>
              </a:tblGrid>
              <a:tr h="532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РИД, доли.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602107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6780142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материалов, технологий и качества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2563173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3379505"/>
                  </a:ext>
                </a:extLst>
              </a:tr>
              <a:tr h="233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автомобилей, автомобильных двигателей и дизайна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2954730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КТОМП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780779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0922891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эксплуатации автомобильного транспорта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5846253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физики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4460192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системного анализа и информатики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0810163"/>
                  </a:ext>
                </a:extLst>
              </a:tr>
              <a:tr h="169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8363254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9200468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7111353"/>
                  </a:ext>
                </a:extLst>
              </a:tr>
              <a:tr h="51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9301789"/>
                  </a:ext>
                </a:extLst>
              </a:tr>
              <a:tr h="190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математики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9748382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3951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ТСУН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2364377"/>
                  </a:ext>
                </a:extLst>
              </a:tr>
              <a:tr h="237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ПГСиСМ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91519"/>
                  </a:ext>
                </a:extLst>
              </a:tr>
              <a:tr h="59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экономической теории и ЭП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1113551"/>
                  </a:ext>
                </a:extLst>
              </a:tr>
              <a:tr h="16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производственного менеджмента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8276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9390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БИММЭ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9883259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A7B9D545-2747-48F2-BCDA-8242A6865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551918"/>
              </p:ext>
            </p:extLst>
          </p:nvPr>
        </p:nvGraphicFramePr>
        <p:xfrm>
          <a:off x="6346372" y="987163"/>
          <a:ext cx="5761570" cy="27766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591">
                  <a:extLst>
                    <a:ext uri="{9D8B030D-6E8A-4147-A177-3AD203B41FA5}">
                      <a16:colId xmlns:a16="http://schemas.microsoft.com/office/drawing/2014/main" xmlns="" val="3965977493"/>
                    </a:ext>
                  </a:extLst>
                </a:gridCol>
                <a:gridCol w="4372782">
                  <a:extLst>
                    <a:ext uri="{9D8B030D-6E8A-4147-A177-3AD203B41FA5}">
                      <a16:colId xmlns:a16="http://schemas.microsoft.com/office/drawing/2014/main" xmlns="" val="1050212815"/>
                    </a:ext>
                  </a:extLst>
                </a:gridCol>
                <a:gridCol w="1098197">
                  <a:extLst>
                    <a:ext uri="{9D8B030D-6E8A-4147-A177-3AD203B41FA5}">
                      <a16:colId xmlns:a16="http://schemas.microsoft.com/office/drawing/2014/main" xmlns="" val="4176813272"/>
                    </a:ext>
                  </a:extLst>
                </a:gridCol>
              </a:tblGrid>
              <a:tr h="383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РИД, доли.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602107"/>
                  </a:ext>
                </a:extLst>
              </a:tr>
              <a:tr h="112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КАИМП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977880"/>
                  </a:ext>
                </a:extLst>
              </a:tr>
              <a:tr h="183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уголовного права, уголовного процесса и криминалистики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1237088"/>
                  </a:ext>
                </a:extLst>
              </a:tr>
              <a:tr h="183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1650540"/>
                  </a:ext>
                </a:extLst>
              </a:tr>
              <a:tr h="76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2760226"/>
                  </a:ext>
                </a:extLst>
              </a:tr>
              <a:tr h="165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0433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4485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физического воспитания и спорта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0699391"/>
                  </a:ext>
                </a:extLst>
              </a:tr>
              <a:tr h="18383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Инженерно-экономический колледж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538242"/>
                  </a:ext>
                </a:extLst>
              </a:tr>
              <a:tr h="183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0066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081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14725" y="90078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Научно-технические мероприятия организованные институтом в 2023г.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13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0365190-B320-4BAA-BE65-1B6190A65D7D}"/>
              </a:ext>
            </a:extLst>
          </p:cNvPr>
          <p:cNvSpPr/>
          <p:nvPr/>
        </p:nvSpPr>
        <p:spPr>
          <a:xfrm>
            <a:off x="146348" y="980016"/>
            <a:ext cx="1182584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научно-практическая конференция студентов, аспирантов и молодых ученых «X</a:t>
            </a:r>
            <a:r>
              <a:rPr lang="en-US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Камские чтения». Общее количество участников – 410.</a:t>
            </a:r>
          </a:p>
          <a:p>
            <a:pPr marL="457200" indent="-457200" algn="just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научная конференция профессорско-преподавательского состава </a:t>
            </a:r>
            <a:r>
              <a:rPr lang="ru-RU" alt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Набережночелнинского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института КФУ. Общее количество участников – 1</a:t>
            </a:r>
            <a:r>
              <a:rPr lang="en-US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образовательно-научная конференция студентов. Общее количество участников – </a:t>
            </a:r>
            <a:r>
              <a:rPr lang="en-US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Полуфинал конкурса «Участник молодежного научно-инновационного конкурса» («УМНИК»). 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участников – 24.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конкурс научно-технических проектов в области автоматизации производственных процессов среди студентов и магистров «</a:t>
            </a:r>
            <a:r>
              <a:rPr lang="ru-RU" alt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ТехноСтарт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Общее количество участников – 265.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Международная научно-практическая заочная конференция «ЭТАП-2023». Общее количество участников – 265. (Башмаков Д.А.)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онлайн-вебинар с международным участием  «Психолого-педагогическое сопровождение субъектов образовательного процесса с особыми образовательными потребностями». Общее количество участников –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70.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Закирова Л. М.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Закамский региональный конкурс «IT-разработка 2023» для школьников и студентов среднего профессионального образования. 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участников –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70.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Ишмурадова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И.И.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Международная конференция 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IEEE Developments in </a:t>
            </a:r>
            <a:r>
              <a:rPr lang="en-US" sz="16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e-Systems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Engineering «DeSE202</a:t>
            </a:r>
            <a:r>
              <a:rPr lang="ru-RU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участников –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350. (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Мустафина Д. Н.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Конкурс научных ораторов «Просто о науке» для участников студенческих научных кружков Высшей школы экономики и права. 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участников –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120.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Аетдинова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Р.Р.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Международный научный онлайн-семинар «Потенциал повышения качества жизни населения в период неопределенности»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Аетдинова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Р.Р.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Вебинар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«Возможности 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референс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-менеджера 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Mendeley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в исследовании». 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участников –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40. (Пуряев А.С.)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Вебинар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«Магистерская диссертация: с чего и как начать работу».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Общее количество участников –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40. (Пуряев А.С.)</a:t>
            </a:r>
          </a:p>
          <a:p>
            <a:pPr marL="457200" indent="-457200">
              <a:buFont typeface="Calibri" pitchFamily="34" charset="0"/>
              <a:buAutoNum type="arabicPeriod"/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Calibri" pitchFamily="34" charset="0"/>
              <a:buAutoNum type="arabicPeriod"/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Calibri" pitchFamily="34" charset="0"/>
              <a:buAutoNum type="arabicPeriod"/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80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BED1921-62BD-434C-A221-817B32BC7D9F}"/>
              </a:ext>
            </a:extLst>
          </p:cNvPr>
          <p:cNvSpPr/>
          <p:nvPr/>
        </p:nvSpPr>
        <p:spPr>
          <a:xfrm>
            <a:off x="1847862" y="1010075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студентов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940291F-1DD3-4B9F-B9C8-A5F5678C4EC6}"/>
              </a:ext>
            </a:extLst>
          </p:cNvPr>
          <p:cNvSpPr/>
          <p:nvPr/>
        </p:nvSpPr>
        <p:spPr>
          <a:xfrm>
            <a:off x="3658134" y="970037"/>
            <a:ext cx="8336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Правительства РФ по приоритетным направлениям модернизации и технологического развития российской экономики во 2 семестре 2022/23 учебного года 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48B88265-2987-48BB-8567-BFCE5F3A6DCE}"/>
              </a:ext>
            </a:extLst>
          </p:cNvPr>
          <p:cNvCxnSpPr>
            <a:cxnSpLocks/>
          </p:cNvCxnSpPr>
          <p:nvPr/>
        </p:nvCxnSpPr>
        <p:spPr>
          <a:xfrm flipV="1">
            <a:off x="1937792" y="2043849"/>
            <a:ext cx="6678488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7329730F-00F0-4F3B-BB6D-F6C9B43DA8BA}"/>
              </a:ext>
            </a:extLst>
          </p:cNvPr>
          <p:cNvSpPr/>
          <p:nvPr/>
        </p:nvSpPr>
        <p:spPr>
          <a:xfrm>
            <a:off x="1847862" y="1591603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студентов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4927F0B-BCC7-4196-BDAE-EAE610935272}"/>
              </a:ext>
            </a:extLst>
          </p:cNvPr>
          <p:cNvSpPr/>
          <p:nvPr/>
        </p:nvSpPr>
        <p:spPr>
          <a:xfrm>
            <a:off x="3693962" y="1495079"/>
            <a:ext cx="8336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Президента РФ по приоритетным направлениям модернизации и технологического развития российской экономики во 2 семестре 2022/23 учебного года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CE4813-62C3-4434-AFE3-2CE95140A7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62" y="968513"/>
            <a:ext cx="1683746" cy="1390841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7E95040D-A64A-4D35-A230-075274F3E6B0}"/>
              </a:ext>
            </a:extLst>
          </p:cNvPr>
          <p:cNvCxnSpPr>
            <a:cxnSpLocks/>
          </p:cNvCxnSpPr>
          <p:nvPr/>
        </p:nvCxnSpPr>
        <p:spPr>
          <a:xfrm>
            <a:off x="2058592" y="1507238"/>
            <a:ext cx="6629696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98048B4-1CF6-4280-AF79-792B86B8CE7B}"/>
              </a:ext>
            </a:extLst>
          </p:cNvPr>
          <p:cNvSpPr txBox="1"/>
          <p:nvPr/>
        </p:nvSpPr>
        <p:spPr>
          <a:xfrm>
            <a:off x="9803433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2A6F22B-0E92-477A-8219-A37505F645A8}"/>
              </a:ext>
            </a:extLst>
          </p:cNvPr>
          <p:cNvSpPr txBox="1"/>
          <p:nvPr/>
        </p:nvSpPr>
        <p:spPr>
          <a:xfrm>
            <a:off x="980343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26601B69-CC9A-4225-8B0A-357780966DDB}"/>
              </a:ext>
            </a:extLst>
          </p:cNvPr>
          <p:cNvCxnSpPr>
            <a:cxnSpLocks/>
          </p:cNvCxnSpPr>
          <p:nvPr/>
        </p:nvCxnSpPr>
        <p:spPr>
          <a:xfrm>
            <a:off x="2058592" y="869327"/>
            <a:ext cx="655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290010" y="3537020"/>
            <a:ext cx="10377990" cy="2738662"/>
            <a:chOff x="550335" y="1486103"/>
            <a:chExt cx="14050461" cy="3364046"/>
          </a:xfrm>
        </p:grpSpPr>
        <p:sp>
          <p:nvSpPr>
            <p:cNvPr id="69" name="Прямоугольник 68"/>
            <p:cNvSpPr/>
            <p:nvPr/>
          </p:nvSpPr>
          <p:spPr>
            <a:xfrm>
              <a:off x="1545368" y="2997667"/>
              <a:ext cx="6989979" cy="1852482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defRPr/>
              </a:pPr>
              <a:r>
                <a:rPr lang="ru-RU" sz="15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Лучшая научная работа КФУ</a:t>
              </a:r>
            </a:p>
            <a:p>
              <a:pPr>
                <a:defRPr/>
              </a:pPr>
              <a:r>
                <a:rPr lang="ru-RU" sz="15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«Разработка технологии изотермической закалки чугуна с </a:t>
              </a:r>
              <a:r>
                <a:rPr lang="ru-RU" sz="15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вермикулярным</a:t>
              </a:r>
              <a:r>
                <a:rPr lang="ru-RU" sz="15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графитом для деталей машиностроения» (научный руководитель - Панов А. Г.)</a:t>
              </a:r>
            </a:p>
            <a:p>
              <a:pPr>
                <a:defRPr/>
              </a:pPr>
              <a:endPara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defRPr/>
              </a:pPr>
              <a:r>
                <a:rPr lang="ru-RU" sz="15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35" y="1517534"/>
              <a:ext cx="821266" cy="81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Box 22"/>
            <p:cNvSpPr txBox="1">
              <a:spLocks noChangeArrowheads="1"/>
            </p:cNvSpPr>
            <p:nvPr/>
          </p:nvSpPr>
          <p:spPr bwMode="auto">
            <a:xfrm>
              <a:off x="1545368" y="1517534"/>
              <a:ext cx="7407812" cy="185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917" tIns="60958" rIns="121917" bIns="60958">
              <a:spAutoFit/>
            </a:bodyPr>
            <a:lstStyle/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патентов ОИС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209 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публикаций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617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докладов на конференциях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призовых мест на конкурсах научных работ</a:t>
              </a:r>
            </a:p>
            <a:p>
              <a:pPr>
                <a:defRPr/>
              </a:pPr>
              <a:endParaRPr lang="ru-RU" alt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6" name="Рисунок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066" y="3144831"/>
              <a:ext cx="632883" cy="76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TextBox 22"/>
            <p:cNvSpPr txBox="1">
              <a:spLocks noChangeArrowheads="1"/>
            </p:cNvSpPr>
            <p:nvPr/>
          </p:nvSpPr>
          <p:spPr bwMode="auto">
            <a:xfrm>
              <a:off x="8976814" y="1486103"/>
              <a:ext cx="5623982" cy="117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студенческих научных кружков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247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участников СНК</a:t>
              </a:r>
            </a:p>
            <a:p>
              <a:pPr>
                <a:defRPr/>
              </a:pPr>
              <a:endParaRPr lang="ru-RU" alt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653E751-1BAF-4C2E-B481-6E3957370C62}"/>
              </a:ext>
            </a:extLst>
          </p:cNvPr>
          <p:cNvSpPr txBox="1"/>
          <p:nvPr/>
        </p:nvSpPr>
        <p:spPr>
          <a:xfrm>
            <a:off x="2421594" y="247110"/>
            <a:ext cx="5702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  <a:latin typeface="Arial Narrow" panose="020B0606020202030204" pitchFamily="34" charset="0"/>
                <a:cs typeface="Aharoni" pitchFamily="2" charset="-79"/>
              </a:defRPr>
            </a:lvl1pPr>
          </a:lstStyle>
          <a:p>
            <a:r>
              <a:rPr lang="ru-RU" altLang="ru-RU" dirty="0"/>
              <a:t>РЕЗУЛЬТАТИВНОСТЬ НИРС</a:t>
            </a:r>
            <a:endParaRPr lang="ru-RU" dirty="0"/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xmlns="" id="{D007A982-68D8-4DF3-9C63-A5B3D62B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80771"/>
            <a:ext cx="2133600" cy="329279"/>
          </a:xfrm>
        </p:spPr>
        <p:txBody>
          <a:bodyPr/>
          <a:lstStyle/>
          <a:p>
            <a:pPr>
              <a:defRPr/>
            </a:pPr>
            <a:fld id="{B9470815-2E10-45F6-AD5A-90494F4F0D18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C9332836-6E6F-45EF-ADE4-3E023FF7B7CE}"/>
              </a:ext>
            </a:extLst>
          </p:cNvPr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xmlns="" id="{E46897BB-2192-4D42-B021-BB940554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190" y="193973"/>
            <a:ext cx="7707078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4657716F-5784-4543-B07E-F2A749B291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pic>
        <p:nvPicPr>
          <p:cNvPr id="34" name="Picture 2" descr="C:\Users\MSShafigullin\Desktop\2020\5+\5+ (white).png">
            <a:extLst>
              <a:ext uri="{FF2B5EF4-FFF2-40B4-BE49-F238E27FC236}">
                <a16:creationId xmlns:a16="http://schemas.microsoft.com/office/drawing/2014/main" xmlns="" id="{4937157F-97EE-42D4-A079-EB312044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D248C153-F222-463B-A552-8586549C5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67D7D761-9963-47FC-920D-BE0B1E1A7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227133D-D7CE-42FB-B068-16EF177B2B45}"/>
              </a:ext>
            </a:extLst>
          </p:cNvPr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A6D7072-7132-4AB5-AA9C-5B087DBF17A0}"/>
              </a:ext>
            </a:extLst>
          </p:cNvPr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A89BEA71-5783-4A47-8EED-C3AE494638BC}"/>
              </a:ext>
            </a:extLst>
          </p:cNvPr>
          <p:cNvSpPr/>
          <p:nvPr/>
        </p:nvSpPr>
        <p:spPr>
          <a:xfrm>
            <a:off x="1847862" y="2132314"/>
            <a:ext cx="194828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студента    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E8F7B0DD-D8C8-442C-9771-696BED9DA56B}"/>
              </a:ext>
            </a:extLst>
          </p:cNvPr>
          <p:cNvSpPr/>
          <p:nvPr/>
        </p:nvSpPr>
        <p:spPr>
          <a:xfrm>
            <a:off x="3693962" y="2088231"/>
            <a:ext cx="8336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КФУ за научные достижения в 2023 году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D480A35-35D4-478B-8918-D0AF9A9F6158}"/>
              </a:ext>
            </a:extLst>
          </p:cNvPr>
          <p:cNvSpPr txBox="1"/>
          <p:nvPr/>
        </p:nvSpPr>
        <p:spPr>
          <a:xfrm>
            <a:off x="104645" y="2462512"/>
            <a:ext cx="10360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НИР: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студентов привлеченных в научно-исследовательскую деятельность – 1071;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студентов привлеченных на выполнение НИОКР с оплатой труда – 31;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A628ADE5-C21D-447B-9FB3-E995C7E98669}"/>
              </a:ext>
            </a:extLst>
          </p:cNvPr>
          <p:cNvSpPr/>
          <p:nvPr/>
        </p:nvSpPr>
        <p:spPr>
          <a:xfrm>
            <a:off x="1060356" y="5761992"/>
            <a:ext cx="5471578" cy="104643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студенческий научный кружок КФУ</a:t>
            </a:r>
          </a:p>
          <a:p>
            <a:pPr>
              <a:defRPr/>
            </a:pP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Финалист СНК «Лингвистика лингводидактика» (научный руководитель - Базарова Л. В.)</a:t>
            </a:r>
          </a:p>
          <a:p>
            <a:pPr>
              <a:defRPr/>
            </a:pP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2" name="Рисунок 23">
            <a:extLst>
              <a:ext uri="{FF2B5EF4-FFF2-40B4-BE49-F238E27FC236}">
                <a16:creationId xmlns:a16="http://schemas.microsoft.com/office/drawing/2014/main" xmlns="" id="{11C38B34-CFE9-41FF-9AA3-BBB7A1B409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38" y="5889487"/>
            <a:ext cx="467462" cy="6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9F840C76-BFB1-428D-8E53-8430399D16A5}"/>
              </a:ext>
            </a:extLst>
          </p:cNvPr>
          <p:cNvSpPr/>
          <p:nvPr/>
        </p:nvSpPr>
        <p:spPr>
          <a:xfrm>
            <a:off x="6494762" y="4317487"/>
            <a:ext cx="5162957" cy="273920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Фондом «Талант и успех» в проекте «Сириус. Лето: начни свой проект» поддержаны 2 заявки:</a:t>
            </a:r>
          </a:p>
          <a:p>
            <a:pPr>
              <a:defRPr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«Настольная книга по финансовой безопасности» (СНК «Клуб молодого экономиста», куратор </a:t>
            </a: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Аетдинова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Р.Р.)</a:t>
            </a:r>
          </a:p>
          <a:p>
            <a:pPr marL="342900" indent="-342900">
              <a:buAutoNum type="arabicPeriod"/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мобильного приложения «Планировщик заданий для школьников» с элементами геймификации» (кураторы: Базарова Л.В., </a:t>
            </a: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Багатеева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А.О., Страхова </a:t>
            </a: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И.В.,Валиев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Р.А.)</a:t>
            </a:r>
          </a:p>
          <a:p>
            <a:pPr marL="342900" indent="-342900">
              <a:buAutoNum type="arabicPeriod"/>
              <a:defRPr/>
            </a:pP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6450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1190" y="193973"/>
            <a:ext cx="7707078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15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4AC560A8-B015-4B42-8487-4CD328F61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86772"/>
              </p:ext>
            </p:extLst>
          </p:nvPr>
        </p:nvGraphicFramePr>
        <p:xfrm>
          <a:off x="92364" y="1154207"/>
          <a:ext cx="12005624" cy="4426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1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74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88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05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936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417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892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9208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9050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8892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8733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8733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8575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88575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8575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84481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28444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Высшие школы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Доклады на научных</a:t>
                      </a:r>
                      <a:r>
                        <a:rPr lang="ru-RU" sz="1600" b="1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 err="1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конферен-циях</a:t>
                      </a:r>
                      <a:r>
                        <a:rPr lang="ru-RU" sz="1600" b="1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всего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Международные</a:t>
                      </a:r>
                    </a:p>
                  </a:txBody>
                  <a:tcPr vert="vert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всероссийские</a:t>
                      </a:r>
                    </a:p>
                  </a:txBody>
                  <a:tcPr vert="vert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региональные</a:t>
                      </a:r>
                    </a:p>
                  </a:txBody>
                  <a:tcPr vert="vert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Экспонаты, представ-ленные</a:t>
                      </a:r>
                      <a:r>
                        <a:rPr lang="ru-RU" sz="1600" b="1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на выставках с участием студентов, всего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Научные публи-кации, всего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изданные за рубежом</a:t>
                      </a:r>
                    </a:p>
                  </a:txBody>
                  <a:tcPr vert="vert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без</a:t>
                      </a:r>
                      <a:r>
                        <a:rPr lang="ru-RU" sz="1600" b="1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соавторов – работников вуза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vert="vert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Студ. работы, поданные на конкурс на лучшую научно– исслед. работу, всего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Награды, полученныена конкурсах на лучшую научно-исслед. работу и на выставках, всего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РИД полученные студентами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Студенческие проекты, поданные на конкурсы грантов, всего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Гранты, выигранные студентами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Стипендии Президента</a:t>
                      </a:r>
                      <a:r>
                        <a:rPr lang="ru-RU" sz="1600" b="1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РФ, получаемые студентами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Стипендии Правительства РФ, получаемые студентами</a:t>
                      </a:r>
                    </a:p>
                  </a:txBody>
                  <a:tcPr marL="0" marR="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9991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ВТШ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9991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ВШЭиП</a:t>
                      </a:r>
                      <a:endParaRPr lang="ru-RU" sz="1600" b="1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9991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058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1190" y="193973"/>
            <a:ext cx="7707078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17453" y="806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17453" y="45941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16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2544A69C-EAEF-4D39-863E-5648577058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201847"/>
              </p:ext>
            </p:extLst>
          </p:nvPr>
        </p:nvGraphicFramePr>
        <p:xfrm>
          <a:off x="-3" y="972154"/>
          <a:ext cx="12192000" cy="5805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1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096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15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617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948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179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№ п/п 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 Мероприятие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 Место проведения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 Участник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Результат 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1639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VIII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Международный Конкурс информационно-коммуникационных технологий «Интеллектуальная Россия»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Молодежный союз экономистов и финансистов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Гарявина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Е.Е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., Иванов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М.О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., Федоров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А.Р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Диплом за 1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место  в номинации «Управление информационными системами», Диплом за 1 место в номинации «Реинжиниринг информационных систем», Диплом за 1 место в номинации «Автоматизированные системы управления»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50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Международный конкурс «Основы классического менеджмента»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ООО «Научно-образовательный центр «Эрудит», г. Саратов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Гарипова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Р.М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Диплом 3 место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50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Международный конкурс «Основы маркетинга»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ООО «Научно-образовательный центр «Эрудит», г. Саратов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Гарипова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Р.М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Диплом 1 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23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X Всероссийский Конкурс развития научно-инновационной и инженерно-технической системы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Молодежный союз экономистов и финансистов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Федоров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А.Р</a:t>
                      </a:r>
                      <a:endParaRPr lang="ru-RU" sz="1400" b="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Диплом за первое место в номинации «Развитие исследовательской и инновационной деятельности в Российских вузах».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23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83" marR="34683" marT="0" marB="0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Конкурс лучший студенческий научный кружок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КФУ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КФУ,  г. Казань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СНК «Когнитивная психология»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СНК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«Лингвистика и лингводидактика»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Диплом финалиста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269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4683" marR="34683" marT="0" marB="0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Конкурс на лучшую научную работу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студентов КФУ в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КФУ,  г. Казань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Гимазетдинова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Ч. А.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Гладыш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Е.Д</a:t>
                      </a: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Диплом 2 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550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1020016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19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079" y="50446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461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11"/>
          <p:cNvSpPr txBox="1">
            <a:spLocks noChangeArrowheads="1"/>
          </p:cNvSpPr>
          <p:nvPr/>
        </p:nvSpPr>
        <p:spPr bwMode="auto">
          <a:xfrm>
            <a:off x="1884441" y="148562"/>
            <a:ext cx="706361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Студенческие научные кружки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52203" y="11382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81835" y="52611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201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16" y="214797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82032" y="1329472"/>
            <a:ext cx="6143267" cy="31598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 anchor="ctr">
            <a:spAutoFit/>
          </a:bodyPr>
          <a:lstStyle/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VR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ЛАБОРАТОРИЯ»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«ПАТЕНТОВЕДЕНИЕ»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«АВТОМАТИЗИРОВАННЫЙ МОНИТОРИНГ ТОЧНОСТИ»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«ЦИФРОВОЙ ТРАНСПОРТ»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«ВЫСОКОЭНЕРГЕТИЧЕСКАЯ ФИЗИКА»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«МЕХАТРОНИКА И РОБОТОТЕХНИКА»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3D-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МОДЕЛИРОВАНИЕ»</a:t>
            </a: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«БЕЗОПАСНАЯ СРЕДА» </a:t>
            </a:r>
          </a:p>
          <a:p>
            <a:pPr defTabSz="1219108">
              <a:spcAft>
                <a:spcPts val="800"/>
              </a:spcAft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«ИНФОРМАЦИОННОЕ МОДЕЛИРОВАНИЕ В СТРОИТЕЛЬСТВЕ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»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63040" y="1102668"/>
            <a:ext cx="5770033" cy="373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«ЛИНГВИСТИКА И ЛИНГВОДИДАКТИКА»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«ПУБЛИЧНОЕ ПРАВО И ТАМОЖЕННОЕ ДЕЛО»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«КЛУБ МОЛОДОГО ЭКОНОМИСТА»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«КОГНИТИВНАЯ ПСИХОЛОГИЯ»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«КРИМИНОЛОГИЯ И КРИМИНАЛИСТИКА»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«ЭКОНОМИЧЕСКАЯ СРЕДА»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«ИННОВАЦИИ В УПРАВЛЕНИИ»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«НАУЧНЫЙ ЛИДЕР»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«ГОСУДАРСТВЕННОЕ И МУНИЦИПАЛЬНОЕ УПРАВЛЕНИЕ» </a:t>
            </a:r>
          </a:p>
          <a:p>
            <a:pPr>
              <a:lnSpc>
                <a:spcPct val="150000"/>
              </a:lnSpc>
            </a:pPr>
            <a:endParaRPr lang="ru-RU" sz="1600" b="1" dirty="0">
              <a:solidFill>
                <a:schemeClr val="accent4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0AA6B24-F968-41A1-9950-D90C7DE5D9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2" y="4471988"/>
            <a:ext cx="1702409" cy="2328319"/>
          </a:xfrm>
          <a:prstGeom prst="rect">
            <a:avLst/>
          </a:prstGeom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705" y="4451307"/>
            <a:ext cx="1746239" cy="232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5907">
            <a:off x="3582189" y="2323879"/>
            <a:ext cx="22002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171" y="5257467"/>
            <a:ext cx="2054802" cy="154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 descr="Создание небольшого пешеходного робота с использованием микро сервоприводного и ультразвукового датчик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44" y="1142434"/>
            <a:ext cx="1394470" cy="92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319" y="2302395"/>
            <a:ext cx="1380649" cy="181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445" y="1095804"/>
            <a:ext cx="1662633" cy="112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970452" y="1095804"/>
            <a:ext cx="45719" cy="3355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13971"/>
          <a:stretch/>
        </p:blipFill>
        <p:spPr bwMode="auto">
          <a:xfrm>
            <a:off x="3799739" y="4463384"/>
            <a:ext cx="2160795" cy="2311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Image" descr="Image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16171" y="4463384"/>
            <a:ext cx="2054802" cy="137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Рисунок 14" descr="C:\Users\admin\Desktop\Мои документы\2021-2022\Отчеты и дорожные карты\Для отчета ВШЭП\VAHV964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7"/>
          <a:stretch>
            <a:fillRect/>
          </a:stretch>
        </p:blipFill>
        <p:spPr bwMode="auto">
          <a:xfrm>
            <a:off x="8105093" y="4463384"/>
            <a:ext cx="1960647" cy="231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523" y="4471988"/>
            <a:ext cx="1973555" cy="230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Номер слайда 2">
            <a:extLst>
              <a:ext uri="{FF2B5EF4-FFF2-40B4-BE49-F238E27FC236}">
                <a16:creationId xmlns:a16="http://schemas.microsoft.com/office/drawing/2014/main" xmlns="" id="{52202504-87C5-4B37-9E72-314BE2FC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17</a:t>
            </a:fld>
            <a:endParaRPr lang="ru-RU" sz="16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925AE43A-17A7-4318-B679-CE03B313F0A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49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6176" y="17059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кадров. Прием в аспирантуру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612365"/>
              </p:ext>
            </p:extLst>
          </p:nvPr>
        </p:nvGraphicFramePr>
        <p:xfrm>
          <a:off x="36945" y="968259"/>
          <a:ext cx="12118109" cy="5932628"/>
        </p:xfrm>
        <a:graphic>
          <a:graphicData uri="http://schemas.openxmlformats.org/drawingml/2006/table">
            <a:tbl>
              <a:tblPr/>
              <a:tblGrid>
                <a:gridCol w="67751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37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14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2918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18472">
                  <a:extLst>
                    <a:ext uri="{9D8B030D-6E8A-4147-A177-3AD203B41FA5}">
                      <a16:colId xmlns:a16="http://schemas.microsoft.com/office/drawing/2014/main" xmlns="" val="1964485445"/>
                    </a:ext>
                  </a:extLst>
                </a:gridCol>
              </a:tblGrid>
              <a:tr h="23839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направлений подготовки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Шифр научной специальности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2024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082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Электрофизика, электрофизические установки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1.3.13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Механика жидкости, газа и плазмы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анализ, управление и обработка информации, статистика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53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Автоматизация и управление технологическими процессами и производствами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Электротехнические комплексы и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Турбомашины и поршневые двигатели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Роботы, мехатроника и робототехнические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и оборудование механической и физико-технической обработки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27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и машины обработки давлением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Сварка, родственные процессы и технологии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Гидравлические машины, вакуумная, компрессорная техника,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</a:t>
                      </a: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и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пневмосистемы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Наземные транспортно-технологические средства и комплексы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Материаловедение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Литейное производство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Нанотехнологии и наноматериалы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Эксплуатация автомобильного транспорта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57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Интеллектуальные транспортные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257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Региональная и отраслевая экономика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Теоретическая, прикладная и сравнительно-сопоставительная лингвистика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23839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3/25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18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70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23102" y="36953"/>
            <a:ext cx="7470476" cy="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кадров. </a:t>
            </a:r>
          </a:p>
          <a:p>
            <a:pPr algn="ctr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Защита диссертаций и присвоение учёных званий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19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A37DB82D-45A7-4588-92C9-78E441B0D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316584"/>
              </p:ext>
            </p:extLst>
          </p:nvPr>
        </p:nvGraphicFramePr>
        <p:xfrm>
          <a:off x="114477" y="1040955"/>
          <a:ext cx="6114874" cy="33362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389">
                  <a:extLst>
                    <a:ext uri="{9D8B030D-6E8A-4147-A177-3AD203B41FA5}">
                      <a16:colId xmlns:a16="http://schemas.microsoft.com/office/drawing/2014/main" xmlns="" val="1081805158"/>
                    </a:ext>
                  </a:extLst>
                </a:gridCol>
                <a:gridCol w="2550659">
                  <a:extLst>
                    <a:ext uri="{9D8B030D-6E8A-4147-A177-3AD203B41FA5}">
                      <a16:colId xmlns:a16="http://schemas.microsoft.com/office/drawing/2014/main" xmlns="" val="2312614033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xmlns="" val="807947701"/>
                    </a:ext>
                  </a:extLst>
                </a:gridCol>
                <a:gridCol w="1552576">
                  <a:extLst>
                    <a:ext uri="{9D8B030D-6E8A-4147-A177-3AD203B41FA5}">
                      <a16:colId xmlns:a16="http://schemas.microsoft.com/office/drawing/2014/main" xmlns="" val="4218649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Должность, подразделение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32159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Султанова (Нурутдинова) Наиля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Ривгатевна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(Решение диссовета КФУ от 16.02.2023г.)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ассистент кафедры иностранных языков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филологических наук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81562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Гильман Виталий Николаевич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(Решение диссовета КФУ от 28.12.2022г.)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преподаватель каф.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5198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Шаехова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Ирина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Фаридовна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(защита 26.05.2023)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680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Низамов Равиль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Салимович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2261/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06.12.2023, защита 15.06.2023)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машиностроения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86194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Закиров Эрнст Сергеевич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(защита 26.05.2023)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(аспирант)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1951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Фазлыев Марат Рашитович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(аспирант)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1426615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BAE51D5-4757-4FC1-B959-F5DE30888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645135"/>
              </p:ext>
            </p:extLst>
          </p:nvPr>
        </p:nvGraphicFramePr>
        <p:xfrm>
          <a:off x="6314897" y="1032863"/>
          <a:ext cx="5762626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994">
                  <a:extLst>
                    <a:ext uri="{9D8B030D-6E8A-4147-A177-3AD203B41FA5}">
                      <a16:colId xmlns:a16="http://schemas.microsoft.com/office/drawing/2014/main" xmlns="" val="1705496348"/>
                    </a:ext>
                  </a:extLst>
                </a:gridCol>
                <a:gridCol w="2735212">
                  <a:extLst>
                    <a:ext uri="{9D8B030D-6E8A-4147-A177-3AD203B41FA5}">
                      <a16:colId xmlns:a16="http://schemas.microsoft.com/office/drawing/2014/main" xmlns="" val="1193525360"/>
                    </a:ext>
                  </a:extLst>
                </a:gridCol>
                <a:gridCol w="1577304">
                  <a:extLst>
                    <a:ext uri="{9D8B030D-6E8A-4147-A177-3AD203B41FA5}">
                      <a16:colId xmlns:a16="http://schemas.microsoft.com/office/drawing/2014/main" xmlns="" val="3341521997"/>
                    </a:ext>
                  </a:extLst>
                </a:gridCol>
                <a:gridCol w="1074116">
                  <a:extLst>
                    <a:ext uri="{9D8B030D-6E8A-4147-A177-3AD203B41FA5}">
                      <a16:colId xmlns:a16="http://schemas.microsoft.com/office/drawing/2014/main" xmlns="" val="36423375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Должность, подразделение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Учёное звание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5120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Хузин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Ильнур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Рафисович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1329-нк от 22.06.2023г.)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филологии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81435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Багатеева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Ангелина Олеговна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1329-нк от 22.06.2023г.)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филологии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54098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Байрамов Булат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Фаритович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1329-нк от 22.06.2023г.)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МиК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8318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Сайфуллина Миляуша Назимовна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1961/нк от 13.10.2023)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филологии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2666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Лоншакова Марина Михайловна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1961/нк от 13.10.2023)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ААДиД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76886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Валиев Айнур Миннегаянович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2197/нк от 28.11.2023)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машиностроения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1912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Недорезова Ольга Юрьевна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№ 2197/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28.11.2023)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 кафедры КАиМП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25963432"/>
                  </a:ext>
                </a:extLst>
              </a:tr>
            </a:tbl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E1F47446-CCAE-4A0F-B8EC-95581C0E45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608008"/>
              </p:ext>
            </p:extLst>
          </p:nvPr>
        </p:nvGraphicFramePr>
        <p:xfrm>
          <a:off x="578168" y="4377182"/>
          <a:ext cx="5279708" cy="2453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1278BC42-A3A8-4864-9FE9-C2B0417508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783974"/>
              </p:ext>
            </p:extLst>
          </p:nvPr>
        </p:nvGraphicFramePr>
        <p:xfrm>
          <a:off x="6229351" y="4518520"/>
          <a:ext cx="5625941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29363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6176" y="17059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Темы НИОКР планируемые в 2024 г.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20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A6D258B4-EC50-4913-B2E9-8B00FA4BC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65" y="1073784"/>
            <a:ext cx="11709070" cy="5528898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прототипа интеллектуальной системы управления беспилотными транспортными средствами для внутризаводской доставки грузов ПАО «КАМАЗ» ( рук. к.т.н., доцент Илюхин А.Н.)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в области повышения эффективности батареи водородных топливных элементов ( 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Фазуллин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Д.Д.)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методологий оптимизации систем выпуска и нейтрализации отработавших газов, повышения эффективности и снижения выбросов CO2 двигателей и автомобилей с целью достижения требований перспективных экологических классов ( 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Галиакбаров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А.Т.)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материалов для аддитивных технологий в автомобилестроении (рук.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Шафигуллин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Л.Н.)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исследование и разработка концепции транспортного средства (рук. к.т.н., доцент, Лоншакова  М.М.)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системы контроля движения беспилотных ВАТС ПАО «КАМАЗ» в беспилотном логистическом коридоре М-11 "Нева". (рук. к.т.н., доцент Илюхин А.Н.)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упрочнения деталей методом закалки ТВЧ взамен ХТО (рук.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Саубанов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Р.Р.)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инновационной технологии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зубофрезирования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дисковым инструментом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пятикоординатных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станках с ЧПУ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InvoMilling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(рук. к.т.н., доцент Кондрашов А.Г.).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методологии экспертизы и управления состоянием ДВС (P6) с целью обеспечения работоспособности путем совершенствования программно-технических средств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(рук. д.т.н., профессор Панкратов Д.Л.)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структуры и режимов изотермической закалки высокопрочного чугуна для снижения веса и улучшения эксплуатационных свойств деталей автомобилей семейства КАМАЗ. (рук. д.т.н., профессор Панов А.Г.)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методологии формирования альтернативных технологических маршрутов изготовления деталей на основе исскуственного интеллекта и анализа больших массивов данных( рук. д.т.н., профессор Симонова Л.А.)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ru-RU" sz="1600" b="1" dirty="0">
              <a:solidFill>
                <a:srgbClr val="00549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492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21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D048AC-1711-403B-9887-7AB03F83B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87487B1E-56A2-4323-AF66-0F850BB6D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282177"/>
              </p:ext>
            </p:extLst>
          </p:nvPr>
        </p:nvGraphicFramePr>
        <p:xfrm>
          <a:off x="182031" y="1171078"/>
          <a:ext cx="11928396" cy="5386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7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06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Даты проведения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55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конференция 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IEEE Developments in e-Systems Engineering «DeSE202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(2 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 секции)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9-13 января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2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научная конференция профессорско-преподавательского состава Набережночелнинского института КФУ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февраля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Вебинар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(мастер-класс) «</a:t>
                      </a: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EndNote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возможности </a:t>
                      </a: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референс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-менеджера для ведения НИР» (НЧИ</a:t>
                      </a:r>
                      <a:r>
                        <a:rPr lang="ru-RU" sz="1500" b="0" i="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КФУ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января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науки (Конкурс-соревнование с участием СНК)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февраля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8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Международной научной конференции «Качество жизни населения промышленных территорий в эпоху неопределенности»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апреля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4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научно – образовательная конференция студентов Набережночелнинского института КФУ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 Всероссийская научно-практическая конференция «Консолидация теории и практики психолого-педагогического сопровождения лиц с особыми образовательными потребностями»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Международная сетевая научно практическая конференция  «Технологии, материалы, транспорт, безопасность и логистика: перспективы развития –</a:t>
                      </a:r>
                      <a:r>
                        <a:rPr lang="en-US" sz="1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TMTSL</a:t>
                      </a: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»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Май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99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Фестиваль науки (Презентация деятельности научных кружков)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130536"/>
                  </a:ext>
                </a:extLst>
              </a:tr>
              <a:tr h="307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научно-техническая конференция «Наука и технология модифицирования чугуна - 2024»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16-18 октября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научно-практическая конференция «Ермаковские чтения в Набережных Челнах. Культурно-историческая и социально-экономическая динамика регионов: Вызовы и возможности»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 октября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710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научно–практическая конференция студентов, аспирантов и молодых ученых «X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Камские чтения»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ноября 2024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8226092"/>
                  </a:ext>
                </a:extLst>
              </a:tr>
            </a:tbl>
          </a:graphicData>
        </a:graphic>
      </p:graphicFrame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523" y="160198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 научных мероприятий на 2024г.</a:t>
            </a:r>
          </a:p>
        </p:txBody>
      </p:sp>
    </p:spTree>
    <p:extLst>
      <p:ext uri="{BB962C8B-B14F-4D97-AF65-F5344CB8AC3E}">
        <p14:creationId xmlns:p14="http://schemas.microsoft.com/office/powerpoint/2010/main" val="2422866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476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22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423" y="14861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Целевые показатели на 2024г.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F1B4B03-371F-4FFF-8901-45CFB2343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92270"/>
              </p:ext>
            </p:extLst>
          </p:nvPr>
        </p:nvGraphicFramePr>
        <p:xfrm>
          <a:off x="102127" y="959192"/>
          <a:ext cx="11987745" cy="5586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800">
                  <a:extLst>
                    <a:ext uri="{9D8B030D-6E8A-4147-A177-3AD203B41FA5}">
                      <a16:colId xmlns:a16="http://schemas.microsoft.com/office/drawing/2014/main" xmlns="" val="3340093130"/>
                    </a:ext>
                  </a:extLst>
                </a:gridCol>
                <a:gridCol w="9683562">
                  <a:extLst>
                    <a:ext uri="{9D8B030D-6E8A-4147-A177-3AD203B41FA5}">
                      <a16:colId xmlns:a16="http://schemas.microsoft.com/office/drawing/2014/main" xmlns="" val="1977015641"/>
                    </a:ext>
                  </a:extLst>
                </a:gridCol>
                <a:gridCol w="1625383">
                  <a:extLst>
                    <a:ext uri="{9D8B030D-6E8A-4147-A177-3AD203B41FA5}">
                      <a16:colId xmlns:a16="http://schemas.microsoft.com/office/drawing/2014/main" xmlns="" val="3554017169"/>
                    </a:ext>
                  </a:extLst>
                </a:gridCol>
              </a:tblGrid>
              <a:tr h="423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на 2024 г.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059417273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Приведенный научный бюджет, млн руб./НПР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2,413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3841393550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Приведенный объём хоздогорных работ, млн руб./НПР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3595049847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Публикационная активность в ядре РИНЦ на 1НПР, ед./НПР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1512242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международных конференций, ед.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49164251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популяризации науки, ед. 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812472692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заработная плата НПР, тыс. руб.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064503570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исследовательских проектов, реализуемых совместно с ведущими академическими партнерами, ед.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393846913"/>
                  </a:ext>
                </a:extLst>
              </a:tr>
              <a:tr h="567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исследовательских проектов, реализуемых  совместно с ведущими академическими партнерами (занимающими позиции 1–50 в рейтингах АЦ «Эксперт», «Интерфакс» или рейтинге «Три миссии университета»), млн руб.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997641334"/>
                  </a:ext>
                </a:extLst>
              </a:tr>
              <a:tr h="423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финансово обеспеченных проектов, реализуемых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подразделением в коллаборации с другими основными структурными подразделениями КФУ, ед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527723601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проектов, реализуемых подразделением в коллаборации с другими основными структурными подразделениями КФУ, млн руб.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176526088"/>
                  </a:ext>
                </a:extLst>
              </a:tr>
              <a:tr h="9977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поддержанных заявок на молодежные научные конкурсы и конкурсы молодежного технологического предпринимательства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(конкурс именных государственных стипендий, всероссийский конкурс НИР студентов и аспирантов в рамках Всероссийского молодежного научного форума «Наука будущего – наука молодых», конкурсы Фонда содействия инновациям, конкурс стипендий В. Потанина, конкурс именных стипендий программы «Альфа-Шанс»),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586006346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НПР, прошедших обучение по программам ДПО в области управления исследованиями и разработками, чел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321480516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РИД, ед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270230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275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74" y="44202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408" y="11420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52203" y="5259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63105" y="42439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049" y="180986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Стимулирование научных исследований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50A05C9B-5836-45F1-80C2-1153BE5A847A}"/>
              </a:ext>
            </a:extLst>
          </p:cNvPr>
          <p:cNvSpPr/>
          <p:nvPr/>
        </p:nvSpPr>
        <p:spPr>
          <a:xfrm>
            <a:off x="920750" y="957569"/>
            <a:ext cx="104574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МЕРЫ ПОДДЕРЖКИ НАУЧНЫХ ИССЛЕДОВАНИЙ </a:t>
            </a:r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83BCDCE2-AC45-4FA6-9814-21574E46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23</a:t>
            </a:fld>
            <a:endParaRPr lang="ru-RU" sz="1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0915" y="1899409"/>
          <a:ext cx="6443528" cy="455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9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959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86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08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единовременной надбавки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надбавки, руб.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2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кандидатской диссертации, выполненной в НЧИ КФУ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докторской диссертации, выполненной в НЧИ КФУ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200000,00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6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кандидата наук – соискателя или аспиранта НЧИ КФУ (сотрудника НЧИ КФУ) (научному руководителю)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50000,00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78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кандидата наук сотрудника НЧИ КФУ из числа аспирантов, защитивших диссертацию в течение одного года после окончания аспирантуры (научному руководителю)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5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доктора наук сотрудника НЧИ КФУ (научному консультанту)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78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получение патента на ОИС (по основным научным направлениям института) в котором правообладателем является КФУ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2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в изданиях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(по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SNIP 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входящих в ядро РИНЦ 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 по «проектной надбавке», по приказу</a:t>
                      </a:r>
                      <a:r>
                        <a:rPr lang="ru-RU" sz="13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2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в изданиях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(по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SNIP 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входящих в ядро РИНЦ 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93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в изданиях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(по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SNIP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входящих в ядро РИНЦ 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2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в изданиях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(по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SNIP 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входящих в ядро РИНЦ 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178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в изданиях входящих ядро РИНЦ, квартиль которых не определен (Журналы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WoS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журналы категории К1 и К2 из перечня ВАК РФ)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731" marR="64731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905002" y="5585264"/>
            <a:ext cx="51531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Установление дополнительных баллов студентам в балльно-рейтинговой системе за достижения в научной деятельности.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Привлечение студентов и аспирантов в выполнении НИОКР (ПИШ)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9640" y="1296123"/>
            <a:ext cx="62954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Единовременные надбавки сотрудникам института за результаты научной деятельности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15043" y="1390121"/>
            <a:ext cx="5776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студентов за результаты научной деятельности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560739"/>
              </p:ext>
            </p:extLst>
          </p:nvPr>
        </p:nvGraphicFramePr>
        <p:xfrm>
          <a:off x="6905002" y="2577906"/>
          <a:ext cx="5110386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8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5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62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обучающихся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стипендии,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первого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второго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третьего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четвертого курса (бакалавриат, специалитет)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пятого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первого курса (магистратура)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второго курса (магистратура)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905002" y="1989964"/>
            <a:ext cx="5463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Повышенные стипендии за результаты научной деятельности (назначается на 6 месяцев):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1EA828F-B1B3-4724-80BB-9AABB4F1D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18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24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FB3532E-200B-4483-89D5-F031302F4542}"/>
              </a:ext>
            </a:extLst>
          </p:cNvPr>
          <p:cNvSpPr/>
          <p:nvPr/>
        </p:nvSpPr>
        <p:spPr>
          <a:xfrm>
            <a:off x="1469877" y="1433378"/>
            <a:ext cx="903514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КАДРОВОГО РЕЗЕРВА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Курсы повышения квалификации и переподготовки ППС в передовых НИЦ.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Привлечение студентов и аспирантов в выполнении НИОКР.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Увеличение доли аспирантов, привлеченных к педагогической деятельности.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Привлечение ведущих российских специалистов к образовательному процессу и к научному руководству.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xmlns="" id="{91D404E9-1B1C-4435-9580-B0288A977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Стимулирование научных исследований</a:t>
            </a:r>
          </a:p>
        </p:txBody>
      </p:sp>
    </p:spTree>
    <p:extLst>
      <p:ext uri="{BB962C8B-B14F-4D97-AF65-F5344CB8AC3E}">
        <p14:creationId xmlns:p14="http://schemas.microsoft.com/office/powerpoint/2010/main" val="3856972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11466" y="534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11465" y="4678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25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xmlns="" id="{91D404E9-1B1C-4435-9580-B0288A977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решения Ученого совета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FB76060-D430-4BE0-BD7F-DD80E2730928}"/>
              </a:ext>
            </a:extLst>
          </p:cNvPr>
          <p:cNvSpPr/>
          <p:nvPr/>
        </p:nvSpPr>
        <p:spPr>
          <a:xfrm>
            <a:off x="693666" y="1045518"/>
            <a:ext cx="11169257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решения Ученого совета: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Признать работу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института КФУ по науке удовлетворительной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проводимых международных научных конференций (отв. кафедры, ОНИД)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работу по организации выполнения хоздоговорных работ  и грантов (отв. кафедры, ОНИД, зав. научными лабораториями)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публикационную активность ППС в журналах из ядра РИНЦ (отв. кафедры, ОНИД)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заявок на получение патентов на РИД (по научным направлениям института) (отв. кафедры, ОНИД, зав. научными лабораториями)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повышение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квалификации ППС по программам ДПО в области управления исследованиями и разработками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(отв. ОНИД, ПИШ)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качество заявок подаваемых на студенческие научные конкурсы (отв. кафедры)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предложения по стимулированию НИРС в рамках БРС (отв. ОНИД)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Коллаборации с основными структурными подразделениями КФУ и ведущими научными организациями для выполнению НИОКР (руководители НИОКР, зав. научными лабораториями)</a:t>
            </a:r>
          </a:p>
        </p:txBody>
      </p:sp>
    </p:spTree>
    <p:extLst>
      <p:ext uri="{BB962C8B-B14F-4D97-AF65-F5344CB8AC3E}">
        <p14:creationId xmlns:p14="http://schemas.microsoft.com/office/powerpoint/2010/main" val="252530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23657" y="1105016"/>
            <a:ext cx="8722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ru-RU" sz="2400" dirty="0">
                <a:solidFill>
                  <a:schemeClr val="bg1"/>
                </a:solidFill>
                <a:latin typeface="PT Sans" panose="020B0503020203020204" pitchFamily="34" charset="-52"/>
              </a:rPr>
              <a:t>ИТОГИ НАУЧНО-ИССЛЕДОВАТЕЛЬСКОЙ ДЕЯТЕЛЬНОСТИ НАБЕРЕЖНОЧЕЛНИНСКОГО ИНСТИТУТА КФУ ЗА 2023 ГОД.</a:t>
            </a:r>
          </a:p>
          <a:p>
            <a:pPr defTabSz="1219170"/>
            <a:r>
              <a:rPr lang="ru-RU" sz="2400" dirty="0">
                <a:solidFill>
                  <a:schemeClr val="bg1"/>
                </a:solidFill>
                <a:latin typeface="PT Sans" panose="020B0503020203020204" pitchFamily="34" charset="-52"/>
              </a:rPr>
              <a:t>ПЛАН НАУЧНО-ИССЛЕДОВАТЕЛЬСКОЙ ДЕЯТЕЛЬНОСТИ ИНСТИТУТА  НА 2024 ГОД.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3217" y="3741894"/>
            <a:ext cx="87369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1200" b="1" dirty="0">
                <a:solidFill>
                  <a:schemeClr val="bg1"/>
                </a:solidFill>
                <a:latin typeface="PT Sans" panose="020B0503020203020204" pitchFamily="34" charset="-52"/>
              </a:rPr>
              <a:t> Динар </a:t>
            </a:r>
            <a:r>
              <a:rPr lang="ru-RU" sz="1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Дильшатович</a:t>
            </a:r>
            <a:endParaRPr lang="ru-RU" sz="12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fazullindd@yandex.ru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39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6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09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F84E54D-97FD-49F0-8727-DE90B0A38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6" y="1043290"/>
            <a:ext cx="2300664" cy="94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69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7640</TotalTime>
  <Words>5610</Words>
  <Application>Microsoft Office PowerPoint</Application>
  <PresentationFormat>Произвольный</PresentationFormat>
  <Paragraphs>1517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NCH-01-335-02</cp:lastModifiedBy>
  <cp:revision>330</cp:revision>
  <cp:lastPrinted>2021-12-23T05:12:23Z</cp:lastPrinted>
  <dcterms:created xsi:type="dcterms:W3CDTF">2020-11-03T13:12:25Z</dcterms:created>
  <dcterms:modified xsi:type="dcterms:W3CDTF">2024-01-31T07:16:22Z</dcterms:modified>
</cp:coreProperties>
</file>