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4" r:id="rId3"/>
    <p:sldId id="292" r:id="rId4"/>
    <p:sldId id="271" r:id="rId5"/>
    <p:sldId id="294" r:id="rId6"/>
    <p:sldId id="297" r:id="rId7"/>
    <p:sldId id="298" r:id="rId8"/>
    <p:sldId id="299" r:id="rId9"/>
    <p:sldId id="300" r:id="rId10"/>
    <p:sldId id="301" r:id="rId11"/>
    <p:sldId id="302" r:id="rId12"/>
    <p:sldId id="30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9809" autoAdjust="0"/>
  </p:normalViewPr>
  <p:slideViewPr>
    <p:cSldViewPr snapToGrid="0">
      <p:cViewPr varScale="1">
        <p:scale>
          <a:sx n="123" d="100"/>
          <a:sy n="123" d="100"/>
        </p:scale>
        <p:origin x="-114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D5641-DBF7-47FE-B5EF-A97DB426550E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926BC-9491-443D-9146-AE9ADCE7A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73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7A570D4-9143-4E91-8959-8D963457B763}" type="slidenum">
              <a:rPr kumimoji="0" 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fld>
            <a:endParaRPr kumimoji="0" lang="ru-R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731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D3756-EBC6-4894-BFA4-878A39F89C35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11D6F-58F3-4804-BE93-ECED0F1B07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958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CD73-B823-4615-8900-CB13E30683E2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111D9-67F6-46FB-9C26-912C8CA548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6695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16DEE-4347-4BAF-9527-CAC2ED5F70F8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C0845-955A-43B3-B4F8-3493D03813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975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0519D-A967-4B9E-8DD0-07D80DC38054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42B1A-F1AF-40B9-984B-3F7B96DCB5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24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C2C6D-B4B0-4212-B5EF-88FFFFE7FBAC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1D7BA-F59D-40CC-AB36-52253C4C47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573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D0083-9C45-4583-801D-FB1455272BA6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150D1-4494-4084-A088-B419BCE6F5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793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E564-8FAA-414A-B413-6FA927998C42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1A466-37E1-4749-89C8-1B3E3BCB83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1090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2ECE2-C4EF-4279-9019-209F8418A56F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8E6BB-2BF7-463F-AD60-696EC5E8E6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440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A9978-D36A-4999-B215-8F0C56224464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F3311-853F-49B4-A7B1-A6317D3D1D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829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C4436-035D-4BCA-80AD-CA15AC3D9231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6AE61-CB4D-4AB8-80B3-33EE9D9B15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094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DFCE8-1AF0-4114-B1FF-50BA7B723553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185A2-B901-496B-BEFC-ECF9747964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12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BF68C5-0426-4C37-9ECB-47A7B66F5523}" type="datetimeFigureOut">
              <a:rPr lang="ru-RU"/>
              <a:pPr>
                <a:defRPr/>
              </a:pPr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65FE35E-075A-43F1-8B2B-37F97CD39C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510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8BC559E-2213-4171-B759-9F81DE639682}" type="slidenum">
              <a:rPr lang="ru-RU" altLang="ru-RU">
                <a:solidFill>
                  <a:srgbClr val="898989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524001" y="36514"/>
            <a:ext cx="538163" cy="684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2833566" y="2492375"/>
            <a:ext cx="71294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ДОРОЖНАЯ   КАРТА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кафедры экономики и менеджмента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2024-2029 гг.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08499" y="314739"/>
            <a:ext cx="4109060" cy="16338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8249" y="4821849"/>
            <a:ext cx="4283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Гапсаламов</a:t>
            </a:r>
            <a:r>
              <a:rPr lang="ru-RU" dirty="0"/>
              <a:t> Алмаз </a:t>
            </a:r>
            <a:r>
              <a:rPr lang="ru-RU" dirty="0" err="1"/>
              <a:t>Рафисович</a:t>
            </a:r>
            <a:r>
              <a:rPr lang="ru-RU" dirty="0"/>
              <a:t>,</a:t>
            </a:r>
          </a:p>
          <a:p>
            <a:r>
              <a:rPr lang="ru-RU" dirty="0" err="1"/>
              <a:t>канд.экон.наук</a:t>
            </a:r>
            <a:r>
              <a:rPr lang="ru-RU" dirty="0"/>
              <a:t>, доцент</a:t>
            </a:r>
          </a:p>
          <a:p>
            <a:r>
              <a:rPr lang="en-US" dirty="0"/>
              <a:t>gapsalamov@yandex.ru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0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3" y="433165"/>
            <a:ext cx="6271846" cy="621619"/>
          </a:xfrm>
        </p:spPr>
        <p:txBody>
          <a:bodyPr/>
          <a:lstStyle/>
          <a:p>
            <a:pPr algn="l"/>
            <a:r>
              <a:rPr lang="ru-RU" sz="2400" b="1" dirty="0"/>
              <a:t>Научный портрет кафедры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09752" y="1251690"/>
            <a:ext cx="6768199" cy="2654198"/>
          </a:xfrm>
        </p:spPr>
        <p:txBody>
          <a:bodyPr/>
          <a:lstStyle/>
          <a:p>
            <a:r>
              <a:rPr lang="ru-RU" dirty="0"/>
              <a:t>ППС: </a:t>
            </a:r>
          </a:p>
          <a:p>
            <a:r>
              <a:rPr lang="ru-RU" b="0" dirty="0"/>
              <a:t>7 к.э.н.; доценты</a:t>
            </a:r>
          </a:p>
          <a:p>
            <a:r>
              <a:rPr lang="ru-RU" b="0" dirty="0"/>
              <a:t>+ 7 внешних совместителей </a:t>
            </a:r>
          </a:p>
          <a:p>
            <a:r>
              <a:rPr lang="ru-RU" b="0" dirty="0"/>
              <a:t>Средний возраст - 44 года</a:t>
            </a:r>
          </a:p>
          <a:p>
            <a:r>
              <a:rPr lang="ru-RU" b="0" dirty="0" err="1"/>
              <a:t>Остепененность</a:t>
            </a:r>
            <a:r>
              <a:rPr lang="ru-RU" b="0" dirty="0"/>
              <a:t> –</a:t>
            </a:r>
            <a:r>
              <a:rPr lang="en-US" b="0" dirty="0"/>
              <a:t> 100%</a:t>
            </a:r>
            <a:endParaRPr lang="ru-RU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55892" y="1428082"/>
            <a:ext cx="4559857" cy="854707"/>
          </a:xfrm>
        </p:spPr>
        <p:txBody>
          <a:bodyPr/>
          <a:lstStyle/>
          <a:p>
            <a:endParaRPr lang="ru-RU" sz="1600" b="0" dirty="0"/>
          </a:p>
          <a:p>
            <a:endParaRPr lang="ru-RU" sz="1600" b="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13486480"/>
              </p:ext>
            </p:extLst>
          </p:nvPr>
        </p:nvGraphicFramePr>
        <p:xfrm>
          <a:off x="461638" y="4614690"/>
          <a:ext cx="5140171" cy="15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1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9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156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/>
                        <a:t>ФИО преподавателя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/>
                        <a:t>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1568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 err="1"/>
                        <a:t>Ахметшин</a:t>
                      </a:r>
                      <a:r>
                        <a:rPr lang="ru-RU" sz="1200" b="1" dirty="0"/>
                        <a:t> Э.М.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1568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/>
                        <a:t>Васильев В.Л.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/>
                        <a:t>30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568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 err="1"/>
                        <a:t>Гапсаламов</a:t>
                      </a:r>
                      <a:r>
                        <a:rPr lang="ru-RU" sz="1200" b="1" dirty="0"/>
                        <a:t> А.Р.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/>
                        <a:t>4</a:t>
                      </a:r>
                      <a:r>
                        <a:rPr lang="en-US" sz="1200" dirty="0"/>
                        <a:t>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1568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/>
                        <a:t>Бахвалов С.Ю.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2549" y="4007572"/>
            <a:ext cx="5970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ТОП-150 рейтинга</a:t>
            </a:r>
            <a:r>
              <a:rPr lang="en-US" sz="1400" b="1" dirty="0"/>
              <a:t> (# 135)</a:t>
            </a:r>
            <a:r>
              <a:rPr lang="ru-RU" sz="1400" b="1" dirty="0"/>
              <a:t> преподавателей КФУ за период с </a:t>
            </a:r>
            <a:r>
              <a:rPr lang="en-US" sz="1400" b="1" dirty="0"/>
              <a:t>11</a:t>
            </a:r>
            <a:r>
              <a:rPr lang="ru-RU" sz="1400" b="1" dirty="0"/>
              <a:t>.</a:t>
            </a:r>
            <a:r>
              <a:rPr lang="en-US" sz="1400" b="1" dirty="0"/>
              <a:t>04</a:t>
            </a:r>
            <a:r>
              <a:rPr lang="ru-RU" sz="1400" b="1" dirty="0"/>
              <a:t>.2024 по 30.06.2024 гг. </a:t>
            </a:r>
          </a:p>
        </p:txBody>
      </p:sp>
      <p:pic>
        <p:nvPicPr>
          <p:cNvPr id="11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29" y="904462"/>
            <a:ext cx="4909602" cy="300142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75028" y="4530792"/>
            <a:ext cx="5802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Научные направления кафедры:</a:t>
            </a:r>
          </a:p>
          <a:p>
            <a:pPr marL="342900" indent="-342900">
              <a:buAutoNum type="arabicPeriod"/>
            </a:pPr>
            <a:r>
              <a:rPr lang="ru-RU" sz="2400" dirty="0"/>
              <a:t>Мир в эпоху неопределенности</a:t>
            </a:r>
          </a:p>
          <a:p>
            <a:pPr marL="342900" indent="-342900">
              <a:buAutoNum type="arabicPeriod"/>
            </a:pPr>
            <a:r>
              <a:rPr lang="ru-RU" sz="2400" dirty="0"/>
              <a:t>Солидаризация </a:t>
            </a:r>
          </a:p>
          <a:p>
            <a:pPr marL="342900" indent="-342900">
              <a:buAutoNum type="arabicPeriod"/>
            </a:pPr>
            <a:r>
              <a:rPr lang="ru-RU" sz="2400" dirty="0"/>
              <a:t>Проблемы региональной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1585146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6510"/>
            <a:ext cx="6271846" cy="621619"/>
          </a:xfrm>
        </p:spPr>
        <p:txBody>
          <a:bodyPr/>
          <a:lstStyle/>
          <a:p>
            <a:pPr algn="l"/>
            <a:r>
              <a:rPr lang="ru-RU" sz="2400" b="1" dirty="0"/>
              <a:t>Цели и задачи программы развития кафедры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55892" y="1428082"/>
            <a:ext cx="4559857" cy="854707"/>
          </a:xfrm>
        </p:spPr>
        <p:txBody>
          <a:bodyPr/>
          <a:lstStyle/>
          <a:p>
            <a:endParaRPr lang="ru-RU" sz="1600" b="0" dirty="0"/>
          </a:p>
          <a:p>
            <a:endParaRPr lang="ru-RU" sz="1600" b="0" dirty="0"/>
          </a:p>
        </p:txBody>
      </p:sp>
      <p:pic>
        <p:nvPicPr>
          <p:cNvPr id="11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687403" y="3409990"/>
            <a:ext cx="5083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</a:t>
            </a:r>
            <a:endParaRPr lang="en-US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953" y="3830451"/>
            <a:ext cx="5389331" cy="64013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33047" y="2163425"/>
            <a:ext cx="109127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Цель кафедры </a:t>
            </a:r>
            <a:r>
              <a:rPr lang="ru-RU" sz="2400" dirty="0"/>
              <a:t>– подготовка высококвалифицированных специалистов, </a:t>
            </a:r>
          </a:p>
          <a:p>
            <a:r>
              <a:rPr lang="ru-RU" sz="2400" dirty="0"/>
              <a:t>осуществляющих профессиональную деятельность направленную на решение комплексных задач в области экономики и управления</a:t>
            </a:r>
          </a:p>
          <a:p>
            <a:endParaRPr lang="ru-RU" sz="2400" b="1" dirty="0"/>
          </a:p>
          <a:p>
            <a:r>
              <a:rPr lang="ru-RU" sz="2400" b="1" dirty="0"/>
              <a:t>Задачи кафедры</a:t>
            </a:r>
            <a:r>
              <a:rPr lang="ru-RU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организация и проведение фундаментальных, прикладных, поисковых научных исследований и иных научных работ по профилю кафедры;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модернизация технологии обучения и внедрение перспективных форм организации учебного процесса;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организация и проведение воспитательной работы с обучающимися;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учебно-методическое и организационно-консультационное обеспечение и сопровождение учебных дисциплин.</a:t>
            </a:r>
          </a:p>
        </p:txBody>
      </p:sp>
    </p:spTree>
    <p:extLst>
      <p:ext uri="{BB962C8B-B14F-4D97-AF65-F5344CB8AC3E}">
        <p14:creationId xmlns:p14="http://schemas.microsoft.com/office/powerpoint/2010/main" val="3339328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Основные направления деятельности </a:t>
            </a:r>
            <a:r>
              <a:rPr lang="ru-RU" sz="2400" b="1" dirty="0" err="1"/>
              <a:t>КЭиМ</a:t>
            </a:r>
            <a:r>
              <a:rPr lang="ru-RU" sz="2400" b="1" dirty="0"/>
              <a:t> ЕИ КФУ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11418277" cy="3871083"/>
          </a:xfrm>
        </p:spPr>
        <p:txBody>
          <a:bodyPr/>
          <a:lstStyle/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Программы </a:t>
            </a:r>
            <a:r>
              <a:rPr lang="ru-RU" b="1" dirty="0" err="1">
                <a:solidFill>
                  <a:prstClr val="black"/>
                </a:solidFill>
              </a:rPr>
              <a:t>бакалавриата</a:t>
            </a:r>
            <a:r>
              <a:rPr lang="ru-RU" b="1" dirty="0">
                <a:solidFill>
                  <a:prstClr val="black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/>
              <a:t>38.03.01 – Экономика (профиль «Экономика и финансы организации (с углубленным изучением иностранных языков»)</a:t>
            </a:r>
          </a:p>
          <a:p>
            <a:pPr marL="0" indent="0">
              <a:buNone/>
            </a:pPr>
            <a:r>
              <a:rPr lang="ru-RU" dirty="0"/>
              <a:t>38.03.02 – Менеджмент (профиль «Логистика»)</a:t>
            </a:r>
          </a:p>
          <a:p>
            <a:pPr marL="0" lvl="0" indent="0">
              <a:buNone/>
            </a:pPr>
            <a:endParaRPr lang="ru-RU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Программы магистратуры: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</a:rPr>
              <a:t>44.04.01 – Педагогическое образование (профиль «Управление образовательной организацией»)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</a:rPr>
              <a:t>44.04.01 – Педагогическое образование (профиль «Бизнес-педагогика»)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</a:rPr>
              <a:t>38.04.01 – Экономика (Профиль «Региональная экономика»)</a:t>
            </a:r>
          </a:p>
          <a:p>
            <a:pPr marL="0" lvl="0" indent="0"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52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Кадровый потенциал</a:t>
            </a:r>
            <a:br>
              <a:rPr lang="ru-RU" sz="2400" b="1" dirty="0"/>
            </a:br>
            <a:r>
              <a:rPr lang="ru-RU" sz="2400" b="1" dirty="0"/>
              <a:t>Вклад в стратегию КФУ «Приоритет 2030» 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11418277" cy="3871083"/>
          </a:xfrm>
        </p:spPr>
        <p:txBody>
          <a:bodyPr/>
          <a:lstStyle/>
          <a:p>
            <a:pPr marL="0" lvl="0" indent="0"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977271"/>
              </p:ext>
            </p:extLst>
          </p:nvPr>
        </p:nvGraphicFramePr>
        <p:xfrm>
          <a:off x="875996" y="1895330"/>
          <a:ext cx="10440000" cy="4331520"/>
        </p:xfrm>
        <a:graphic>
          <a:graphicData uri="http://schemas.openxmlformats.org/drawingml/2006/table">
            <a:tbl>
              <a:tblPr firstRow="1" firstCol="1" bandRow="1"/>
              <a:tblGrid>
                <a:gridCol w="49211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88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Кафедра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2024 (1 полугодие)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2028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сотрудников ППС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штатные / внештатные,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 / 7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 / 7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8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8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8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 ППС, имеющего ученую степень кандидата или доктора наук – человек / %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 / 100%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 / 100%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100%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100%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3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/100%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Общая численность аспирантов (очной формы обучения)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Число планируемых защит кандидатских и докторских диссертаций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0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Доля штатного ППС, прошедшего повышение квалификации, профессиональную переподготовку, стажировку от общей штатной численности ППС/%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3 / 42,8% 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7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313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8 / 100%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сотрудников  ППС в возрасте до 39 лет,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28,5%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28,5%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14,25%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14,25%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7686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5435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83121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10871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38557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66243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93992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216785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14,25%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788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Научно-исследовательская деятельность</a:t>
            </a:r>
            <a:br>
              <a:rPr lang="ru-RU" sz="2400" b="1" dirty="0"/>
            </a:br>
            <a:r>
              <a:rPr lang="ru-RU" sz="2400" b="1" dirty="0"/>
              <a:t>Вклад в стратегию КФУ «Приоритет 2030» 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11418277" cy="3871083"/>
          </a:xfrm>
        </p:spPr>
        <p:txBody>
          <a:bodyPr/>
          <a:lstStyle/>
          <a:p>
            <a:pPr marL="0" lvl="0" indent="0"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656312"/>
              </p:ext>
            </p:extLst>
          </p:nvPr>
        </p:nvGraphicFramePr>
        <p:xfrm>
          <a:off x="750159" y="1784838"/>
          <a:ext cx="10440000" cy="4320000"/>
        </p:xfrm>
        <a:graphic>
          <a:graphicData uri="http://schemas.openxmlformats.org/drawingml/2006/table">
            <a:tbl>
              <a:tblPr firstRow="1" firstCol="1" bandRow="1"/>
              <a:tblGrid>
                <a:gridCol w="396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Показатели / индикаторы, 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0382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2024 (1 полугодие)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2028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4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Количество статей, изданных в научной периодике, индексируемой в международных и российских научных журналах </a:t>
                      </a:r>
                      <a:r>
                        <a:rPr lang="en-US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Scopus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Web of Science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/ВАК</a:t>
                      </a: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9/2/19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14/3/6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16/6/8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16/7/9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16/7/9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16/7/9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Научная деятельность, участие в международных конференциях 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ru-RU" sz="1600" b="0" dirty="0">
                          <a:effectLst/>
                        </a:rPr>
                        <a:t>6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3 </a:t>
                      </a: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8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8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9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Количество грантов, полученных сотрудниками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0</a:t>
                      </a: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3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3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3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0000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НИРС, количество студентов, включенных в научную работу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35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</a:t>
                      </a:r>
                      <a:r>
                        <a:rPr lang="en-US" sz="1600" b="0" dirty="0">
                          <a:effectLst/>
                          <a:latin typeface="+mn-lt"/>
                          <a:ea typeface="Calibri" panose="020F0502020204030204"/>
                          <a:cs typeface="Times New Roman" panose="02020503050405090304"/>
                        </a:rPr>
                        <a:t>5</a:t>
                      </a:r>
                      <a:endParaRPr lang="en-US" sz="1600" b="0" dirty="0">
                        <a:effectLst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35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40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033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689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346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002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196590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3155" algn="l" defTabSz="91313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40</a:t>
                      </a:r>
                      <a:endParaRPr lang="ru-RU" sz="1600" b="0" dirty="0">
                        <a:effectLst/>
                        <a:latin typeface="+mn-lt"/>
                        <a:ea typeface="Calibri" panose="020F0502020204030204"/>
                        <a:cs typeface="Times New Roman" panose="02020503050405090304"/>
                      </a:endParaRPr>
                    </a:p>
                  </a:txBody>
                  <a:tcPr marL="33191" marR="33191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72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Научно-исследовательская деятельность</a:t>
            </a:r>
            <a:br>
              <a:rPr lang="ru-RU" sz="2400" b="1" dirty="0"/>
            </a:br>
            <a:r>
              <a:rPr lang="ru-RU" sz="2400" b="1" dirty="0"/>
              <a:t>Вклад в стратегию КФУ «Приоритет 2030» 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1181869" y="1563494"/>
            <a:ext cx="11418277" cy="387108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err="1"/>
              <a:t>Гапсаламов</a:t>
            </a:r>
            <a:r>
              <a:rPr lang="ru-RU" sz="1800" dirty="0"/>
              <a:t> А.Р., </a:t>
            </a:r>
            <a:r>
              <a:rPr lang="ru-RU" sz="1800" dirty="0" err="1"/>
              <a:t>какд.экон.наук</a:t>
            </a:r>
            <a:r>
              <a:rPr lang="ru-RU" sz="1800" dirty="0"/>
              <a:t>, доцент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b="1" dirty="0"/>
              <a:t>Реализованные гранты:</a:t>
            </a:r>
          </a:p>
          <a:p>
            <a:pPr marL="0" indent="0">
              <a:buNone/>
            </a:pPr>
            <a:r>
              <a:rPr lang="ru-RU" sz="1800" dirty="0"/>
              <a:t>- 2022 г. Победитель конкурса </a:t>
            </a:r>
            <a:r>
              <a:rPr lang="ru-RU" sz="1800" dirty="0" err="1"/>
              <a:t>Алгарыш</a:t>
            </a:r>
            <a:r>
              <a:rPr lang="ru-RU" sz="1800" dirty="0"/>
              <a:t>, проводимого Правительством РТ на обучение в ведущих учебных заведениях России и мира. Стажировка в БГЭУ, г. Минск, Беларусь;</a:t>
            </a:r>
          </a:p>
          <a:p>
            <a:pPr marL="0" indent="0">
              <a:buNone/>
            </a:pPr>
            <a:r>
              <a:rPr lang="ru-RU" sz="1800" dirty="0"/>
              <a:t>- 2023 г. Победитель конкурса </a:t>
            </a:r>
            <a:r>
              <a:rPr lang="ru-RU" sz="1800" dirty="0" err="1"/>
              <a:t>Алгарыш</a:t>
            </a:r>
            <a:r>
              <a:rPr lang="ru-RU" sz="1800" dirty="0"/>
              <a:t>, проводимого Правительством РТ на обучение в ведущих учебных заведениях России и мира. Стажировка в ЕНУ им Л.Н. Гумилева, г. Астана, Казахстан;</a:t>
            </a:r>
          </a:p>
          <a:p>
            <a:pPr marL="0" indent="0">
              <a:buNone/>
            </a:pPr>
            <a:r>
              <a:rPr lang="ru-RU" sz="1800" dirty="0"/>
              <a:t>- РФФИ. Конкурс: МК. 2020-2022 Наименование проекта: научно-исследовательский проект № 19-29-07037 "</a:t>
            </a:r>
            <a:r>
              <a:rPr lang="ru-RU" sz="1800" dirty="0" err="1"/>
              <a:t>Цифровизация</a:t>
            </a:r>
            <a:r>
              <a:rPr lang="ru-RU" sz="1800" dirty="0"/>
              <a:t> экономики: создание протекционистской модели российского образования" (Р);</a:t>
            </a:r>
          </a:p>
          <a:p>
            <a:pPr marL="0" indent="0">
              <a:buNone/>
            </a:pPr>
            <a:r>
              <a:rPr lang="ru-RU" sz="1800" dirty="0"/>
              <a:t>- Университет Талантов. 2019 г. Наименование проекта: "Образовательный модуль по финансовой грамотности и предпринимательству для учащихся основного уровня обучения" (Р);</a:t>
            </a:r>
          </a:p>
          <a:p>
            <a:pPr marL="0" indent="0">
              <a:buNone/>
            </a:pPr>
            <a:r>
              <a:rPr lang="ru-RU" sz="1800" dirty="0"/>
              <a:t>- РФФИ. Конкурс </a:t>
            </a:r>
            <a:r>
              <a:rPr lang="ru-RU" sz="1800" dirty="0" err="1"/>
              <a:t>Мол.уч</a:t>
            </a:r>
            <a:r>
              <a:rPr lang="ru-RU" sz="1800" dirty="0"/>
              <a:t>. 2012 г. Наименование проекта: Реформы системы управления промышленностью СССР и их проведение на региональном уровне (на примере Республики Татарстан) (Р).</a:t>
            </a:r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22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Научно-исследовательская деятельность</a:t>
            </a:r>
            <a:br>
              <a:rPr lang="ru-RU" sz="2400" b="1" dirty="0"/>
            </a:br>
            <a:r>
              <a:rPr lang="ru-RU" sz="2400" b="1" dirty="0"/>
              <a:t>Вклад в стратегию КФУ «Приоритет 2030» 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1181869" y="1563494"/>
            <a:ext cx="11418277" cy="387108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err="1"/>
              <a:t>Гапсаламов</a:t>
            </a:r>
            <a:r>
              <a:rPr lang="ru-RU" sz="1800" dirty="0"/>
              <a:t> А.Р., </a:t>
            </a:r>
            <a:r>
              <a:rPr lang="ru-RU" sz="1800" dirty="0" err="1"/>
              <a:t>какд.экон.наук</a:t>
            </a:r>
            <a:r>
              <a:rPr lang="ru-RU" sz="1800" dirty="0"/>
              <a:t>, доцент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b="1" dirty="0"/>
              <a:t>Опыт экспертно-аналитической деятельности, рецензирования научных работ за последние 5 лет:</a:t>
            </a:r>
          </a:p>
          <a:p>
            <a:pPr marL="0" indent="0">
              <a:buNone/>
            </a:pPr>
            <a:r>
              <a:rPr lang="ru-RU" sz="1800" dirty="0"/>
              <a:t>1. Эксперт при Координационном органе Министерства науки и высшего образования Российской Федерации по вопросам формирования и функционирования инновационной инфраструктуры в сфере высшего образования и соответствующего дополнительного профессионального образования</a:t>
            </a:r>
          </a:p>
          <a:p>
            <a:pPr marL="0" indent="0">
              <a:buNone/>
            </a:pPr>
            <a:r>
              <a:rPr lang="ru-RU" sz="1800" dirty="0"/>
              <a:t>2. Эксперт независимого агентства по обеспечению качества в образовании (IQAA, г. Астана, Казахстан) для институциональной или программной аккредитации</a:t>
            </a:r>
          </a:p>
          <a:p>
            <a:pPr marL="0" indent="0">
              <a:buNone/>
            </a:pPr>
            <a:r>
              <a:rPr lang="ru-RU" sz="1800" dirty="0"/>
              <a:t>3. Рецензент издательства  MDPI</a:t>
            </a:r>
          </a:p>
          <a:p>
            <a:pPr marL="0" indent="0">
              <a:buNone/>
            </a:pPr>
            <a:r>
              <a:rPr lang="ru-RU" sz="1800" dirty="0"/>
              <a:t>4. Эксперт Российской академии образования</a:t>
            </a:r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40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Планируемые результаты программы развития кафедры в сфере «ОБРАЗОВАНИЕ» и «ЭКОНОМИКА»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36746" y="1950356"/>
            <a:ext cx="11418277" cy="3871083"/>
          </a:xfrm>
        </p:spPr>
        <p:txBody>
          <a:bodyPr/>
          <a:lstStyle/>
          <a:p>
            <a:pPr marL="457200" lvl="0" indent="-457200" algn="just" eaLnBrk="1" fontAlgn="t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222A35"/>
                </a:solidFill>
              </a:rPr>
              <a:t>Увеличение доли студентов получивших бесплатную дополнительную квалификацию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srgbClr val="222A35"/>
                </a:solidFill>
              </a:rPr>
              <a:t>и цифровые компетенций.</a:t>
            </a:r>
            <a:endParaRPr lang="ru-RU" sz="2000" dirty="0">
              <a:solidFill>
                <a:prstClr val="black"/>
              </a:solidFill>
            </a:endParaRPr>
          </a:p>
          <a:p>
            <a:pPr marL="457200" lvl="0" indent="-457200" algn="just" eaLnBrk="1" fontAlgn="auto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222A35"/>
                </a:solidFill>
              </a:rPr>
              <a:t>Увеличение количества обучающихся, принятых на обучение, прибывших из других субъектов РФ</a:t>
            </a:r>
            <a:endParaRPr lang="ru-RU" sz="2000" dirty="0">
              <a:solidFill>
                <a:prstClr val="black"/>
              </a:solidFill>
            </a:endParaRPr>
          </a:p>
          <a:p>
            <a:pPr marL="457200" lvl="0" indent="-457200" algn="just" eaLnBrk="1" fontAlgn="ctr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222A35"/>
                </a:solidFill>
              </a:rPr>
              <a:t>Увеличение доли обучающихся по договорам о целевом обучении.</a:t>
            </a:r>
            <a:endParaRPr lang="ru-RU" sz="2000" dirty="0">
              <a:solidFill>
                <a:prstClr val="black"/>
              </a:solidFill>
            </a:endParaRPr>
          </a:p>
          <a:p>
            <a:pPr marL="457200" lvl="0" indent="-457200" algn="just" eaLnBrk="1" fontAlgn="ctr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222A35"/>
                </a:solidFill>
              </a:rPr>
              <a:t>Увеличение доли цифровых образовательных ресурсов, используемых в учебном процессе, в общей численности цифровых образовательных ресурсов</a:t>
            </a:r>
            <a:endParaRPr lang="ru-RU" sz="2000" dirty="0">
              <a:solidFill>
                <a:prstClr val="black"/>
              </a:solidFill>
            </a:endParaRPr>
          </a:p>
          <a:p>
            <a:pPr marL="457200" lvl="0" indent="-457200" algn="just" eaLnBrk="1" fontAlgn="t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222A35"/>
                </a:solidFill>
              </a:rPr>
              <a:t>Реализация программ дополнительного профессионального образования.</a:t>
            </a:r>
            <a:endParaRPr lang="ru-RU" sz="2000" dirty="0">
              <a:solidFill>
                <a:prstClr val="black"/>
              </a:solidFill>
            </a:endParaRPr>
          </a:p>
          <a:p>
            <a:pPr marL="457200" lvl="0" indent="-457200" algn="just" eaLnBrk="1" fontAlgn="t" hangingPunct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222A35"/>
                </a:solidFill>
              </a:rPr>
              <a:t>Увеличение численности лиц, прошедших обучение по программам повышения квалификации и (или) программам проф. переподготовки, в </a:t>
            </a:r>
            <a:r>
              <a:rPr lang="ru-RU" sz="2000" dirty="0" err="1">
                <a:solidFill>
                  <a:srgbClr val="222A35"/>
                </a:solidFill>
              </a:rPr>
              <a:t>т.ч</a:t>
            </a:r>
            <a:r>
              <a:rPr lang="ru-RU" sz="2000" dirty="0">
                <a:solidFill>
                  <a:srgbClr val="222A35"/>
                </a:solidFill>
              </a:rPr>
              <a:t>. посредством  онлайн курсов.</a:t>
            </a:r>
            <a:endParaRPr lang="ru-RU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96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Планируемые результаты программы развития кафедры в сфере «Наука»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36746" y="1950356"/>
            <a:ext cx="11418277" cy="3871083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dirty="0"/>
              <a:t>Публикационная активность в «ядре» Российского индекса научного цитирования (РИНЦ).</a:t>
            </a:r>
          </a:p>
          <a:p>
            <a:pPr>
              <a:buFont typeface="+mj-lt"/>
              <a:buAutoNum type="arabicPeriod"/>
            </a:pPr>
            <a:r>
              <a:rPr lang="ru-RU" dirty="0"/>
              <a:t>Публикации в 1-2 квартиле «ядра» Российского индекса научного цитирования (РИНЦ)  в расчете на 0,5 научно-педагогического работника</a:t>
            </a:r>
          </a:p>
          <a:p>
            <a:pPr>
              <a:buFont typeface="+mj-lt"/>
              <a:buAutoNum type="arabicPeriod"/>
            </a:pPr>
            <a:r>
              <a:rPr lang="ru-RU" dirty="0"/>
              <a:t>Увеличение объема средств от выполнения научно-исследовательских работ по тематике кафедры.</a:t>
            </a:r>
          </a:p>
          <a:p>
            <a:pPr>
              <a:buFont typeface="+mj-lt"/>
              <a:buAutoNum type="arabicPeriod"/>
            </a:pPr>
            <a:r>
              <a:rPr lang="ru-RU" dirty="0"/>
              <a:t>Привлечение средств за выполнение научно-исследовательских работ услуг по договорам с реальным сектором экономики и за счет бюджета субъекта Российской Федерации и местных бюджетов.</a:t>
            </a:r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4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714695" cy="1143000"/>
          </a:xfrm>
        </p:spPr>
        <p:txBody>
          <a:bodyPr/>
          <a:lstStyle/>
          <a:p>
            <a:pPr algn="l"/>
            <a:r>
              <a:rPr lang="ru-RU" sz="2400" b="1" dirty="0"/>
              <a:t>Планируемые результаты программы развития кафедры в сфере «Кадры» </a:t>
            </a:r>
            <a:br>
              <a:rPr lang="ru-RU" sz="2400" b="1" dirty="0"/>
            </a:br>
            <a:r>
              <a:rPr lang="ru-RU" sz="2400" b="1" dirty="0"/>
              <a:t>и «Интернационализация»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36746" y="1950356"/>
            <a:ext cx="11418277" cy="3871083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dirty="0"/>
              <a:t>Увеличение доли педагогических работников до 39 лет в общей численности профессорско-преподавательского состава. </a:t>
            </a:r>
          </a:p>
          <a:p>
            <a:pPr>
              <a:buFont typeface="+mj-lt"/>
              <a:buAutoNum type="arabicPeriod"/>
            </a:pPr>
            <a:r>
              <a:rPr lang="ru-RU" dirty="0"/>
              <a:t>Увеличение доли иностранцев и лиц без гражданства, обучающихся по основным образовательным реализуемых кафедрой.</a:t>
            </a:r>
          </a:p>
          <a:p>
            <a:pPr>
              <a:buFont typeface="+mj-lt"/>
              <a:buAutoNum type="arabicPeriod"/>
            </a:pPr>
            <a:r>
              <a:rPr lang="ru-RU" dirty="0"/>
              <a:t>Увеличение доли публикаций, индексируемых в «ядре» Российского индекса научного цитирования, в соавторстве с зарубежными учеными </a:t>
            </a:r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4" t="31349" r="29334" b="58677"/>
          <a:stretch/>
        </p:blipFill>
        <p:spPr>
          <a:xfrm>
            <a:off x="8543958" y="357278"/>
            <a:ext cx="3227269" cy="5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35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>
            <a:fillRect/>
          </a:stretch>
        </p:blipFill>
        <p:spPr bwMode="auto">
          <a:xfrm>
            <a:off x="0" y="238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548680"/>
            <a:ext cx="1536171" cy="14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55574" y="3056899"/>
            <a:ext cx="7692792" cy="74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4" tIns="60930" rIns="121894" bIns="6093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Tx/>
              <a:buNone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Спасибо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за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внимание</a:t>
            </a: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rial" panose="020B0604020202090204"/>
                <a:cs typeface="Arial" panose="020B0604020202090204"/>
                <a:sym typeface="Arial" panose="020B0604020202090204"/>
              </a:rPr>
              <a:t>!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273250495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</TotalTime>
  <Words>875</Words>
  <Application>Microsoft Office PowerPoint</Application>
  <PresentationFormat>Произвольный</PresentationFormat>
  <Paragraphs>166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1_Тема Office</vt:lpstr>
      <vt:lpstr>Презентация PowerPoint</vt:lpstr>
      <vt:lpstr>Научный портрет кафедры</vt:lpstr>
      <vt:lpstr>Цели и задачи программы развития кафедры </vt:lpstr>
      <vt:lpstr>Основные направления деятельности КЭиМ ЕИ КФУ</vt:lpstr>
      <vt:lpstr>Кадровый потенциал Вклад в стратегию КФУ «Приоритет 2030» </vt:lpstr>
      <vt:lpstr>Научно-исследовательская деятельность Вклад в стратегию КФУ «Приоритет 2030» </vt:lpstr>
      <vt:lpstr>Научно-исследовательская деятельность Вклад в стратегию КФУ «Приоритет 2030» </vt:lpstr>
      <vt:lpstr>Научно-исследовательская деятельность Вклад в стратегию КФУ «Приоритет 2030» </vt:lpstr>
      <vt:lpstr>Планируемые результаты программы развития кафедры в сфере «ОБРАЗОВАНИЕ» и «ЭКОНОМИКА»</vt:lpstr>
      <vt:lpstr>Планируемые результаты программы развития кафедры в сфере «Наука» </vt:lpstr>
      <vt:lpstr>Планируемые результаты программы развития кафедры в сфере «Кадры»  и «Интернационализация»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Палей</dc:creator>
  <cp:lastModifiedBy>Хаерова Юлия Геннадьевна</cp:lastModifiedBy>
  <cp:revision>99</cp:revision>
  <dcterms:created xsi:type="dcterms:W3CDTF">2017-09-15T18:01:12Z</dcterms:created>
  <dcterms:modified xsi:type="dcterms:W3CDTF">2024-09-24T07:35:35Z</dcterms:modified>
</cp:coreProperties>
</file>