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43" r:id="rId3"/>
    <p:sldId id="344" r:id="rId4"/>
    <p:sldId id="345" r:id="rId5"/>
    <p:sldId id="346" r:id="rId6"/>
    <p:sldId id="365" r:id="rId7"/>
    <p:sldId id="347" r:id="rId8"/>
    <p:sldId id="348" r:id="rId9"/>
    <p:sldId id="350" r:id="rId10"/>
    <p:sldId id="351" r:id="rId11"/>
    <p:sldId id="352" r:id="rId12"/>
    <p:sldId id="349" r:id="rId13"/>
    <p:sldId id="353" r:id="rId14"/>
    <p:sldId id="354" r:id="rId15"/>
    <p:sldId id="355" r:id="rId16"/>
    <p:sldId id="356" r:id="rId17"/>
    <p:sldId id="367" r:id="rId18"/>
    <p:sldId id="368" r:id="rId19"/>
    <p:sldId id="357" r:id="rId20"/>
    <p:sldId id="360" r:id="rId21"/>
    <p:sldId id="362" r:id="rId22"/>
    <p:sldId id="363" r:id="rId23"/>
    <p:sldId id="364" r:id="rId24"/>
    <p:sldId id="361" r:id="rId25"/>
    <p:sldId id="366" r:id="rId26"/>
  </p:sldIdLst>
  <p:sldSz cx="9144000" cy="6858000" type="screen4x3"/>
  <p:notesSz cx="6662738" cy="98329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1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43" autoAdjust="0"/>
    <p:restoredTop sz="94929" autoAdjust="0"/>
  </p:normalViewPr>
  <p:slideViewPr>
    <p:cSldViewPr>
      <p:cViewPr varScale="1">
        <p:scale>
          <a:sx n="47" d="100"/>
          <a:sy n="47" d="100"/>
        </p:scale>
        <p:origin x="876" y="60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E94B3-C174-40D2-BFC4-1CC659A383DF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A0361-F631-4C55-80D8-7A9584ABDB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C15E2-2E23-4DB1-9F06-8CF50C5DB0E8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8188"/>
            <a:ext cx="4914900" cy="3686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274" y="4670663"/>
            <a:ext cx="5330190" cy="4424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140AE-336D-4CEC-8F63-614136B1F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дифференцируя уравнение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Клапейрона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Менделеева </a:t>
            </a:r>
            <a:r>
              <a:rPr lang="en-US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pV</a:t>
            </a:r>
            <a:r>
              <a:rPr lang="en-US" sz="1200" i="1" kern="1200" baseline="-25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6D884-4B80-4840-8843-EC8DADB5F4A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дифференцируя уравнение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Клапейрона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Менделеева </a:t>
            </a:r>
            <a:r>
              <a:rPr lang="en-US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pV</a:t>
            </a:r>
            <a:r>
              <a:rPr lang="en-US" sz="1200" i="1" kern="1200" baseline="-25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6D884-4B80-4840-8843-EC8DADB5F4A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дифференцируя уравнение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Клапейрона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Менделеева </a:t>
            </a:r>
            <a:r>
              <a:rPr lang="en-US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pV</a:t>
            </a:r>
            <a:r>
              <a:rPr lang="en-US" sz="1200" i="1" kern="1200" baseline="-25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6D884-4B80-4840-8843-EC8DADB5F4A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Цикл Карно исключает теплообмен при конечной разности температур рабочего тела и окружающей среды (термостатов), когда тепло может передаваться без совершения работы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9864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86256"/>
            <a:ext cx="6400800" cy="1352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786842" cy="54292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b="1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b="1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b="1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b="1"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3600" b="1" kern="1200">
          <a:solidFill>
            <a:schemeClr val="accent2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84;&#1086;&#1083;_&#1058;&#1077;&#1084;&#1087;&#1077;&#1088;&#1072;&#1090;&#1091;&#1088;&#1085;&#1099;&#1077;%20&#1096;&#1082;&#1072;&#1083;&#1099;.sw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hyperlink" Target="&#1084;&#1086;&#1083;_&#1042;&#1085;&#1091;&#1090;&#1088;&#1077;&#1085;&#1085;&#1072;&#1103;%20&#1101;&#1085;&#1077;&#1088;&#1075;&#1080;&#1103;%20&#1075;&#1072;&#1079;&#1072;.swf" TargetMode="External"/><Relationship Id="rId7" Type="http://schemas.openxmlformats.org/officeDocument/2006/relationships/oleObject" Target="../embeddings/oleObject10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4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5.bin"/><Relationship Id="rId18" Type="http://schemas.openxmlformats.org/officeDocument/2006/relationships/image" Target="../media/image41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38.wmf"/><Relationship Id="rId17" Type="http://schemas.openxmlformats.org/officeDocument/2006/relationships/oleObject" Target="../embeddings/oleObject37.bin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36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39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47.wmf"/><Relationship Id="rId3" Type="http://schemas.openxmlformats.org/officeDocument/2006/relationships/hyperlink" Target="&#1084;&#1086;&#1083;_&#1048;&#1079;&#1086;&#1093;&#1086;&#1088;&#1085;&#1099;&#1081;%20&#1087;&#1088;&#1086;&#1094;&#1077;&#1089;&#1089;.swf" TargetMode="External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44.bin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44.wmf"/><Relationship Id="rId4" Type="http://schemas.openxmlformats.org/officeDocument/2006/relationships/image" Target="../media/image42.png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49.bin"/><Relationship Id="rId18" Type="http://schemas.openxmlformats.org/officeDocument/2006/relationships/image" Target="../media/image52.wmf"/><Relationship Id="rId3" Type="http://schemas.openxmlformats.org/officeDocument/2006/relationships/hyperlink" Target="&#1084;&#1086;&#1083;_&#1048;&#1079;&#1086;&#1073;&#1072;&#1088;&#1085;&#1099;&#1081;%20&#1087;&#1088;&#1086;&#1094;&#1077;&#1089;&#1089;.swf" TargetMode="External"/><Relationship Id="rId21" Type="http://schemas.openxmlformats.org/officeDocument/2006/relationships/oleObject" Target="../embeddings/oleObject53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51.bin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9.wmf"/><Relationship Id="rId20" Type="http://schemas.openxmlformats.org/officeDocument/2006/relationships/image" Target="../media/image5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48.bin"/><Relationship Id="rId24" Type="http://schemas.openxmlformats.org/officeDocument/2006/relationships/image" Target="../media/image55.wmf"/><Relationship Id="rId5" Type="http://schemas.openxmlformats.org/officeDocument/2006/relationships/oleObject" Target="../embeddings/oleObject45.bin"/><Relationship Id="rId15" Type="http://schemas.openxmlformats.org/officeDocument/2006/relationships/oleObject" Target="../embeddings/oleObject50.bin"/><Relationship Id="rId23" Type="http://schemas.openxmlformats.org/officeDocument/2006/relationships/oleObject" Target="../embeddings/oleObject54.bin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52.bin"/><Relationship Id="rId4" Type="http://schemas.openxmlformats.org/officeDocument/2006/relationships/image" Target="../media/image48.png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46.wmf"/><Relationship Id="rId22" Type="http://schemas.openxmlformats.org/officeDocument/2006/relationships/image" Target="../media/image54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59.bin"/><Relationship Id="rId18" Type="http://schemas.openxmlformats.org/officeDocument/2006/relationships/image" Target="../media/image60.png"/><Relationship Id="rId3" Type="http://schemas.openxmlformats.org/officeDocument/2006/relationships/hyperlink" Target="&#1084;&#1086;&#1083;_&#1048;&#1079;&#1086;&#1090;&#1077;&#1088;&#1084;&#1080;&#1095;&#1077;&#1089;&#1082;&#1080;&#1081;%20&#1087;&#1088;&#1086;&#1094;&#1077;&#1089;&#1089;.swf" TargetMode="External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57.wmf"/><Relationship Id="rId17" Type="http://schemas.openxmlformats.org/officeDocument/2006/relationships/hyperlink" Target="&#1084;&#1086;&#1083;_&#1043;&#1088;&#1072;&#1092;&#1080;&#1082;&#1080;%20&#1080;&#1079;&#1086;&#1087;&#1088;&#1086;&#1094;&#1077;&#1089;&#1089;&#1086;&#1074;.swf" TargetMode="Externa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0.bin"/><Relationship Id="rId10" Type="http://schemas.openxmlformats.org/officeDocument/2006/relationships/image" Target="../media/image46.wmf"/><Relationship Id="rId4" Type="http://schemas.openxmlformats.org/officeDocument/2006/relationships/image" Target="../media/image56.png"/><Relationship Id="rId9" Type="http://schemas.openxmlformats.org/officeDocument/2006/relationships/oleObject" Target="../embeddings/oleObject57.bin"/><Relationship Id="rId14" Type="http://schemas.openxmlformats.org/officeDocument/2006/relationships/image" Target="../media/image5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66.bin"/><Relationship Id="rId18" Type="http://schemas.openxmlformats.org/officeDocument/2006/relationships/hyperlink" Target="&#1084;&#1086;&#1083;_&#1048;&#1089;&#1087;%20&#1072;&#1076;&#1080;&#1072;&#1073;&#1072;&#1090;&#1080;&#1095;&#1077;&#1089;&#1082;&#1086;&#1075;&#1086;%20&#1087;&#1088;&#1086;&#1094;&#1077;&#1089;&#1089;&#1072;.swf" TargetMode="External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64.wmf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6" Type="http://schemas.openxmlformats.org/officeDocument/2006/relationships/hyperlink" Target="&#1084;&#1086;&#1083;_&#1058;&#1077;&#1087;&#1083;&#1086;&#1086;&#1073;&#1084;&#1077;&#1085;%20&#1074;%20&#1093;&#1086;&#1076;&#1077;%20&#1075;&#1072;&#1079;&#1086;&#1074;&#1099;&#1093;%20&#1087;&#1088;&#1086;&#1094;&#1077;&#1089;&#1089;&#1086;&#1074;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5" Type="http://schemas.openxmlformats.org/officeDocument/2006/relationships/image" Target="../media/image65.png"/><Relationship Id="rId10" Type="http://schemas.openxmlformats.org/officeDocument/2006/relationships/image" Target="../media/image63.wmf"/><Relationship Id="rId19" Type="http://schemas.openxmlformats.org/officeDocument/2006/relationships/image" Target="../media/image67.png"/><Relationship Id="rId4" Type="http://schemas.openxmlformats.org/officeDocument/2006/relationships/image" Target="../media/image46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55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hyperlink" Target="&#1084;&#1086;&#1083;_&#1040;&#1085;&#1072;&#1083;&#1080;&#1079;%20&#1090;&#1077;&#1087;&#1083;&#1086;&#1074;&#1099;&#1093;%20&#1087;&#1088;&#1086;&#1094;&#1077;&#1089;&#1089;&#1086;&#1074;.swf" TargetMode="External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file:///C:\Program%20Files\Physicon\Open%20Physics%202.5%20part%201\content\chapter3\section\paragraph11\images\3-11-1.gif" TargetMode="External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hyperlink" Target="&#1084;&#1086;&#1083;_&#1044;&#1074;&#1080;&#1075;&#1072;&#1090;&#1077;&#1083;&#1100;%20&#1074;&#1085;&#1091;&#1090;&#1088;&#1077;&#1085;&#1085;&#1077;&#1075;&#1086;%20&#1089;&#1075;&#1086;&#1088;&#1072;&#1085;&#1080;&#1103;.swf" TargetMode="External"/><Relationship Id="rId7" Type="http://schemas.openxmlformats.org/officeDocument/2006/relationships/hyperlink" Target="Mashine.ex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../../Program%20Files/Physicon/Open%20Physics%202.5%20part%201/content/chapter3/section/paragraph11/images/3-11-3.gif" TargetMode="Externa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hyperlink" Target="&#1084;&#1086;&#1083;_&#1094;&#1080;&#1082;&#1083;%20&#1050;&#1072;&#1088;&#1085;&#1086;.swf" TargetMode="External"/><Relationship Id="rId7" Type="http://schemas.openxmlformats.org/officeDocument/2006/relationships/oleObject" Target="../embeddings/oleObject68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../../Program%20Files/Physicon/Open%20Physics%202.5%20part%201/content/chapter3/section/paragraph11/images/3-11-4.gif" TargetMode="External"/><Relationship Id="rId5" Type="http://schemas.openxmlformats.org/officeDocument/2006/relationships/image" Target="../media/image76.png"/><Relationship Id="rId10" Type="http://schemas.openxmlformats.org/officeDocument/2006/relationships/image" Target="../media/image78.wmf"/><Relationship Id="rId4" Type="http://schemas.openxmlformats.org/officeDocument/2006/relationships/image" Target="../media/image75.png"/><Relationship Id="rId9" Type="http://schemas.openxmlformats.org/officeDocument/2006/relationships/oleObject" Target="../embeddings/oleObject6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../../Program%20Files/Physicon/Open%20Physics%202.5%20part%201/content/chapter3/section/paragraph11/images/3-11-5.gi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../../Program%20Files/Physicon/Open%20Physics%202.5%20part%201/content/chapter3/section/paragraph12/images/3-12-2.gif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71.bin"/><Relationship Id="rId10" Type="http://schemas.openxmlformats.org/officeDocument/2006/relationships/image" Target="../media/image84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7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2880320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chemeClr val="accent4">
                    <a:lumMod val="50000"/>
                  </a:schemeClr>
                </a:solidFill>
              </a:rPr>
              <a:t>Молекулярная физика и термодинамика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319" y="4149288"/>
            <a:ext cx="6400800" cy="647864"/>
          </a:xfrm>
        </p:spPr>
        <p:txBody>
          <a:bodyPr/>
          <a:lstStyle/>
          <a:p>
            <a:r>
              <a:rPr lang="ru-RU" b="1" dirty="0"/>
              <a:t>Лекция 5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7158" y="0"/>
            <a:ext cx="8501122" cy="13525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Курс лекций по физике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Часть 2</a:t>
            </a:r>
            <a:r>
              <a:rPr lang="en-US" sz="3200" b="1" dirty="0">
                <a:solidFill>
                  <a:schemeClr val="tx1">
                    <a:tint val="75000"/>
                  </a:schemeClr>
                </a:solidFill>
              </a:rPr>
              <a:t>.</a:t>
            </a: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 Молекулярная физика и термодинамика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4" y="6382146"/>
            <a:ext cx="2160588" cy="50323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90EAB26-93E1-224B-1296-DD311B4D4A0B}"/>
              </a:ext>
            </a:extLst>
          </p:cNvPr>
          <p:cNvSpPr txBox="1">
            <a:spLocks/>
          </p:cNvSpPr>
          <p:nvPr/>
        </p:nvSpPr>
        <p:spPr>
          <a:xfrm>
            <a:off x="319350" y="4641360"/>
            <a:ext cx="8501122" cy="17407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1. Механика. Молекулярная физика. - 2022. § 79-92, 104-109. </a:t>
            </a: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e.lanbook.com/book/221120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41-59.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Методы исследования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797152"/>
            <a:ext cx="3024336" cy="64807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Термодинамический метод исследования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4797152"/>
            <a:ext cx="3024336" cy="64807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Статистический метод исследования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0869" y="1412776"/>
            <a:ext cx="8604000" cy="86409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разделы физики, изучающие макроскопические процессы 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 телах, связанные с движением большого количества содержащихся в телах атомов и молекул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980728"/>
            <a:ext cx="3276000" cy="432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Молекулярная физика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14857" y="980728"/>
            <a:ext cx="5328000" cy="432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Термодинамика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2420888"/>
            <a:ext cx="3276000" cy="13320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изучает строение </a:t>
            </a:r>
            <a:b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 свойства вещества, </a:t>
            </a:r>
            <a:b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исходя из молекулярно-кинетических представлений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31904" y="3861048"/>
            <a:ext cx="3240000" cy="647976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основные положения МКТ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07890" y="5817896"/>
            <a:ext cx="2376264" cy="77945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использует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усредненные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значения величин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2225423" y="5631560"/>
            <a:ext cx="3726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право 16"/>
          <p:cNvSpPr/>
          <p:nvPr/>
        </p:nvSpPr>
        <p:spPr>
          <a:xfrm>
            <a:off x="539552" y="486916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707904" y="2420888"/>
            <a:ext cx="5328000" cy="13320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изучает общие свойства макроскопических систем, находящихся в состоянии термодинамического равновесия и процессы перехода </a:t>
            </a:r>
            <a:b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между этими состояниями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07904" y="3741415"/>
            <a:ext cx="5256584" cy="72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Два начала 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(фундаментальные законы)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427984" y="5517232"/>
            <a:ext cx="4716016" cy="119675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устанавливает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связи между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макроскопическими свойствами вещества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НЕ изучает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микроскопическое строение вещества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НЕ изучает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механизм явлений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68504" y="764704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5" grpId="0"/>
      <p:bldP spid="17" grpId="0" animBg="1"/>
      <p:bldP spid="25" grpId="0" animBg="1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Основные понятия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839744" y="4365104"/>
            <a:ext cx="2160240" cy="6480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T = 273,15 + t</a:t>
            </a:r>
            <a:endParaRPr lang="ru-RU" sz="12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2420888"/>
            <a:ext cx="2664296" cy="936104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Термодинамическая система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2420888"/>
            <a:ext cx="5760640" cy="936104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совокупность макроскопических тел,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которые взаимодействуют и обмениваются энергией между собой и с другими телами 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1752" y="3645024"/>
            <a:ext cx="2664296" cy="72008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Термодинамические параметры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168056" y="3645024"/>
            <a:ext cx="1800000" cy="72008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давление</a:t>
            </a:r>
          </a:p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P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004048" y="3645024"/>
            <a:ext cx="1800000" cy="72008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объем</a:t>
            </a:r>
          </a:p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V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847681" y="3645024"/>
            <a:ext cx="2052240" cy="72008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температура</a:t>
            </a:r>
          </a:p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Т</a:t>
            </a:r>
          </a:p>
        </p:txBody>
      </p:sp>
      <p:pic>
        <p:nvPicPr>
          <p:cNvPr id="64" name="Picture 10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941168"/>
            <a:ext cx="120196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Прямоугольник 33"/>
          <p:cNvSpPr/>
          <p:nvPr/>
        </p:nvSpPr>
        <p:spPr>
          <a:xfrm>
            <a:off x="429166" y="1052736"/>
            <a:ext cx="1080120" cy="108012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Моль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581294" y="1052736"/>
            <a:ext cx="4032448" cy="108012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количество вещества, содержащее столько же частиц, сколько содержится атомов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 0,012 кг углерода </a:t>
            </a:r>
            <a:r>
              <a:rPr lang="ru-RU" sz="1600" b="1" baseline="30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12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C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685750" y="1556792"/>
            <a:ext cx="3206730" cy="576064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N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 = 6,022·10</a:t>
            </a:r>
            <a:r>
              <a:rPr lang="ru-RU" sz="1600" b="1" baseline="30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23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 моль</a:t>
            </a:r>
            <a:r>
              <a:rPr lang="ru-RU" sz="1600" b="1" baseline="30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–1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685750" y="1052736"/>
            <a:ext cx="3206730" cy="50399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число Авогадро</a:t>
            </a:r>
          </a:p>
        </p:txBody>
      </p:sp>
      <p:pic>
        <p:nvPicPr>
          <p:cNvPr id="226307" name="Picture 3" descr="63166917524215-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509120"/>
            <a:ext cx="348256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1907704" y="5157192"/>
            <a:ext cx="4176464" cy="648072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абсолютным нулем температуры – точка нулевого давления газа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95536" y="5157192"/>
            <a:ext cx="1440160" cy="1512168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chemeClr val="bg1"/>
                </a:solidFill>
                <a:latin typeface="Verdana" pitchFamily="34" charset="0"/>
              </a:rPr>
              <a:t>Реперные</a:t>
            </a: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 точки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907704" y="5805264"/>
            <a:ext cx="4176464" cy="86409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температура тройной точки воды: лед, вода и пар –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 тепловом равновесии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300192" y="6237312"/>
            <a:ext cx="2376264" cy="5486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 шкале Кельвина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004048" y="6237312"/>
            <a:ext cx="1296144" cy="54868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0,01° С</a:t>
            </a:r>
          </a:p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273,16 К 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468504" y="764704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 animBg="1"/>
      <p:bldP spid="26" grpId="0" animBg="1"/>
      <p:bldP spid="58" grpId="0" animBg="1"/>
      <p:bldP spid="59" grpId="0" animBg="1"/>
      <p:bldP spid="60" grpId="0" animBg="1"/>
      <p:bldP spid="61" grpId="0" animBg="1"/>
      <p:bldP spid="34" grpId="0" animBg="1"/>
      <p:bldP spid="35" grpId="0" animBg="1"/>
      <p:bldP spid="36" grpId="0" animBg="1"/>
      <p:bldP spid="40" grpId="0" animBg="1"/>
      <p:bldP spid="43" grpId="0" animBg="1"/>
      <p:bldP spid="44" grpId="0" animBg="1"/>
      <p:bldP spid="45" grpId="0" animBg="1"/>
      <p:bldP spid="46" grpId="0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Основные положения МКТ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4869232"/>
            <a:ext cx="1728192" cy="648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Идеальный газ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95736" y="980728"/>
            <a:ext cx="4608512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1. Все тела состоят из молекул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980728"/>
            <a:ext cx="1692000" cy="151957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221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Основные положения МКТ</a:t>
            </a:r>
            <a:endParaRPr lang="ru-RU" sz="12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14786" y="4869160"/>
            <a:ext cx="6696744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Газ, в котором отсутствуют силы межмолекулярного взаимодействия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195736" y="1340768"/>
            <a:ext cx="4608512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2. Молекулы непрерывно движутся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95736" y="1700808"/>
            <a:ext cx="4608512" cy="799498"/>
          </a:xfrm>
          <a:prstGeom prst="rect">
            <a:avLst/>
          </a:prstGeom>
          <a:noFill/>
          <a:ln w="9525">
            <a:solidFill>
              <a:srgbClr val="4221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3. 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Молекулы взаимодействуют между собой и со стенками сосуда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graphicFrame>
        <p:nvGraphicFramePr>
          <p:cNvPr id="163843" name="Object 3"/>
          <p:cNvGraphicFramePr>
            <a:graphicFrameLocks noChangeAspect="1"/>
          </p:cNvGraphicFramePr>
          <p:nvPr/>
        </p:nvGraphicFramePr>
        <p:xfrm>
          <a:off x="7380312" y="980728"/>
          <a:ext cx="1462754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47" name="Формула" r:id="rId3" imgW="660240" imgH="419040" progId="Equation.3">
                  <p:embed/>
                </p:oleObj>
              </mc:Choice>
              <mc:Fallback>
                <p:oleObj name="Формула" r:id="rId3" imgW="66024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980728"/>
                        <a:ext cx="1462754" cy="9361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45" name="Object 5"/>
          <p:cNvGraphicFramePr>
            <a:graphicFrameLocks noChangeAspect="1"/>
          </p:cNvGraphicFramePr>
          <p:nvPr/>
        </p:nvGraphicFramePr>
        <p:xfrm>
          <a:off x="2338381" y="2852469"/>
          <a:ext cx="3590941" cy="1127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49" name="Формула" r:id="rId5" imgW="774360" imgH="241200" progId="Equation.3">
                  <p:embed/>
                </p:oleObj>
              </mc:Choice>
              <mc:Fallback>
                <p:oleObj name="Формула" r:id="rId5" imgW="77436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381" y="2852469"/>
                        <a:ext cx="3590941" cy="112705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 стрелкой 24"/>
          <p:cNvCxnSpPr>
            <a:endCxn id="38" idx="0"/>
          </p:cNvCxnSpPr>
          <p:nvPr/>
        </p:nvCxnSpPr>
        <p:spPr>
          <a:xfrm rot="5400000">
            <a:off x="3815916" y="3969060"/>
            <a:ext cx="36004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6660232" y="1268760"/>
            <a:ext cx="792088" cy="21602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987824" y="4149080"/>
            <a:ext cx="1944216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энергия движения молекул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444208" y="3861048"/>
            <a:ext cx="1476000" cy="6480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энергия взаимодействия молекул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cxnSp>
        <p:nvCxnSpPr>
          <p:cNvPr id="42" name="Прямая со стрелкой 41"/>
          <p:cNvCxnSpPr>
            <a:endCxn id="39" idx="1"/>
          </p:cNvCxnSpPr>
          <p:nvPr/>
        </p:nvCxnSpPr>
        <p:spPr>
          <a:xfrm>
            <a:off x="5652120" y="3429000"/>
            <a:ext cx="792088" cy="7560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10800000" flipV="1">
            <a:off x="2051722" y="3645024"/>
            <a:ext cx="432046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467544" y="3933056"/>
            <a:ext cx="1440160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внутренняя энергия газа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214546" y="5510227"/>
            <a:ext cx="6696744" cy="880626"/>
          </a:xfrm>
          <a:prstGeom prst="rect">
            <a:avLst/>
          </a:prstGeom>
          <a:noFill/>
          <a:ln w="9525">
            <a:solidFill>
              <a:srgbClr val="4221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Times New Roman"/>
                <a:cs typeface="Times New Roman"/>
              </a:rPr>
              <a:t>С достаточной степенью точности газы можно считать идеальными в тех случаях, когда рассматриваются их состояния, далекие от областей фазовых переходов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28596" y="5786454"/>
            <a:ext cx="1695132" cy="594874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Физическая модель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68504" y="764704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  <p:bldP spid="20" grpId="0" animBg="1"/>
      <p:bldP spid="21" grpId="0" animBg="1"/>
      <p:bldP spid="38" grpId="0"/>
      <p:bldP spid="39" grpId="0"/>
      <p:bldP spid="55" grpId="0"/>
      <p:bldP spid="31" grpId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Основное уравнение МКТ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504" y="764704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226307" name="Object 3"/>
          <p:cNvGraphicFramePr>
            <a:graphicFrameLocks noChangeAspect="1"/>
          </p:cNvGraphicFramePr>
          <p:nvPr/>
        </p:nvGraphicFramePr>
        <p:xfrm>
          <a:off x="2915816" y="980728"/>
          <a:ext cx="2289176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70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980728"/>
                        <a:ext cx="2289176" cy="915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51520" y="980824"/>
            <a:ext cx="2520000" cy="9360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Основное уравнение МКТ идеальных газов</a:t>
            </a:r>
            <a:endParaRPr lang="ru-RU" sz="12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1052736"/>
            <a:ext cx="2808000" cy="6480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средняя квадратичная скорость молекул</a:t>
            </a:r>
            <a:endParaRPr lang="ru-RU" sz="105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graphicFrame>
        <p:nvGraphicFramePr>
          <p:cNvPr id="226309" name="Object 5"/>
          <p:cNvGraphicFramePr>
            <a:graphicFrameLocks noChangeAspect="1"/>
          </p:cNvGraphicFramePr>
          <p:nvPr/>
        </p:nvGraphicFramePr>
        <p:xfrm>
          <a:off x="5148064" y="1772816"/>
          <a:ext cx="1421011" cy="79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71" name="Формула" r:id="rId5" imgW="863280" imgH="482400" progId="Equation.3">
                  <p:embed/>
                </p:oleObj>
              </mc:Choice>
              <mc:Fallback>
                <p:oleObj name="Формула" r:id="rId5" imgW="86328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1772816"/>
                        <a:ext cx="1421011" cy="7986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>
            <a:off x="4716016" y="1700808"/>
            <a:ext cx="1224136" cy="2880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588224" y="1700808"/>
            <a:ext cx="2808000" cy="14424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Средние квадратичные скорости молекул 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при н.у.</a:t>
            </a: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180975" indent="-180975">
              <a:buFont typeface="Arial" pitchFamily="34" charset="0"/>
              <a:buChar char="•"/>
            </a:pP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для О</a:t>
            </a:r>
            <a:r>
              <a:rPr lang="ru-RU" sz="1600" b="1" baseline="-2500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600" b="1">
                <a:solidFill>
                  <a:schemeClr val="accent4">
                    <a:lumMod val="50000"/>
                  </a:schemeClr>
                </a:solidFill>
              </a:rPr>
              <a:t> - V 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≈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 425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м/с, 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для Н</a:t>
            </a:r>
            <a:r>
              <a:rPr lang="ru-RU" sz="1600" b="1" baseline="-2500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600" b="1">
                <a:solidFill>
                  <a:schemeClr val="accent4">
                    <a:lumMod val="50000"/>
                  </a:schemeClr>
                </a:solidFill>
              </a:rPr>
              <a:t> - V 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≈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 1700 м/с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Водяной пар</a:t>
            </a:r>
            <a:r>
              <a:rPr lang="en-US" sz="1600" b="1">
                <a:solidFill>
                  <a:schemeClr val="accent4">
                    <a:lumMod val="50000"/>
                  </a:schemeClr>
                </a:solidFill>
              </a:rPr>
              <a:t> - V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≈ 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</a:rPr>
              <a:t>570 м/с</a:t>
            </a: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2420888"/>
            <a:ext cx="3096344" cy="1152128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Средняя кинетическая энергия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поступательного движения одной молекулы идеального газа</a:t>
            </a:r>
          </a:p>
        </p:txBody>
      </p:sp>
      <p:graphicFrame>
        <p:nvGraphicFramePr>
          <p:cNvPr id="226311" name="Object 7"/>
          <p:cNvGraphicFramePr>
            <a:graphicFrameLocks noChangeAspect="1"/>
          </p:cNvGraphicFramePr>
          <p:nvPr/>
        </p:nvGraphicFramePr>
        <p:xfrm>
          <a:off x="2513013" y="3284538"/>
          <a:ext cx="399097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72" name="Формула" r:id="rId7" imgW="1726920" imgH="457200" progId="Equation.3">
                  <p:embed/>
                </p:oleObj>
              </mc:Choice>
              <mc:Fallback>
                <p:oleObj name="Формула" r:id="rId7" imgW="172692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013" y="3284538"/>
                        <a:ext cx="3990975" cy="1063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Прямая со стрелкой 17"/>
          <p:cNvCxnSpPr/>
          <p:nvPr/>
        </p:nvCxnSpPr>
        <p:spPr>
          <a:xfrm rot="5400000">
            <a:off x="4932040" y="2492896"/>
            <a:ext cx="1008112" cy="86409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трелка вправо 19"/>
          <p:cNvSpPr/>
          <p:nvPr/>
        </p:nvSpPr>
        <p:spPr>
          <a:xfrm>
            <a:off x="467544" y="515719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115616" y="4941168"/>
            <a:ext cx="5400600" cy="792088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Температура – мера средней кинетической энергии молекул</a:t>
            </a:r>
            <a:endParaRPr lang="ru-RU" sz="12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43608" y="5733256"/>
            <a:ext cx="5688632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Температура – понятие статистическое</a:t>
            </a:r>
            <a:endParaRPr lang="ru-RU" sz="12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16216" y="4678536"/>
            <a:ext cx="576064" cy="122413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8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!</a:t>
            </a:r>
            <a:endParaRPr lang="ru-RU" sz="6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677520" y="3429000"/>
            <a:ext cx="432048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>
            <a:stCxn id="25" idx="7"/>
          </p:cNvCxnSpPr>
          <p:nvPr/>
        </p:nvCxnSpPr>
        <p:spPr>
          <a:xfrm rot="5400000" flipH="1" flipV="1">
            <a:off x="6321628" y="3009652"/>
            <a:ext cx="207288" cy="75795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843766" y="3136978"/>
            <a:ext cx="1800200" cy="79208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число степеней свободы молекулы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graphicFrame>
        <p:nvGraphicFramePr>
          <p:cNvPr id="226312" name="Object 8"/>
          <p:cNvGraphicFramePr>
            <a:graphicFrameLocks noChangeAspect="1"/>
          </p:cNvGraphicFramePr>
          <p:nvPr/>
        </p:nvGraphicFramePr>
        <p:xfrm>
          <a:off x="7291263" y="4745260"/>
          <a:ext cx="167322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73" name="Формула" r:id="rId9" imgW="723600" imgH="393480" progId="Equation.3">
                  <p:embed/>
                </p:oleObj>
              </mc:Choice>
              <mc:Fallback>
                <p:oleObj name="Формула" r:id="rId9" imgW="7236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1263" y="4745260"/>
                        <a:ext cx="1673225" cy="915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Прямая со стрелкой 31"/>
          <p:cNvCxnSpPr/>
          <p:nvPr/>
        </p:nvCxnSpPr>
        <p:spPr>
          <a:xfrm>
            <a:off x="6372200" y="4149080"/>
            <a:ext cx="1152128" cy="72008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767736" y="6000768"/>
            <a:ext cx="2376264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i = 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</a:rPr>
              <a:t>i</a:t>
            </a:r>
            <a:r>
              <a:rPr lang="ru-RU" b="1" baseline="-25000" dirty="0">
                <a:solidFill>
                  <a:schemeClr val="accent4">
                    <a:lumMod val="50000"/>
                  </a:schemeClr>
                </a:solidFill>
              </a:rPr>
              <a:t>пост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+ 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</a:rPr>
              <a:t>i</a:t>
            </a:r>
            <a:r>
              <a:rPr lang="ru-RU" b="1" baseline="-25000" dirty="0" err="1">
                <a:solidFill>
                  <a:schemeClr val="accent4">
                    <a:lumMod val="50000"/>
                  </a:schemeClr>
                </a:solidFill>
              </a:rPr>
              <a:t>вращ</a:t>
            </a:r>
            <a:r>
              <a:rPr lang="ru-RU" b="1" baseline="-25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+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 2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</a:rPr>
              <a:t>i</a:t>
            </a:r>
            <a:r>
              <a:rPr lang="ru-RU" b="1" baseline="-25000" dirty="0">
                <a:solidFill>
                  <a:schemeClr val="accent4">
                    <a:lumMod val="50000"/>
                  </a:schemeClr>
                </a:solidFill>
              </a:rPr>
              <a:t>кол</a:t>
            </a:r>
            <a:endParaRPr lang="ru-RU" sz="1200" b="1" baseline="-25000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86512" y="6426546"/>
            <a:ext cx="2876330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accent4">
                    <a:lumMod val="50000"/>
                  </a:schemeClr>
                </a:solidFill>
              </a:rPr>
              <a:t>Число степеней свободы</a:t>
            </a:r>
            <a:endParaRPr lang="ru-RU" sz="1200" b="1" baseline="-25000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6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 animBg="1"/>
      <p:bldP spid="20" grpId="0" animBg="1"/>
      <p:bldP spid="21" grpId="0" animBg="1"/>
      <p:bldP spid="23" grpId="0"/>
      <p:bldP spid="24" grpId="0"/>
      <p:bldP spid="25" grpId="0" animBg="1"/>
      <p:bldP spid="29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accent4">
                    <a:lumMod val="50000"/>
                  </a:schemeClr>
                </a:solidFill>
              </a:rPr>
              <a:t>Уравнение состояния идеального газа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764704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63842" name="Object 2"/>
          <p:cNvGraphicFramePr>
            <a:graphicFrameLocks noChangeAspect="1"/>
          </p:cNvGraphicFramePr>
          <p:nvPr/>
        </p:nvGraphicFramePr>
        <p:xfrm>
          <a:off x="467543" y="2132856"/>
          <a:ext cx="3744000" cy="122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474" name="Формула" r:id="rId3" imgW="1218960" imgH="393480" progId="Equation.3">
                  <p:embed/>
                </p:oleObj>
              </mc:Choice>
              <mc:Fallback>
                <p:oleObj name="Формула" r:id="rId3" imgW="12189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3" y="2132856"/>
                        <a:ext cx="3744000" cy="122054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 59"/>
          <p:cNvSpPr/>
          <p:nvPr/>
        </p:nvSpPr>
        <p:spPr>
          <a:xfrm>
            <a:off x="467544" y="1484784"/>
            <a:ext cx="3744416" cy="64807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Уравнение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Клапейрона-Менделеева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716016" y="1124744"/>
            <a:ext cx="4427984" cy="24482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 – молярная масса</a:t>
            </a: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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–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 количество вещества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R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=8,31 Дж/(моль∙К)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–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универсальная газовая постоянная</a:t>
            </a:r>
          </a:p>
          <a:p>
            <a:pPr>
              <a:spcBef>
                <a:spcPts val="1200"/>
              </a:spcBef>
            </a:pP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k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R/N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 1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,38 ∙10</a:t>
            </a:r>
            <a:r>
              <a:rPr lang="ru-RU" sz="1600" b="1" baseline="30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-23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Дж/К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–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постоянная Больцмана</a:t>
            </a:r>
          </a:p>
          <a:p>
            <a:pPr>
              <a:spcBef>
                <a:spcPts val="1200"/>
              </a:spcBef>
            </a:pP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n –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концентрация молекул</a:t>
            </a:r>
          </a:p>
        </p:txBody>
      </p:sp>
      <p:graphicFrame>
        <p:nvGraphicFramePr>
          <p:cNvPr id="163846" name="Object 6"/>
          <p:cNvGraphicFramePr>
            <a:graphicFrameLocks noChangeAspect="1"/>
          </p:cNvGraphicFramePr>
          <p:nvPr/>
        </p:nvGraphicFramePr>
        <p:xfrm>
          <a:off x="1259632" y="4005064"/>
          <a:ext cx="2193344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478" name="Формула" r:id="rId5" imgW="545760" imgH="177480" progId="Equation.3">
                  <p:embed/>
                </p:oleObj>
              </mc:Choice>
              <mc:Fallback>
                <p:oleObj name="Формула" r:id="rId5" imgW="54576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005064"/>
                        <a:ext cx="2193344" cy="7200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4">
                    <a:lumMod val="50000"/>
                  </a:schemeClr>
                </a:solidFill>
              </a:rPr>
              <a:t>Внутренняя энергия идеального газа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67544" y="822995"/>
            <a:ext cx="8568952" cy="432000"/>
          </a:xfrm>
          <a:prstGeom prst="rect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Способы изменения внутренней энергии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76456" y="2911227"/>
            <a:ext cx="1800000" cy="3600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Работа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2983235"/>
            <a:ext cx="2520280" cy="3600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Теплопередача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27584" y="3559299"/>
            <a:ext cx="2088232" cy="3600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Теплопроводность</a:t>
            </a:r>
          </a:p>
        </p:txBody>
      </p:sp>
      <p:pic>
        <p:nvPicPr>
          <p:cNvPr id="15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5928222"/>
            <a:ext cx="1139470" cy="84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3203849" y="1414448"/>
          <a:ext cx="2716016" cy="852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94" name="Формула" r:id="rId5" imgW="774360" imgH="241200" progId="Equation.3">
                  <p:embed/>
                </p:oleObj>
              </mc:Choice>
              <mc:Fallback>
                <p:oleObj name="Формула" r:id="rId5" imgW="77436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9" y="1414448"/>
                        <a:ext cx="2716016" cy="85244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rot="16200000" flipH="1">
            <a:off x="4184113" y="2177359"/>
            <a:ext cx="396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491880" y="2248297"/>
            <a:ext cx="1944216" cy="6480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энергия движения молекул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44208" y="1504975"/>
            <a:ext cx="1656184" cy="6480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энергия взаимодействия молекул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cxnSp>
        <p:nvCxnSpPr>
          <p:cNvPr id="26" name="Прямая со стрелкой 25"/>
          <p:cNvCxnSpPr>
            <a:endCxn id="25" idx="1"/>
          </p:cNvCxnSpPr>
          <p:nvPr/>
        </p:nvCxnSpPr>
        <p:spPr>
          <a:xfrm>
            <a:off x="5724128" y="1829011"/>
            <a:ext cx="72008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31" idx="3"/>
          </p:cNvCxnSpPr>
          <p:nvPr/>
        </p:nvCxnSpPr>
        <p:spPr>
          <a:xfrm rot="10800000">
            <a:off x="2555776" y="1759099"/>
            <a:ext cx="648072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1115616" y="1543075"/>
            <a:ext cx="1440160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внутренняя энергия газа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cxnSp>
        <p:nvCxnSpPr>
          <p:cNvPr id="34" name="Прямая со стрелкой 33"/>
          <p:cNvCxnSpPr>
            <a:stCxn id="24" idx="1"/>
            <a:endCxn id="19" idx="0"/>
          </p:cNvCxnSpPr>
          <p:nvPr/>
        </p:nvCxnSpPr>
        <p:spPr>
          <a:xfrm rot="10800000" flipV="1">
            <a:off x="1655676" y="2572333"/>
            <a:ext cx="1836204" cy="410902"/>
          </a:xfrm>
          <a:prstGeom prst="bentConnector2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3"/>
          <p:cNvCxnSpPr/>
          <p:nvPr/>
        </p:nvCxnSpPr>
        <p:spPr>
          <a:xfrm rot="5400000">
            <a:off x="7308352" y="2420840"/>
            <a:ext cx="864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755576" y="2479179"/>
            <a:ext cx="576064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12360" y="2407171"/>
            <a:ext cx="576064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27584" y="4279379"/>
            <a:ext cx="2088232" cy="3600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Конвекция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27584" y="4999499"/>
            <a:ext cx="2088232" cy="3600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Излучение</a:t>
            </a:r>
          </a:p>
        </p:txBody>
      </p:sp>
      <p:cxnSp>
        <p:nvCxnSpPr>
          <p:cNvPr id="49" name="Прямая со стрелкой 33"/>
          <p:cNvCxnSpPr>
            <a:endCxn id="20" idx="1"/>
          </p:cNvCxnSpPr>
          <p:nvPr/>
        </p:nvCxnSpPr>
        <p:spPr>
          <a:xfrm rot="16200000" flipH="1">
            <a:off x="485556" y="3397271"/>
            <a:ext cx="396024" cy="288032"/>
          </a:xfrm>
          <a:prstGeom prst="bentConnector2">
            <a:avLst/>
          </a:prstGeom>
          <a:ln w="28575">
            <a:solidFill>
              <a:schemeClr val="accent4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33"/>
          <p:cNvCxnSpPr>
            <a:endCxn id="46" idx="1"/>
          </p:cNvCxnSpPr>
          <p:nvPr/>
        </p:nvCxnSpPr>
        <p:spPr>
          <a:xfrm rot="16200000" flipH="1">
            <a:off x="269532" y="3901327"/>
            <a:ext cx="828072" cy="288032"/>
          </a:xfrm>
          <a:prstGeom prst="bentConnector2">
            <a:avLst/>
          </a:prstGeom>
          <a:ln w="28575">
            <a:solidFill>
              <a:schemeClr val="accent4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33"/>
          <p:cNvCxnSpPr/>
          <p:nvPr/>
        </p:nvCxnSpPr>
        <p:spPr>
          <a:xfrm rot="16200000" flipH="1">
            <a:off x="269532" y="4621447"/>
            <a:ext cx="828072" cy="288032"/>
          </a:xfrm>
          <a:prstGeom prst="bentConnector2">
            <a:avLst/>
          </a:prstGeom>
          <a:ln w="28575">
            <a:solidFill>
              <a:schemeClr val="accent4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899592" y="3919339"/>
            <a:ext cx="1440160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твердые тела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827584" y="4639419"/>
            <a:ext cx="1656184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ea typeface="Times New Roman"/>
                <a:cs typeface="Times New Roman"/>
              </a:rPr>
              <a:t>жидкости, газы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971600" y="5359499"/>
            <a:ext cx="1296144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ea typeface="Times New Roman"/>
                <a:cs typeface="Times New Roman"/>
              </a:rPr>
              <a:t>все тела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3376439" y="3732093"/>
            <a:ext cx="2520280" cy="504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 =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U + A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796136" y="3415283"/>
            <a:ext cx="3563888" cy="100811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I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начало термодинамики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cxnSp>
        <p:nvCxnSpPr>
          <p:cNvPr id="64" name="Прямая со стрелкой 63"/>
          <p:cNvCxnSpPr/>
          <p:nvPr/>
        </p:nvCxnSpPr>
        <p:spPr>
          <a:xfrm rot="10800000">
            <a:off x="2699792" y="3199259"/>
            <a:ext cx="864096" cy="72008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V="1">
            <a:off x="5580112" y="3055243"/>
            <a:ext cx="1440160" cy="86409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1795" name="Object 3"/>
          <p:cNvGraphicFramePr>
            <a:graphicFrameLocks noChangeAspect="1"/>
          </p:cNvGraphicFramePr>
          <p:nvPr/>
        </p:nvGraphicFramePr>
        <p:xfrm>
          <a:off x="5382704" y="5979187"/>
          <a:ext cx="3218379" cy="79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95" name="Формула" r:id="rId7" imgW="1612800" imgH="393480" progId="Equation.3">
                  <p:embed/>
                </p:oleObj>
              </mc:Choice>
              <mc:Fallback>
                <p:oleObj name="Формула" r:id="rId7" imgW="16128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2704" y="5979187"/>
                        <a:ext cx="3218379" cy="793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Прямоугольник 75"/>
          <p:cNvSpPr/>
          <p:nvPr/>
        </p:nvSpPr>
        <p:spPr>
          <a:xfrm>
            <a:off x="3059832" y="4639419"/>
            <a:ext cx="3096344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для идеального газа</a:t>
            </a:r>
            <a:endParaRPr lang="ru-RU" sz="1200" b="1" dirty="0">
              <a:solidFill>
                <a:schemeClr val="accent4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366179" y="3017143"/>
            <a:ext cx="2520280" cy="5040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U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Q + A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  <p:graphicFrame>
        <p:nvGraphicFramePr>
          <p:cNvPr id="212996" name="Object 4"/>
          <p:cNvGraphicFramePr>
            <a:graphicFrameLocks noChangeAspect="1"/>
          </p:cNvGraphicFramePr>
          <p:nvPr/>
        </p:nvGraphicFramePr>
        <p:xfrm>
          <a:off x="3091613" y="4999459"/>
          <a:ext cx="5944883" cy="912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96" name="Формула" r:id="rId9" imgW="2590560" imgH="393480" progId="Equation.3">
                  <p:embed/>
                </p:oleObj>
              </mc:Choice>
              <mc:Fallback>
                <p:oleObj name="Формула" r:id="rId9" imgW="25905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1613" y="4999459"/>
                        <a:ext cx="5944883" cy="9124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4" grpId="0"/>
      <p:bldP spid="25" grpId="0"/>
      <p:bldP spid="31" grpId="0"/>
      <p:bldP spid="44" grpId="0"/>
      <p:bldP spid="45" grpId="0"/>
      <p:bldP spid="46" grpId="0" animBg="1"/>
      <p:bldP spid="47" grpId="0" animBg="1"/>
      <p:bldP spid="59" grpId="0"/>
      <p:bldP spid="60" grpId="0"/>
      <p:bldP spid="61" grpId="0"/>
      <p:bldP spid="62" grpId="0" animBg="1"/>
      <p:bldP spid="63" grpId="0"/>
      <p:bldP spid="76" grpId="0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0633"/>
            <a:ext cx="9144000" cy="836712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accent4">
                    <a:lumMod val="50000"/>
                  </a:schemeClr>
                </a:solidFill>
              </a:rPr>
              <a:t>Явления переноса в </a:t>
            </a:r>
            <a:r>
              <a:rPr lang="ru-RU" sz="3000" dirty="0" err="1">
                <a:solidFill>
                  <a:schemeClr val="accent4">
                    <a:lumMod val="50000"/>
                  </a:schemeClr>
                </a:solidFill>
              </a:rPr>
              <a:t>термодинамически</a:t>
            </a:r>
            <a:r>
              <a:rPr lang="ru-RU" sz="3000" dirty="0">
                <a:solidFill>
                  <a:schemeClr val="accent4">
                    <a:lumMod val="50000"/>
                  </a:schemeClr>
                </a:solidFill>
              </a:rPr>
              <a:t> неравновесных системах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907132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99168" y="4149080"/>
            <a:ext cx="2736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Теплопроводность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9168" y="4509120"/>
            <a:ext cx="2736000" cy="72008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обусловлена переносом ЭНЕРГИИ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96622" y="4149080"/>
            <a:ext cx="2844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Внутреннее трение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096622" y="4509120"/>
            <a:ext cx="2844000" cy="72008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обусловлено переносом ИМПУЛЬСА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90714" y="4149080"/>
            <a:ext cx="2736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Диффузия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90714" y="4509120"/>
            <a:ext cx="2736000" cy="72008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обусловлена переносом МАССЫ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43161" y="1052736"/>
            <a:ext cx="1800200" cy="72008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Необратимые процессы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20072" y="1052736"/>
            <a:ext cx="3744000" cy="86409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Макроскопическая система, состояние которой </a:t>
            </a:r>
          </a:p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 течением времени меняется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675409" y="1052736"/>
            <a:ext cx="2484000" cy="864096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chemeClr val="bg1"/>
                </a:solidFill>
                <a:latin typeface="Verdana" pitchFamily="34" charset="0"/>
              </a:rPr>
              <a:t>Термодинамически</a:t>
            </a: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 неравновесная система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67544" y="2276872"/>
            <a:ext cx="1872208" cy="864096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Явления переноса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>
            <a:off x="180306" y="2132062"/>
            <a:ext cx="86409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трелка влево 41"/>
          <p:cNvSpPr/>
          <p:nvPr/>
        </p:nvSpPr>
        <p:spPr>
          <a:xfrm>
            <a:off x="2171353" y="1268760"/>
            <a:ext cx="360000" cy="360040"/>
          </a:xfrm>
          <a:prstGeom prst="lef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0" name="Прямая со стрелкой 109"/>
          <p:cNvCxnSpPr/>
          <p:nvPr/>
        </p:nvCxnSpPr>
        <p:spPr>
          <a:xfrm>
            <a:off x="2411760" y="2708920"/>
            <a:ext cx="1512168" cy="158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рямоугольник 112"/>
          <p:cNvSpPr/>
          <p:nvPr/>
        </p:nvSpPr>
        <p:spPr>
          <a:xfrm>
            <a:off x="3923928" y="2276872"/>
            <a:ext cx="3744416" cy="86409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пространственное перераспределение энергии, массы, импульса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2459385" y="2276872"/>
            <a:ext cx="1224136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происходит</a:t>
            </a:r>
          </a:p>
        </p:txBody>
      </p:sp>
      <p:cxnSp>
        <p:nvCxnSpPr>
          <p:cNvPr id="115" name="Прямая со стрелкой 114"/>
          <p:cNvCxnSpPr>
            <a:stCxn id="31" idx="2"/>
            <a:endCxn id="17" idx="0"/>
          </p:cNvCxnSpPr>
          <p:nvPr/>
        </p:nvCxnSpPr>
        <p:spPr>
          <a:xfrm rot="16200000" flipH="1">
            <a:off x="3957079" y="587537"/>
            <a:ext cx="1008112" cy="611497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>
            <a:stCxn id="31" idx="2"/>
            <a:endCxn id="19" idx="0"/>
          </p:cNvCxnSpPr>
          <p:nvPr/>
        </p:nvCxnSpPr>
        <p:spPr>
          <a:xfrm rot="16200000" flipH="1">
            <a:off x="2527125" y="2017491"/>
            <a:ext cx="1008112" cy="325506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>
            <a:stCxn id="31" idx="2"/>
            <a:endCxn id="20" idx="0"/>
          </p:cNvCxnSpPr>
          <p:nvPr/>
        </p:nvCxnSpPr>
        <p:spPr>
          <a:xfrm rot="16200000" flipH="1">
            <a:off x="1131352" y="3413264"/>
            <a:ext cx="1008112" cy="46352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5654" name="Object 6"/>
          <p:cNvGraphicFramePr>
            <a:graphicFrameLocks noChangeAspect="1"/>
          </p:cNvGraphicFramePr>
          <p:nvPr/>
        </p:nvGraphicFramePr>
        <p:xfrm>
          <a:off x="899592" y="5445224"/>
          <a:ext cx="17272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18" name="Формула" r:id="rId3" imgW="761760" imgH="393480" progId="Equation.3">
                  <p:embed/>
                </p:oleObj>
              </mc:Choice>
              <mc:Fallback>
                <p:oleObj name="Формула" r:id="rId3" imgW="7617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445224"/>
                        <a:ext cx="1727200" cy="882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5" name="Object 7"/>
          <p:cNvGraphicFramePr>
            <a:graphicFrameLocks noChangeAspect="1"/>
          </p:cNvGraphicFramePr>
          <p:nvPr/>
        </p:nvGraphicFramePr>
        <p:xfrm>
          <a:off x="3779912" y="5373216"/>
          <a:ext cx="175577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19" name="Формула" r:id="rId5" imgW="774360" imgH="393480" progId="Equation.3">
                  <p:embed/>
                </p:oleObj>
              </mc:Choice>
              <mc:Fallback>
                <p:oleObj name="Формула" r:id="rId5" imgW="7743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5373216"/>
                        <a:ext cx="1755775" cy="882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6" name="Object 8"/>
          <p:cNvGraphicFramePr>
            <a:graphicFrameLocks noChangeAspect="1"/>
          </p:cNvGraphicFramePr>
          <p:nvPr/>
        </p:nvGraphicFramePr>
        <p:xfrm>
          <a:off x="6732240" y="5301208"/>
          <a:ext cx="183832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20" name="Формула" r:id="rId7" imgW="736560" imgH="393480" progId="Equation.3">
                  <p:embed/>
                </p:oleObj>
              </mc:Choice>
              <mc:Fallback>
                <p:oleObj name="Формула" r:id="rId7" imgW="7365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5301208"/>
                        <a:ext cx="1838325" cy="971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" name="Прямоугольник 127"/>
          <p:cNvSpPr/>
          <p:nvPr/>
        </p:nvSpPr>
        <p:spPr>
          <a:xfrm>
            <a:off x="467544" y="6525344"/>
            <a:ext cx="8352928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Экспериментально полученные соотношения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6" grpId="0" animBg="1"/>
      <p:bldP spid="27" grpId="0" animBg="1"/>
      <p:bldP spid="29" grpId="0" animBg="1"/>
      <p:bldP spid="31" grpId="0" animBg="1"/>
      <p:bldP spid="42" grpId="0" animBg="1"/>
      <p:bldP spid="113" grpId="0" animBg="1"/>
      <p:bldP spid="114" grpId="0"/>
      <p:bldP spid="1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Теплопроводность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764704"/>
            <a:ext cx="6336704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Обусловлена переносом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энергии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2617862"/>
            <a:ext cx="2052000" cy="360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Закон Фурье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4427984" y="2978394"/>
          <a:ext cx="2052000" cy="104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6" name="Формула" r:id="rId3" imgW="761760" imgH="393480" progId="Equation.3">
                  <p:embed/>
                </p:oleObj>
              </mc:Choice>
              <mc:Fallback>
                <p:oleObj name="Формула" r:id="rId3" imgW="7617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2978394"/>
                        <a:ext cx="2052000" cy="104795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9552" y="1484784"/>
            <a:ext cx="3888000" cy="864096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Если в одной области газа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Е</a:t>
            </a:r>
            <a:r>
              <a:rPr lang="ru-RU" b="1" baseline="-250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молекул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&gt;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 чем в другой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1484784"/>
            <a:ext cx="2160240" cy="864096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выравнивание температур</a:t>
            </a:r>
          </a:p>
        </p:txBody>
      </p:sp>
      <p:cxnSp>
        <p:nvCxnSpPr>
          <p:cNvPr id="10" name="Прямая со стрелкой 38"/>
          <p:cNvCxnSpPr>
            <a:stCxn id="8" idx="3"/>
            <a:endCxn id="9" idx="1"/>
          </p:cNvCxnSpPr>
          <p:nvPr/>
        </p:nvCxnSpPr>
        <p:spPr>
          <a:xfrm>
            <a:off x="4427552" y="1916832"/>
            <a:ext cx="1224568" cy="158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699792" y="3284984"/>
            <a:ext cx="1584176" cy="8640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плотность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b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теплового потока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3212976"/>
            <a:ext cx="1656184" cy="8640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градиент температур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83768" y="4248472"/>
            <a:ext cx="2160240" cy="6926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энергия переносится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 направлении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alibri"/>
              </a:rPr>
              <a:t>↓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Т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4499992" y="3645024"/>
            <a:ext cx="864096" cy="64807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3851920" y="3573015"/>
            <a:ext cx="648072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9" idx="6"/>
          </p:cNvCxnSpPr>
          <p:nvPr/>
        </p:nvCxnSpPr>
        <p:spPr>
          <a:xfrm>
            <a:off x="6516136" y="3549202"/>
            <a:ext cx="50413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4320060" y="3896964"/>
            <a:ext cx="1584000" cy="108012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843808" y="5066630"/>
            <a:ext cx="2664296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теплопроводность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4413126" y="1484784"/>
            <a:ext cx="1224136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происходит</a:t>
            </a:r>
          </a:p>
        </p:txBody>
      </p:sp>
      <p:graphicFrame>
        <p:nvGraphicFramePr>
          <p:cNvPr id="227331" name="Object 3"/>
          <p:cNvGraphicFramePr>
            <a:graphicFrameLocks noChangeAspect="1"/>
          </p:cNvGraphicFramePr>
          <p:nvPr/>
        </p:nvGraphicFramePr>
        <p:xfrm>
          <a:off x="2987824" y="5642694"/>
          <a:ext cx="2303463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7" name="Формула" r:id="rId5" imgW="1015920" imgH="393480" progId="Equation.3">
                  <p:embed/>
                </p:oleObj>
              </mc:Choice>
              <mc:Fallback>
                <p:oleObj name="Формула" r:id="rId5" imgW="10159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5642694"/>
                        <a:ext cx="2303463" cy="882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Прямоугольник 39"/>
          <p:cNvSpPr/>
          <p:nvPr/>
        </p:nvSpPr>
        <p:spPr>
          <a:xfrm>
            <a:off x="6191672" y="4725144"/>
            <a:ext cx="2808312" cy="100811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удельная теплоемкость газа при постоянном объеме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156176" y="5703490"/>
            <a:ext cx="2808312" cy="1124744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количество теплоты, необходимое для нагревания 1 кг газа на 1 К при постоянном объеме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42" name="Прямая со стрелкой 41"/>
          <p:cNvCxnSpPr>
            <a:stCxn id="40" idx="1"/>
          </p:cNvCxnSpPr>
          <p:nvPr/>
        </p:nvCxnSpPr>
        <p:spPr>
          <a:xfrm rot="10800000" flipV="1">
            <a:off x="4211960" y="5229200"/>
            <a:ext cx="1979712" cy="720080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251792" y="2996952"/>
            <a:ext cx="2412000" cy="1260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энергия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, переносимая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 форме теплоты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 единицу времени через единичную площадку,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sym typeface="Symbol"/>
              </a:rPr>
              <a:t>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оси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</a:rPr>
              <a:t>х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5796136" y="2973202"/>
            <a:ext cx="720000" cy="115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1" grpId="0"/>
      <p:bldP spid="12" grpId="0"/>
      <p:bldP spid="13" grpId="0"/>
      <p:bldP spid="18" grpId="0"/>
      <p:bldP spid="28" grpId="0"/>
      <p:bldP spid="40" grpId="0" animBg="1"/>
      <p:bldP spid="41" grpId="0"/>
      <p:bldP spid="56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Диффузия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702570"/>
            <a:ext cx="2052000" cy="360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Закон Фука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4571999" y="3068638"/>
          <a:ext cx="2052000" cy="1031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90" name="Формула" r:id="rId3" imgW="774360" imgH="393480" progId="Equation.3">
                  <p:embed/>
                </p:oleObj>
              </mc:Choice>
              <mc:Fallback>
                <p:oleObj name="Формула" r:id="rId3" imgW="7743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999" y="3068638"/>
                        <a:ext cx="2052000" cy="103156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3568" y="1268760"/>
            <a:ext cx="7920880" cy="100811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Самопроизвольное проникновение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 перемешивание частиц двух соприкасающихся 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газов, жидкостей и даже твердых тел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3284984"/>
            <a:ext cx="1512168" cy="8640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плотность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b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потока массы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11466" y="3226693"/>
            <a:ext cx="1728192" cy="8640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градиент плотности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2420888"/>
            <a:ext cx="2520280" cy="7200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Для химически однородного газа 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3779912" y="3645024"/>
            <a:ext cx="1728192" cy="108012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>
            <a:off x="4104008" y="3645024"/>
            <a:ext cx="540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1" idx="6"/>
          </p:cNvCxnSpPr>
          <p:nvPr/>
        </p:nvCxnSpPr>
        <p:spPr>
          <a:xfrm>
            <a:off x="6660224" y="3627064"/>
            <a:ext cx="43205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4967250" y="4616338"/>
            <a:ext cx="1656184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851920" y="5301208"/>
            <a:ext cx="3168352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коэффициент диффузии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227331" name="Object 3"/>
          <p:cNvGraphicFramePr>
            <a:graphicFrameLocks noChangeAspect="1"/>
          </p:cNvGraphicFramePr>
          <p:nvPr/>
        </p:nvGraphicFramePr>
        <p:xfrm>
          <a:off x="4860032" y="5786438"/>
          <a:ext cx="175577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91" name="Формула" r:id="rId5" imgW="774360" imgH="393480" progId="Equation.3">
                  <p:embed/>
                </p:oleObj>
              </mc:Choice>
              <mc:Fallback>
                <p:oleObj name="Формула" r:id="rId5" imgW="7743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5786438"/>
                        <a:ext cx="1755775" cy="882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5536" y="692696"/>
            <a:ext cx="6336704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Обусловлена переносом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массы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3808" y="3284984"/>
            <a:ext cx="2340000" cy="1260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масса вещества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, переносимая в единицу времени через единичную площадку,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sym typeface="Symbol"/>
              </a:rPr>
              <a:t>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оси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</a:rPr>
              <a:t>х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771800" y="4680520"/>
            <a:ext cx="2160240" cy="6926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перенос массы – 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 направлении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alibri"/>
              </a:rPr>
              <a:t>↓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sym typeface="Symbol"/>
              </a:rPr>
              <a:t>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012224" y="3069064"/>
            <a:ext cx="648000" cy="1116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/>
      <p:bldP spid="12" grpId="0"/>
      <p:bldP spid="13" grpId="0"/>
      <p:bldP spid="18" grpId="0"/>
      <p:bldP spid="20" grpId="0"/>
      <p:bldP spid="25" grpId="0" animBg="1"/>
      <p:bldP spid="26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Внутреннее трение (вязкость)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2636912"/>
            <a:ext cx="4392488" cy="360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Закон Ньютона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4323059" y="3081338"/>
          <a:ext cx="2052000" cy="1084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4" name="Формула" r:id="rId3" imgW="736560" imgH="393480" progId="Equation.3">
                  <p:embed/>
                </p:oleObj>
              </mc:Choice>
              <mc:Fallback>
                <p:oleObj name="Формула" r:id="rId3" imgW="7365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3059" y="3081338"/>
                        <a:ext cx="2052000" cy="108447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9552" y="1196752"/>
            <a:ext cx="2484000" cy="1296144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Если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параллельные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слои жидкости (газа) движутся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 различными скоростями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87824" y="4365104"/>
            <a:ext cx="1368152" cy="864096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плотность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b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потока импульса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928456" y="3298701"/>
            <a:ext cx="1440160" cy="7200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градиент скорости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4031940" y="3969060"/>
            <a:ext cx="504056" cy="43204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3743908" y="4113076"/>
            <a:ext cx="1944216" cy="115212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9" idx="6"/>
            <a:endCxn id="12" idx="1"/>
          </p:cNvCxnSpPr>
          <p:nvPr/>
        </p:nvCxnSpPr>
        <p:spPr>
          <a:xfrm>
            <a:off x="6408128" y="3655702"/>
            <a:ext cx="52032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8" idx="0"/>
          </p:cNvCxnSpPr>
          <p:nvPr/>
        </p:nvCxnSpPr>
        <p:spPr>
          <a:xfrm rot="16200000" flipH="1">
            <a:off x="5184068" y="4257092"/>
            <a:ext cx="1368152" cy="57606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932040" y="5229200"/>
            <a:ext cx="2448272" cy="6480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динамическая вязкость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227331" name="Object 3"/>
          <p:cNvGraphicFramePr>
            <a:graphicFrameLocks noChangeAspect="1"/>
          </p:cNvGraphicFramePr>
          <p:nvPr/>
        </p:nvGraphicFramePr>
        <p:xfrm>
          <a:off x="5205512" y="5786438"/>
          <a:ext cx="19002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5" name="Формула" r:id="rId5" imgW="838080" imgH="393480" progId="Equation.3">
                  <p:embed/>
                </p:oleObj>
              </mc:Choice>
              <mc:Fallback>
                <p:oleObj name="Формула" r:id="rId5" imgW="8380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512" y="5786438"/>
                        <a:ext cx="1900237" cy="882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5536" y="764704"/>
            <a:ext cx="6336704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Обусловлена переносом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импульса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55824" y="4293096"/>
            <a:ext cx="2232000" cy="1296144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полный импульс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, переносимый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 единицу времени через единичную площадку,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sym typeface="Symbol"/>
              </a:rPr>
              <a:t>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оси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</a:rPr>
              <a:t>х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55776" y="5661248"/>
            <a:ext cx="2160240" cy="6926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перенос импульса – 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 направлении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alibri"/>
              </a:rPr>
              <a:t>↓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sym typeface="Symbol"/>
              </a:rPr>
              <a:t>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21" name="Прямая со стрелкой 38"/>
          <p:cNvCxnSpPr>
            <a:stCxn id="8" idx="3"/>
            <a:endCxn id="23" idx="1"/>
          </p:cNvCxnSpPr>
          <p:nvPr/>
        </p:nvCxnSpPr>
        <p:spPr>
          <a:xfrm flipV="1">
            <a:off x="3023552" y="1844752"/>
            <a:ext cx="299929" cy="72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323481" y="1196752"/>
            <a:ext cx="1656000" cy="1296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обмен молекулами между слоями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56455" y="1196752"/>
            <a:ext cx="1656000" cy="1296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обмен импульсами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173813" y="1196752"/>
            <a:ext cx="1728192" cy="1296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торможение быстрого, ускорение медленного</a:t>
            </a:r>
          </a:p>
        </p:txBody>
      </p:sp>
      <p:cxnSp>
        <p:nvCxnSpPr>
          <p:cNvPr id="30" name="Прямая со стрелкой 38"/>
          <p:cNvCxnSpPr>
            <a:stCxn id="23" idx="3"/>
            <a:endCxn id="24" idx="1"/>
          </p:cNvCxnSpPr>
          <p:nvPr/>
        </p:nvCxnSpPr>
        <p:spPr>
          <a:xfrm>
            <a:off x="4979481" y="1844752"/>
            <a:ext cx="276974" cy="158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8"/>
          <p:cNvCxnSpPr>
            <a:stCxn id="24" idx="3"/>
            <a:endCxn id="27" idx="1"/>
          </p:cNvCxnSpPr>
          <p:nvPr/>
        </p:nvCxnSpPr>
        <p:spPr>
          <a:xfrm>
            <a:off x="6912455" y="1844752"/>
            <a:ext cx="261358" cy="158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1979712" y="3068959"/>
          <a:ext cx="1738387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6" name="Формула" r:id="rId7" imgW="736560" imgH="431640" progId="Equation.3">
                  <p:embed/>
                </p:oleObj>
              </mc:Choice>
              <mc:Fallback>
                <p:oleObj name="Формула" r:id="rId7" imgW="73656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068959"/>
                        <a:ext cx="1738387" cy="10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Прямая со стрелкой 38"/>
          <p:cNvCxnSpPr/>
          <p:nvPr/>
        </p:nvCxnSpPr>
        <p:spPr>
          <a:xfrm>
            <a:off x="3563888" y="3284984"/>
            <a:ext cx="100811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5724128" y="3115702"/>
            <a:ext cx="684000" cy="108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8119" name="Object 7"/>
          <p:cNvGraphicFramePr>
            <a:graphicFrameLocks noChangeAspect="1"/>
          </p:cNvGraphicFramePr>
          <p:nvPr/>
        </p:nvGraphicFramePr>
        <p:xfrm>
          <a:off x="7596336" y="5013176"/>
          <a:ext cx="1093787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9" name="Формула" r:id="rId9" imgW="482400" imgH="203040" progId="Equation.3">
                  <p:embed/>
                </p:oleObj>
              </mc:Choice>
              <mc:Fallback>
                <p:oleObj name="Формула" r:id="rId9" imgW="48240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5013176"/>
                        <a:ext cx="1093787" cy="455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20" name="Object 8"/>
          <p:cNvGraphicFramePr>
            <a:graphicFrameLocks noChangeAspect="1"/>
          </p:cNvGraphicFramePr>
          <p:nvPr/>
        </p:nvGraphicFramePr>
        <p:xfrm>
          <a:off x="7596336" y="5661248"/>
          <a:ext cx="120808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0" name="Формула" r:id="rId11" imgW="533160" imgH="431640" progId="Equation.3">
                  <p:embed/>
                </p:oleObj>
              </mc:Choice>
              <mc:Fallback>
                <p:oleObj name="Формула" r:id="rId11" imgW="53316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5661248"/>
                        <a:ext cx="1208088" cy="968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9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18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/>
      <p:bldP spid="12" grpId="0"/>
      <p:bldP spid="18" grpId="0"/>
      <p:bldP spid="25" grpId="0" animBg="1"/>
      <p:bldP spid="26" grpId="0"/>
      <p:bldP spid="23" grpId="0" animBg="1"/>
      <p:bldP spid="24" grpId="0" animBg="1"/>
      <p:bldP spid="27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Вязкость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2"/>
            <a:ext cx="2988000" cy="936104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Вязкость</a:t>
            </a:r>
            <a:br>
              <a:rPr lang="ru-RU" b="1" dirty="0">
                <a:solidFill>
                  <a:schemeClr val="bg2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(внутреннее трение)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836712"/>
            <a:ext cx="5509846" cy="936104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Свойство жидкостей (газов) оказывать сопротивление перемещению одной части жидкости относительно другой</a:t>
            </a:r>
          </a:p>
        </p:txBody>
      </p:sp>
      <p:graphicFrame>
        <p:nvGraphicFramePr>
          <p:cNvPr id="225283" name="Object 3"/>
          <p:cNvGraphicFramePr>
            <a:graphicFrameLocks noChangeAspect="1"/>
          </p:cNvGraphicFramePr>
          <p:nvPr/>
        </p:nvGraphicFramePr>
        <p:xfrm>
          <a:off x="2847850" y="1916826"/>
          <a:ext cx="1908000" cy="10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42" name="Формула" r:id="rId3" imgW="761760" imgH="431640" progId="Equation.3">
                  <p:embed/>
                </p:oleObj>
              </mc:Choice>
              <mc:Fallback>
                <p:oleObj name="Формула" r:id="rId3" imgW="7617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850" y="1916826"/>
                        <a:ext cx="1908000" cy="1090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284" name="Picture 4"/>
          <p:cNvPicPr>
            <a:picLocks noChangeAspect="1" noChangeArrowheads="1"/>
          </p:cNvPicPr>
          <p:nvPr/>
        </p:nvPicPr>
        <p:blipFill>
          <a:blip r:embed="rId5" cstate="print"/>
          <a:srcRect l="61534" t="21497" r="6234" b="6845"/>
          <a:stretch>
            <a:fillRect/>
          </a:stretch>
        </p:blipFill>
        <p:spPr bwMode="auto">
          <a:xfrm>
            <a:off x="6084168" y="2348880"/>
            <a:ext cx="2880000" cy="261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084168" y="2060848"/>
            <a:ext cx="2880000" cy="28803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Градиент скорости</a:t>
            </a:r>
            <a:endParaRPr lang="ru-RU" b="1" baseline="-25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851976" y="1916936"/>
            <a:ext cx="612000" cy="115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>
            <a:off x="4427984" y="2204863"/>
            <a:ext cx="1872000" cy="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084168" y="4960218"/>
            <a:ext cx="2880320" cy="1440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показывает,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как быстро меняется скорость </a:t>
            </a:r>
            <a:b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при переходе от слоя </a:t>
            </a:r>
            <a:b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 слою в направлении </a:t>
            </a:r>
            <a:r>
              <a:rPr lang="ru-RU" sz="1400" b="1" i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х</a:t>
            </a:r>
            <a:r>
              <a:rPr lang="ru-RU" sz="14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b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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направлению движения слоев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528" y="3284984"/>
            <a:ext cx="3024336" cy="64807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 –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коэффициент пропорциональности</a:t>
            </a:r>
          </a:p>
        </p:txBody>
      </p:sp>
      <p:sp>
        <p:nvSpPr>
          <p:cNvPr id="24" name="Овал 23"/>
          <p:cNvSpPr/>
          <p:nvPr/>
        </p:nvSpPr>
        <p:spPr>
          <a:xfrm>
            <a:off x="3491912" y="2096928"/>
            <a:ext cx="288000" cy="684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>
            <a:stCxn id="24" idx="3"/>
            <a:endCxn id="22" idx="0"/>
          </p:cNvCxnSpPr>
          <p:nvPr/>
        </p:nvCxnSpPr>
        <p:spPr>
          <a:xfrm rot="5400000">
            <a:off x="2382781" y="2133675"/>
            <a:ext cx="604225" cy="169839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419872" y="3212976"/>
            <a:ext cx="2520280" cy="201622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зависит от: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химических свойств жидкости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температуры </a:t>
            </a:r>
            <a:b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</a:b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(для </a:t>
            </a:r>
            <a:r>
              <a:rPr lang="ru-RU" sz="140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жидкостей зависимость обратная,</a:t>
            </a:r>
            <a:br>
              <a:rPr lang="ru-RU" sz="140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</a:br>
            <a:r>
              <a:rPr lang="ru-RU" sz="140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для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газов – прямая пропорциональность)</a:t>
            </a:r>
            <a:endParaRPr lang="ru-RU" sz="14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3528" y="3933056"/>
            <a:ext cx="3024000" cy="64807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Verdana" pitchFamily="34" charset="0"/>
                <a:sym typeface="Symbol"/>
              </a:rPr>
              <a:t>Динамическая вязкость (</a:t>
            </a:r>
            <a:r>
              <a:rPr lang="ru-RU" sz="1600" b="1" dirty="0" err="1">
                <a:solidFill>
                  <a:schemeClr val="bg1"/>
                </a:solidFill>
                <a:latin typeface="Verdana" pitchFamily="34" charset="0"/>
                <a:sym typeface="Symbol"/>
              </a:rPr>
              <a:t>вязкость</a:t>
            </a:r>
            <a:r>
              <a:rPr lang="ru-RU" sz="1600" b="1" dirty="0">
                <a:solidFill>
                  <a:schemeClr val="bg1"/>
                </a:solidFill>
                <a:latin typeface="Verdana" pitchFamily="34" charset="0"/>
                <a:sym typeface="Symbol"/>
              </a:rPr>
              <a:t>)</a:t>
            </a:r>
            <a:endParaRPr lang="ru-RU" sz="16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5536" y="4797152"/>
            <a:ext cx="216024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[] =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 Па∙с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5536" y="5373216"/>
            <a:ext cx="5390910" cy="129614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 Па</a:t>
            </a:r>
            <a:r>
              <a:rPr lang="ru-RU" sz="1400" b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</a:t>
            </a:r>
            <a:r>
              <a:rPr lang="ru-RU" sz="1400" b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динамическая вязкости среды,</a:t>
            </a:r>
            <a:b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которой при ламинарном течении и </a:t>
            </a:r>
            <a:r>
              <a:rPr lang="ru-RU" sz="1400" b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градиенте скорости,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равным 1 м/с на 1 м,</a:t>
            </a:r>
            <a:b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возникает сила внутреннего трения 1 Н на 1 м</a:t>
            </a:r>
            <a:r>
              <a:rPr lang="ru-RU" sz="1400" b="1" baseline="30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поверхности касания слоев (1 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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с=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 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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/м</a:t>
            </a:r>
            <a:r>
              <a:rPr lang="ru-RU" sz="1400" b="1" baseline="30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7" grpId="0" animBg="1"/>
      <p:bldP spid="22" grpId="0" animBg="1"/>
      <p:bldP spid="24" grpId="0" animBg="1"/>
      <p:bldP spid="29" grpId="0"/>
      <p:bldP spid="30" grpId="0" animBg="1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323528" y="2996952"/>
            <a:ext cx="1260000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Первое начало термодинамики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67544" y="3140968"/>
            <a:ext cx="936104" cy="79208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U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</a:p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V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T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158721" name="Object 1"/>
          <p:cNvGraphicFramePr>
            <a:graphicFrameLocks noChangeAspect="1"/>
          </p:cNvGraphicFramePr>
          <p:nvPr/>
        </p:nvGraphicFramePr>
        <p:xfrm>
          <a:off x="6958905" y="1187227"/>
          <a:ext cx="19335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38" name="Формула" r:id="rId3" imgW="774360" imgH="203040" progId="Equation.3">
                  <p:embed/>
                </p:oleObj>
              </mc:Choice>
              <mc:Fallback>
                <p:oleObj name="Формула" r:id="rId3" imgW="7743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8905" y="1187227"/>
                        <a:ext cx="1933575" cy="501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22" name="Object 2"/>
          <p:cNvGraphicFramePr>
            <a:graphicFrameLocks noChangeAspect="1"/>
          </p:cNvGraphicFramePr>
          <p:nvPr/>
        </p:nvGraphicFramePr>
        <p:xfrm>
          <a:off x="3851920" y="1187227"/>
          <a:ext cx="19335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39" name="Формула" r:id="rId5" imgW="774360" imgH="203040" progId="Equation.3">
                  <p:embed/>
                </p:oleObj>
              </mc:Choice>
              <mc:Fallback>
                <p:oleObj name="Формула" r:id="rId5" imgW="7743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1187227"/>
                        <a:ext cx="1933575" cy="501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012160" y="1187227"/>
            <a:ext cx="864096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или</a:t>
            </a:r>
          </a:p>
        </p:txBody>
      </p:sp>
      <p:graphicFrame>
        <p:nvGraphicFramePr>
          <p:cNvPr id="158724" name="Object 4"/>
          <p:cNvGraphicFramePr>
            <a:graphicFrameLocks noChangeAspect="1"/>
          </p:cNvGraphicFramePr>
          <p:nvPr/>
        </p:nvGraphicFramePr>
        <p:xfrm>
          <a:off x="6372200" y="2060848"/>
          <a:ext cx="2511797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40" name="Формула" r:id="rId7" imgW="876240" imgH="203040" progId="Equation.3">
                  <p:embed/>
                </p:oleObj>
              </mc:Choice>
              <mc:Fallback>
                <p:oleObj name="Формула" r:id="rId7" imgW="87624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2060848"/>
                        <a:ext cx="2511797" cy="57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491880" y="4655615"/>
            <a:ext cx="1008112" cy="504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 &gt; 0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4655615"/>
            <a:ext cx="3492000" cy="504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Количество теплоты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подводится к системе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5157248"/>
            <a:ext cx="1008112" cy="504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 &lt; 0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7504" y="5166773"/>
            <a:ext cx="3492000" cy="504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Количество теплоты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отнимается от системы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7504" y="5784054"/>
            <a:ext cx="3492000" cy="504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Работа совершается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системой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против внешних сил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7504" y="6281936"/>
            <a:ext cx="3492000" cy="504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Работа совершается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над системой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внешними силами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491880" y="5784054"/>
            <a:ext cx="1008112" cy="504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&gt; 0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491880" y="6281936"/>
            <a:ext cx="1008112" cy="504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&lt; 0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79912" y="836712"/>
            <a:ext cx="3888432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 закону сохранения энергии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rot="5400000" flipH="1" flipV="1">
            <a:off x="-720552" y="3032920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 flipH="1" flipV="1">
            <a:off x="542478" y="3032126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19544" y="4069452"/>
            <a:ext cx="1260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323528" y="2996952"/>
            <a:ext cx="1260000" cy="1588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704189" y="2742291"/>
            <a:ext cx="504000" cy="5322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2221137" y="2492896"/>
            <a:ext cx="1260000" cy="15841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411760" y="3284984"/>
            <a:ext cx="936104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U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</a:p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V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T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rot="5400000" flipH="1" flipV="1">
            <a:off x="1177057" y="3032921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 flipH="1" flipV="1">
            <a:off x="2447006" y="3032127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217153" y="4069453"/>
            <a:ext cx="1260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221137" y="2499984"/>
            <a:ext cx="1260000" cy="1588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2601798" y="2238179"/>
            <a:ext cx="504000" cy="5322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трелка вверх 47"/>
          <p:cNvSpPr/>
          <p:nvPr/>
        </p:nvSpPr>
        <p:spPr>
          <a:xfrm>
            <a:off x="691778" y="4157290"/>
            <a:ext cx="484632" cy="36004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Q</a:t>
            </a:r>
            <a:endParaRPr lang="ru-RU" b="1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3851920" y="1700808"/>
            <a:ext cx="3888432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В дифференциальной форме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3866778" y="2070437"/>
            <a:ext cx="2304256" cy="576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I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начало термодинамики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1331640" y="2204864"/>
            <a:ext cx="115212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3851920" y="2763019"/>
            <a:ext cx="5040560" cy="107442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Теплота, сообщаемая системе, расходуется на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↑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(изменение)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ее внутренней энергии и на совершение ею работы против внешних сил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984" y="4005064"/>
            <a:ext cx="4464496" cy="108012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ТД система может совершать работу только за счёт своей внутренней энергии или каких-либо внешних источников энергии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60040" y="692696"/>
            <a:ext cx="3563888" cy="1296144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accent4">
                    <a:lumMod val="50000"/>
                  </a:schemeClr>
                </a:solidFill>
              </a:rPr>
              <a:t>сформулировано в середине XIX в. </a:t>
            </a:r>
            <a:br>
              <a:rPr lang="ru-RU" sz="17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700" dirty="0">
                <a:solidFill>
                  <a:schemeClr val="accent4">
                    <a:lumMod val="50000"/>
                  </a:schemeClr>
                </a:solidFill>
              </a:rPr>
              <a:t>в результате работ </a:t>
            </a:r>
            <a:br>
              <a:rPr lang="ru-RU" sz="17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700" dirty="0">
                <a:solidFill>
                  <a:schemeClr val="accent4">
                    <a:lumMod val="50000"/>
                  </a:schemeClr>
                </a:solidFill>
              </a:rPr>
              <a:t>Ю.Р. Майера (нем.), </a:t>
            </a:r>
            <a:br>
              <a:rPr lang="ru-RU" sz="17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700" dirty="0">
                <a:solidFill>
                  <a:schemeClr val="accent4">
                    <a:lumMod val="50000"/>
                  </a:schemeClr>
                </a:solidFill>
              </a:rPr>
              <a:t>Г. Гельмгольца (нем.), </a:t>
            </a:r>
            <a:br>
              <a:rPr lang="ru-RU" sz="17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1700" dirty="0">
                <a:solidFill>
                  <a:schemeClr val="accent4">
                    <a:lumMod val="50000"/>
                  </a:schemeClr>
                </a:solidFill>
              </a:rPr>
              <a:t>Дж. П. Джоуля (англ.) </a:t>
            </a:r>
            <a:endParaRPr lang="ru-RU" sz="17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932040" y="5301208"/>
            <a:ext cx="3816424" cy="136815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Невозможно существование вечного двигателя первого рода, который совершал бы работу, не черпая энергию из какого-либо источника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3851920" y="4077072"/>
            <a:ext cx="792088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или:</a:t>
            </a:r>
          </a:p>
        </p:txBody>
      </p:sp>
      <p:sp>
        <p:nvSpPr>
          <p:cNvPr id="58" name="Стрелка вправо 57"/>
          <p:cNvSpPr/>
          <p:nvPr/>
        </p:nvSpPr>
        <p:spPr>
          <a:xfrm>
            <a:off x="4499992" y="573325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8460432" y="5375639"/>
            <a:ext cx="576064" cy="122413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8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!</a:t>
            </a:r>
            <a:endParaRPr lang="ru-RU" sz="6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8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0" grpId="0"/>
      <p:bldP spid="14" grpId="0"/>
      <p:bldP spid="17" grpId="0"/>
      <p:bldP spid="18" grpId="0" animBg="1"/>
      <p:bldP spid="19" grpId="0"/>
      <p:bldP spid="21" grpId="0" animBg="1"/>
      <p:bldP spid="24" grpId="0" animBg="1"/>
      <p:bldP spid="25" grpId="0" animBg="1"/>
      <p:bldP spid="26" grpId="0"/>
      <p:bldP spid="27" grpId="0"/>
      <p:bldP spid="28" grpId="0"/>
      <p:bldP spid="41" grpId="0" animBg="1"/>
      <p:bldP spid="42" grpId="0"/>
      <p:bldP spid="48" grpId="0" animBg="1"/>
      <p:bldP spid="49" grpId="0"/>
      <p:bldP spid="50" grpId="0" animBg="1"/>
      <p:bldP spid="53" grpId="0" animBg="1"/>
      <p:bldP spid="54" grpId="0" animBg="1"/>
      <p:bldP spid="56" grpId="0"/>
      <p:bldP spid="57" grpId="0"/>
      <p:bldP spid="58" grpId="0" animBg="1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chemeClr val="accent4">
                    <a:lumMod val="50000"/>
                  </a:schemeClr>
                </a:solidFill>
              </a:rPr>
              <a:t>Работа газа при изменении его объема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23528" y="1772816"/>
            <a:ext cx="1260000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 flipH="1" flipV="1">
            <a:off x="-720552" y="1808784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542478" y="1807990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19544" y="2845316"/>
            <a:ext cx="1260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23528" y="1772816"/>
            <a:ext cx="1260000" cy="1588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704189" y="1518155"/>
            <a:ext cx="504000" cy="5322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221137" y="1268760"/>
            <a:ext cx="1260000" cy="15841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 flipH="1" flipV="1">
            <a:off x="1177057" y="1808785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2447006" y="1807991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217153" y="2845317"/>
            <a:ext cx="1260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221137" y="1275848"/>
            <a:ext cx="1260000" cy="1588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2601798" y="1014043"/>
            <a:ext cx="504000" cy="5322"/>
          </a:xfrm>
          <a:prstGeom prst="straightConnector1">
            <a:avLst/>
          </a:prstGeom>
          <a:ln w="762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331640" y="980728"/>
            <a:ext cx="1152128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619672" y="1771228"/>
            <a:ext cx="1908000" cy="1588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907704" y="1268760"/>
            <a:ext cx="1619968" cy="1588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V="1">
            <a:off x="1731904" y="1516569"/>
            <a:ext cx="504000" cy="838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195736" y="2204864"/>
            <a:ext cx="432048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 rot="16200000" flipV="1">
            <a:off x="2443600" y="2380665"/>
            <a:ext cx="504000" cy="838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headEnd type="none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V="1">
            <a:off x="2596000" y="2380665"/>
            <a:ext cx="504000" cy="838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headEnd type="none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V="1">
            <a:off x="2748400" y="2380665"/>
            <a:ext cx="504000" cy="838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headEnd type="none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6200000" flipV="1">
            <a:off x="2900800" y="2380665"/>
            <a:ext cx="504000" cy="838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headEnd type="none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6200000" flipV="1">
            <a:off x="2289125" y="2380665"/>
            <a:ext cx="504000" cy="838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headEnd type="none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987824" y="692696"/>
            <a:ext cx="432048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S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579563" y="1268760"/>
            <a:ext cx="432048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ru-RU" sz="1600" b="1" i="1" baseline="-25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верх 35"/>
          <p:cNvSpPr/>
          <p:nvPr/>
        </p:nvSpPr>
        <p:spPr>
          <a:xfrm>
            <a:off x="691778" y="2933154"/>
            <a:ext cx="484632" cy="36004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Q</a:t>
            </a:r>
            <a:endParaRPr lang="ru-RU" b="1" dirty="0"/>
          </a:p>
        </p:txBody>
      </p:sp>
      <p:graphicFrame>
        <p:nvGraphicFramePr>
          <p:cNvPr id="231427" name="Object 3"/>
          <p:cNvGraphicFramePr>
            <a:graphicFrameLocks noChangeAspect="1"/>
          </p:cNvGraphicFramePr>
          <p:nvPr/>
        </p:nvGraphicFramePr>
        <p:xfrm>
          <a:off x="251520" y="3573016"/>
          <a:ext cx="36782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2" name="Формула" r:id="rId3" imgW="1473120" imgH="177480" progId="Equation.3">
                  <p:embed/>
                </p:oleObj>
              </mc:Choice>
              <mc:Fallback>
                <p:oleObj name="Формула" r:id="rId3" imgW="147312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573016"/>
                        <a:ext cx="3678238" cy="438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8" name="Object 4"/>
          <p:cNvGraphicFramePr>
            <a:graphicFrameLocks noChangeAspect="1"/>
          </p:cNvGraphicFramePr>
          <p:nvPr/>
        </p:nvGraphicFramePr>
        <p:xfrm>
          <a:off x="1187624" y="4221088"/>
          <a:ext cx="1743075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3" name="Формула" r:id="rId5" imgW="698400" imgH="495000" progId="Equation.3">
                  <p:embed/>
                </p:oleObj>
              </mc:Choice>
              <mc:Fallback>
                <p:oleObj name="Формула" r:id="rId5" imgW="698400" imgH="495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4221088"/>
                        <a:ext cx="1743075" cy="12207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Стрелка влево 39"/>
          <p:cNvSpPr/>
          <p:nvPr/>
        </p:nvSpPr>
        <p:spPr>
          <a:xfrm rot="10800000">
            <a:off x="335945" y="4653136"/>
            <a:ext cx="360000" cy="360040"/>
          </a:xfrm>
          <a:prstGeom prst="lef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5496" y="5838363"/>
            <a:ext cx="3888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справедливо при любых изменениях объема твердых, жидких и газообразных тел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716016" y="5066426"/>
            <a:ext cx="40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Графически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можно изображать </a:t>
            </a:r>
            <a:b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только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равновесные процессы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(последовательности равновесных состояний)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788024" y="6027003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Все реальные процессы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</a:rPr>
              <a:t>неравновесны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172400" y="6115943"/>
            <a:ext cx="5040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!</a:t>
            </a:r>
          </a:p>
        </p:txBody>
      </p:sp>
      <p:pic>
        <p:nvPicPr>
          <p:cNvPr id="220164" name="Picture 4" descr="3-8-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2815279"/>
            <a:ext cx="3603592" cy="225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0165" name="Picture 5" descr="3-8-2"/>
          <p:cNvPicPr>
            <a:picLocks noChangeAspect="1" noChangeArrowheads="1"/>
          </p:cNvPicPr>
          <p:nvPr/>
        </p:nvPicPr>
        <p:blipFill>
          <a:blip r:embed="rId8" cstate="print"/>
          <a:srcRect t="11248" b="10241"/>
          <a:stretch>
            <a:fillRect/>
          </a:stretch>
        </p:blipFill>
        <p:spPr bwMode="auto">
          <a:xfrm>
            <a:off x="3571868" y="1000108"/>
            <a:ext cx="5502405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1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28" grpId="0"/>
      <p:bldP spid="34" grpId="0"/>
      <p:bldP spid="35" grpId="0"/>
      <p:bldP spid="36" grpId="0" animBg="1"/>
      <p:bldP spid="40" grpId="0" animBg="1"/>
      <p:bldP spid="41" grpId="0"/>
      <p:bldP spid="42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Теплоемкость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32008" y="764704"/>
            <a:ext cx="4212000" cy="576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Удельная теплоемкость вещества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32008" y="1340768"/>
            <a:ext cx="4212000" cy="8640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Численно равна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количеству теплоты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 необходимому для нагревания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 кг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вещества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на 1 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7544" y="4797152"/>
            <a:ext cx="2520280" cy="72008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Теплоемкость при постоянном объеме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868456" y="4844080"/>
            <a:ext cx="2808000" cy="7200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Теплоемкость при постоянном давлении</a:t>
            </a:r>
          </a:p>
        </p:txBody>
      </p:sp>
      <p:graphicFrame>
        <p:nvGraphicFramePr>
          <p:cNvPr id="160770" name="Object 2"/>
          <p:cNvGraphicFramePr>
            <a:graphicFrameLocks noChangeAspect="1"/>
          </p:cNvGraphicFramePr>
          <p:nvPr/>
        </p:nvGraphicFramePr>
        <p:xfrm>
          <a:off x="2051720" y="2636912"/>
          <a:ext cx="140400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6" name="Формула" r:id="rId3" imgW="583920" imgH="393480" progId="Equation.3">
                  <p:embed/>
                </p:oleObj>
              </mc:Choice>
              <mc:Fallback>
                <p:oleObj name="Формула" r:id="rId3" imgW="5839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636912"/>
                        <a:ext cx="1404000" cy="93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23528" y="2204864"/>
            <a:ext cx="2448272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[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]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= Дж/(кг∙К)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764704"/>
            <a:ext cx="4320000" cy="576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Молярная теплоемкость вещества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16016" y="1340768"/>
            <a:ext cx="4320000" cy="8640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Численно равна </a:t>
            </a:r>
            <a:r>
              <a:rPr lang="ru-RU" sz="1600" b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количеству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теплоты</a:t>
            </a:r>
            <a:r>
              <a:rPr lang="ru-RU" sz="160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 необходимому для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нагревания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 моля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вещества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на 1 К</a:t>
            </a:r>
          </a:p>
        </p:txBody>
      </p:sp>
      <p:graphicFrame>
        <p:nvGraphicFramePr>
          <p:cNvPr id="160771" name="Object 3"/>
          <p:cNvGraphicFramePr>
            <a:graphicFrameLocks noChangeAspect="1"/>
          </p:cNvGraphicFramePr>
          <p:nvPr/>
        </p:nvGraphicFramePr>
        <p:xfrm>
          <a:off x="5463140" y="2637016"/>
          <a:ext cx="1557132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7" name="Формула" r:id="rId5" imgW="647640" imgH="393480" progId="Equation.3">
                  <p:embed/>
                </p:oleObj>
              </mc:Choice>
              <mc:Fallback>
                <p:oleObj name="Формула" r:id="rId5" imgW="6476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3140" y="2637016"/>
                        <a:ext cx="1557132" cy="93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6300192" y="2204864"/>
            <a:ext cx="2736304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[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]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= Дж/(моль∙К)</a:t>
            </a:r>
          </a:p>
        </p:txBody>
      </p:sp>
      <p:graphicFrame>
        <p:nvGraphicFramePr>
          <p:cNvPr id="160772" name="Object 4"/>
          <p:cNvGraphicFramePr>
            <a:graphicFrameLocks noChangeAspect="1"/>
          </p:cNvGraphicFramePr>
          <p:nvPr/>
        </p:nvGraphicFramePr>
        <p:xfrm>
          <a:off x="3925386" y="2689870"/>
          <a:ext cx="1099295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8" name="Формула" r:id="rId7" imgW="457200" imgH="393480" progId="Equation.3">
                  <p:embed/>
                </p:oleObj>
              </mc:Choice>
              <mc:Fallback>
                <p:oleObj name="Формула" r:id="rId7" imgW="4572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5386" y="2689870"/>
                        <a:ext cx="1099295" cy="936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3" name="Object 5"/>
          <p:cNvGraphicFramePr>
            <a:graphicFrameLocks noChangeAspect="1"/>
          </p:cNvGraphicFramePr>
          <p:nvPr/>
        </p:nvGraphicFramePr>
        <p:xfrm>
          <a:off x="3324943" y="3767452"/>
          <a:ext cx="1961437" cy="741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9" name="Формула" r:id="rId9" imgW="596880" imgH="228600" progId="Equation.3">
                  <p:embed/>
                </p:oleObj>
              </mc:Choice>
              <mc:Fallback>
                <p:oleObj name="Формула" r:id="rId9" imgW="5968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943" y="3767452"/>
                        <a:ext cx="1961437" cy="74166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 стрелкой 24"/>
          <p:cNvCxnSpPr/>
          <p:nvPr/>
        </p:nvCxnSpPr>
        <p:spPr>
          <a:xfrm>
            <a:off x="3347864" y="3068960"/>
            <a:ext cx="648072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>
            <a:off x="4860032" y="2799978"/>
            <a:ext cx="720874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>
            <a:off x="4032365" y="3680603"/>
            <a:ext cx="504000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3428992" y="4653136"/>
            <a:ext cx="2016224" cy="576064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Различают</a:t>
            </a:r>
          </a:p>
        </p:txBody>
      </p:sp>
      <p:graphicFrame>
        <p:nvGraphicFramePr>
          <p:cNvPr id="160775" name="Object 7"/>
          <p:cNvGraphicFramePr>
            <a:graphicFrameLocks noChangeAspect="1"/>
          </p:cNvGraphicFramePr>
          <p:nvPr/>
        </p:nvGraphicFramePr>
        <p:xfrm>
          <a:off x="5220072" y="4877539"/>
          <a:ext cx="648072" cy="639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90" name="Формула" r:id="rId11" imgW="215640" imgH="215640" progId="Equation.3">
                  <p:embed/>
                </p:oleObj>
              </mc:Choice>
              <mc:Fallback>
                <p:oleObj name="Формула" r:id="rId11" imgW="21564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877539"/>
                        <a:ext cx="648072" cy="6396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6" name="Object 8"/>
          <p:cNvGraphicFramePr>
            <a:graphicFrameLocks noChangeAspect="1"/>
          </p:cNvGraphicFramePr>
          <p:nvPr/>
        </p:nvGraphicFramePr>
        <p:xfrm>
          <a:off x="2987824" y="4839370"/>
          <a:ext cx="6477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91" name="Формула" r:id="rId13" imgW="215640" imgH="228600" progId="Equation.3">
                  <p:embed/>
                </p:oleObj>
              </mc:Choice>
              <mc:Fallback>
                <p:oleObj name="Формула" r:id="rId13" imgW="21564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839370"/>
                        <a:ext cx="647700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7" name="Object 9"/>
          <p:cNvGraphicFramePr>
            <a:graphicFrameLocks noChangeAspect="1"/>
          </p:cNvGraphicFramePr>
          <p:nvPr/>
        </p:nvGraphicFramePr>
        <p:xfrm>
          <a:off x="5523282" y="4055484"/>
          <a:ext cx="3043067" cy="525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92" name="Формула" r:id="rId15" imgW="1307880" imgH="228600" progId="Equation.3">
                  <p:embed/>
                </p:oleObj>
              </mc:Choice>
              <mc:Fallback>
                <p:oleObj name="Формула" r:id="rId15" imgW="130788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3282" y="4055484"/>
                        <a:ext cx="3043067" cy="5256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Прямая со стрелкой 39"/>
          <p:cNvCxnSpPr/>
          <p:nvPr/>
        </p:nvCxnSpPr>
        <p:spPr>
          <a:xfrm rot="5400000">
            <a:off x="5318084" y="3741448"/>
            <a:ext cx="66966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092280" y="3645024"/>
            <a:ext cx="1512168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для 1 моля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17190" y="5877272"/>
            <a:ext cx="2214578" cy="792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Теплоемкость тела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931768" y="5890330"/>
            <a:ext cx="3312000" cy="7920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Численно равна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количеству теплоты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 необходимому для нагревания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тела на 1 К</a:t>
            </a:r>
          </a:p>
        </p:txBody>
      </p:sp>
      <p:graphicFrame>
        <p:nvGraphicFramePr>
          <p:cNvPr id="221193" name="Object 9"/>
          <p:cNvGraphicFramePr>
            <a:graphicFrameLocks noChangeAspect="1"/>
          </p:cNvGraphicFramePr>
          <p:nvPr/>
        </p:nvGraphicFramePr>
        <p:xfrm>
          <a:off x="6391251" y="5905847"/>
          <a:ext cx="103367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93" name="Формула" r:id="rId17" imgW="507960" imgH="393480" progId="Equation.3">
                  <p:embed/>
                </p:oleObj>
              </mc:Choice>
              <mc:Fallback>
                <p:oleObj name="Формула" r:id="rId17" imgW="50796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1251" y="5905847"/>
                        <a:ext cx="1033677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0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  <p:bldP spid="16" grpId="0" animBg="1"/>
      <p:bldP spid="19" grpId="0"/>
      <p:bldP spid="21" grpId="0" animBg="1"/>
      <p:bldP spid="22" grpId="0" animBg="1"/>
      <p:bldP spid="23" grpId="0"/>
      <p:bldP spid="36" grpId="0"/>
      <p:bldP spid="42" grpId="0"/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dirty="0" err="1">
                <a:solidFill>
                  <a:schemeClr val="accent4">
                    <a:lumMod val="50000"/>
                  </a:schemeClr>
                </a:solidFill>
              </a:rPr>
              <a:t>Изопроцессы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67864" y="836712"/>
            <a:ext cx="2880000" cy="360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Изохорный</a:t>
            </a:r>
            <a:endParaRPr lang="ru-RU" sz="1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7" name="Picture 1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291" y="764704"/>
            <a:ext cx="87370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3491880" y="836712"/>
            <a:ext cx="1368152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V=const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157700" name="Object 4"/>
          <p:cNvGraphicFramePr>
            <a:graphicFrameLocks noChangeAspect="1"/>
          </p:cNvGraphicFramePr>
          <p:nvPr/>
        </p:nvGraphicFramePr>
        <p:xfrm>
          <a:off x="467544" y="1412776"/>
          <a:ext cx="3747664" cy="648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0" name="Формула" r:id="rId5" imgW="1307880" imgH="228600" progId="Equation.3">
                  <p:embed/>
                </p:oleObj>
              </mc:Choice>
              <mc:Fallback>
                <p:oleObj name="Формула" r:id="rId5" imgW="13078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412776"/>
                        <a:ext cx="3747664" cy="6480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Прямая со стрелкой 28"/>
          <p:cNvCxnSpPr>
            <a:stCxn id="70" idx="6"/>
            <a:endCxn id="34" idx="1"/>
          </p:cNvCxnSpPr>
          <p:nvPr/>
        </p:nvCxnSpPr>
        <p:spPr>
          <a:xfrm flipV="1">
            <a:off x="4139952" y="1744149"/>
            <a:ext cx="369565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4509517" y="1564129"/>
            <a:ext cx="648072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=0</a:t>
            </a:r>
          </a:p>
        </p:txBody>
      </p:sp>
      <p:graphicFrame>
        <p:nvGraphicFramePr>
          <p:cNvPr id="157701" name="Object 5"/>
          <p:cNvGraphicFramePr>
            <a:graphicFrameLocks noChangeAspect="1"/>
          </p:cNvGraphicFramePr>
          <p:nvPr/>
        </p:nvGraphicFramePr>
        <p:xfrm>
          <a:off x="467544" y="2276872"/>
          <a:ext cx="151961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1" name="Формула" r:id="rId7" imgW="685800" imgH="393480" progId="Equation.3">
                  <p:embed/>
                </p:oleObj>
              </mc:Choice>
              <mc:Fallback>
                <p:oleObj name="Формула" r:id="rId7" imgW="6858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276872"/>
                        <a:ext cx="1519618" cy="8640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4392320" y="2348944"/>
            <a:ext cx="3060000" cy="5760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Молярная теплоемкость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при постоянном объеме</a:t>
            </a:r>
          </a:p>
        </p:txBody>
      </p:sp>
      <p:graphicFrame>
        <p:nvGraphicFramePr>
          <p:cNvPr id="157702" name="Object 6"/>
          <p:cNvGraphicFramePr>
            <a:graphicFrameLocks noChangeAspect="1"/>
          </p:cNvGraphicFramePr>
          <p:nvPr/>
        </p:nvGraphicFramePr>
        <p:xfrm>
          <a:off x="2411760" y="2320305"/>
          <a:ext cx="1905429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2" name="Формула" r:id="rId9" imgW="876240" imgH="393480" progId="Equation.3">
                  <p:embed/>
                </p:oleObj>
              </mc:Choice>
              <mc:Fallback>
                <p:oleObj name="Формула" r:id="rId9" imgW="87624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320305"/>
                        <a:ext cx="1905429" cy="864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755576" y="3356992"/>
            <a:ext cx="1008112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С учетом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rot="10800000">
            <a:off x="1907704" y="2420888"/>
            <a:ext cx="108012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7703" name="Object 7"/>
          <p:cNvGraphicFramePr>
            <a:graphicFrameLocks noChangeAspect="1"/>
          </p:cNvGraphicFramePr>
          <p:nvPr/>
        </p:nvGraphicFramePr>
        <p:xfrm>
          <a:off x="755576" y="3789040"/>
          <a:ext cx="1211429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3" name="Формула" r:id="rId11" imgW="596880" imgH="393480" progId="Equation.3">
                  <p:embed/>
                </p:oleObj>
              </mc:Choice>
              <mc:Fallback>
                <p:oleObj name="Формула" r:id="rId11" imgW="59688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789040"/>
                        <a:ext cx="1211429" cy="7920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Прямоугольник 57"/>
          <p:cNvSpPr/>
          <p:nvPr/>
        </p:nvSpPr>
        <p:spPr>
          <a:xfrm>
            <a:off x="4427984" y="5157192"/>
            <a:ext cx="3600400" cy="1296144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Все количество теплоты, полученное телом, 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идет на изменение внутренней энергии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392320" y="2924944"/>
            <a:ext cx="3060000" cy="108012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равна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 необходимому для нагревания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при постоянном объеме</a:t>
            </a:r>
            <a:b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 моль вещества на 1 К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6423860"/>
            <a:ext cx="4427984" cy="47667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Жак Александр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</a:rPr>
              <a:t>Сезар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 Шарль, 1808 г.</a:t>
            </a:r>
          </a:p>
        </p:txBody>
      </p:sp>
      <p:graphicFrame>
        <p:nvGraphicFramePr>
          <p:cNvPr id="157709" name="Object 13"/>
          <p:cNvGraphicFramePr>
            <a:graphicFrameLocks noChangeAspect="1"/>
          </p:cNvGraphicFramePr>
          <p:nvPr/>
        </p:nvGraphicFramePr>
        <p:xfrm>
          <a:off x="2411413" y="44450"/>
          <a:ext cx="29146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8" name="Формула" r:id="rId13" imgW="1307880" imgH="228600" progId="Equation.3">
                  <p:embed/>
                </p:oleObj>
              </mc:Choice>
              <mc:Fallback>
                <p:oleObj name="Формула" r:id="rId13" imgW="130788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44450"/>
                        <a:ext cx="291465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0" name="Object 14"/>
          <p:cNvGraphicFramePr>
            <a:graphicFrameLocks noChangeAspect="1"/>
          </p:cNvGraphicFramePr>
          <p:nvPr/>
        </p:nvGraphicFramePr>
        <p:xfrm>
          <a:off x="0" y="44450"/>
          <a:ext cx="21971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9" name="Формула" r:id="rId15" imgW="876240" imgH="203040" progId="Equation.3">
                  <p:embed/>
                </p:oleObj>
              </mc:Choice>
              <mc:Fallback>
                <p:oleObj name="Формула" r:id="rId15" imgW="876240" imgH="2030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450"/>
                        <a:ext cx="219710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2" name="Object 16"/>
          <p:cNvGraphicFramePr>
            <a:graphicFrameLocks noChangeAspect="1"/>
          </p:cNvGraphicFramePr>
          <p:nvPr/>
        </p:nvGraphicFramePr>
        <p:xfrm>
          <a:off x="389979" y="4869160"/>
          <a:ext cx="3315643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20" name="Формула" r:id="rId17" imgW="1282680" imgH="393480" progId="Equation.3">
                  <p:embed/>
                </p:oleObj>
              </mc:Choice>
              <mc:Fallback>
                <p:oleObj name="Формула" r:id="rId17" imgW="1282680" imgH="3934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979" y="4869160"/>
                        <a:ext cx="3315643" cy="10081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Овал 69"/>
          <p:cNvSpPr/>
          <p:nvPr/>
        </p:nvSpPr>
        <p:spPr>
          <a:xfrm>
            <a:off x="3419872" y="1340768"/>
            <a:ext cx="720080" cy="82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 стрелкой 45"/>
          <p:cNvCxnSpPr/>
          <p:nvPr/>
        </p:nvCxnSpPr>
        <p:spPr>
          <a:xfrm rot="5400000">
            <a:off x="-414043" y="4022555"/>
            <a:ext cx="2052000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7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7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4" grpId="0"/>
      <p:bldP spid="41" grpId="0" animBg="1"/>
      <p:bldP spid="45" grpId="0"/>
      <p:bldP spid="58" grpId="0" animBg="1"/>
      <p:bldP spid="67" grpId="0" animBg="1"/>
      <p:bldP spid="89" grpId="0"/>
      <p:bldP spid="7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dirty="0" err="1">
                <a:solidFill>
                  <a:schemeClr val="accent4">
                    <a:lumMod val="50000"/>
                  </a:schemeClr>
                </a:solidFill>
              </a:rPr>
              <a:t>Изопроцессы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67544" y="836712"/>
            <a:ext cx="2880000" cy="360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Изобарный</a:t>
            </a:r>
          </a:p>
        </p:txBody>
      </p:sp>
      <p:pic>
        <p:nvPicPr>
          <p:cNvPr id="16" name="Picture 11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2400" y="836712"/>
            <a:ext cx="87371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Прямоугольник 55"/>
          <p:cNvSpPr/>
          <p:nvPr/>
        </p:nvSpPr>
        <p:spPr>
          <a:xfrm>
            <a:off x="3419872" y="836712"/>
            <a:ext cx="1512168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=const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157704" name="Object 8"/>
          <p:cNvGraphicFramePr>
            <a:graphicFrameLocks noChangeAspect="1"/>
          </p:cNvGraphicFramePr>
          <p:nvPr/>
        </p:nvGraphicFramePr>
        <p:xfrm>
          <a:off x="467544" y="1340768"/>
          <a:ext cx="3747526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198" name="Формула" r:id="rId5" imgW="1307880" imgH="228600" progId="Equation.3">
                  <p:embed/>
                </p:oleObj>
              </mc:Choice>
              <mc:Fallback>
                <p:oleObj name="Формула" r:id="rId5" imgW="13078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340768"/>
                        <a:ext cx="3747526" cy="64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6" name="Object 10"/>
          <p:cNvGraphicFramePr>
            <a:graphicFrameLocks noChangeAspect="1"/>
          </p:cNvGraphicFramePr>
          <p:nvPr/>
        </p:nvGraphicFramePr>
        <p:xfrm>
          <a:off x="467544" y="2204864"/>
          <a:ext cx="286796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199" name="Формула" r:id="rId7" imgW="1193760" imgH="393480" progId="Equation.3">
                  <p:embed/>
                </p:oleObj>
              </mc:Choice>
              <mc:Fallback>
                <p:oleObj name="Формула" r:id="rId7" imgW="11937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204864"/>
                        <a:ext cx="2867966" cy="9361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8" name="Прямая со стрелкой 67"/>
          <p:cNvCxnSpPr>
            <a:stCxn id="73" idx="4"/>
            <a:endCxn id="71" idx="0"/>
          </p:cNvCxnSpPr>
          <p:nvPr/>
        </p:nvCxnSpPr>
        <p:spPr>
          <a:xfrm rot="5400000">
            <a:off x="1453407" y="3350667"/>
            <a:ext cx="432048" cy="1265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>
            <a:off x="1312590" y="3573016"/>
            <a:ext cx="701030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C</a:t>
            </a:r>
            <a:r>
              <a:rPr lang="en-US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V</a:t>
            </a:r>
            <a:endParaRPr lang="ru-RU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72" name="Прямая со стрелкой 71"/>
          <p:cNvCxnSpPr>
            <a:stCxn id="76" idx="6"/>
            <a:endCxn id="79" idx="1"/>
          </p:cNvCxnSpPr>
          <p:nvPr/>
        </p:nvCxnSpPr>
        <p:spPr>
          <a:xfrm>
            <a:off x="3275856" y="2672916"/>
            <a:ext cx="36004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Овал 72"/>
          <p:cNvSpPr/>
          <p:nvPr/>
        </p:nvSpPr>
        <p:spPr>
          <a:xfrm>
            <a:off x="1227783" y="2132856"/>
            <a:ext cx="895945" cy="10081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2267744" y="2132856"/>
            <a:ext cx="1008112" cy="10801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3635896" y="2492896"/>
            <a:ext cx="576064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R</a:t>
            </a:r>
            <a:endParaRPr lang="ru-RU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4139952" y="2204864"/>
            <a:ext cx="3240360" cy="86409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работа при изобарном нагревании 1 моля на 1 К</a:t>
            </a:r>
          </a:p>
        </p:txBody>
      </p:sp>
      <p:graphicFrame>
        <p:nvGraphicFramePr>
          <p:cNvPr id="157707" name="Object 11"/>
          <p:cNvGraphicFramePr>
            <a:graphicFrameLocks noChangeAspect="1"/>
          </p:cNvGraphicFramePr>
          <p:nvPr/>
        </p:nvGraphicFramePr>
        <p:xfrm>
          <a:off x="539552" y="4581126"/>
          <a:ext cx="2412000" cy="692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0" name="Формула" r:id="rId9" imgW="787320" imgH="228600" progId="Equation.3">
                  <p:embed/>
                </p:oleObj>
              </mc:Choice>
              <mc:Fallback>
                <p:oleObj name="Формула" r:id="rId9" imgW="78732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581126"/>
                        <a:ext cx="2412000" cy="692601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4" name="Прямая со стрелкой 83"/>
          <p:cNvCxnSpPr/>
          <p:nvPr/>
        </p:nvCxnSpPr>
        <p:spPr>
          <a:xfrm rot="5400000">
            <a:off x="40116" y="3753365"/>
            <a:ext cx="1224000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0" y="6453336"/>
            <a:ext cx="3491880" cy="404664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</a:rPr>
              <a:t>Жозеф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 Луи Гей-Люссак, 1862 г.</a:t>
            </a:r>
          </a:p>
        </p:txBody>
      </p:sp>
      <p:graphicFrame>
        <p:nvGraphicFramePr>
          <p:cNvPr id="157708" name="Object 12"/>
          <p:cNvGraphicFramePr>
            <a:graphicFrameLocks noChangeAspect="1"/>
          </p:cNvGraphicFramePr>
          <p:nvPr/>
        </p:nvGraphicFramePr>
        <p:xfrm>
          <a:off x="5508103" y="2996952"/>
          <a:ext cx="1888238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1" name="Формула" r:id="rId11" imgW="927000" imgH="393480" progId="Equation.3">
                  <p:embed/>
                </p:oleObj>
              </mc:Choice>
              <mc:Fallback>
                <p:oleObj name="Формула" r:id="rId11" imgW="92700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3" y="2996952"/>
                        <a:ext cx="1888238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9" name="Object 13"/>
          <p:cNvGraphicFramePr>
            <a:graphicFrameLocks noChangeAspect="1"/>
          </p:cNvGraphicFramePr>
          <p:nvPr/>
        </p:nvGraphicFramePr>
        <p:xfrm>
          <a:off x="2411413" y="44450"/>
          <a:ext cx="29146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2" name="Формула" r:id="rId13" imgW="1307880" imgH="228600" progId="Equation.3">
                  <p:embed/>
                </p:oleObj>
              </mc:Choice>
              <mc:Fallback>
                <p:oleObj name="Формула" r:id="rId13" imgW="130788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44450"/>
                        <a:ext cx="291465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0" name="Object 14"/>
          <p:cNvGraphicFramePr>
            <a:graphicFrameLocks noChangeAspect="1"/>
          </p:cNvGraphicFramePr>
          <p:nvPr/>
        </p:nvGraphicFramePr>
        <p:xfrm>
          <a:off x="0" y="44450"/>
          <a:ext cx="21971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3" name="Формула" r:id="rId15" imgW="876240" imgH="203040" progId="Equation.3">
                  <p:embed/>
                </p:oleObj>
              </mc:Choice>
              <mc:Fallback>
                <p:oleObj name="Формула" r:id="rId15" imgW="876240" imgH="2030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450"/>
                        <a:ext cx="219710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3" name="Object 17"/>
          <p:cNvGraphicFramePr>
            <a:graphicFrameLocks noChangeAspect="1"/>
          </p:cNvGraphicFramePr>
          <p:nvPr/>
        </p:nvGraphicFramePr>
        <p:xfrm>
          <a:off x="5508103" y="4653136"/>
          <a:ext cx="2187702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5" name="Формула" r:id="rId17" imgW="1079280" imgH="393480" progId="Equation.3">
                  <p:embed/>
                </p:oleObj>
              </mc:Choice>
              <mc:Fallback>
                <p:oleObj name="Формула" r:id="rId17" imgW="1079280" imgH="39348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3" y="4653136"/>
                        <a:ext cx="2187702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5" name="Object 19"/>
          <p:cNvGraphicFramePr>
            <a:graphicFrameLocks noChangeAspect="1"/>
          </p:cNvGraphicFramePr>
          <p:nvPr/>
        </p:nvGraphicFramePr>
        <p:xfrm>
          <a:off x="5508104" y="3827140"/>
          <a:ext cx="194458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6" name="Формула" r:id="rId19" imgW="952200" imgH="393480" progId="Equation.3">
                  <p:embed/>
                </p:oleObj>
              </mc:Choice>
              <mc:Fallback>
                <p:oleObj name="Формула" r:id="rId19" imgW="952200" imgH="393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3827140"/>
                        <a:ext cx="1944580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Прямоугольник 98"/>
          <p:cNvSpPr/>
          <p:nvPr/>
        </p:nvSpPr>
        <p:spPr>
          <a:xfrm>
            <a:off x="579934" y="4182988"/>
            <a:ext cx="2448272" cy="360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уравнение Майера</a:t>
            </a:r>
          </a:p>
        </p:txBody>
      </p:sp>
      <p:graphicFrame>
        <p:nvGraphicFramePr>
          <p:cNvPr id="157718" name="Object 22"/>
          <p:cNvGraphicFramePr>
            <a:graphicFrameLocks noChangeAspect="1"/>
          </p:cNvGraphicFramePr>
          <p:nvPr/>
        </p:nvGraphicFramePr>
        <p:xfrm>
          <a:off x="539552" y="5443253"/>
          <a:ext cx="1584176" cy="794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7" name="Формула" r:id="rId21" imgW="774360" imgH="393480" progId="Equation.3">
                  <p:embed/>
                </p:oleObj>
              </mc:Choice>
              <mc:Fallback>
                <p:oleObj name="Формула" r:id="rId21" imgW="774360" imgH="39348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443253"/>
                        <a:ext cx="1584176" cy="794059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9" name="Object 23"/>
          <p:cNvGraphicFramePr>
            <a:graphicFrameLocks noChangeAspect="1"/>
          </p:cNvGraphicFramePr>
          <p:nvPr/>
        </p:nvGraphicFramePr>
        <p:xfrm>
          <a:off x="2195736" y="5443254"/>
          <a:ext cx="1701857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8" name="Формула" r:id="rId23" imgW="914400" imgH="431640" progId="Equation.3">
                  <p:embed/>
                </p:oleObj>
              </mc:Choice>
              <mc:Fallback>
                <p:oleObj name="Формула" r:id="rId23" imgW="914400" imgH="4316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443254"/>
                        <a:ext cx="1701857" cy="7920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Прямоугольник 87"/>
          <p:cNvSpPr/>
          <p:nvPr/>
        </p:nvSpPr>
        <p:spPr>
          <a:xfrm>
            <a:off x="4427984" y="5517232"/>
            <a:ext cx="4536504" cy="1224136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Все количество теплоты, полученное телом, идет на изменение внутренней энергии и совершение работы телом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7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7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7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57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57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7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7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57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6" grpId="0"/>
      <p:bldP spid="71" grpId="0"/>
      <p:bldP spid="73" grpId="0" animBg="1"/>
      <p:bldP spid="76" grpId="0" animBg="1"/>
      <p:bldP spid="82" grpId="0"/>
      <p:bldP spid="86" grpId="0"/>
      <p:bldP spid="99" grpId="0"/>
      <p:bldP spid="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dirty="0" err="1">
                <a:solidFill>
                  <a:schemeClr val="accent4">
                    <a:lumMod val="50000"/>
                  </a:schemeClr>
                </a:solidFill>
              </a:rPr>
              <a:t>Изопроцессы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67544" y="836712"/>
            <a:ext cx="2880000" cy="360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Изотермический</a:t>
            </a:r>
          </a:p>
        </p:txBody>
      </p:sp>
      <p:pic>
        <p:nvPicPr>
          <p:cNvPr id="18" name="Picture 1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764704"/>
            <a:ext cx="87371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Прямоугольник 86"/>
          <p:cNvSpPr/>
          <p:nvPr/>
        </p:nvSpPr>
        <p:spPr>
          <a:xfrm>
            <a:off x="0" y="6281936"/>
            <a:ext cx="3275856" cy="576064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Роберт Бойль, 1662 г.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</a:rPr>
              <a:t>Эдм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 Мариотт, 1676 г.</a:t>
            </a:r>
          </a:p>
        </p:txBody>
      </p:sp>
      <p:graphicFrame>
        <p:nvGraphicFramePr>
          <p:cNvPr id="157709" name="Object 13"/>
          <p:cNvGraphicFramePr>
            <a:graphicFrameLocks noChangeAspect="1"/>
          </p:cNvGraphicFramePr>
          <p:nvPr/>
        </p:nvGraphicFramePr>
        <p:xfrm>
          <a:off x="2411413" y="44450"/>
          <a:ext cx="29146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26" name="Формула" r:id="rId5" imgW="1307880" imgH="228600" progId="Equation.3">
                  <p:embed/>
                </p:oleObj>
              </mc:Choice>
              <mc:Fallback>
                <p:oleObj name="Формула" r:id="rId5" imgW="130788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44450"/>
                        <a:ext cx="291465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0" name="Object 14"/>
          <p:cNvGraphicFramePr>
            <a:graphicFrameLocks noChangeAspect="1"/>
          </p:cNvGraphicFramePr>
          <p:nvPr/>
        </p:nvGraphicFramePr>
        <p:xfrm>
          <a:off x="0" y="44450"/>
          <a:ext cx="21971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27" name="Формула" r:id="rId7" imgW="876240" imgH="203040" progId="Equation.3">
                  <p:embed/>
                </p:oleObj>
              </mc:Choice>
              <mc:Fallback>
                <p:oleObj name="Формула" r:id="rId7" imgW="876240" imgH="2030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450"/>
                        <a:ext cx="219710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Прямоугольник 101"/>
          <p:cNvSpPr/>
          <p:nvPr/>
        </p:nvSpPr>
        <p:spPr>
          <a:xfrm>
            <a:off x="3203848" y="836712"/>
            <a:ext cx="1584176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=const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157720" name="Object 24"/>
          <p:cNvGraphicFramePr>
            <a:graphicFrameLocks noChangeAspect="1"/>
          </p:cNvGraphicFramePr>
          <p:nvPr/>
        </p:nvGraphicFramePr>
        <p:xfrm>
          <a:off x="467543" y="1412776"/>
          <a:ext cx="3747525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33" name="Формула" r:id="rId9" imgW="1307880" imgH="228600" progId="Equation.3">
                  <p:embed/>
                </p:oleObj>
              </mc:Choice>
              <mc:Fallback>
                <p:oleObj name="Формула" r:id="rId9" imgW="1307880" imgH="2286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3" y="1412776"/>
                        <a:ext cx="3747525" cy="64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9" name="Прямая со стрелкой 108"/>
          <p:cNvCxnSpPr>
            <a:stCxn id="66" idx="0"/>
            <a:endCxn id="110" idx="1"/>
          </p:cNvCxnSpPr>
          <p:nvPr/>
        </p:nvCxnSpPr>
        <p:spPr>
          <a:xfrm rot="16200000" flipH="1">
            <a:off x="3382820" y="297700"/>
            <a:ext cx="2096" cy="20882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Прямоугольник 109"/>
          <p:cNvSpPr/>
          <p:nvPr/>
        </p:nvSpPr>
        <p:spPr>
          <a:xfrm>
            <a:off x="4427984" y="1162844"/>
            <a:ext cx="648072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=0</a:t>
            </a:r>
          </a:p>
        </p:txBody>
      </p:sp>
      <p:graphicFrame>
        <p:nvGraphicFramePr>
          <p:cNvPr id="157723" name="Object 27"/>
          <p:cNvGraphicFramePr>
            <a:graphicFrameLocks noChangeAspect="1"/>
          </p:cNvGraphicFramePr>
          <p:nvPr/>
        </p:nvGraphicFramePr>
        <p:xfrm>
          <a:off x="467544" y="2204864"/>
          <a:ext cx="1526993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34" name="Формула" r:id="rId11" imgW="533160" imgH="203040" progId="Equation.3">
                  <p:embed/>
                </p:oleObj>
              </mc:Choice>
              <mc:Fallback>
                <p:oleObj name="Формула" r:id="rId11" imgW="533160" imgH="2030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204864"/>
                        <a:ext cx="1526993" cy="5760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25" name="Object 29"/>
          <p:cNvGraphicFramePr>
            <a:graphicFrameLocks noChangeAspect="1"/>
          </p:cNvGraphicFramePr>
          <p:nvPr/>
        </p:nvGraphicFramePr>
        <p:xfrm>
          <a:off x="467543" y="2852936"/>
          <a:ext cx="3742733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35" name="Формула" r:id="rId13" imgW="1815840" imgH="495000" progId="Equation.3">
                  <p:embed/>
                </p:oleObj>
              </mc:Choice>
              <mc:Fallback>
                <p:oleObj name="Формула" r:id="rId13" imgW="1815840" imgH="4950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3" y="2852936"/>
                        <a:ext cx="3742733" cy="10081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26" name="Object 30"/>
          <p:cNvGraphicFramePr>
            <a:graphicFrameLocks noChangeAspect="1"/>
          </p:cNvGraphicFramePr>
          <p:nvPr/>
        </p:nvGraphicFramePr>
        <p:xfrm>
          <a:off x="467544" y="4005064"/>
          <a:ext cx="4185218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36" name="Формула" r:id="rId15" imgW="1904760" imgH="431640" progId="Equation.3">
                  <p:embed/>
                </p:oleObj>
              </mc:Choice>
              <mc:Fallback>
                <p:oleObj name="Формула" r:id="rId15" imgW="1904760" imgH="43164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005064"/>
                        <a:ext cx="4185218" cy="9361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Прямоугольник 116"/>
          <p:cNvSpPr/>
          <p:nvPr/>
        </p:nvSpPr>
        <p:spPr>
          <a:xfrm>
            <a:off x="4895528" y="4365104"/>
            <a:ext cx="4248472" cy="18002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Для того, чтобы при расширении газа Т не понижалась, к газу </a:t>
            </a:r>
            <a:b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 течение изотермического процесса необходимо подводить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 эквивалентное внешней работе расширения</a:t>
            </a:r>
          </a:p>
        </p:txBody>
      </p:sp>
      <p:pic>
        <p:nvPicPr>
          <p:cNvPr id="122" name="Picture 19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262378" y="692696"/>
            <a:ext cx="881622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Овал 65"/>
          <p:cNvSpPr/>
          <p:nvPr/>
        </p:nvSpPr>
        <p:spPr>
          <a:xfrm>
            <a:off x="1907704" y="1340768"/>
            <a:ext cx="864096" cy="82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5004048" y="3212976"/>
            <a:ext cx="3888432" cy="108012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Все количество теплоты, полученное телом, идет на совершение работы телом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7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7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7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7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87" grpId="0"/>
      <p:bldP spid="102" grpId="0"/>
      <p:bldP spid="110" grpId="0"/>
      <p:bldP spid="117" grpId="0"/>
      <p:bldP spid="66" grpId="0" animBg="1"/>
      <p:bldP spid="7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3400" dirty="0">
                <a:solidFill>
                  <a:schemeClr val="accent4">
                    <a:lumMod val="50000"/>
                  </a:schemeClr>
                </a:solidFill>
              </a:rPr>
              <a:t>Адиабатический процесс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921148" y="861095"/>
            <a:ext cx="5035228" cy="648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Процесс, проходящий без теплообмена с окружающей средой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771800" y="5733256"/>
            <a:ext cx="2016224" cy="79208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показатель адиабаты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67544" y="855762"/>
            <a:ext cx="2448272" cy="64807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Verdana" pitchFamily="34" charset="0"/>
              </a:rPr>
              <a:t>Адиабатический (адиабатный)</a:t>
            </a:r>
            <a:endParaRPr lang="ru-RU" b="1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232454" name="Object 6"/>
          <p:cNvGraphicFramePr>
            <a:graphicFrameLocks noChangeAspect="1"/>
          </p:cNvGraphicFramePr>
          <p:nvPr/>
        </p:nvGraphicFramePr>
        <p:xfrm>
          <a:off x="3419872" y="1628800"/>
          <a:ext cx="3741284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4" name="Формула" r:id="rId3" imgW="1307880" imgH="228600" progId="Equation.3">
                  <p:embed/>
                </p:oleObj>
              </mc:Choice>
              <mc:Fallback>
                <p:oleObj name="Формула" r:id="rId3" imgW="13078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628800"/>
                        <a:ext cx="3741284" cy="64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5" name="Object 7"/>
          <p:cNvGraphicFramePr>
            <a:graphicFrameLocks noChangeAspect="1"/>
          </p:cNvGraphicFramePr>
          <p:nvPr/>
        </p:nvGraphicFramePr>
        <p:xfrm>
          <a:off x="467544" y="1628800"/>
          <a:ext cx="2820227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5" name="Формула" r:id="rId5" imgW="876240" imgH="203040" progId="Equation.3">
                  <p:embed/>
                </p:oleObj>
              </mc:Choice>
              <mc:Fallback>
                <p:oleObj name="Формула" r:id="rId5" imgW="87624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628800"/>
                        <a:ext cx="2820227" cy="64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7956376" y="855762"/>
            <a:ext cx="936104" cy="64807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 = 0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232456" name="Object 8"/>
          <p:cNvGraphicFramePr>
            <a:graphicFrameLocks noChangeAspect="1"/>
          </p:cNvGraphicFramePr>
          <p:nvPr/>
        </p:nvGraphicFramePr>
        <p:xfrm>
          <a:off x="467544" y="2492895"/>
          <a:ext cx="2385075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6" name="Формула" r:id="rId7" imgW="647640" imgH="177480" progId="Equation.3">
                  <p:embed/>
                </p:oleObj>
              </mc:Choice>
              <mc:Fallback>
                <p:oleObj name="Формула" r:id="rId7" imgW="64764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492895"/>
                        <a:ext cx="2385075" cy="64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8" name="Object 10"/>
          <p:cNvGraphicFramePr>
            <a:graphicFrameLocks noChangeAspect="1"/>
          </p:cNvGraphicFramePr>
          <p:nvPr/>
        </p:nvGraphicFramePr>
        <p:xfrm>
          <a:off x="395531" y="3284984"/>
          <a:ext cx="2954819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7" name="Формула" r:id="rId9" imgW="1143000" imgH="393480" progId="Equation.3">
                  <p:embed/>
                </p:oleObj>
              </mc:Choice>
              <mc:Fallback>
                <p:oleObj name="Формула" r:id="rId9" imgW="11430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1" y="3284984"/>
                        <a:ext cx="2954819" cy="10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10"/>
          <p:cNvGraphicFramePr>
            <a:graphicFrameLocks noChangeAspect="1"/>
          </p:cNvGraphicFramePr>
          <p:nvPr/>
        </p:nvGraphicFramePr>
        <p:xfrm>
          <a:off x="593426" y="4941240"/>
          <a:ext cx="2610422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8" name="Формула" r:id="rId11" imgW="812520" imgH="203040" progId="Equation.3">
                  <p:embed/>
                </p:oleObj>
              </mc:Choice>
              <mc:Fallback>
                <p:oleObj name="Формула" r:id="rId11" imgW="81252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26" y="4941240"/>
                        <a:ext cx="2610422" cy="64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395536" y="4509192"/>
            <a:ext cx="2952000" cy="3600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Уравнение Пуассона</a:t>
            </a:r>
          </a:p>
        </p:txBody>
      </p:sp>
      <p:graphicFrame>
        <p:nvGraphicFramePr>
          <p:cNvPr id="232460" name="Object 12"/>
          <p:cNvGraphicFramePr>
            <a:graphicFrameLocks noChangeAspect="1"/>
          </p:cNvGraphicFramePr>
          <p:nvPr/>
        </p:nvGraphicFramePr>
        <p:xfrm>
          <a:off x="611560" y="5733256"/>
          <a:ext cx="201128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9" name="Формула" r:id="rId13" imgW="914400" imgH="431640" progId="Equation.3">
                  <p:embed/>
                </p:oleObj>
              </mc:Choice>
              <mc:Fallback>
                <p:oleObj name="Формула" r:id="rId13" imgW="914400" imgH="431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733256"/>
                        <a:ext cx="2011286" cy="9361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Прямая со стрелкой 41"/>
          <p:cNvCxnSpPr>
            <a:stCxn id="27" idx="3"/>
          </p:cNvCxnSpPr>
          <p:nvPr/>
        </p:nvCxnSpPr>
        <p:spPr>
          <a:xfrm rot="5400000">
            <a:off x="875455" y="5406090"/>
            <a:ext cx="495320" cy="44704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2461" name="Picture 13"/>
          <p:cNvPicPr>
            <a:picLocks noChangeAspect="1" noChangeArrowheads="1"/>
          </p:cNvPicPr>
          <p:nvPr/>
        </p:nvPicPr>
        <p:blipFill>
          <a:blip r:embed="rId15" cstate="print"/>
          <a:srcRect l="10239" t="11812" r="57581"/>
          <a:stretch>
            <a:fillRect/>
          </a:stretch>
        </p:blipFill>
        <p:spPr bwMode="auto">
          <a:xfrm>
            <a:off x="4788024" y="2337180"/>
            <a:ext cx="4104456" cy="417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5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100472" y="3131226"/>
            <a:ext cx="720000" cy="58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100392" y="2411066"/>
            <a:ext cx="720000" cy="643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Овал 26"/>
          <p:cNvSpPr/>
          <p:nvPr/>
        </p:nvSpPr>
        <p:spPr>
          <a:xfrm>
            <a:off x="1299791" y="5013176"/>
            <a:ext cx="319881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9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532"/>
            <a:ext cx="9144000" cy="6206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Термодинамический цикл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95536" y="836712"/>
            <a:ext cx="3096344" cy="1008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Круговой процесс (термодинамический цикл)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64208" y="836712"/>
            <a:ext cx="3888112" cy="1008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Периодически повторяющийся процесс теплопередачи и преобразования полученного количества теплоты в работу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11560" y="5805264"/>
            <a:ext cx="2160240" cy="100811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Коэффициент полезного действия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699792" y="3212976"/>
            <a:ext cx="1152128" cy="576064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рабочее тело</a:t>
            </a:r>
          </a:p>
        </p:txBody>
      </p:sp>
      <p:pic>
        <p:nvPicPr>
          <p:cNvPr id="16" name="Picture 1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5" y="836712"/>
            <a:ext cx="1238907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02" name="Picture 2" descr="C:\Program Files\Physicon\Open Physics 2.5 part 1\content\chapter3\section\paragraph11\images\3-11-1.gif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4211960" y="1988839"/>
            <a:ext cx="4680520" cy="3025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3-11-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2856033"/>
            <a:ext cx="2073110" cy="2229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Прямая со стрелкой 26"/>
          <p:cNvCxnSpPr/>
          <p:nvPr/>
        </p:nvCxnSpPr>
        <p:spPr>
          <a:xfrm rot="10800000" flipV="1">
            <a:off x="1907704" y="3501008"/>
            <a:ext cx="792088" cy="21602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827584" y="2420888"/>
            <a:ext cx="1512168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нагреватель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55576" y="5070326"/>
            <a:ext cx="1728192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холодильник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 flipH="1" flipV="1">
            <a:off x="1726890" y="4976378"/>
            <a:ext cx="36004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1726890" y="2960948"/>
            <a:ext cx="36004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6156176" y="2060848"/>
            <a:ext cx="1512168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расширение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668344" y="3712840"/>
            <a:ext cx="1080120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сжатие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 rot="10800000" flipV="1">
            <a:off x="5724128" y="2348880"/>
            <a:ext cx="504056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10800000">
            <a:off x="7020272" y="3501008"/>
            <a:ext cx="576064" cy="43204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7668344" y="2636912"/>
            <a:ext cx="1008112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работа </a:t>
            </a:r>
            <a:b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за цикл</a:t>
            </a:r>
          </a:p>
        </p:txBody>
      </p:sp>
      <p:cxnSp>
        <p:nvCxnSpPr>
          <p:cNvPr id="51" name="Прямая со стрелкой 50"/>
          <p:cNvCxnSpPr>
            <a:stCxn id="50" idx="1"/>
          </p:cNvCxnSpPr>
          <p:nvPr/>
        </p:nvCxnSpPr>
        <p:spPr>
          <a:xfrm rot="10800000" flipV="1">
            <a:off x="6660232" y="2888940"/>
            <a:ext cx="1008112" cy="25202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0403" name="Object 3"/>
          <p:cNvGraphicFramePr>
            <a:graphicFrameLocks noChangeAspect="1"/>
          </p:cNvGraphicFramePr>
          <p:nvPr/>
        </p:nvGraphicFramePr>
        <p:xfrm>
          <a:off x="3059832" y="5805264"/>
          <a:ext cx="2478087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403" name="Формула" r:id="rId8" imgW="1117440" imgH="457200" progId="Equation.3">
                  <p:embed/>
                </p:oleObj>
              </mc:Choice>
              <mc:Fallback>
                <p:oleObj name="Формула" r:id="rId8" imgW="111744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5805264"/>
                        <a:ext cx="2478087" cy="10017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5652120" y="5229200"/>
            <a:ext cx="3240040" cy="155679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показывает, какая часть тепловой энергии, полученной рабочим телом от нагревателя, превратилась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 полезную работу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95536" y="1916832"/>
            <a:ext cx="3096344" cy="576064"/>
          </a:xfrm>
          <a:prstGeom prst="rect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энергетическая схема тепловой машины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0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/>
      <p:bldP spid="30" grpId="0"/>
      <p:bldP spid="31" grpId="0"/>
      <p:bldP spid="42" grpId="0"/>
      <p:bldP spid="43" grpId="0"/>
      <p:bldP spid="50" grpId="0"/>
      <p:bldP spid="55" grpId="0" animBg="1"/>
      <p:bldP spid="5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633"/>
            <a:ext cx="9144000" cy="6206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Использование циклов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707904" y="2564904"/>
            <a:ext cx="1800000" cy="360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рабочее тело</a:t>
            </a:r>
          </a:p>
        </p:txBody>
      </p:sp>
      <p:pic>
        <p:nvPicPr>
          <p:cNvPr id="20" name="Picture 21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5805264"/>
            <a:ext cx="1208458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467544" y="836712"/>
            <a:ext cx="3096344" cy="504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Тепловой двигатель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635896" y="836712"/>
            <a:ext cx="5184576" cy="504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устройство, способное превращать полученное количество теплоты в механическую работу</a:t>
            </a:r>
          </a:p>
        </p:txBody>
      </p:sp>
      <p:pic>
        <p:nvPicPr>
          <p:cNvPr id="229379" name="Picture 3" descr="../../../Program%20Files/Physicon/Open%20Physics%202.5%20part%201/content/chapter3/section/paragraph11/images/3-11-3.gif"/>
          <p:cNvPicPr>
            <a:picLocks noChangeAspect="1" noChangeArrowheads="1"/>
          </p:cNvPicPr>
          <p:nvPr/>
        </p:nvPicPr>
        <p:blipFill>
          <a:blip r:embed="rId5" r:link="rId6" cstate="print"/>
          <a:srcRect l="47552" r="3538"/>
          <a:stretch>
            <a:fillRect/>
          </a:stretch>
        </p:blipFill>
        <p:spPr bwMode="auto">
          <a:xfrm>
            <a:off x="5796137" y="2276870"/>
            <a:ext cx="3238125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395536" y="1781200"/>
            <a:ext cx="3132000" cy="504000"/>
          </a:xfrm>
          <a:prstGeom prst="rect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цикл в бензиновом карбюраторном двигателе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760640" y="1915691"/>
            <a:ext cx="3275856" cy="360000"/>
          </a:xfrm>
          <a:prstGeom prst="rect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цикл в дизельном двигателе</a:t>
            </a:r>
          </a:p>
        </p:txBody>
      </p:sp>
      <p:pic>
        <p:nvPicPr>
          <p:cNvPr id="27" name="Picture 3" descr="../../../Program%20Files/Physicon/Open%20Physics%202.5%20part%201/content/chapter3/section/paragraph11/images/3-11-3.gif"/>
          <p:cNvPicPr>
            <a:picLocks noChangeAspect="1" noChangeArrowheads="1"/>
          </p:cNvPicPr>
          <p:nvPr/>
        </p:nvPicPr>
        <p:blipFill>
          <a:blip r:embed="rId5" r:link="rId6" cstate="print"/>
          <a:srcRect r="52448"/>
          <a:stretch>
            <a:fillRect/>
          </a:stretch>
        </p:blipFill>
        <p:spPr bwMode="auto">
          <a:xfrm>
            <a:off x="395536" y="2276872"/>
            <a:ext cx="3148177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3347864" y="3429000"/>
            <a:ext cx="1152128" cy="7200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смесь паров бензина 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572000" y="3356992"/>
            <a:ext cx="1440160" cy="108012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смесь дизельного топлива с воздухом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411760" y="3717032"/>
            <a:ext cx="1296144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изохора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123728" y="2780928"/>
            <a:ext cx="1296144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адиабата</a:t>
            </a:r>
          </a:p>
        </p:txBody>
      </p:sp>
      <p:cxnSp>
        <p:nvCxnSpPr>
          <p:cNvPr id="32" name="Прямая со стрелкой 31"/>
          <p:cNvCxnSpPr>
            <a:stCxn id="30" idx="2"/>
          </p:cNvCxnSpPr>
          <p:nvPr/>
        </p:nvCxnSpPr>
        <p:spPr>
          <a:xfrm rot="5400000">
            <a:off x="1943707" y="3392997"/>
            <a:ext cx="504058" cy="172819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2231741" y="4041067"/>
            <a:ext cx="1080119" cy="86409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10800000" flipV="1">
            <a:off x="1475656" y="3068960"/>
            <a:ext cx="792088" cy="36004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5400000">
            <a:off x="1079612" y="3537012"/>
            <a:ext cx="1800200" cy="864096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7812360" y="2636912"/>
            <a:ext cx="1296144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адиабата</a:t>
            </a:r>
          </a:p>
        </p:txBody>
      </p:sp>
      <p:cxnSp>
        <p:nvCxnSpPr>
          <p:cNvPr id="48" name="Прямая со стрелкой 47"/>
          <p:cNvCxnSpPr/>
          <p:nvPr/>
        </p:nvCxnSpPr>
        <p:spPr>
          <a:xfrm rot="5400000">
            <a:off x="7776356" y="2960948"/>
            <a:ext cx="432048" cy="36004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7236296" y="3212976"/>
            <a:ext cx="1512168" cy="936104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516216" y="4869160"/>
            <a:ext cx="1296144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изохора</a:t>
            </a:r>
          </a:p>
        </p:txBody>
      </p:sp>
      <p:cxnSp>
        <p:nvCxnSpPr>
          <p:cNvPr id="54" name="Прямая со стрелкой 53"/>
          <p:cNvCxnSpPr>
            <a:stCxn id="53" idx="3"/>
          </p:cNvCxnSpPr>
          <p:nvPr/>
        </p:nvCxnSpPr>
        <p:spPr>
          <a:xfrm flipV="1">
            <a:off x="7812360" y="4365104"/>
            <a:ext cx="720080" cy="64807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6372200" y="2348880"/>
            <a:ext cx="1296144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изобара</a:t>
            </a:r>
          </a:p>
        </p:txBody>
      </p:sp>
      <p:cxnSp>
        <p:nvCxnSpPr>
          <p:cNvPr id="58" name="Прямая со стрелкой 57"/>
          <p:cNvCxnSpPr/>
          <p:nvPr/>
        </p:nvCxnSpPr>
        <p:spPr>
          <a:xfrm rot="5400000">
            <a:off x="7093074" y="2780928"/>
            <a:ext cx="431254" cy="794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16200000" flipH="1">
            <a:off x="3599892" y="3186497"/>
            <a:ext cx="50405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rot="16200000" flipH="1">
            <a:off x="5040080" y="3177000"/>
            <a:ext cx="504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3491880" y="5301208"/>
            <a:ext cx="1224136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  30%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644008" y="5301208"/>
            <a:ext cx="1224136" cy="50405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  40%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3779912" y="4437112"/>
            <a:ext cx="1800000" cy="360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sym typeface="Symbol"/>
              </a:rPr>
              <a:t>к.п.д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 rot="5400000">
            <a:off x="3743908" y="5049180"/>
            <a:ext cx="50405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rot="16200000" flipH="1">
            <a:off x="5040052" y="5049180"/>
            <a:ext cx="50405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1121" name="Picture 1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5656" y="5877272"/>
            <a:ext cx="1030263" cy="80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8" grpId="0"/>
      <p:bldP spid="29" grpId="0"/>
      <p:bldP spid="30" grpId="0"/>
      <p:bldP spid="31" grpId="0"/>
      <p:bldP spid="47" grpId="0"/>
      <p:bldP spid="53" grpId="0"/>
      <p:bldP spid="57" grpId="0"/>
      <p:bldP spid="76" grpId="0"/>
      <p:bldP spid="77" grpId="0"/>
      <p:bldP spid="7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633"/>
            <a:ext cx="9144000" cy="6206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Цикл Карно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51520" y="836712"/>
            <a:ext cx="3960000" cy="504056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Цикл Карно</a:t>
            </a:r>
          </a:p>
        </p:txBody>
      </p:sp>
      <p:pic>
        <p:nvPicPr>
          <p:cNvPr id="19" name="Picture 2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76332" y="5733256"/>
            <a:ext cx="106582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26" name="Picture 2" descr="../../../Program%20Files/Physicon/Open%20Physics%202.5%20part%201/content/chapter3/section/paragraph11/images/3-11-4.gif"/>
          <p:cNvPicPr>
            <a:picLocks noChangeAspect="1" noChangeArrowheads="1"/>
          </p:cNvPicPr>
          <p:nvPr/>
        </p:nvPicPr>
        <p:blipFill>
          <a:blip r:embed="rId5" r:link="rId6" cstate="print"/>
          <a:srcRect r="7208"/>
          <a:stretch>
            <a:fillRect/>
          </a:stretch>
        </p:blipFill>
        <p:spPr bwMode="auto">
          <a:xfrm>
            <a:off x="4257722" y="836712"/>
            <a:ext cx="473551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Прямоугольник 44"/>
          <p:cNvSpPr/>
          <p:nvPr/>
        </p:nvSpPr>
        <p:spPr>
          <a:xfrm>
            <a:off x="6228184" y="908720"/>
            <a:ext cx="1563602" cy="36004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изотерма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596336" y="1052736"/>
            <a:ext cx="1368152" cy="28803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адиабата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rot="10800000" flipV="1">
            <a:off x="5688124" y="1340768"/>
            <a:ext cx="1188132" cy="100811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5400000">
            <a:off x="5652122" y="1988842"/>
            <a:ext cx="1944215" cy="64807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0800000" flipV="1">
            <a:off x="5652120" y="1340768"/>
            <a:ext cx="2376264" cy="151216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5400000">
            <a:off x="6516216" y="1556792"/>
            <a:ext cx="1944216" cy="151216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251518" y="1340768"/>
            <a:ext cx="3960000" cy="1152128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1-2:</a:t>
            </a:r>
            <a:endParaRPr lang="en-US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изотермическое расширение</a:t>
            </a:r>
            <a:endParaRPr lang="en-US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газ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получает тепло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газ совершает работу 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12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=Q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251518" y="2492896"/>
            <a:ext cx="3960000" cy="1224136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2-3:</a:t>
            </a:r>
            <a:endParaRPr lang="en-US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адиабатическое расширение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газ совершает работу 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3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&gt;0 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температура падает до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T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250762" y="3717031"/>
            <a:ext cx="3960000" cy="1294355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3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-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4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изотермическое сжатие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газ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отдает тепло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&lt;0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газ совершает работу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34</a:t>
            </a:r>
            <a:r>
              <a:rPr lang="en-US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3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4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&lt;0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251519" y="5013176"/>
            <a:ext cx="3960000" cy="1116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4-1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:</a:t>
            </a:r>
            <a:endParaRPr lang="en-US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адиабатическое сжатие</a:t>
            </a:r>
            <a:endParaRPr lang="en-US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температура повышается до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T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  <a:endParaRPr lang="en-US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газ совершает работу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4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&lt;0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251520" y="6183368"/>
            <a:ext cx="3960000" cy="558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Работа за цикл</a:t>
            </a:r>
            <a:endParaRPr lang="en-US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  <a:p>
            <a:pPr algn="ctr"/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A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+А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23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+А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34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+А</a:t>
            </a:r>
            <a:r>
              <a:rPr lang="ru-RU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4</a:t>
            </a:r>
            <a:r>
              <a:rPr lang="en-US" sz="1600" b="1" baseline="-25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1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4695573" y="2934469"/>
            <a:ext cx="1172571" cy="504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работа за цикл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5508104" y="3068960"/>
            <a:ext cx="576064" cy="144014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1427" name="Object 3"/>
          <p:cNvGraphicFramePr>
            <a:graphicFrameLocks noChangeAspect="1"/>
          </p:cNvGraphicFramePr>
          <p:nvPr/>
        </p:nvGraphicFramePr>
        <p:xfrm>
          <a:off x="4279775" y="4365104"/>
          <a:ext cx="269434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27" name="Формула" r:id="rId7" imgW="1688760" imgH="457200" progId="Equation.3">
                  <p:embed/>
                </p:oleObj>
              </mc:Choice>
              <mc:Fallback>
                <p:oleObj name="Формула" r:id="rId7" imgW="168876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9775" y="4365104"/>
                        <a:ext cx="2694349" cy="7200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8" name="Object 4"/>
          <p:cNvGraphicFramePr>
            <a:graphicFrameLocks noChangeAspect="1"/>
          </p:cNvGraphicFramePr>
          <p:nvPr/>
        </p:nvGraphicFramePr>
        <p:xfrm>
          <a:off x="7020272" y="4365103"/>
          <a:ext cx="199457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28" name="Формула" r:id="rId9" imgW="1180800" imgH="431640" progId="Equation.3">
                  <p:embed/>
                </p:oleObj>
              </mc:Choice>
              <mc:Fallback>
                <p:oleObj name="Формула" r:id="rId9" imgW="118080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365103"/>
                        <a:ext cx="1994571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Прямоугольник 91"/>
          <p:cNvSpPr/>
          <p:nvPr/>
        </p:nvSpPr>
        <p:spPr>
          <a:xfrm>
            <a:off x="5148064" y="6413266"/>
            <a:ext cx="1963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η</a:t>
            </a:r>
            <a:r>
              <a:rPr lang="ru-RU" sz="2000" b="1" baseline="-250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Карно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 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= 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η</a:t>
            </a:r>
            <a:r>
              <a:rPr lang="ru-RU" sz="2000" b="1" baseline="-250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max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355976" y="5085184"/>
            <a:ext cx="4032448" cy="1224136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исключает теплообмен рабочего тела и окружающей среды (термостатов), когда тепло может передаваться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без совершения работы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94" name="Стрелка влево 93"/>
          <p:cNvSpPr/>
          <p:nvPr/>
        </p:nvSpPr>
        <p:spPr>
          <a:xfrm rot="10800000">
            <a:off x="4572040" y="6413265"/>
            <a:ext cx="360000" cy="360040"/>
          </a:xfrm>
          <a:prstGeom prst="lef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1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5" grpId="0"/>
      <p:bldP spid="46" grpId="0"/>
      <p:bldP spid="60" grpId="0" animBg="1"/>
      <p:bldP spid="63" grpId="0" animBg="1"/>
      <p:bldP spid="65" grpId="0" animBg="1"/>
      <p:bldP spid="66" grpId="0" animBg="1"/>
      <p:bldP spid="74" grpId="0" animBg="1"/>
      <p:bldP spid="75" grpId="0"/>
      <p:bldP spid="92" grpId="0"/>
      <p:bldP spid="93" grpId="0"/>
      <p:bldP spid="9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Использование цикла Карно</a:t>
            </a:r>
          </a:p>
        </p:txBody>
      </p:sp>
      <p:pic>
        <p:nvPicPr>
          <p:cNvPr id="232450" name="Picture 2" descr="../../../Program%20Files/Physicon/Open%20Physics%202.5%20part%201/content/chapter3/section/paragraph11/images/3-11-5.gif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6088360" y="3284984"/>
            <a:ext cx="2160000" cy="23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>
            <a:off x="5385038" y="4007140"/>
            <a:ext cx="1332344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708144" y="5085184"/>
            <a:ext cx="1764000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холодильник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5385038" y="5258501"/>
            <a:ext cx="900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368376" y="3563491"/>
            <a:ext cx="900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39552" y="836712"/>
            <a:ext cx="7992888" cy="72008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Любой участок цикла Карно и весь цикл в целом может быть пройден в обоих направлениях</a:t>
            </a:r>
            <a:endParaRPr lang="ru-RU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5877272"/>
            <a:ext cx="4032000" cy="792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идеальное устройство, работающее по циклу Карно, называют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обратимой тепловой машиной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1844824"/>
            <a:ext cx="2664296" cy="64807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Обход цикла по часовой стрелке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27984" y="5877272"/>
            <a:ext cx="4608000" cy="792088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некоторое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Q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отбирается от холодного резервуара и передается нагревателю </a:t>
            </a:r>
            <a:b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за счет совершения внешней работы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2636912"/>
            <a:ext cx="2664296" cy="432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тепловой двигатель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2771403" y="2564507"/>
            <a:ext cx="576064" cy="7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652120" y="1772816"/>
            <a:ext cx="2880320" cy="64807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Обход цикла против часовой стрелки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52120" y="2564904"/>
            <a:ext cx="2880320" cy="432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холодильная машина</a:t>
            </a:r>
            <a:endParaRPr lang="ru-RU" sz="1600" b="1" baseline="-250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41469" y="3789040"/>
            <a:ext cx="1764000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рабочее тело</a:t>
            </a:r>
          </a:p>
        </p:txBody>
      </p:sp>
      <p:pic>
        <p:nvPicPr>
          <p:cNvPr id="26" name="Picture 2" descr="3-11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284984"/>
            <a:ext cx="2160000" cy="232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Прямая со стрелкой 26"/>
          <p:cNvCxnSpPr/>
          <p:nvPr/>
        </p:nvCxnSpPr>
        <p:spPr>
          <a:xfrm rot="10800000" flipV="1">
            <a:off x="2735896" y="5233994"/>
            <a:ext cx="900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707904" y="3356992"/>
            <a:ext cx="1619984" cy="36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нагреватель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 rot="10800000" flipV="1">
            <a:off x="2292694" y="4033830"/>
            <a:ext cx="1343202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2735896" y="3553966"/>
            <a:ext cx="900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5508501" y="2492499"/>
            <a:ext cx="576064" cy="7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>
            <a:off x="2556173" y="1772419"/>
            <a:ext cx="576064" cy="7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5651723" y="1759786"/>
            <a:ext cx="576064" cy="7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5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532"/>
            <a:ext cx="9144000" cy="6206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Второе начало термодинамики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95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187352" y="2420888"/>
            <a:ext cx="6552728" cy="1368152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Клаузиус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: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Невозможен процесс, единственным результатом которого была бы передача энергии путем теплообмена от тела с низкой температурой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к телу с более высокой температурой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908720"/>
            <a:ext cx="1656184" cy="28803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II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 начало ТД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5229200"/>
            <a:ext cx="3528392" cy="108012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замкнутая система приближается к состоянию термодинамического равновесия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4653136"/>
            <a:ext cx="3528784" cy="576064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Общее свойство необратимых процессов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187352" y="908720"/>
            <a:ext cx="6552728" cy="1512168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Кельвин: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циклически действующей тепловой машине невозможен процесс, единственным результатом которого было бы преобразование в механическую работу всего количества теплоты, полученного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от единственного теплового резервуара</a:t>
            </a:r>
            <a:endParaRPr lang="ru-RU" sz="1600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224260" name="Picture 4" descr="../../../Program%20Files/Physicon/Open%20Physics%202.5%20part%201/content/chapter3/section/paragraph12/images/3-12-2.gif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4644008" y="4293096"/>
            <a:ext cx="4075931" cy="217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16" grpId="0" animBg="1"/>
      <p:bldP spid="17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Энтропия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752" y="908720"/>
            <a:ext cx="1872000" cy="900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Энтропия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908720"/>
            <a:ext cx="4248472" cy="900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функция состояния системы,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мера неупорядоченности,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мера статистического беспорядка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8504" y="692696"/>
            <a:ext cx="86400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187624" y="5193296"/>
            <a:ext cx="1872000" cy="900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Закон возрастания энтропии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31840" y="5193296"/>
            <a:ext cx="4752528" cy="900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При любых процессах, протекающих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в термодинамических изолированных системах, энтропия не уменьшается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772816"/>
            <a:ext cx="8748464" cy="50405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указывает направление самопроизвольно протекающих процессов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2204864"/>
            <a:ext cx="2160240" cy="79208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для обратимых процессов</a:t>
            </a:r>
          </a:p>
        </p:txBody>
      </p:sp>
      <p:graphicFrame>
        <p:nvGraphicFramePr>
          <p:cNvPr id="266244" name="Object 4"/>
          <p:cNvGraphicFramePr>
            <a:graphicFrameLocks noChangeAspect="1"/>
          </p:cNvGraphicFramePr>
          <p:nvPr/>
        </p:nvGraphicFramePr>
        <p:xfrm>
          <a:off x="6703417" y="908720"/>
          <a:ext cx="1324967" cy="901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44" name="Формула" r:id="rId3" imgW="571320" imgH="393480" progId="Equation.3">
                  <p:embed/>
                </p:oleObj>
              </mc:Choice>
              <mc:Fallback>
                <p:oleObj name="Формула" r:id="rId3" imgW="5713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3417" y="908720"/>
                        <a:ext cx="1324967" cy="9018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5" name="Object 5"/>
          <p:cNvGraphicFramePr>
            <a:graphicFrameLocks noChangeAspect="1"/>
          </p:cNvGraphicFramePr>
          <p:nvPr/>
        </p:nvGraphicFramePr>
        <p:xfrm>
          <a:off x="2809875" y="2349376"/>
          <a:ext cx="1311226" cy="503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45" name="Формула" r:id="rId5" imgW="457200" imgH="177480" progId="Equation.3">
                  <p:embed/>
                </p:oleObj>
              </mc:Choice>
              <mc:Fallback>
                <p:oleObj name="Формула" r:id="rId5" imgW="45720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75" y="2349376"/>
                        <a:ext cx="1311226" cy="5035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259632" y="2780928"/>
            <a:ext cx="2376264" cy="43204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изменение энтропии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rot="10800000" flipV="1">
            <a:off x="2512347" y="2708920"/>
            <a:ext cx="360036" cy="21602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864917" y="2314972"/>
            <a:ext cx="535905" cy="576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518842" y="2204864"/>
            <a:ext cx="2429421" cy="79208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для необратимых процессов</a:t>
            </a:r>
          </a:p>
        </p:txBody>
      </p:sp>
      <p:graphicFrame>
        <p:nvGraphicFramePr>
          <p:cNvPr id="28" name="Object 5"/>
          <p:cNvGraphicFramePr>
            <a:graphicFrameLocks noChangeAspect="1"/>
          </p:cNvGraphicFramePr>
          <p:nvPr/>
        </p:nvGraphicFramePr>
        <p:xfrm>
          <a:off x="6933182" y="2349376"/>
          <a:ext cx="1311226" cy="503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46" name="Формула" r:id="rId7" imgW="457200" imgH="177480" progId="Equation.3">
                  <p:embed/>
                </p:oleObj>
              </mc:Choice>
              <mc:Fallback>
                <p:oleObj name="Формула" r:id="rId7" imgW="45720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3182" y="2349376"/>
                        <a:ext cx="1311226" cy="5035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568127" y="4149080"/>
            <a:ext cx="3024000" cy="360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Неравенство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Клаузиуса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266247" name="Object 7"/>
          <p:cNvGraphicFramePr>
            <a:graphicFrameLocks noChangeAspect="1"/>
          </p:cNvGraphicFramePr>
          <p:nvPr/>
        </p:nvGraphicFramePr>
        <p:xfrm>
          <a:off x="1460525" y="3568501"/>
          <a:ext cx="13112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47" name="Формула" r:id="rId9" imgW="457200" imgH="177480" progId="Equation.3">
                  <p:embed/>
                </p:oleObj>
              </mc:Choice>
              <mc:Fallback>
                <p:oleObj name="Формула" r:id="rId9" imgW="457200" imgH="177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25" y="3568501"/>
                        <a:ext cx="1311275" cy="503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3600488" y="3495675"/>
            <a:ext cx="5364000" cy="10080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энтропия замкнутой системы может либо возрастать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(в случае необратимых процессов)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, либо оставаться постоянной </a:t>
            </a:r>
            <a:b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</a:rPr>
              <a:t>(в случае обратимых процессов)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611560" y="3639731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611560" y="540936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6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/>
      <p:bldP spid="17" grpId="0"/>
      <p:bldP spid="21" grpId="0"/>
      <p:bldP spid="23" grpId="0" animBg="1"/>
      <p:bldP spid="27" grpId="0"/>
      <p:bldP spid="29" grpId="0" animBg="1"/>
      <p:bldP spid="31" grpId="0" animBg="1"/>
      <p:bldP spid="32" grpId="0" animBg="1"/>
      <p:bldP spid="3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13359</TotalTime>
  <Words>1865</Words>
  <Application>Microsoft Office PowerPoint</Application>
  <PresentationFormat>Экран (4:3)</PresentationFormat>
  <Paragraphs>346</Paragraphs>
  <Slides>25</Slides>
  <Notes>25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Times New Roman</vt:lpstr>
      <vt:lpstr>Verdana</vt:lpstr>
      <vt:lpstr>Тема Office</vt:lpstr>
      <vt:lpstr>Формула</vt:lpstr>
      <vt:lpstr>Молекулярная физика и термодинамика</vt:lpstr>
      <vt:lpstr>Методы исследования</vt:lpstr>
      <vt:lpstr>Основные понятия</vt:lpstr>
      <vt:lpstr>Основные положения МКТ</vt:lpstr>
      <vt:lpstr>Основное уравнение МКТ</vt:lpstr>
      <vt:lpstr>Уравнение состояния идеального газа</vt:lpstr>
      <vt:lpstr>Внутренняя энергия идеального газа</vt:lpstr>
      <vt:lpstr>Явления переноса в термодинамически неравновесных системах</vt:lpstr>
      <vt:lpstr>Теплопроводность</vt:lpstr>
      <vt:lpstr>Диффузия</vt:lpstr>
      <vt:lpstr>Внутреннее трение (вязкость)</vt:lpstr>
      <vt:lpstr>Вязкость</vt:lpstr>
      <vt:lpstr>Первое начало термодинамики</vt:lpstr>
      <vt:lpstr>Работа газа при изменении его объема</vt:lpstr>
      <vt:lpstr>Теплоемкость</vt:lpstr>
      <vt:lpstr>Изопроцессы</vt:lpstr>
      <vt:lpstr>Изопроцессы</vt:lpstr>
      <vt:lpstr>Изопроцессы</vt:lpstr>
      <vt:lpstr>Адиабатический процесс</vt:lpstr>
      <vt:lpstr>Термодинамический цикл</vt:lpstr>
      <vt:lpstr>Использование циклов</vt:lpstr>
      <vt:lpstr>Цикл Карно</vt:lpstr>
      <vt:lpstr>Использование цикла Карно</vt:lpstr>
      <vt:lpstr>Второе начало термодинамики</vt:lpstr>
      <vt:lpstr>Энтропия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Статика</dc:title>
  <dc:creator>bakh</dc:creator>
  <cp:lastModifiedBy>Admin</cp:lastModifiedBy>
  <cp:revision>731</cp:revision>
  <dcterms:created xsi:type="dcterms:W3CDTF">2010-05-04T13:24:54Z</dcterms:created>
  <dcterms:modified xsi:type="dcterms:W3CDTF">2023-10-12T11:23:56Z</dcterms:modified>
</cp:coreProperties>
</file>