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6"/>
  </p:notesMasterIdLst>
  <p:handoutMasterIdLst>
    <p:handoutMasterId r:id="rId17"/>
  </p:handoutMasterIdLst>
  <p:sldIdLst>
    <p:sldId id="257" r:id="rId2"/>
    <p:sldId id="398" r:id="rId3"/>
    <p:sldId id="405" r:id="rId4"/>
    <p:sldId id="406" r:id="rId5"/>
    <p:sldId id="407" r:id="rId6"/>
    <p:sldId id="408" r:id="rId7"/>
    <p:sldId id="409" r:id="rId8"/>
    <p:sldId id="410" r:id="rId9"/>
    <p:sldId id="418" r:id="rId10"/>
    <p:sldId id="419" r:id="rId11"/>
    <p:sldId id="420" r:id="rId12"/>
    <p:sldId id="421" r:id="rId13"/>
    <p:sldId id="423" r:id="rId14"/>
    <p:sldId id="424" r:id="rId15"/>
  </p:sldIdLst>
  <p:sldSz cx="9144000" cy="5143500" type="screen16x9"/>
  <p:notesSz cx="6797675" cy="9872663"/>
  <p:defaultTextStyle>
    <a:defPPr>
      <a:defRPr lang="ru-RU"/>
    </a:defPPr>
    <a:lvl1pPr marL="0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58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0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92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59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374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E1C"/>
    <a:srgbClr val="003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3316" autoAdjust="0"/>
  </p:normalViewPr>
  <p:slideViewPr>
    <p:cSldViewPr>
      <p:cViewPr>
        <p:scale>
          <a:sx n="75" d="100"/>
          <a:sy n="75" d="100"/>
        </p:scale>
        <p:origin x="-2664" y="-12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4014" y="108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C147608B-9E98-4BCF-AFBC-70A24F08A6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3056E0B-7F74-4B82-A0F9-AA16B2C9A3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BD53A-56FD-4E82-B12A-D2ACD27966A5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07C9F0E-B2EC-4538-A9E9-440B390D13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9475CEB-7D1D-4D42-BBFA-18C152F9F4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DD98B-2031-4110-93FF-4FA5131A0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899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20E2F-E11A-4DE3-B8AE-12EEAC3C662E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en-US" dirty="0" err="1"/>
              <a:t>tyr</a:t>
            </a:r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6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7319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7319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C2A53-880A-4876-AB12-E3942347A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74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8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0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92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59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74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64C2E-D951-49EC-847B-ADCBCC33FA2D}" type="datetime1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1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C85CE-2026-4253-B991-FDB61ED1B352}" type="datetime1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88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5D9F-5B26-4AF8-A229-9ED65ED04BDF}" type="datetime1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99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86B-8FC3-49B5-A77B-40F9FEE88957}" type="datetime1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04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8F62-24DD-457F-8B08-088B129C5D3B}" type="datetime1">
              <a:rPr lang="ru-RU" smtClean="0"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77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9E43-6CB4-40DA-8076-626AE730AB09}" type="datetime1">
              <a:rPr lang="ru-RU" smtClean="0"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8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DD5A5-96F7-42BC-8E40-8B6C52EAD1DB}" type="datetime1">
              <a:rPr lang="ru-RU" smtClean="0"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60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4B3F6-27D3-408C-88E7-49823CCE7321}" type="datetime1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08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44BDD-9289-4038-956B-ECCDC31968AD}" type="datetime1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3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362B4-E30A-45C6-8322-6606E5BBAA8B}" type="datetime1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95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DCF3-8DCA-4334-B4E8-F728DEF36AD6}" type="datetime1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71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/>
          <p:cNvSpPr>
            <a:spLocks noGrp="1"/>
          </p:cNvSpPr>
          <p:nvPr>
            <p:ph type="title"/>
          </p:nvPr>
        </p:nvSpPr>
        <p:spPr>
          <a:xfrm>
            <a:off x="636625" y="272611"/>
            <a:ext cx="7886700" cy="387173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343797" y="583662"/>
            <a:ext cx="6472355" cy="2894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0000"/>
              </a:lnSpc>
              <a:buNone/>
              <a:defRPr sz="1050" b="0" i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470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FAED5-83A1-4B2E-A6C7-8186460D7AD8}" type="datetime1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90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5" Type="http://schemas.openxmlformats.org/officeDocument/2006/relationships/image" Target="../media/image29.svg"/><Relationship Id="rId3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3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32" Type="http://schemas.openxmlformats.org/officeDocument/2006/relationships/image" Target="../media/image9.png"/><Relationship Id="rId5" Type="http://schemas.openxmlformats.org/officeDocument/2006/relationships/image" Target="../media/image4.png"/><Relationship Id="rId28" Type="http://schemas.openxmlformats.org/officeDocument/2006/relationships/image" Target="../media/image6.png"/><Relationship Id="rId31" Type="http://schemas.openxmlformats.org/officeDocument/2006/relationships/image" Target="../media/image8.png"/><Relationship Id="rId4" Type="http://schemas.openxmlformats.org/officeDocument/2006/relationships/image" Target="../media/image3.png"/><Relationship Id="rId27" Type="http://schemas.openxmlformats.org/officeDocument/2006/relationships/image" Target="../media/image31.svg"/><Relationship Id="rId30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38.svg"/><Relationship Id="rId27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.png"/><Relationship Id="rId3" Type="http://schemas.openxmlformats.org/officeDocument/2006/relationships/image" Target="../media/image2.png"/><Relationship Id="rId34" Type="http://schemas.openxmlformats.org/officeDocument/2006/relationships/image" Target="../media/image30.png"/><Relationship Id="rId25" Type="http://schemas.openxmlformats.org/officeDocument/2006/relationships/image" Target="../media/image29.svg"/><Relationship Id="rId3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29" Type="http://schemas.openxmlformats.org/officeDocument/2006/relationships/image" Target="../media/image25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24" Type="http://schemas.openxmlformats.org/officeDocument/2006/relationships/image" Target="../media/image21.png"/><Relationship Id="rId32" Type="http://schemas.openxmlformats.org/officeDocument/2006/relationships/image" Target="../media/image28.png"/><Relationship Id="rId5" Type="http://schemas.openxmlformats.org/officeDocument/2006/relationships/image" Target="../media/image4.png"/><Relationship Id="rId23" Type="http://schemas.openxmlformats.org/officeDocument/2006/relationships/image" Target="../media/image27.svg"/><Relationship Id="rId28" Type="http://schemas.openxmlformats.org/officeDocument/2006/relationships/image" Target="../media/image24.png"/><Relationship Id="rId31" Type="http://schemas.openxmlformats.org/officeDocument/2006/relationships/image" Target="../media/image27.png"/><Relationship Id="rId10" Type="http://schemas.openxmlformats.org/officeDocument/2006/relationships/image" Target="../media/image42.svg"/><Relationship Id="rId4" Type="http://schemas.openxmlformats.org/officeDocument/2006/relationships/image" Target="../media/image3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3.png"/><Relationship Id="rId3" Type="http://schemas.openxmlformats.org/officeDocument/2006/relationships/image" Target="../media/image2.png"/><Relationship Id="rId42" Type="http://schemas.openxmlformats.org/officeDocument/2006/relationships/image" Target="../media/image35.png"/><Relationship Id="rId38" Type="http://schemas.openxmlformats.org/officeDocument/2006/relationships/image" Target="../media/image82.svg"/><Relationship Id="rId2" Type="http://schemas.openxmlformats.org/officeDocument/2006/relationships/notesSlide" Target="../notesSlides/notesSlide10.xml"/><Relationship Id="rId41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37" Type="http://schemas.openxmlformats.org/officeDocument/2006/relationships/image" Target="../media/image32.png"/><Relationship Id="rId40" Type="http://schemas.openxmlformats.org/officeDocument/2006/relationships/image" Target="../media/image16.svg"/><Relationship Id="rId45" Type="http://schemas.openxmlformats.org/officeDocument/2006/relationships/image" Target="../media/image38.png"/><Relationship Id="rId5" Type="http://schemas.openxmlformats.org/officeDocument/2006/relationships/image" Target="../media/image4.png"/><Relationship Id="rId36" Type="http://schemas.openxmlformats.org/officeDocument/2006/relationships/image" Target="../media/image80.svg"/><Relationship Id="rId44" Type="http://schemas.openxmlformats.org/officeDocument/2006/relationships/image" Target="../media/image37.png"/><Relationship Id="rId4" Type="http://schemas.openxmlformats.org/officeDocument/2006/relationships/image" Target="../media/image3.png"/><Relationship Id="rId43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.png"/><Relationship Id="rId3" Type="http://schemas.openxmlformats.org/officeDocument/2006/relationships/image" Target="../media/image2.png"/><Relationship Id="rId38" Type="http://schemas.openxmlformats.org/officeDocument/2006/relationships/image" Target="../media/image82.svg"/><Relationship Id="rId2" Type="http://schemas.openxmlformats.org/officeDocument/2006/relationships/notesSlide" Target="../notesSlides/notesSlide11.xml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37" Type="http://schemas.openxmlformats.org/officeDocument/2006/relationships/image" Target="../media/image32.png"/><Relationship Id="rId40" Type="http://schemas.openxmlformats.org/officeDocument/2006/relationships/image" Target="../media/image40.png"/><Relationship Id="rId5" Type="http://schemas.openxmlformats.org/officeDocument/2006/relationships/image" Target="../media/image4.png"/><Relationship Id="rId36" Type="http://schemas.openxmlformats.org/officeDocument/2006/relationships/image" Target="../media/image80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3445" y="252831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в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рамках реализации Программы развития КФУ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(«ПРИОРИТЕТ-2030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»)</a:t>
            </a:r>
            <a:endParaRPr lang="ru-RU" dirty="0">
              <a:solidFill>
                <a:schemeClr val="tx2">
                  <a:lumMod val="75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843559"/>
            <a:ext cx="3635896" cy="93610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MSShafigullin\Desktop\Проекты\Ассоциация выпускников\kfu_logo_2l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31591"/>
            <a:ext cx="2945406" cy="39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1EC05A0-E07F-45D8-A677-0D303E8C6E41}"/>
              </a:ext>
            </a:extLst>
          </p:cNvPr>
          <p:cNvSpPr txBox="1"/>
          <p:nvPr/>
        </p:nvSpPr>
        <p:spPr>
          <a:xfrm>
            <a:off x="3653936" y="896112"/>
            <a:ext cx="5490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ДОРОЖНАЯ КАРТА КАФЕДРЫ</a:t>
            </a:r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ПРОМЫШЛЕННОГО ГРАЖДАНСКОГО СТРОИТЕЛЬСВА И СТРОИТЕЛЬНЫХ МАТЕРИАЛОВ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4A9574B-6485-4C0F-B6F4-3B1B68756558}"/>
              </a:ext>
            </a:extLst>
          </p:cNvPr>
          <p:cNvSpPr txBox="1"/>
          <p:nvPr/>
        </p:nvSpPr>
        <p:spPr>
          <a:xfrm>
            <a:off x="3995936" y="3187675"/>
            <a:ext cx="5334000" cy="9848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Галеев Руслан Разинович</a:t>
            </a:r>
            <a:endParaRPr lang="ru-RU" sz="16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Зав. кафедрой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промышленного гражданского </a:t>
            </a:r>
          </a:p>
          <a:p>
            <a:pPr>
              <a:defRPr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строительства и строительных материалов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к.т.н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52"/>
              </a:rPr>
              <a:t>, доцент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3995936" y="4295178"/>
            <a:ext cx="42484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400" dirty="0" smtClean="0">
                <a:solidFill>
                  <a:srgbClr val="00549F"/>
                </a:solidFill>
                <a:latin typeface="PT Sans"/>
              </a:rPr>
              <a:t>email</a:t>
            </a:r>
            <a:r>
              <a:rPr lang="ru-RU" altLang="ru-RU" sz="1400" dirty="0" smtClean="0">
                <a:solidFill>
                  <a:srgbClr val="00549F"/>
                </a:solidFill>
                <a:latin typeface="PT Sans"/>
              </a:rPr>
              <a:t> </a:t>
            </a:r>
            <a:r>
              <a:rPr lang="en-US" altLang="ru-RU" sz="1400" dirty="0" smtClean="0">
                <a:solidFill>
                  <a:srgbClr val="00549F"/>
                </a:solidFill>
                <a:latin typeface="PT Sans"/>
              </a:rPr>
              <a:t>pgs@kpfu.ru</a:t>
            </a:r>
            <a:endParaRPr lang="ru-RU" altLang="ru-RU" sz="1400" dirty="0">
              <a:solidFill>
                <a:srgbClr val="00549F"/>
              </a:solidFill>
              <a:latin typeface="PT Sans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rgbClr val="00549F"/>
                </a:solidFill>
                <a:latin typeface="PT Sans"/>
              </a:rPr>
              <a:t>+7 (8552) </a:t>
            </a:r>
            <a:r>
              <a:rPr lang="en-US" altLang="ru-RU" sz="1400" smtClean="0">
                <a:solidFill>
                  <a:srgbClr val="00549F"/>
                </a:solidFill>
                <a:latin typeface="PT Sans"/>
              </a:rPr>
              <a:t>71 25 77</a:t>
            </a:r>
            <a:endParaRPr lang="ru-RU" altLang="ru-RU" sz="1400" dirty="0">
              <a:solidFill>
                <a:srgbClr val="00549F"/>
              </a:solidFill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05245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34FB46-C403-445B-8714-DAFEF12F7866}"/>
              </a:ext>
            </a:extLst>
          </p:cNvPr>
          <p:cNvSpPr txBox="1"/>
          <p:nvPr/>
        </p:nvSpPr>
        <p:spPr>
          <a:xfrm>
            <a:off x="-41960" y="834588"/>
            <a:ext cx="918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Ключевые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развития в предыдущий период и имеющиеся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заделы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83970" y="71442"/>
            <a:ext cx="765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chemeClr val="bg1"/>
                </a:solidFill>
                <a:cs typeface="Times New Roman" pitchFamily="18" charset="0"/>
              </a:rPr>
              <a:t>Текущее </a:t>
            </a:r>
            <a:r>
              <a:rPr lang="ru-RU" b="1" dirty="0">
                <a:solidFill>
                  <a:schemeClr val="bg1"/>
                </a:solidFill>
                <a:cs typeface="Times New Roman" pitchFamily="18" charset="0"/>
              </a:rPr>
              <a:t>состояние и результаты развития кафедры с 2016 по </a:t>
            </a:r>
            <a:r>
              <a:rPr lang="ru-RU" b="1" dirty="0" smtClean="0">
                <a:solidFill>
                  <a:schemeClr val="bg1"/>
                </a:solidFill>
                <a:cs typeface="Times New Roman" pitchFamily="18" charset="0"/>
              </a:rPr>
              <a:t>2021 год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cs typeface="Times New Roman" pitchFamily="18" charset="0"/>
              </a:rPr>
              <a:t>1.1 Целевая модель и ее ключевые характеристики</a:t>
            </a:r>
          </a:p>
          <a:p>
            <a:pPr algn="ctr"/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41960" y="1234698"/>
            <a:ext cx="9294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549F"/>
                </a:solidFill>
              </a:rPr>
              <a:t>Кафедра промышленного гражданского строительства и строительных материалов входит в состав </a:t>
            </a:r>
            <a:r>
              <a:rPr lang="ru-RU" sz="1600" b="1" dirty="0" smtClean="0">
                <a:solidFill>
                  <a:srgbClr val="00549F"/>
                </a:solidFill>
              </a:rPr>
              <a:t>Инженерно-строительного </a:t>
            </a:r>
            <a:r>
              <a:rPr lang="ru-RU" sz="1600" b="1" dirty="0">
                <a:solidFill>
                  <a:srgbClr val="00549F"/>
                </a:solidFill>
              </a:rPr>
              <a:t>отделения </a:t>
            </a:r>
            <a:r>
              <a:rPr lang="ru-RU" sz="1600" b="1" dirty="0" smtClean="0">
                <a:solidFill>
                  <a:srgbClr val="00549F"/>
                </a:solidFill>
              </a:rPr>
              <a:t>Высшей </a:t>
            </a:r>
            <a:r>
              <a:rPr lang="ru-RU" sz="1600" b="1" dirty="0">
                <a:solidFill>
                  <a:srgbClr val="00549F"/>
                </a:solidFill>
              </a:rPr>
              <a:t>инженерной школы </a:t>
            </a:r>
            <a:endParaRPr lang="ru-RU" sz="1600" b="1" dirty="0" smtClean="0">
              <a:solidFill>
                <a:srgbClr val="00549F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549F"/>
                </a:solidFill>
              </a:rPr>
              <a:t>Набережночелнинского </a:t>
            </a:r>
            <a:r>
              <a:rPr lang="ru-RU" sz="1600" b="1" dirty="0">
                <a:solidFill>
                  <a:srgbClr val="00549F"/>
                </a:solidFill>
              </a:rPr>
              <a:t>института </a:t>
            </a:r>
            <a:r>
              <a:rPr lang="ru-RU" sz="1600" b="1" dirty="0" smtClean="0">
                <a:solidFill>
                  <a:srgbClr val="00549F"/>
                </a:solidFill>
              </a:rPr>
              <a:t>КФУ</a:t>
            </a:r>
            <a:endParaRPr lang="ru-RU" sz="1600" dirty="0"/>
          </a:p>
        </p:txBody>
      </p:sp>
      <p:pic>
        <p:nvPicPr>
          <p:cNvPr id="45" name="Рисунок 44" descr="Собрание со сплошной заливкой">
            <a:extLst>
              <a:ext uri="{FF2B5EF4-FFF2-40B4-BE49-F238E27FC236}">
                <a16:creationId xmlns:a16="http://schemas.microsoft.com/office/drawing/2014/main" xmlns="" id="{4DBDF65A-59E9-49F8-A19E-CE3BCB119E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127954" y="2046077"/>
            <a:ext cx="480763" cy="452861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99424" y="2087841"/>
            <a:ext cx="374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д.т.н.    4 к.т.н.     2 ст. преп.</a:t>
            </a:r>
          </a:p>
        </p:txBody>
      </p:sp>
      <p:pic>
        <p:nvPicPr>
          <p:cNvPr id="47" name="Рисунок 46" descr="Чоканье со сплошной заливкой">
            <a:extLst>
              <a:ext uri="{FF2B5EF4-FFF2-40B4-BE49-F238E27FC236}">
                <a16:creationId xmlns:a16="http://schemas.microsoft.com/office/drawing/2014/main" xmlns="" id="{E070119F-B487-4F24-A328-23CAC0D9D6F8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27954" y="2498938"/>
            <a:ext cx="480763" cy="48076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27445" y="2554653"/>
            <a:ext cx="353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566 бакалавров, 182 магистранта</a:t>
            </a:r>
            <a:endParaRPr lang="ru-RU" dirty="0"/>
          </a:p>
        </p:txBody>
      </p:sp>
      <p:pic>
        <p:nvPicPr>
          <p:cNvPr id="49" name="Рисунок 48" descr="Глобус контур">
            <a:extLst>
              <a:ext uri="{FF2B5EF4-FFF2-40B4-BE49-F238E27FC236}">
                <a16:creationId xmlns:a16="http://schemas.microsoft.com/office/drawing/2014/main" xmlns="" id="{60D9F8FC-6031-4952-8117-3E89B9A4E50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156943" y="3011286"/>
            <a:ext cx="480763" cy="432047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44861" y="304264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 иностранных студентов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4" y="35798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7583" y="3624613"/>
            <a:ext cx="3521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08.03.01 Строительство</a:t>
            </a:r>
          </a:p>
          <a:p>
            <a:r>
              <a:rPr lang="ru-RU" dirty="0" smtClean="0"/>
              <a:t>08.04.01 Строительство</a:t>
            </a:r>
          </a:p>
          <a:p>
            <a:r>
              <a:rPr lang="ru-RU" dirty="0" smtClean="0"/>
              <a:t>01.06.01 Математика и механика</a:t>
            </a:r>
            <a:endParaRPr lang="ru-RU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DFA5C08C-74F1-454E-B372-5A243993F7B8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12" y="3769856"/>
            <a:ext cx="517781" cy="63284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365" y="2039768"/>
            <a:ext cx="1931602" cy="3003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87176"/>
            <a:ext cx="1878301" cy="295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5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34FB46-C403-445B-8714-DAFEF12F7866}"/>
              </a:ext>
            </a:extLst>
          </p:cNvPr>
          <p:cNvSpPr txBox="1"/>
          <p:nvPr/>
        </p:nvSpPr>
        <p:spPr>
          <a:xfrm>
            <a:off x="-13072" y="834588"/>
            <a:ext cx="89644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ограничения и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вызовы</a:t>
            </a:r>
            <a:endParaRPr lang="ru-RU" sz="2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83970" y="71442"/>
            <a:ext cx="7650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chemeClr val="bg1"/>
                </a:solidFill>
                <a:cs typeface="Times New Roman" pitchFamily="18" charset="0"/>
              </a:rPr>
              <a:t>Текущее </a:t>
            </a:r>
            <a:r>
              <a:rPr lang="ru-RU" b="1" dirty="0">
                <a:solidFill>
                  <a:schemeClr val="bg1"/>
                </a:solidFill>
                <a:cs typeface="Times New Roman" pitchFamily="18" charset="0"/>
              </a:rPr>
              <a:t>состояние и результаты развития кафедры с 2016 по </a:t>
            </a:r>
            <a:r>
              <a:rPr lang="ru-RU" b="1" dirty="0" smtClean="0">
                <a:solidFill>
                  <a:schemeClr val="bg1"/>
                </a:solidFill>
                <a:cs typeface="Times New Roman" pitchFamily="18" charset="0"/>
              </a:rPr>
              <a:t>2021 год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cs typeface="Times New Roman" pitchFamily="18" charset="0"/>
              </a:rPr>
              <a:t>1.1 Целевая модель и ее ключевые </a:t>
            </a:r>
            <a:r>
              <a:rPr lang="ru-RU" b="1" dirty="0" smtClean="0">
                <a:solidFill>
                  <a:schemeClr val="bg1"/>
                </a:solidFill>
                <a:cs typeface="Times New Roman" pitchFamily="18" charset="0"/>
              </a:rPr>
              <a:t>характеристики</a:t>
            </a:r>
            <a:endParaRPr lang="ru-RU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Стрелка: вправо 18">
            <a:extLst>
              <a:ext uri="{FF2B5EF4-FFF2-40B4-BE49-F238E27FC236}">
                <a16:creationId xmlns:a16="http://schemas.microsoft.com/office/drawing/2014/main" xmlns="" id="{67C2B765-1D65-45A0-AB5F-1A2BF2FCFDF5}"/>
              </a:ext>
            </a:extLst>
          </p:cNvPr>
          <p:cNvSpPr/>
          <p:nvPr/>
        </p:nvSpPr>
        <p:spPr>
          <a:xfrm rot="16200000">
            <a:off x="4359794" y="-2766256"/>
            <a:ext cx="360041" cy="8515767"/>
          </a:xfrm>
          <a:prstGeom prst="rightArrow">
            <a:avLst>
              <a:gd name="adj1" fmla="val 48708"/>
              <a:gd name="adj2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pic>
        <p:nvPicPr>
          <p:cNvPr id="12" name="Рисунок 11" descr="Маршрут между двумя штырьками со сплошной заливкой">
            <a:extLst>
              <a:ext uri="{FF2B5EF4-FFF2-40B4-BE49-F238E27FC236}">
                <a16:creationId xmlns:a16="http://schemas.microsoft.com/office/drawing/2014/main" xmlns="" id="{26F1BAE7-8C16-41AB-BBEE-D17B0136D6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0" y="1673559"/>
            <a:ext cx="648072" cy="648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88366" y="1673559"/>
            <a:ext cx="38164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/>
              <a:t>Достижение стратегических целей программы развития требует усиления работы по следующим внутренним направлениям</a:t>
            </a:r>
          </a:p>
        </p:txBody>
      </p:sp>
      <p:sp>
        <p:nvSpPr>
          <p:cNvPr id="20" name="Заголовок 6"/>
          <p:cNvSpPr txBox="1">
            <a:spLocks/>
          </p:cNvSpPr>
          <p:nvPr/>
        </p:nvSpPr>
        <p:spPr>
          <a:xfrm>
            <a:off x="0" y="2499742"/>
            <a:ext cx="4895192" cy="23042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5113" indent="-171450">
              <a:lnSpc>
                <a:spcPts val="1600"/>
              </a:lnSpc>
              <a:spcAft>
                <a:spcPts val="600"/>
              </a:spcAft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развитие системы коммерциализации результатов инновационной деятельности кафедры</a:t>
            </a:r>
          </a:p>
          <a:p>
            <a:pPr marL="265113" indent="-171450">
              <a:lnSpc>
                <a:spcPts val="1600"/>
              </a:lnSpc>
              <a:spcAft>
                <a:spcPts val="600"/>
              </a:spcAft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существенное увеличение объемов НИОКР</a:t>
            </a:r>
          </a:p>
          <a:p>
            <a:pPr marL="265113" indent="-171450">
              <a:lnSpc>
                <a:spcPts val="1600"/>
              </a:lnSpc>
              <a:spcAft>
                <a:spcPts val="600"/>
              </a:spcAft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дальнейшее повышение качества публикационной активности</a:t>
            </a:r>
          </a:p>
          <a:p>
            <a:pPr marL="265113" indent="-171450">
              <a:lnSpc>
                <a:spcPts val="1600"/>
              </a:lnSpc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коллаборации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 лидирующими научно-образовательными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центрами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36096" y="1798411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/>
              <a:t>Актуальные вопросы стоящие перед кафедрой ПГСиСМ</a:t>
            </a:r>
            <a:endParaRPr lang="ru-RU" sz="1400" b="1" dirty="0"/>
          </a:p>
        </p:txBody>
      </p:sp>
      <p:sp>
        <p:nvSpPr>
          <p:cNvPr id="23" name="Заголовок 6"/>
          <p:cNvSpPr txBox="1">
            <a:spLocks/>
          </p:cNvSpPr>
          <p:nvPr/>
        </p:nvSpPr>
        <p:spPr>
          <a:xfrm>
            <a:off x="5148064" y="2499742"/>
            <a:ext cx="3888432" cy="23042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5113" indent="-171450">
              <a:lnSpc>
                <a:spcPts val="1600"/>
              </a:lnSpc>
              <a:spcAft>
                <a:spcPts val="600"/>
              </a:spcAft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привлечение талантливых студентов, аспирантов и молодых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исследователей</a:t>
            </a:r>
          </a:p>
          <a:p>
            <a:pPr marL="265113" indent="-171450">
              <a:lnSpc>
                <a:spcPts val="1600"/>
              </a:lnSpc>
              <a:spcAft>
                <a:spcPts val="600"/>
              </a:spcAft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развитие прорывных направлений исследований и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разработок</a:t>
            </a:r>
          </a:p>
          <a:p>
            <a:pPr marL="265113" indent="-171450">
              <a:lnSpc>
                <a:spcPts val="1600"/>
              </a:lnSpc>
              <a:spcAft>
                <a:spcPts val="600"/>
              </a:spcAft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развитие академической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инфраструктуры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690934"/>
            <a:ext cx="2994573" cy="45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39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5576" y="183885"/>
            <a:ext cx="7333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1.2 </a:t>
            </a:r>
            <a:r>
              <a:rPr lang="ru-RU" b="1" dirty="0">
                <a:solidFill>
                  <a:schemeClr val="bg1"/>
                </a:solidFill>
              </a:rPr>
              <a:t>Важнейшие количественные трансформации КФУ с 2016 по </a:t>
            </a:r>
            <a:r>
              <a:rPr lang="ru-RU" b="1" dirty="0" smtClean="0">
                <a:solidFill>
                  <a:schemeClr val="bg1"/>
                </a:solidFill>
              </a:rPr>
              <a:t>2021 </a:t>
            </a:r>
            <a:r>
              <a:rPr lang="ru-RU" b="1" dirty="0">
                <a:solidFill>
                  <a:schemeClr val="bg1"/>
                </a:solidFill>
              </a:rPr>
              <a:t>гг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818464"/>
              </p:ext>
            </p:extLst>
          </p:nvPr>
        </p:nvGraphicFramePr>
        <p:xfrm>
          <a:off x="35497" y="915565"/>
          <a:ext cx="9076868" cy="41764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05064"/>
                <a:gridCol w="3864837"/>
                <a:gridCol w="1027978"/>
                <a:gridCol w="1149713"/>
                <a:gridCol w="1150614"/>
                <a:gridCol w="1278662"/>
              </a:tblGrid>
              <a:tr h="491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№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Наименование показателя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(головной вуз)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Ед. изм.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2016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2021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Динамика</a:t>
                      </a:r>
                      <a:r>
                        <a:rPr lang="ru-RU" sz="1200" b="1" dirty="0">
                          <a:effectLst/>
                        </a:rPr>
                        <a:t>, %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551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Общие данные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Контингент студентов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734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672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C00000"/>
                          </a:solidFill>
                          <a:effectLst/>
                        </a:rPr>
                        <a:t>-8,5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</a:tr>
              <a:tr h="245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иностранных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27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+145</a:t>
                      </a:r>
                      <a:endParaRPr lang="ru-RU" sz="1200" dirty="0">
                        <a:solidFill>
                          <a:srgbClr val="003A1A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</a:tr>
              <a:tr h="245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C00000"/>
                          </a:solidFill>
                          <a:effectLst/>
                        </a:rPr>
                        <a:t>-41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</a:tr>
              <a:tr h="24551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Образование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Средний балл ЕГЭ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балл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68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74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+9</a:t>
                      </a:r>
                      <a:r>
                        <a:rPr lang="en-US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</a:tr>
              <a:tr h="98476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образовательных программ, разработанных совместно с ведущими вузами и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организациями реального сектора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+100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</a:tr>
              <a:tr h="245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программы ДПО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+100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</a:tr>
              <a:tr h="73654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Доходы от оказания платных образовательных услуг в расчете на 1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3300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3650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+10,6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</a:tr>
              <a:tr h="245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по программам ДПО 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700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+1555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13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899638"/>
              </p:ext>
            </p:extLst>
          </p:nvPr>
        </p:nvGraphicFramePr>
        <p:xfrm>
          <a:off x="29509" y="739430"/>
          <a:ext cx="9082856" cy="435259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05465"/>
                <a:gridCol w="3867387"/>
                <a:gridCol w="1028656"/>
                <a:gridCol w="1150472"/>
                <a:gridCol w="1151374"/>
                <a:gridCol w="1279502"/>
              </a:tblGrid>
              <a:tr h="371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№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Наименование показателя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(головной вуз)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Ед. изм.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2016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2021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Динамика</a:t>
                      </a:r>
                      <a:r>
                        <a:rPr lang="ru-RU" sz="1200" b="1" dirty="0">
                          <a:effectLst/>
                        </a:rPr>
                        <a:t>, %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9913" marR="499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5956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69920" algn="ctr"/>
                          <a:tab pos="4006215" algn="l"/>
                        </a:tabLst>
                      </a:pPr>
                      <a:r>
                        <a:rPr lang="ru-RU" sz="1200" b="1" dirty="0" smtClean="0">
                          <a:effectLst/>
                        </a:rPr>
                        <a:t>Наука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7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публикаций в системе </a:t>
                      </a:r>
                      <a:r>
                        <a:rPr lang="en-US" sz="1200">
                          <a:effectLst/>
                        </a:rPr>
                        <a:t>WoS</a:t>
                      </a:r>
                      <a:r>
                        <a:rPr lang="ru-RU" sz="1200">
                          <a:effectLst/>
                        </a:rPr>
                        <a:t> в расчете на 1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en-US" sz="1200" dirty="0" smtClean="0">
                          <a:effectLst/>
                        </a:rPr>
                        <a:t>,07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en-US" sz="1200" dirty="0" smtClean="0">
                          <a:effectLst/>
                        </a:rPr>
                        <a:t>,18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66E1C"/>
                          </a:solidFill>
                          <a:effectLst/>
                        </a:rPr>
                        <a:t>+257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719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публикаций в системе Scopus в расчете на 1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0,12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+816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719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цитирований в системе WoS в расчете на 1 НПР (за 5 лет)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0,15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0,36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66E1C"/>
                          </a:solidFill>
                          <a:effectLst/>
                        </a:rPr>
                        <a:t>+240</a:t>
                      </a:r>
                      <a:r>
                        <a:rPr lang="en-US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719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цитирований в системе Scopus в расчете на 1 НПР (за 5 лет)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0,6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1,7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66E1C"/>
                          </a:solidFill>
                          <a:effectLst/>
                        </a:rPr>
                        <a:t>+170</a:t>
                      </a:r>
                      <a:r>
                        <a:rPr lang="en-US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859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Общий объем расходов на НИОКР на 1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6,25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85956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Инновации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9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поддерживаемых объектов интеллектуальной собственности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859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85956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</a:rPr>
                        <a:t>Цифровизация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9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ЦОР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85956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Кадры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9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Остепененность НПР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%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+23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167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Доля молодых НПР в общей численности НПР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%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-7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719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Доля НПР, имеющих опыт работы в  ведущих научно-исследовательских центрах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%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55576" y="184705"/>
            <a:ext cx="7333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1.2 </a:t>
            </a:r>
            <a:r>
              <a:rPr lang="ru-RU" b="1" dirty="0">
                <a:solidFill>
                  <a:schemeClr val="bg1"/>
                </a:solidFill>
              </a:rPr>
              <a:t>Важнейшие количественные трансформации КФУ с 2016 по </a:t>
            </a:r>
            <a:r>
              <a:rPr lang="ru-RU" b="1" dirty="0" smtClean="0">
                <a:solidFill>
                  <a:schemeClr val="bg1"/>
                </a:solidFill>
              </a:rPr>
              <a:t>2021 </a:t>
            </a:r>
            <a:r>
              <a:rPr lang="ru-RU" b="1" dirty="0">
                <a:solidFill>
                  <a:schemeClr val="bg1"/>
                </a:solidFill>
              </a:rPr>
              <a:t>гг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94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B34FB46-C403-445B-8714-DAFEF12F7866}"/>
              </a:ext>
            </a:extLst>
          </p:cNvPr>
          <p:cNvSpPr txBox="1"/>
          <p:nvPr/>
        </p:nvSpPr>
        <p:spPr>
          <a:xfrm>
            <a:off x="-2856" y="-6247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smtClean="0">
                <a:solidFill>
                  <a:schemeClr val="bg1"/>
                </a:solidFill>
              </a:rPr>
              <a:t>Планы </a:t>
            </a:r>
            <a:r>
              <a:rPr lang="ru-RU" sz="1600" b="1" dirty="0">
                <a:solidFill>
                  <a:schemeClr val="bg1"/>
                </a:solidFill>
              </a:rPr>
              <a:t>по достижению целевой модели </a:t>
            </a:r>
            <a:r>
              <a:rPr lang="ru-RU" sz="1600" b="1" dirty="0" smtClean="0">
                <a:solidFill>
                  <a:schemeClr val="bg1"/>
                </a:solidFill>
              </a:rPr>
              <a:t>по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основным </a:t>
            </a:r>
            <a:r>
              <a:rPr lang="ru-RU" sz="1600" b="1" dirty="0">
                <a:solidFill>
                  <a:schemeClr val="bg1"/>
                </a:solidFill>
              </a:rPr>
              <a:t>направлениям деятельности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1475656" y="511423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2.1 </a:t>
            </a:r>
            <a:r>
              <a:rPr lang="ru-RU" b="1" dirty="0" smtClean="0">
                <a:solidFill>
                  <a:schemeClr val="bg1"/>
                </a:solidFill>
              </a:rPr>
              <a:t>Основные </a:t>
            </a:r>
            <a:r>
              <a:rPr lang="ru-RU" b="1" dirty="0">
                <a:solidFill>
                  <a:schemeClr val="bg1"/>
                </a:solidFill>
              </a:rPr>
              <a:t>параметры и составляющие модели КФУ-2030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352796"/>
              </p:ext>
            </p:extLst>
          </p:nvPr>
        </p:nvGraphicFramePr>
        <p:xfrm>
          <a:off x="35497" y="880758"/>
          <a:ext cx="9076867" cy="41392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980"/>
                <a:gridCol w="4044213"/>
                <a:gridCol w="1041428"/>
                <a:gridCol w="1041428"/>
                <a:gridCol w="1041428"/>
                <a:gridCol w="1295390"/>
              </a:tblGrid>
              <a:tr h="4405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№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Наименование показателя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(головной вуз)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Ед. изм.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2022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2030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Динамика</a:t>
                      </a:r>
                      <a:r>
                        <a:rPr lang="ru-RU" sz="1200" b="1" dirty="0">
                          <a:effectLst/>
                        </a:rPr>
                        <a:t>, %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0261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Общие данные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Контингент студентов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672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+6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иностранных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27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cs typeface="Times New Roman" pitchFamily="18" charset="0"/>
                        </a:rPr>
                        <a:t>41</a:t>
                      </a:r>
                      <a:r>
                        <a:rPr lang="ru-RU" sz="1200" dirty="0"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+51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406" marR="40406" marT="0" marB="0" anchor="ctr"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66E1C"/>
                          </a:solidFill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+43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406" marR="40406" marT="0" marB="0" anchor="ctr"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2.1.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иностранных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</a:tr>
              <a:tr h="220261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Образование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Средний балл ЕГЭ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балл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74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79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+7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</a:tr>
              <a:tr h="61509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образовательных программ, разработанных </a:t>
                      </a:r>
                      <a:r>
                        <a:rPr lang="ru-RU" sz="1200" dirty="0" smtClean="0">
                          <a:effectLst/>
                        </a:rPr>
                        <a:t>совместно с ведущими </a:t>
                      </a:r>
                      <a:r>
                        <a:rPr lang="ru-RU" sz="1200" dirty="0">
                          <a:effectLst/>
                        </a:rPr>
                        <a:t>вузами и организациями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реального сектора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+200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программы ДПО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+100</a:t>
                      </a:r>
                      <a:r>
                        <a:rPr lang="en-US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4.2.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международных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</a:tr>
              <a:tr h="44052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4.3.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err="1">
                          <a:effectLst/>
                        </a:rPr>
                        <a:t>т.ч</a:t>
                      </a:r>
                      <a:r>
                        <a:rPr lang="ru-RU" sz="1200" dirty="0">
                          <a:effectLst/>
                        </a:rPr>
                        <a:t>. размещенных на международных онлайн-платформах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</a:tr>
              <a:tr h="44052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Доходы от оказания платных образовательных услуг в расчете на 1 НПР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3650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3850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+8,2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</a:tr>
              <a:tr h="2202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err="1">
                          <a:effectLst/>
                        </a:rPr>
                        <a:t>т.ч</a:t>
                      </a:r>
                      <a:r>
                        <a:rPr lang="ru-RU" sz="1200" dirty="0">
                          <a:effectLst/>
                        </a:rPr>
                        <a:t>. по программам ДПО 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700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1100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+57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7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B34FB46-C403-445B-8714-DAFEF12F7866}"/>
              </a:ext>
            </a:extLst>
          </p:cNvPr>
          <p:cNvSpPr txBox="1"/>
          <p:nvPr/>
        </p:nvSpPr>
        <p:spPr>
          <a:xfrm>
            <a:off x="-2856" y="-6247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smtClean="0">
                <a:solidFill>
                  <a:schemeClr val="bg1"/>
                </a:solidFill>
              </a:rPr>
              <a:t>Планы </a:t>
            </a:r>
            <a:r>
              <a:rPr lang="ru-RU" sz="1600" b="1" dirty="0">
                <a:solidFill>
                  <a:schemeClr val="bg1"/>
                </a:solidFill>
              </a:rPr>
              <a:t>по достижению целевой модели </a:t>
            </a:r>
            <a:r>
              <a:rPr lang="ru-RU" sz="1600" b="1" dirty="0" smtClean="0">
                <a:solidFill>
                  <a:schemeClr val="bg1"/>
                </a:solidFill>
              </a:rPr>
              <a:t>по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основным </a:t>
            </a:r>
            <a:r>
              <a:rPr lang="ru-RU" sz="1600" b="1" dirty="0">
                <a:solidFill>
                  <a:schemeClr val="bg1"/>
                </a:solidFill>
              </a:rPr>
              <a:t>направлениям деятельности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1475656" y="511423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2.1 </a:t>
            </a:r>
            <a:r>
              <a:rPr lang="ru-RU" b="1" dirty="0" smtClean="0">
                <a:solidFill>
                  <a:schemeClr val="bg1"/>
                </a:solidFill>
              </a:rPr>
              <a:t>Основные </a:t>
            </a:r>
            <a:r>
              <a:rPr lang="ru-RU" b="1" dirty="0">
                <a:solidFill>
                  <a:schemeClr val="bg1"/>
                </a:solidFill>
              </a:rPr>
              <a:t>параметры и составляющие модели КФУ-2030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265937"/>
              </p:ext>
            </p:extLst>
          </p:nvPr>
        </p:nvGraphicFramePr>
        <p:xfrm>
          <a:off x="35495" y="880755"/>
          <a:ext cx="9076870" cy="41877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979"/>
                <a:gridCol w="4044217"/>
                <a:gridCol w="1041428"/>
                <a:gridCol w="1041428"/>
                <a:gridCol w="1041428"/>
                <a:gridCol w="1295390"/>
              </a:tblGrid>
              <a:tr h="327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№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Наименование показателя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(головной вуз)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Ед. изм.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2022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2030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Динамика</a:t>
                      </a:r>
                      <a:r>
                        <a:rPr lang="ru-RU" sz="1200" b="1" dirty="0">
                          <a:effectLst/>
                        </a:rPr>
                        <a:t>, %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40406" marR="40406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63904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69920" algn="ctr"/>
                          <a:tab pos="4006215" algn="l"/>
                        </a:tabLst>
                      </a:pPr>
                      <a:r>
                        <a:rPr lang="ru-RU" sz="1200" b="1" dirty="0">
                          <a:effectLst/>
                        </a:rPr>
                        <a:t>Наука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25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публикаций в системе </a:t>
                      </a:r>
                      <a:r>
                        <a:rPr lang="en-US" sz="1200" dirty="0" err="1">
                          <a:effectLst/>
                        </a:rPr>
                        <a:t>WoS</a:t>
                      </a:r>
                      <a:r>
                        <a:rPr lang="ru-RU" sz="1200" dirty="0">
                          <a:effectLst/>
                        </a:rPr>
                        <a:t> в расчете на 1 НПР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6.1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err="1">
                          <a:effectLst/>
                        </a:rPr>
                        <a:t>т.ч</a:t>
                      </a:r>
                      <a:r>
                        <a:rPr lang="ru-RU" sz="1200" dirty="0">
                          <a:effectLst/>
                        </a:rPr>
                        <a:t>. в </a:t>
                      </a:r>
                      <a:r>
                        <a:rPr lang="en-US" sz="1200" dirty="0">
                          <a:effectLst/>
                        </a:rPr>
                        <a:t>Q1 </a:t>
                      </a:r>
                      <a:r>
                        <a:rPr lang="ru-RU" sz="1200" dirty="0">
                          <a:effectLst/>
                        </a:rPr>
                        <a:t>и</a:t>
                      </a:r>
                      <a:r>
                        <a:rPr lang="en-US" sz="1200" dirty="0">
                          <a:effectLst/>
                        </a:rPr>
                        <a:t> Q2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0,5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2491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публикаций в системе </a:t>
                      </a:r>
                      <a:r>
                        <a:rPr lang="ru-RU" sz="1200" dirty="0" err="1">
                          <a:effectLst/>
                        </a:rPr>
                        <a:t>Scopus</a:t>
                      </a:r>
                      <a:r>
                        <a:rPr lang="ru-RU" sz="1200" dirty="0">
                          <a:effectLst/>
                        </a:rPr>
                        <a:t> в расчете на 1 НПР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1,7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+70</a:t>
                      </a:r>
                      <a:r>
                        <a:rPr lang="ru-RU" sz="1200" dirty="0">
                          <a:solidFill>
                            <a:srgbClr val="066E1C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7.1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т.ч. в Q1 и Q2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0,4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2780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цитирований в системе WoS в расчете на 1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2780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цитирований в системе </a:t>
                      </a:r>
                      <a:r>
                        <a:rPr lang="ru-RU" sz="1200" dirty="0" err="1">
                          <a:effectLst/>
                        </a:rPr>
                        <a:t>Scopus</a:t>
                      </a:r>
                      <a:r>
                        <a:rPr lang="ru-RU" sz="1200" dirty="0">
                          <a:effectLst/>
                        </a:rPr>
                        <a:t> в расчете на 1 </a:t>
                      </a:r>
                      <a:r>
                        <a:rPr lang="ru-RU" sz="1200" dirty="0" smtClean="0">
                          <a:effectLst/>
                        </a:rPr>
                        <a:t> НПР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Объем НИОКР на 1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6,25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+2300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Инновации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Коммерциализация РИДов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млн руб.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0,5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РИДов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</a:rPr>
                        <a:t>Цифровизация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ЦОР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+900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163904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Кадры</a:t>
                      </a:r>
                      <a:endParaRPr lang="ru-RU" sz="1200" b="1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9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Остепененность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71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83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+17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2235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молодых НПР в общей численности НПР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38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66E1C"/>
                          </a:solidFill>
                          <a:effectLst/>
                        </a:rPr>
                        <a:t>+23</a:t>
                      </a:r>
                      <a:endParaRPr lang="ru-RU" sz="1200" dirty="0">
                        <a:solidFill>
                          <a:srgbClr val="066E1C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  <a:tr h="3353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17.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НПР, имеющих опыт работы в  ведущих научно-исследовательских центрах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35355" marR="3535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5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899592" y="74618"/>
            <a:ext cx="7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2.2 Предложения   </a:t>
            </a:r>
            <a:r>
              <a:rPr lang="ru-RU" b="1" dirty="0">
                <a:solidFill>
                  <a:schemeClr val="bg1"/>
                </a:solidFill>
              </a:rPr>
              <a:t>по достижению целевой модели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 основным направлениям </a:t>
            </a:r>
            <a:r>
              <a:rPr lang="ru-RU" b="1" dirty="0">
                <a:solidFill>
                  <a:schemeClr val="bg1"/>
                </a:solidFill>
              </a:rPr>
              <a:t>деятельности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222" y="1368693"/>
            <a:ext cx="103906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T-Shaped</a:t>
            </a:r>
            <a:endParaRPr lang="ru-RU" sz="1600" b="1" cap="all" spc="0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7640" y="93296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Образовательная политика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1E8A273-1484-4E66-9F6C-7F8F3B129D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3" y="886867"/>
            <a:ext cx="553050" cy="46152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27941" y="2322800"/>
            <a:ext cx="13532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Technology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386" y="1368693"/>
            <a:ext cx="4758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                        </a:t>
            </a:r>
            <a:r>
              <a:rPr lang="ru-RU" sz="1400" dirty="0" smtClean="0"/>
              <a:t>В </a:t>
            </a:r>
            <a:r>
              <a:rPr lang="ru-RU" sz="1400" dirty="0"/>
              <a:t>интересах </a:t>
            </a:r>
            <a:r>
              <a:rPr lang="ru-RU" sz="1400" dirty="0" smtClean="0"/>
              <a:t>строительных компаний </a:t>
            </a:r>
            <a:r>
              <a:rPr lang="ru-RU" sz="1400" dirty="0" err="1" smtClean="0"/>
              <a:t>закамского</a:t>
            </a:r>
            <a:r>
              <a:rPr lang="ru-RU" sz="1400" dirty="0" smtClean="0"/>
              <a:t> региона планируется </a:t>
            </a:r>
            <a:r>
              <a:rPr lang="ru-RU" sz="1400" dirty="0"/>
              <a:t>реализация программ, </a:t>
            </a:r>
            <a:r>
              <a:rPr lang="ru-RU" sz="1400" dirty="0" smtClean="0"/>
              <a:t>ориентированных </a:t>
            </a:r>
            <a:r>
              <a:rPr lang="ru-RU" sz="1400" dirty="0"/>
              <a:t>на подготовку </a:t>
            </a:r>
            <a:r>
              <a:rPr lang="ru-RU" sz="1400" dirty="0" smtClean="0"/>
              <a:t>специалистов-универсалов по строительному направлению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453" y="2326003"/>
            <a:ext cx="47284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                              </a:t>
            </a:r>
            <a:r>
              <a:rPr lang="ru-RU" sz="1400" dirty="0" smtClean="0"/>
              <a:t>Образовательные </a:t>
            </a:r>
            <a:r>
              <a:rPr lang="ru-RU" sz="1400" dirty="0"/>
              <a:t>программы кафедры программы направленны на научно-прикладную подготовку специалистов по разработке новых </a:t>
            </a:r>
            <a:r>
              <a:rPr lang="ru-RU" sz="1400" dirty="0" smtClean="0"/>
              <a:t>технологий строительства на основе цифровых продуктов</a:t>
            </a:r>
            <a:endParaRPr lang="ru-RU" sz="1400" dirty="0"/>
          </a:p>
        </p:txBody>
      </p:sp>
      <p:pic>
        <p:nvPicPr>
          <p:cNvPr id="21" name="Рисунок 20" descr="Маршрут между двумя штырьками со сплошной заливкой">
            <a:extLst>
              <a:ext uri="{FF2B5EF4-FFF2-40B4-BE49-F238E27FC236}">
                <a16:creationId xmlns="" xmlns:a16="http://schemas.microsoft.com/office/drawing/2014/main" id="{26F1BAE7-8C16-41AB-BBEE-D17B0136D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201" y="3280110"/>
            <a:ext cx="311432" cy="3114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18339" y="330850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         </a:t>
            </a:r>
            <a:r>
              <a:rPr lang="ru-RU" sz="1400" dirty="0" smtClean="0"/>
              <a:t>У </a:t>
            </a:r>
            <a:r>
              <a:rPr lang="ru-RU" sz="1400" dirty="0"/>
              <a:t>20% обучающихся по программам бакалавриата будут предусмотрены индивидуальные образовательные </a:t>
            </a:r>
            <a:r>
              <a:rPr lang="ru-RU" sz="1400" dirty="0" smtClean="0"/>
              <a:t>траектории по заказам строительных компаний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055" y="417293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Программа 08.03.01 Строительство к 2030 году </a:t>
            </a:r>
            <a:r>
              <a:rPr lang="ru-RU" sz="1400" dirty="0" smtClean="0"/>
              <a:t>может </a:t>
            </a:r>
            <a:r>
              <a:rPr lang="ru-RU" sz="1400" dirty="0"/>
              <a:t>включать до 30% профессиональных дисциплин, преподаваемых на английском </a:t>
            </a:r>
            <a:r>
              <a:rPr lang="ru-RU" sz="1400" dirty="0" smtClean="0"/>
              <a:t>языке для расширения географии обучающихся</a:t>
            </a:r>
            <a:endParaRPr lang="ru-RU" sz="1400" dirty="0"/>
          </a:p>
        </p:txBody>
      </p:sp>
      <p:pic>
        <p:nvPicPr>
          <p:cNvPr id="22" name="Рисунок 21" descr="Собрание со сплошной заливкой">
            <a:extLst>
              <a:ext uri="{FF2B5EF4-FFF2-40B4-BE49-F238E27FC236}">
                <a16:creationId xmlns:a16="http://schemas.microsoft.com/office/drawing/2014/main" xmlns="" id="{4DBDF65A-59E9-49F8-A19E-CE3BCB119EF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5271342" y="932962"/>
            <a:ext cx="542419" cy="5424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916724" y="1023010"/>
            <a:ext cx="231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Кадровая политика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89648" y="1416206"/>
            <a:ext cx="435435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 smtClean="0"/>
              <a:t>К </a:t>
            </a:r>
            <a:r>
              <a:rPr lang="ru-RU" sz="1400" dirty="0"/>
              <a:t>2030 году согласно планируемому </a:t>
            </a:r>
            <a:r>
              <a:rPr lang="ru-RU" sz="1400" dirty="0" smtClean="0"/>
              <a:t>контингенту</a:t>
            </a:r>
          </a:p>
          <a:p>
            <a:r>
              <a:rPr lang="ru-RU" sz="1400" dirty="0" smtClean="0"/>
              <a:t>студентов </a:t>
            </a:r>
            <a:r>
              <a:rPr lang="ru-RU" sz="1400" dirty="0"/>
              <a:t>на кафедре планируется работа 2 докторов наук, 6 кандидатов наук и 3 старших преподавателей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 smtClean="0"/>
              <a:t>Защита трех диссертаций к 2025 году: </a:t>
            </a:r>
          </a:p>
          <a:p>
            <a:r>
              <a:rPr lang="ru-RU" sz="1400" dirty="0" smtClean="0"/>
              <a:t>- Разработка </a:t>
            </a:r>
            <a:r>
              <a:rPr lang="ru-RU" sz="1400" dirty="0"/>
              <a:t>эффективных строительных материалов с использованием отходов различной </a:t>
            </a:r>
            <a:r>
              <a:rPr lang="ru-RU" sz="1400" dirty="0" smtClean="0"/>
              <a:t>природы ( 2022г Галеев Р.Р.)</a:t>
            </a:r>
          </a:p>
          <a:p>
            <a:r>
              <a:rPr lang="ru-RU" sz="1400" dirty="0" smtClean="0"/>
              <a:t>- Практико-ориентированные </a:t>
            </a:r>
            <a:r>
              <a:rPr lang="ru-RU" sz="1400" dirty="0"/>
              <a:t>задачи профессиональных дисциплин студентов строительных </a:t>
            </a:r>
            <a:r>
              <a:rPr lang="ru-RU" sz="1400" dirty="0" smtClean="0"/>
              <a:t>специальностей (2023г. Буятова С.Г.)</a:t>
            </a:r>
          </a:p>
          <a:p>
            <a:r>
              <a:rPr lang="ru-RU" sz="1400" dirty="0" smtClean="0"/>
              <a:t>- Очистка сточных и природных вод от ионов тяжелых металлов сорбционными материалами на основе твердых продуктов пиролиза углеродсодержащих отходов (2022 г. Насыров И.А.).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 err="1" smtClean="0"/>
              <a:t>Остепененность</a:t>
            </a:r>
            <a:r>
              <a:rPr lang="ru-RU" sz="1400" dirty="0" smtClean="0"/>
              <a:t> кафедры к 2025 году составит 81%</a:t>
            </a:r>
          </a:p>
        </p:txBody>
      </p:sp>
    </p:spTree>
    <p:extLst>
      <p:ext uri="{BB962C8B-B14F-4D97-AF65-F5344CB8AC3E}">
        <p14:creationId xmlns:p14="http://schemas.microsoft.com/office/powerpoint/2010/main" val="38378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899592" y="74618"/>
            <a:ext cx="7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2.2 Предложения   </a:t>
            </a:r>
            <a:r>
              <a:rPr lang="ru-RU" b="1" dirty="0">
                <a:solidFill>
                  <a:schemeClr val="bg1"/>
                </a:solidFill>
              </a:rPr>
              <a:t>по достижению целевой </a:t>
            </a:r>
            <a:r>
              <a:rPr lang="ru-RU" b="1" dirty="0" smtClean="0">
                <a:solidFill>
                  <a:schemeClr val="bg1"/>
                </a:solidFill>
              </a:rPr>
              <a:t>модели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по основным </a:t>
            </a:r>
            <a:r>
              <a:rPr lang="ru-RU" b="1" dirty="0" smtClean="0">
                <a:solidFill>
                  <a:schemeClr val="bg1"/>
                </a:solidFill>
              </a:rPr>
              <a:t>направлениям </a:t>
            </a:r>
            <a:r>
              <a:rPr lang="ru-RU" b="1" dirty="0">
                <a:solidFill>
                  <a:schemeClr val="bg1"/>
                </a:solidFill>
              </a:rPr>
              <a:t>деятельности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685" y="899439"/>
            <a:ext cx="5346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       Обеспечение </a:t>
            </a:r>
            <a:r>
              <a:rPr lang="ru-RU" i="1" dirty="0"/>
              <a:t>условий для формирования цифровых компетенций </a:t>
            </a:r>
            <a:r>
              <a:rPr lang="ru-RU" i="1" dirty="0" smtClean="0"/>
              <a:t>и навыков</a:t>
            </a:r>
          </a:p>
          <a:p>
            <a:r>
              <a:rPr lang="ru-RU" i="1" dirty="0" smtClean="0"/>
              <a:t> </a:t>
            </a:r>
            <a:r>
              <a:rPr lang="ru-RU" i="1" dirty="0"/>
              <a:t>использования цифровых технологий у </a:t>
            </a:r>
            <a:r>
              <a:rPr lang="ru-RU" i="1" dirty="0" smtClean="0"/>
              <a:t>обучающихся</a:t>
            </a:r>
          </a:p>
          <a:p>
            <a:endParaRPr lang="ru-RU" i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5580112" y="980849"/>
            <a:ext cx="3047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Политика в области цифровой трансформации</a:t>
            </a:r>
            <a:endParaRPr lang="ru-RU" i="1" dirty="0" smtClean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D7B8CC65-4A3A-4231-9633-7753C89701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7" y="923797"/>
            <a:ext cx="376738" cy="343516"/>
          </a:xfrm>
          <a:prstGeom prst="rect">
            <a:avLst/>
          </a:prstGeom>
        </p:spPr>
      </p:pic>
      <p:pic>
        <p:nvPicPr>
          <p:cNvPr id="25" name="Объект 24" descr="Диаграмма рассеяния">
            <a:extLst>
              <a:ext uri="{FF2B5EF4-FFF2-40B4-BE49-F238E27FC236}">
                <a16:creationId xmlns="" xmlns:a16="http://schemas.microsoft.com/office/drawing/2014/main" xmlns:lc="http://schemas.openxmlformats.org/drawingml/2006/lockedCanvas" id="{07F32BEC-AC7D-40B5-902E-EDC87FBB3B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15"/>
              </a:ext>
            </a:extLst>
          </a:blip>
          <a:srcRect/>
          <a:stretch/>
        </p:blipFill>
        <p:spPr>
          <a:xfrm>
            <a:off x="5184112" y="961716"/>
            <a:ext cx="396000" cy="396000"/>
          </a:xfrm>
          <a:prstGeom prst="rect">
            <a:avLst/>
          </a:prstGeom>
        </p:spPr>
      </p:pic>
      <p:pic>
        <p:nvPicPr>
          <p:cNvPr id="1026" name="Picture 2" descr="Allbau Softwar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090" y="4185760"/>
            <a:ext cx="13335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https://www.nemetschek.com/themes/master/kit/img/logo-nemetschek-group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6" descr="https://www.nemetschek.com/themes/master/kit/img/logo-nemetschek-group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8" descr="https://www.nemetschek.com/themes/master/kit/img/logo-nemetschek-group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202" y="4119085"/>
            <a:ext cx="2527349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0" y="1923678"/>
            <a:ext cx="479477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 smtClean="0"/>
              <a:t>В рамках сотрудничества ООО «Домкор»  ведутся </a:t>
            </a:r>
            <a:r>
              <a:rPr lang="ru-RU" sz="1400" dirty="0"/>
              <a:t>переговоры с компанией </a:t>
            </a:r>
            <a:r>
              <a:rPr lang="en-US" sz="1400" dirty="0" err="1"/>
              <a:t>Allbau</a:t>
            </a:r>
            <a:r>
              <a:rPr lang="en-US" sz="1400" dirty="0"/>
              <a:t> Software GmbH</a:t>
            </a:r>
            <a:r>
              <a:rPr lang="ru-RU" sz="1400" dirty="0"/>
              <a:t>, официальным партнером в странах СНГ </a:t>
            </a:r>
            <a:r>
              <a:rPr lang="en-US" sz="1400" dirty="0" err="1" smtClean="0"/>
              <a:t>Nemetschek</a:t>
            </a:r>
            <a:r>
              <a:rPr lang="en-US" sz="1400" dirty="0" smtClean="0"/>
              <a:t> </a:t>
            </a:r>
            <a:r>
              <a:rPr lang="en-US" sz="1400" dirty="0"/>
              <a:t>Group</a:t>
            </a:r>
            <a:r>
              <a:rPr lang="ru-RU" sz="1400" dirty="0"/>
              <a:t> для заключения соглашения о создании учебного центра на базе </a:t>
            </a:r>
            <a:r>
              <a:rPr lang="ru-RU" sz="1400" dirty="0" smtClean="0"/>
              <a:t>кафедры</a:t>
            </a:r>
            <a:r>
              <a:rPr lang="ru-RU" sz="1400" dirty="0"/>
              <a:t> </a:t>
            </a:r>
            <a:r>
              <a:rPr lang="ru-RU" sz="1400" dirty="0" smtClean="0"/>
              <a:t>для формирования цифровых компетенций обучающихся</a:t>
            </a:r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endParaRPr lang="ru-RU" sz="1400" dirty="0" smtClean="0"/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 smtClean="0"/>
              <a:t>Открытие новых программ дополнительного профессионального обучения</a:t>
            </a:r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endParaRPr lang="en-US" sz="1400" dirty="0" smtClean="0"/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/>
              <a:t>С 2020 года в учебные планы </a:t>
            </a:r>
            <a:r>
              <a:rPr lang="ru-RU" sz="1400" dirty="0" smtClean="0"/>
              <a:t>введена </a:t>
            </a:r>
            <a:r>
              <a:rPr lang="ru-RU" sz="1400" dirty="0"/>
              <a:t>дисциплина «Информационное моделирование зданий». К </a:t>
            </a:r>
            <a:r>
              <a:rPr lang="ru-RU" sz="1400" dirty="0" smtClean="0"/>
              <a:t>2024 </a:t>
            </a:r>
            <a:r>
              <a:rPr lang="ru-RU" sz="1400" dirty="0"/>
              <a:t>году планируется организация </a:t>
            </a:r>
            <a:r>
              <a:rPr lang="ru-RU" sz="1400" dirty="0" smtClean="0"/>
              <a:t>занятий </a:t>
            </a:r>
            <a:r>
              <a:rPr lang="ru-RU" sz="1400" dirty="0"/>
              <a:t>и </a:t>
            </a:r>
            <a:r>
              <a:rPr lang="ru-RU" sz="1400" dirty="0" smtClean="0"/>
              <a:t>КП по </a:t>
            </a:r>
            <a:r>
              <a:rPr lang="ru-RU" sz="1400" dirty="0"/>
              <a:t>дисциплинам </a:t>
            </a:r>
            <a:r>
              <a:rPr lang="ru-RU" sz="1400" dirty="0" smtClean="0"/>
              <a:t>на </a:t>
            </a:r>
            <a:r>
              <a:rPr lang="ru-RU" sz="1400" dirty="0"/>
              <a:t>современных программных </a:t>
            </a:r>
            <a:r>
              <a:rPr lang="ru-RU" sz="1400" dirty="0" smtClean="0"/>
              <a:t>продуктах.</a:t>
            </a:r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709267" y="1816536"/>
            <a:ext cx="43272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 smtClean="0"/>
              <a:t>Создание </a:t>
            </a:r>
            <a:r>
              <a:rPr lang="en-US" sz="1400" dirty="0" smtClean="0"/>
              <a:t>3D</a:t>
            </a:r>
            <a:r>
              <a:rPr lang="ru-RU" sz="1400" dirty="0" smtClean="0"/>
              <a:t>-моделей проектов возведенных зданий и сооружений в программных комплексах по заказу работодателей</a:t>
            </a:r>
            <a:endParaRPr lang="en-US" sz="1400" dirty="0" smtClean="0"/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endParaRPr lang="en-US" sz="1400" dirty="0" smtClean="0"/>
          </a:p>
          <a:p>
            <a:pPr marL="285750" indent="-285750">
              <a:buClr>
                <a:srgbClr val="FF0000"/>
              </a:buClr>
              <a:buFont typeface="Courier New" pitchFamily="49" charset="0"/>
              <a:buChar char="o"/>
            </a:pPr>
            <a:r>
              <a:rPr lang="ru-RU" sz="1400" dirty="0"/>
              <a:t>Планируется расширение портфолио обучающихся для формирования цифрового следа на протяжении всего периода </a:t>
            </a:r>
            <a:r>
              <a:rPr lang="ru-RU" sz="1400" dirty="0" smtClean="0"/>
              <a:t>обучения</a:t>
            </a:r>
            <a:r>
              <a:rPr lang="ru-RU" sz="1400" dirty="0"/>
              <a:t> </a:t>
            </a:r>
            <a:r>
              <a:rPr lang="ru-RU" sz="1400" dirty="0" smtClean="0"/>
              <a:t>с возможностью предоставления доступа к информации работодателям.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1845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899592" y="74618"/>
            <a:ext cx="7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2.2 Предложения   </a:t>
            </a:r>
            <a:r>
              <a:rPr lang="ru-RU" b="1" dirty="0">
                <a:solidFill>
                  <a:schemeClr val="bg1"/>
                </a:solidFill>
              </a:rPr>
              <a:t>по достижению целевой </a:t>
            </a:r>
            <a:r>
              <a:rPr lang="ru-RU" b="1" dirty="0" smtClean="0">
                <a:solidFill>
                  <a:schemeClr val="bg1"/>
                </a:solidFill>
              </a:rPr>
              <a:t>модели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по основным </a:t>
            </a:r>
            <a:r>
              <a:rPr lang="ru-RU" b="1" dirty="0" smtClean="0">
                <a:solidFill>
                  <a:schemeClr val="bg1"/>
                </a:solidFill>
              </a:rPr>
              <a:t>направлениям </a:t>
            </a:r>
            <a:r>
              <a:rPr lang="ru-RU" b="1" dirty="0">
                <a:solidFill>
                  <a:schemeClr val="bg1"/>
                </a:solidFill>
              </a:rPr>
              <a:t>деятельности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1000" y="866560"/>
            <a:ext cx="4608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            Научно-исследовательская </a:t>
            </a:r>
            <a:r>
              <a:rPr lang="ru-RU" i="1" dirty="0"/>
              <a:t>политика </a:t>
            </a:r>
            <a:endParaRPr lang="ru-RU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политика </a:t>
            </a:r>
            <a:r>
              <a:rPr lang="ru-RU" i="1" dirty="0" smtClean="0"/>
              <a:t>в </a:t>
            </a:r>
            <a:r>
              <a:rPr lang="ru-RU" i="1" dirty="0"/>
              <a:t>области инноваций и </a:t>
            </a:r>
            <a:r>
              <a:rPr lang="ru-RU" i="1" dirty="0" smtClean="0"/>
              <a:t>коммерциализации </a:t>
            </a:r>
            <a:r>
              <a:rPr lang="ru-RU" i="1" dirty="0"/>
              <a:t>разработок</a:t>
            </a:r>
            <a:endParaRPr lang="ru-RU" i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690317" y="89496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Политика интернационализации</a:t>
            </a:r>
            <a:endParaRPr lang="ru-RU" i="1" dirty="0" smtClean="0"/>
          </a:p>
        </p:txBody>
      </p:sp>
      <p:pic>
        <p:nvPicPr>
          <p:cNvPr id="15" name="Рисунок 14" descr="Микроскоп со сплошной заливкой">
            <a:extLst>
              <a:ext uri="{FF2B5EF4-FFF2-40B4-BE49-F238E27FC236}">
                <a16:creationId xmlns:a16="http://schemas.microsoft.com/office/drawing/2014/main" xmlns="" id="{BE262960-B2E1-4093-99E6-EE3D1D267C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4334207" y="809876"/>
            <a:ext cx="659829" cy="585161"/>
          </a:xfrm>
          <a:prstGeom prst="rect">
            <a:avLst/>
          </a:prstGeom>
        </p:spPr>
      </p:pic>
      <p:pic>
        <p:nvPicPr>
          <p:cNvPr id="20" name="Рисунок 19" descr="Глобус контур">
            <a:extLst>
              <a:ext uri="{FF2B5EF4-FFF2-40B4-BE49-F238E27FC236}">
                <a16:creationId xmlns:a16="http://schemas.microsoft.com/office/drawing/2014/main" xmlns="" id="{60D9F8FC-6031-4952-8117-3E89B9A4E50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66888" y="933373"/>
            <a:ext cx="693807" cy="693807"/>
          </a:xfrm>
          <a:prstGeom prst="rect">
            <a:avLst/>
          </a:prstGeom>
        </p:spPr>
      </p:pic>
      <p:sp>
        <p:nvSpPr>
          <p:cNvPr id="4" name="Стрелка вверх 3"/>
          <p:cNvSpPr/>
          <p:nvPr/>
        </p:nvSpPr>
        <p:spPr>
          <a:xfrm>
            <a:off x="107262" y="1707654"/>
            <a:ext cx="210261" cy="828092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788" y="1507741"/>
            <a:ext cx="39204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На </a:t>
            </a:r>
            <a:r>
              <a:rPr lang="ru-RU" sz="1400" dirty="0"/>
              <a:t>кафедре </a:t>
            </a:r>
            <a:r>
              <a:rPr lang="ru-RU" sz="1400" dirty="0" smtClean="0"/>
              <a:t>проходят </a:t>
            </a:r>
            <a:r>
              <a:rPr lang="ru-RU" sz="1400" dirty="0"/>
              <a:t>обучение 27 иностранных студента, что составляет 13% от всех обучающихся (по очной форме). </a:t>
            </a:r>
            <a:r>
              <a:rPr lang="ru-RU" sz="1400" dirty="0" smtClean="0"/>
              <a:t>Ежегодный прирост </a:t>
            </a:r>
            <a:r>
              <a:rPr lang="ru-RU" sz="1400" dirty="0"/>
              <a:t>численности иностранных студентов </a:t>
            </a:r>
            <a:r>
              <a:rPr lang="ru-RU" sz="1400" dirty="0" smtClean="0"/>
              <a:t>составляет </a:t>
            </a:r>
            <a:r>
              <a:rPr lang="ru-RU" sz="1400" dirty="0"/>
              <a:t>около 2,5</a:t>
            </a:r>
            <a:r>
              <a:rPr lang="ru-RU" sz="1400" dirty="0" smtClean="0"/>
              <a:t>%. </a:t>
            </a:r>
            <a:r>
              <a:rPr lang="ru-RU" sz="1400" dirty="0"/>
              <a:t>К 2030 году планируется увеличить долю иностранных студентов до 20%.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44" y="2961646"/>
            <a:ext cx="42673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         Общий </a:t>
            </a:r>
            <a:r>
              <a:rPr lang="ru-RU" sz="1400" dirty="0"/>
              <a:t>объем средств </a:t>
            </a:r>
            <a:r>
              <a:rPr lang="ru-RU" sz="1400" dirty="0" smtClean="0"/>
              <a:t>от образовательной         деятельности</a:t>
            </a:r>
            <a:r>
              <a:rPr lang="ru-RU" sz="1400" dirty="0"/>
              <a:t>, </a:t>
            </a:r>
            <a:r>
              <a:rPr lang="ru-RU" sz="1400" dirty="0" smtClean="0"/>
              <a:t>полученных </a:t>
            </a:r>
            <a:r>
              <a:rPr lang="ru-RU" sz="1400" dirty="0"/>
              <a:t>кафедрой от иностранных граждан в 2020 году превысил 4 млн. рублей</a:t>
            </a:r>
            <a:r>
              <a:rPr lang="ru-RU" sz="1400" dirty="0" smtClean="0"/>
              <a:t>. К 2030 году доходы превысят 6 млн. рублей в год.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72666" y="2852493"/>
            <a:ext cx="427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₽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44" y="3948789"/>
            <a:ext cx="433420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                    Совместно </a:t>
            </a:r>
            <a:r>
              <a:rPr lang="ru-RU" sz="1400" dirty="0"/>
              <a:t>с германской компанией </a:t>
            </a:r>
            <a:r>
              <a:rPr lang="en-US" sz="1400" dirty="0" err="1"/>
              <a:t>Allbau</a:t>
            </a:r>
            <a:r>
              <a:rPr lang="en-US" sz="1400" dirty="0"/>
              <a:t> </a:t>
            </a:r>
            <a:r>
              <a:rPr lang="ru-RU" sz="1400" dirty="0" smtClean="0"/>
              <a:t>   </a:t>
            </a:r>
            <a:r>
              <a:rPr lang="en-US" sz="1400" dirty="0" smtClean="0"/>
              <a:t>Software </a:t>
            </a:r>
            <a:r>
              <a:rPr lang="en-US" sz="1400" dirty="0"/>
              <a:t>GmbH</a:t>
            </a:r>
            <a:r>
              <a:rPr lang="ru-RU" sz="1400" dirty="0"/>
              <a:t> планируется подписание соглашения о создание в нашем регионе образовательного цента по обучению программным продуктам </a:t>
            </a:r>
            <a:r>
              <a:rPr lang="en-US" sz="1400" dirty="0"/>
              <a:t>BIM</a:t>
            </a:r>
            <a:r>
              <a:rPr lang="ru-RU" sz="1400" dirty="0"/>
              <a:t> технологий на базе кафедры.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62" y="3948789"/>
            <a:ext cx="874018" cy="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290" y="4190498"/>
            <a:ext cx="1636610" cy="88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547" y="3306736"/>
            <a:ext cx="1392502" cy="892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645" y="3291830"/>
            <a:ext cx="1657901" cy="90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900" y="4199389"/>
            <a:ext cx="1403149" cy="87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50" y="3315771"/>
            <a:ext cx="1558538" cy="8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50" y="4220875"/>
            <a:ext cx="1558538" cy="85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38779" y="1804211"/>
            <a:ext cx="45950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К 2030 году кафедрой ПГСиСМ планируется: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            3 статьи на одного НПР в системе </a:t>
            </a:r>
            <a:r>
              <a:rPr lang="en-US" sz="1400" dirty="0" smtClean="0"/>
              <a:t>Scopus</a:t>
            </a:r>
            <a:r>
              <a:rPr lang="ru-RU" sz="1400" dirty="0" smtClean="0"/>
              <a:t>;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            150 </a:t>
            </a:r>
            <a:r>
              <a:rPr lang="ru-RU" sz="1400" dirty="0" err="1" smtClean="0"/>
              <a:t>тыс.рублей</a:t>
            </a:r>
            <a:r>
              <a:rPr lang="ru-RU" sz="1400" dirty="0" smtClean="0"/>
              <a:t> на одного НПР объем НИОКР </a:t>
            </a:r>
          </a:p>
          <a:p>
            <a:pPr algn="just"/>
            <a:r>
              <a:rPr lang="ru-RU" sz="1400" dirty="0" smtClean="0"/>
              <a:t> </a:t>
            </a:r>
            <a:endParaRPr lang="ru-RU" sz="1400" dirty="0"/>
          </a:p>
        </p:txBody>
      </p:sp>
      <p:pic>
        <p:nvPicPr>
          <p:cNvPr id="26" name="Рисунок 25" descr="Рубль со сплошной заливкой">
            <a:extLst>
              <a:ext uri="{FF2B5EF4-FFF2-40B4-BE49-F238E27FC236}">
                <a16:creationId xmlns:a16="http://schemas.microsoft.com/office/drawing/2014/main" xmlns="" id="{9DBB48C9-AD10-4E3B-BF57-61184CAB2EAF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4664120" y="2661761"/>
            <a:ext cx="299885" cy="299885"/>
          </a:xfrm>
          <a:prstGeom prst="rect">
            <a:avLst/>
          </a:prstGeom>
        </p:spPr>
      </p:pic>
      <p:pic>
        <p:nvPicPr>
          <p:cNvPr id="27" name="Рисунок 26" descr="Контрольный список со сплошной заливкой">
            <a:extLst>
              <a:ext uri="{FF2B5EF4-FFF2-40B4-BE49-F238E27FC236}">
                <a16:creationId xmlns:a16="http://schemas.microsoft.com/office/drawing/2014/main" xmlns="" id="{5AE83D18-BC50-45CA-8341-1E357FC4450E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610094" y="2176321"/>
            <a:ext cx="383942" cy="38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0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899592" y="74618"/>
            <a:ext cx="7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3. </a:t>
            </a:r>
            <a:r>
              <a:rPr lang="ru-RU" b="1" dirty="0">
                <a:solidFill>
                  <a:schemeClr val="bg1"/>
                </a:solidFill>
              </a:rPr>
              <a:t>Стратегические инициативы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в рамках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подпроектов</a:t>
            </a:r>
            <a:r>
              <a:rPr lang="ru-RU" b="1" dirty="0" smtClean="0">
                <a:solidFill>
                  <a:schemeClr val="bg1"/>
                </a:solidFill>
              </a:rPr>
              <a:t>   </a:t>
            </a:r>
            <a:r>
              <a:rPr lang="ru-RU" b="1" dirty="0">
                <a:solidFill>
                  <a:schemeClr val="bg1"/>
                </a:solidFill>
              </a:rPr>
              <a:t>СП </a:t>
            </a:r>
            <a:r>
              <a:rPr lang="ru-RU" b="1" dirty="0" smtClean="0">
                <a:solidFill>
                  <a:schemeClr val="bg1"/>
                </a:solidFill>
              </a:rPr>
              <a:t>КФУ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Заголовок 6"/>
          <p:cNvSpPr txBox="1">
            <a:spLocks/>
          </p:cNvSpPr>
          <p:nvPr/>
        </p:nvSpPr>
        <p:spPr>
          <a:xfrm>
            <a:off x="575227" y="884437"/>
            <a:ext cx="6193346" cy="4796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СП3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ova Cond Light" panose="020B0604020202020204" pitchFamily="34" charset="0"/>
                <a:ea typeface="Verdana" panose="020B0604030504040204" pitchFamily="34" charset="0"/>
                <a:cs typeface="+mj-cs"/>
              </a:rPr>
              <a:t>«Цифровая «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ova Cond Light" panose="020B0604020202020204" pitchFamily="34" charset="0"/>
                <a:ea typeface="Verdana" panose="020B0604030504040204" pitchFamily="34" charset="0"/>
                <a:cs typeface="+mj-cs"/>
              </a:rPr>
              <a:t>геномика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ova Cond Light" panose="020B0604020202020204" pitchFamily="34" charset="0"/>
                <a:ea typeface="Verdana" panose="020B0604030504040204" pitchFamily="34" charset="0"/>
                <a:cs typeface="+mj-cs"/>
              </a:rPr>
              <a:t>» материалов»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E4295555-3497-40DF-B7AB-A227E1C53ACC}"/>
              </a:ext>
            </a:extLst>
          </p:cNvPr>
          <p:cNvGrpSpPr/>
          <p:nvPr/>
        </p:nvGrpSpPr>
        <p:grpSpPr>
          <a:xfrm>
            <a:off x="27147" y="804625"/>
            <a:ext cx="632353" cy="583719"/>
            <a:chOff x="8093324" y="6011084"/>
            <a:chExt cx="914400" cy="914400"/>
          </a:xfrm>
        </p:grpSpPr>
        <p:pic>
          <p:nvPicPr>
            <p:cNvPr id="24" name="Рисунок 23" descr="Круги Харви 100% со сплошной заливкой">
              <a:extLst>
                <a:ext uri="{FF2B5EF4-FFF2-40B4-BE49-F238E27FC236}">
                  <a16:creationId xmlns:a16="http://schemas.microsoft.com/office/drawing/2014/main" xmlns="" id="{1FBA6970-0144-49BC-AC96-99D69FC0A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6"/>
                </a:ext>
              </a:extLst>
            </a:blip>
            <a:stretch>
              <a:fillRect/>
            </a:stretch>
          </p:blipFill>
          <p:spPr>
            <a:xfrm>
              <a:off x="8093324" y="6011084"/>
              <a:ext cx="914400" cy="914400"/>
            </a:xfrm>
            <a:prstGeom prst="rect">
              <a:avLst/>
            </a:prstGeom>
          </p:spPr>
        </p:pic>
        <p:pic>
          <p:nvPicPr>
            <p:cNvPr id="25" name="Рисунок 24" descr="Атом со сплошной заливкой">
              <a:extLst>
                <a:ext uri="{FF2B5EF4-FFF2-40B4-BE49-F238E27FC236}">
                  <a16:creationId xmlns:a16="http://schemas.microsoft.com/office/drawing/2014/main" xmlns="" id="{024514D5-5387-478C-B2FE-9A51241FA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8"/>
                </a:ext>
              </a:extLst>
            </a:blip>
            <a:stretch>
              <a:fillRect/>
            </a:stretch>
          </p:blipFill>
          <p:spPr>
            <a:xfrm>
              <a:off x="8207978" y="6132934"/>
              <a:ext cx="670700" cy="670700"/>
            </a:xfrm>
            <a:prstGeom prst="rect">
              <a:avLst/>
            </a:prstGeom>
          </p:spPr>
        </p:pic>
      </p:grpSp>
      <p:pic>
        <p:nvPicPr>
          <p:cNvPr id="26" name="Объект 26" descr="Цель">
            <a:extLst>
              <a:ext uri="{FF2B5EF4-FFF2-40B4-BE49-F238E27FC236}">
                <a16:creationId xmlns:a16="http://schemas.microsoft.com/office/drawing/2014/main" xmlns="" id="{06A0FB8B-C0AA-4D7D-9B4D-30F83A838CA8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4837380" y="2456762"/>
            <a:ext cx="504000" cy="50400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3074" name="Picture 2" descr="https://w7.pngwing.com/pngs/236/788/png-transparent-curry-supply-co-toner-connect-service-so-you-wanna-be-a-youtuber-business-technological-innovation-text-service-logo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7" y="2480111"/>
            <a:ext cx="755630" cy="6570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6867" y="2787774"/>
            <a:ext cx="4300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                 Классификация </a:t>
            </a:r>
            <a:r>
              <a:rPr lang="ru-RU" sz="1400" dirty="0"/>
              <a:t>органических и </a:t>
            </a:r>
            <a:r>
              <a:rPr lang="ru-RU" sz="1400" dirty="0" smtClean="0"/>
              <a:t> 	неорганических </a:t>
            </a:r>
            <a:r>
              <a:rPr lang="ru-RU" sz="1400" dirty="0"/>
              <a:t>отходов </a:t>
            </a:r>
            <a:r>
              <a:rPr lang="ru-RU" sz="1400" dirty="0" err="1" smtClean="0"/>
              <a:t>Закамского</a:t>
            </a:r>
            <a:r>
              <a:rPr lang="ru-RU" sz="1400" dirty="0" smtClean="0"/>
              <a:t> региона</a:t>
            </a:r>
            <a:r>
              <a:rPr lang="ru-RU" sz="1400" dirty="0"/>
              <a:t>. Выявление особенностей влияния химического, минерального состава и дисперсности отходов различной природы на основные свойства материалов строительного назначения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31056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Высокопрочные бетоны с использованием отходов промышленности </a:t>
            </a:r>
          </a:p>
          <a:p>
            <a:r>
              <a:rPr lang="ru-RU" sz="1600" dirty="0"/>
              <a:t>Разработка, апробация и внедрение методов компьютерного дизайна материалов в целях существенного сокращения времени и ресурсов для поиска и синтеза материалов с заранее заданными потребительскими </a:t>
            </a:r>
            <a:r>
              <a:rPr lang="ru-RU" sz="1600" dirty="0" smtClean="0"/>
              <a:t>свойствами</a:t>
            </a:r>
            <a:endParaRPr lang="ru-RU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05" y="4113789"/>
            <a:ext cx="375571" cy="453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2815355" y="4092873"/>
            <a:ext cx="3407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Научно-технологический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задел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341380" y="2335107"/>
            <a:ext cx="4140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в рамках цифровых 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материаловедения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Использование отходов промышленности в качестве крупных и мелких заполнителей для материалов строительного назначения с целью улучшения их технологических и эксплуатационных свойств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55252" y="2478418"/>
            <a:ext cx="19021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Научная новизна</a:t>
            </a:r>
          </a:p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890370" y="4579869"/>
            <a:ext cx="1697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Договор</a:t>
            </a:r>
            <a:r>
              <a:rPr lang="ru-RU" dirty="0" smtClean="0"/>
              <a:t> с ПЭК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08" y="4597267"/>
            <a:ext cx="3877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32" y="4597267"/>
            <a:ext cx="445200" cy="44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671900" y="4593580"/>
            <a:ext cx="26642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Документация для патента</a:t>
            </a:r>
          </a:p>
          <a:p>
            <a:endParaRPr lang="ru-R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981" y="4637081"/>
            <a:ext cx="392529" cy="31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275559" y="4610647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 научные статьи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999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899592" y="74618"/>
            <a:ext cx="7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3. </a:t>
            </a:r>
            <a:r>
              <a:rPr lang="ru-RU" b="1" dirty="0">
                <a:solidFill>
                  <a:schemeClr val="bg1"/>
                </a:solidFill>
              </a:rPr>
              <a:t>Стратегические инициативы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в </a:t>
            </a:r>
            <a:r>
              <a:rPr lang="ru-RU" b="1" dirty="0" smtClean="0">
                <a:solidFill>
                  <a:schemeClr val="bg1"/>
                </a:solidFill>
              </a:rPr>
              <a:t>рамках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подпроектов</a:t>
            </a:r>
            <a:r>
              <a:rPr lang="ru-RU" b="1" dirty="0">
                <a:solidFill>
                  <a:schemeClr val="bg1"/>
                </a:solidFill>
              </a:rPr>
              <a:t>   СП </a:t>
            </a:r>
            <a:r>
              <a:rPr lang="ru-RU" b="1" dirty="0" smtClean="0">
                <a:solidFill>
                  <a:schemeClr val="bg1"/>
                </a:solidFill>
              </a:rPr>
              <a:t>КФУ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336664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Партнеры: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1635" y="120367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Высокопрочные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бетоны с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отходов промышленности</a:t>
            </a:r>
            <a:endParaRPr lang="ru-RU" dirty="0"/>
          </a:p>
        </p:txBody>
      </p:sp>
      <p:sp>
        <p:nvSpPr>
          <p:cNvPr id="20" name="Заголовок 6"/>
          <p:cNvSpPr txBox="1">
            <a:spLocks/>
          </p:cNvSpPr>
          <p:nvPr/>
        </p:nvSpPr>
        <p:spPr>
          <a:xfrm>
            <a:off x="555257" y="856665"/>
            <a:ext cx="6193346" cy="4796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СП3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ova Cond Light" panose="020B0604020202020204" pitchFamily="34" charset="0"/>
                <a:ea typeface="Verdana" panose="020B0604030504040204" pitchFamily="34" charset="0"/>
                <a:cs typeface="+mj-cs"/>
              </a:rPr>
              <a:t>«Цифровая «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ova Cond Light" panose="020B0604020202020204" pitchFamily="34" charset="0"/>
                <a:ea typeface="Verdana" panose="020B0604030504040204" pitchFamily="34" charset="0"/>
                <a:cs typeface="+mj-cs"/>
              </a:rPr>
              <a:t>геномика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ova Cond Light" panose="020B0604020202020204" pitchFamily="34" charset="0"/>
                <a:ea typeface="Verdana" panose="020B0604030504040204" pitchFamily="34" charset="0"/>
                <a:cs typeface="+mj-cs"/>
              </a:rPr>
              <a:t>» материалов»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E4295555-3497-40DF-B7AB-A227E1C53ACC}"/>
              </a:ext>
            </a:extLst>
          </p:cNvPr>
          <p:cNvGrpSpPr/>
          <p:nvPr/>
        </p:nvGrpSpPr>
        <p:grpSpPr>
          <a:xfrm>
            <a:off x="27147" y="804625"/>
            <a:ext cx="632353" cy="583719"/>
            <a:chOff x="8093324" y="6011084"/>
            <a:chExt cx="914400" cy="914400"/>
          </a:xfrm>
        </p:grpSpPr>
        <p:pic>
          <p:nvPicPr>
            <p:cNvPr id="22" name="Рисунок 21" descr="Круги Харви 100% со сплошной заливкой">
              <a:extLst>
                <a:ext uri="{FF2B5EF4-FFF2-40B4-BE49-F238E27FC236}">
                  <a16:creationId xmlns:a16="http://schemas.microsoft.com/office/drawing/2014/main" xmlns="" id="{1FBA6970-0144-49BC-AC96-99D69FC0A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6"/>
                </a:ext>
              </a:extLst>
            </a:blip>
            <a:stretch>
              <a:fillRect/>
            </a:stretch>
          </p:blipFill>
          <p:spPr>
            <a:xfrm>
              <a:off x="8093324" y="6011084"/>
              <a:ext cx="914400" cy="914400"/>
            </a:xfrm>
            <a:prstGeom prst="rect">
              <a:avLst/>
            </a:prstGeom>
          </p:spPr>
        </p:pic>
        <p:pic>
          <p:nvPicPr>
            <p:cNvPr id="23" name="Рисунок 22" descr="Атом со сплошной заливкой">
              <a:extLst>
                <a:ext uri="{FF2B5EF4-FFF2-40B4-BE49-F238E27FC236}">
                  <a16:creationId xmlns:a16="http://schemas.microsoft.com/office/drawing/2014/main" xmlns="" id="{024514D5-5387-478C-B2FE-9A51241FA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8"/>
                </a:ext>
              </a:extLst>
            </a:blip>
            <a:stretch>
              <a:fillRect/>
            </a:stretch>
          </p:blipFill>
          <p:spPr>
            <a:xfrm>
              <a:off x="8207978" y="6132934"/>
              <a:ext cx="670700" cy="670700"/>
            </a:xfrm>
            <a:prstGeom prst="rect">
              <a:avLst/>
            </a:prstGeom>
          </p:spPr>
        </p:pic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943048"/>
              </p:ext>
            </p:extLst>
          </p:nvPr>
        </p:nvGraphicFramePr>
        <p:xfrm>
          <a:off x="216105" y="1600074"/>
          <a:ext cx="8711789" cy="268175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47983"/>
                <a:gridCol w="1725262"/>
                <a:gridCol w="1838544"/>
              </a:tblGrid>
              <a:tr h="4837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Этапы реализации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Ожидаемые результаты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Срок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реализации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84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Классификация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промышленных отходов региона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9 месяцев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84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Исследование физико-химических свойств отходов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Научная статья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 месяцев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37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Особенности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влияния отходов промышленности на технологические и эксплуатационные свойства бетонов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Научная статья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1.5 года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84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Проектирование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состава бетонов с активными заполнителями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Научная статья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1.5 года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84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Подача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заявки на патент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Патент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1.5 года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623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Проектирование цеха по производству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бетонных смесей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500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 года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589" y="4132135"/>
            <a:ext cx="1370287" cy="94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13746"/>
            <a:ext cx="2259492" cy="86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310" y="4132135"/>
            <a:ext cx="890166" cy="89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1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82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74" y="11090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52883" y="36937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288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3D7435-2693-49BA-AF13-75A78A1F4742}"/>
              </a:ext>
            </a:extLst>
          </p:cNvPr>
          <p:cNvSpPr txBox="1"/>
          <p:nvPr/>
        </p:nvSpPr>
        <p:spPr>
          <a:xfrm>
            <a:off x="899592" y="74618"/>
            <a:ext cx="7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3. </a:t>
            </a:r>
            <a:r>
              <a:rPr lang="ru-RU" b="1" dirty="0">
                <a:solidFill>
                  <a:schemeClr val="bg1"/>
                </a:solidFill>
              </a:rPr>
              <a:t>Стратегические инициативы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в </a:t>
            </a:r>
            <a:r>
              <a:rPr lang="ru-RU" b="1" dirty="0" smtClean="0">
                <a:solidFill>
                  <a:schemeClr val="bg1"/>
                </a:solidFill>
              </a:rPr>
              <a:t>рамках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подпроектов</a:t>
            </a:r>
            <a:r>
              <a:rPr lang="ru-RU" b="1" dirty="0">
                <a:solidFill>
                  <a:schemeClr val="bg1"/>
                </a:solidFill>
              </a:rPr>
              <a:t>   СП </a:t>
            </a:r>
            <a:r>
              <a:rPr lang="ru-RU" b="1" dirty="0" smtClean="0">
                <a:solidFill>
                  <a:schemeClr val="bg1"/>
                </a:solidFill>
              </a:rPr>
              <a:t>КФУ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4520" y="915566"/>
            <a:ext cx="7234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Вклад инициативы</a:t>
            </a:r>
            <a:r>
              <a:rPr lang="en-US" dirty="0"/>
              <a:t> </a:t>
            </a:r>
            <a:r>
              <a:rPr lang="ru-RU" dirty="0"/>
              <a:t>кафедры в реализацию Программы развития КФУ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BCF1182A-C25C-4903-AC2F-DE15B0A07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58680"/>
              </p:ext>
            </p:extLst>
          </p:nvPr>
        </p:nvGraphicFramePr>
        <p:xfrm>
          <a:off x="137272" y="1491214"/>
          <a:ext cx="8645351" cy="3015020"/>
        </p:xfrm>
        <a:graphic>
          <a:graphicData uri="http://schemas.openxmlformats.org/drawingml/2006/table">
            <a:tbl>
              <a:tblPr/>
              <a:tblGrid>
                <a:gridCol w="1266376">
                  <a:extLst>
                    <a:ext uri="{9D8B030D-6E8A-4147-A177-3AD203B41FA5}">
                      <a16:colId xmlns:a16="http://schemas.microsoft.com/office/drawing/2014/main" xmlns="" val="398640867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95934277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410179698"/>
                    </a:ext>
                  </a:extLst>
                </a:gridCol>
                <a:gridCol w="340164">
                  <a:extLst>
                    <a:ext uri="{9D8B030D-6E8A-4147-A177-3AD203B41FA5}">
                      <a16:colId xmlns:a16="http://schemas.microsoft.com/office/drawing/2014/main" xmlns="" val="3385013076"/>
                    </a:ext>
                  </a:extLst>
                </a:gridCol>
                <a:gridCol w="523932">
                  <a:extLst>
                    <a:ext uri="{9D8B030D-6E8A-4147-A177-3AD203B41FA5}">
                      <a16:colId xmlns:a16="http://schemas.microsoft.com/office/drawing/2014/main" xmlns="" val="1079365413"/>
                    </a:ext>
                  </a:extLst>
                </a:gridCol>
                <a:gridCol w="426024">
                  <a:extLst>
                    <a:ext uri="{9D8B030D-6E8A-4147-A177-3AD203B41FA5}">
                      <a16:colId xmlns:a16="http://schemas.microsoft.com/office/drawing/2014/main" xmlns="" val="2431360549"/>
                    </a:ext>
                  </a:extLst>
                </a:gridCol>
                <a:gridCol w="510080">
                  <a:extLst>
                    <a:ext uri="{9D8B030D-6E8A-4147-A177-3AD203B41FA5}">
                      <a16:colId xmlns:a16="http://schemas.microsoft.com/office/drawing/2014/main" xmlns="" val="1414721205"/>
                    </a:ext>
                  </a:extLst>
                </a:gridCol>
                <a:gridCol w="439876">
                  <a:extLst>
                    <a:ext uri="{9D8B030D-6E8A-4147-A177-3AD203B41FA5}">
                      <a16:colId xmlns:a16="http://schemas.microsoft.com/office/drawing/2014/main" xmlns="" val="1199584953"/>
                    </a:ext>
                  </a:extLst>
                </a:gridCol>
                <a:gridCol w="568236">
                  <a:extLst>
                    <a:ext uri="{9D8B030D-6E8A-4147-A177-3AD203B41FA5}">
                      <a16:colId xmlns:a16="http://schemas.microsoft.com/office/drawing/2014/main" xmlns="" val="3637517138"/>
                    </a:ext>
                  </a:extLst>
                </a:gridCol>
                <a:gridCol w="381720">
                  <a:extLst>
                    <a:ext uri="{9D8B030D-6E8A-4147-A177-3AD203B41FA5}">
                      <a16:colId xmlns:a16="http://schemas.microsoft.com/office/drawing/2014/main" xmlns="" val="1263089221"/>
                    </a:ext>
                  </a:extLst>
                </a:gridCol>
                <a:gridCol w="554384">
                  <a:extLst>
                    <a:ext uri="{9D8B030D-6E8A-4147-A177-3AD203B41FA5}">
                      <a16:colId xmlns:a16="http://schemas.microsoft.com/office/drawing/2014/main" xmlns="" val="1070538352"/>
                    </a:ext>
                  </a:extLst>
                </a:gridCol>
                <a:gridCol w="395572">
                  <a:extLst>
                    <a:ext uri="{9D8B030D-6E8A-4147-A177-3AD203B41FA5}">
                      <a16:colId xmlns:a16="http://schemas.microsoft.com/office/drawing/2014/main" xmlns="" val="1459907969"/>
                    </a:ext>
                  </a:extLst>
                </a:gridCol>
                <a:gridCol w="468524">
                  <a:extLst>
                    <a:ext uri="{9D8B030D-6E8A-4147-A177-3AD203B41FA5}">
                      <a16:colId xmlns:a16="http://schemas.microsoft.com/office/drawing/2014/main" xmlns="" val="4008223967"/>
                    </a:ext>
                  </a:extLst>
                </a:gridCol>
                <a:gridCol w="481433">
                  <a:extLst>
                    <a:ext uri="{9D8B030D-6E8A-4147-A177-3AD203B41FA5}">
                      <a16:colId xmlns:a16="http://schemas.microsoft.com/office/drawing/2014/main" xmlns="" val="2011967259"/>
                    </a:ext>
                  </a:extLst>
                </a:gridCol>
                <a:gridCol w="454671">
                  <a:extLst>
                    <a:ext uri="{9D8B030D-6E8A-4147-A177-3AD203B41FA5}">
                      <a16:colId xmlns:a16="http://schemas.microsoft.com/office/drawing/2014/main" xmlns="" val="952216355"/>
                    </a:ext>
                  </a:extLst>
                </a:gridCol>
                <a:gridCol w="495285">
                  <a:extLst>
                    <a:ext uri="{9D8B030D-6E8A-4147-A177-3AD203B41FA5}">
                      <a16:colId xmlns:a16="http://schemas.microsoft.com/office/drawing/2014/main" xmlns="" val="2858455803"/>
                    </a:ext>
                  </a:extLst>
                </a:gridCol>
                <a:gridCol w="474978">
                  <a:extLst>
                    <a:ext uri="{9D8B030D-6E8A-4147-A177-3AD203B41FA5}">
                      <a16:colId xmlns:a16="http://schemas.microsoft.com/office/drawing/2014/main" xmlns="" val="2151914425"/>
                    </a:ext>
                  </a:extLst>
                </a:gridCol>
              </a:tblGrid>
              <a:tr h="54279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Количество статей в БД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WoS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(ед.)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Количество статей в БД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Scopus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(ед.)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Доходы из средств от приносящей доход деятельности 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тыс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руб.)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Объем НИОКР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тыс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руб.)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Объем </a:t>
                      </a:r>
                    </a:p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НИОКР (ХД*)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тыс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руб.)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Объем доходов от РИД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тыс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руб.)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Объем доходов от ДПО и основных программ проф. обучения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тыс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руб.)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Количество обучающихся по программам СПО и ВО с цифровой составляющей (чел.)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8227534"/>
                  </a:ext>
                </a:extLst>
              </a:tr>
              <a:tr h="117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P1 (c2)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Р2(с2)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Р4(б)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Р1(б)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Р4(с2)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Р8(с2)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Р3(с2)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Р5(б )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8348756"/>
                  </a:ext>
                </a:extLst>
              </a:tr>
              <a:tr h="117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7086651"/>
                  </a:ext>
                </a:extLst>
              </a:tr>
              <a:tr h="2182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Целевая модель КФУ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2 100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2 875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2 950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3 960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6 224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7 659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2 050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3 073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788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0,1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0,6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345,3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469,6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8 000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10 695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7389377"/>
                  </a:ext>
                </a:extLst>
              </a:tr>
              <a:tr h="285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Высокопрочные бетоны с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ипользованием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отходов промышленности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3650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640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596" marR="5596" marT="55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8418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87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5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9144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1728192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83768" y="699542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ДОРОЖНАЯ КАРТА КАФЕДРЫ ПРОМЫШЛЕННОГО ГРАЖДАНСКОГО СТРОИТЕЛЬСТВА И СТРОИТЕЛЬНЫХ </a:t>
            </a:r>
            <a:r>
              <a:rPr lang="ru-RU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МАТЕРИАЛОВ</a:t>
            </a:r>
          </a:p>
        </p:txBody>
      </p:sp>
      <p:sp>
        <p:nvSpPr>
          <p:cNvPr id="8" name="Google Shape;898;g89d9307d70_13_164"/>
          <p:cNvSpPr txBox="1"/>
          <p:nvPr/>
        </p:nvSpPr>
        <p:spPr>
          <a:xfrm>
            <a:off x="2051720" y="2283718"/>
            <a:ext cx="5904656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4083918"/>
            <a:ext cx="655272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Галеев Руслан Разинович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Заведующий кафедрой промышленного гражданского 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строительства и строительных материалов</a:t>
            </a:r>
          </a:p>
          <a:p>
            <a:endParaRPr lang="ru-RU" sz="12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kpfu.ru/</a:t>
            </a:r>
            <a:r>
              <a:rPr lang="en-US" sz="1200" dirty="0" err="1">
                <a:solidFill>
                  <a:schemeClr val="bg1"/>
                </a:solidFill>
                <a:latin typeface="PT Sans" panose="020B0503020203020204" pitchFamily="34" charset="-52"/>
              </a:rPr>
              <a:t>ruslan.galeev</a:t>
            </a:r>
            <a:endParaRPr lang="en-US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pgs@kpfu.ru</a:t>
            </a: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(8552) 71 25 77</a:t>
            </a:r>
          </a:p>
        </p:txBody>
      </p:sp>
    </p:spTree>
    <p:extLst>
      <p:ext uri="{BB962C8B-B14F-4D97-AF65-F5344CB8AC3E}">
        <p14:creationId xmlns:p14="http://schemas.microsoft.com/office/powerpoint/2010/main" val="28944021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5867</TotalTime>
  <Words>1805</Words>
  <Application>Microsoft Office PowerPoint</Application>
  <PresentationFormat>Экран (16:9)</PresentationFormat>
  <Paragraphs>573</Paragraphs>
  <Slides>14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инициативах по улучшению позиций КФУ в рейтингах THE и Webometrics</dc:title>
  <dc:creator>Гаряева Алина Фаридовна</dc:creator>
  <cp:lastModifiedBy>NCH-01-335-02</cp:lastModifiedBy>
  <cp:revision>398</cp:revision>
  <cp:lastPrinted>2022-01-25T10:47:48Z</cp:lastPrinted>
  <dcterms:created xsi:type="dcterms:W3CDTF">2018-10-29T08:24:44Z</dcterms:created>
  <dcterms:modified xsi:type="dcterms:W3CDTF">2022-01-26T10:55:21Z</dcterms:modified>
</cp:coreProperties>
</file>