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66" r:id="rId5"/>
    <p:sldId id="274" r:id="rId6"/>
    <p:sldId id="267" r:id="rId7"/>
    <p:sldId id="275" r:id="rId8"/>
    <p:sldId id="276" r:id="rId9"/>
    <p:sldId id="278" r:id="rId10"/>
    <p:sldId id="272" r:id="rId11"/>
    <p:sldId id="265" r:id="rId12"/>
    <p:sldId id="260" r:id="rId13"/>
    <p:sldId id="262" r:id="rId14"/>
    <p:sldId id="258" r:id="rId15"/>
    <p:sldId id="259" r:id="rId16"/>
    <p:sldId id="282" r:id="rId17"/>
    <p:sldId id="283" r:id="rId18"/>
    <p:sldId id="263" r:id="rId19"/>
    <p:sldId id="273" r:id="rId20"/>
    <p:sldId id="264" r:id="rId21"/>
    <p:sldId id="261" r:id="rId22"/>
    <p:sldId id="268" r:id="rId23"/>
    <p:sldId id="269" r:id="rId24"/>
    <p:sldId id="280" r:id="rId25"/>
    <p:sldId id="281" r:id="rId26"/>
    <p:sldId id="27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4660"/>
  </p:normalViewPr>
  <p:slideViewPr>
    <p:cSldViewPr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8D9-1C6B-44E6-9D1F-45050F62B6FE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2746-E2A9-458A-A7E5-DD34D31D4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4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8D9-1C6B-44E6-9D1F-45050F62B6FE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2746-E2A9-458A-A7E5-DD34D31D4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09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8D9-1C6B-44E6-9D1F-45050F62B6FE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2746-E2A9-458A-A7E5-DD34D31D4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22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8D9-1C6B-44E6-9D1F-45050F62B6FE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2746-E2A9-458A-A7E5-DD34D31D4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699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8D9-1C6B-44E6-9D1F-45050F62B6FE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2746-E2A9-458A-A7E5-DD34D31D4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340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8D9-1C6B-44E6-9D1F-45050F62B6FE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2746-E2A9-458A-A7E5-DD34D31D4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6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8D9-1C6B-44E6-9D1F-45050F62B6FE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2746-E2A9-458A-A7E5-DD34D31D4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867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8D9-1C6B-44E6-9D1F-45050F62B6FE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2746-E2A9-458A-A7E5-DD34D31D4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88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8D9-1C6B-44E6-9D1F-45050F62B6FE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2746-E2A9-458A-A7E5-DD34D31D4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518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8D9-1C6B-44E6-9D1F-45050F62B6FE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2746-E2A9-458A-A7E5-DD34D31D4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72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8D9-1C6B-44E6-9D1F-45050F62B6FE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2746-E2A9-458A-A7E5-DD34D31D4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793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  <a:lumMod val="26000"/>
                <a:lumOff val="74000"/>
              </a:schemeClr>
            </a:gs>
            <a:gs pos="86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7C8D9-1C6B-44E6-9D1F-45050F62B6FE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62746-E2A9-458A-A7E5-DD34D31D4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313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mikrobiki.ru/mikrobiologiya/osnovy-mikrobiologii-i-immunologii/rost-i-razmnozhenie-mikroorganizmov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1470025"/>
          </a:xfrm>
        </p:spPr>
        <p:txBody>
          <a:bodyPr/>
          <a:lstStyle/>
          <a:p>
            <a:r>
              <a:rPr lang="ru-RU" b="1" dirty="0" smtClean="0">
                <a:effectLst/>
                <a:hlinkClick r:id="rId2"/>
              </a:rPr>
              <a:t>Рост и размножение микроорганизмов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Ильинская\Desktop\imagesD118UU7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24944"/>
            <a:ext cx="4320480" cy="324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Ильинская\Desktop\imagesO46HGDZ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24944"/>
            <a:ext cx="4176464" cy="327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52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76672"/>
            <a:ext cx="8928992" cy="70609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effectLst/>
              </a:rPr>
              <a:t/>
            </a:r>
            <a:br>
              <a:rPr lang="ru-RU" b="1" dirty="0" smtClean="0">
                <a:effectLst/>
              </a:rPr>
            </a:b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ffectLst/>
              </a:rPr>
              <a:t>Одним из проявлений жизнедеятельности микро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effectLst/>
              </a:rPr>
              <a:t>-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ffectLst/>
              </a:rPr>
              <a:t>организмов является их рост и размножение.</a:t>
            </a:r>
            <a:br>
              <a:rPr lang="ru-RU" sz="3600" dirty="0" smtClean="0">
                <a:solidFill>
                  <a:schemeClr val="tx2">
                    <a:lumMod val="75000"/>
                  </a:schemeClr>
                </a:solidFill>
                <a:effectLst/>
              </a:rPr>
            </a:b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88600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b="1" dirty="0" smtClean="0">
              <a:solidFill>
                <a:srgbClr val="FF0000"/>
              </a:solidFill>
              <a:effectLst/>
            </a:endParaRPr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Под ростом клетки понимают координированное воспроизведение всех клеточных компонентов и структур, ведущее в конечном итоге к увеличению массы клетки. Термином «размножение» обозначают увеличение числа клеток в популяции.</a:t>
            </a:r>
            <a:endParaRPr lang="ru-RU" b="1" dirty="0" smtClean="0">
              <a:solidFill>
                <a:srgbClr val="FF0000"/>
              </a:solidFill>
              <a:effectLst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Большинство прокариот размножаются </a:t>
            </a:r>
            <a:r>
              <a:rPr lang="ru-RU" dirty="0" smtClean="0">
                <a:solidFill>
                  <a:schemeClr val="accent1"/>
                </a:solidFill>
              </a:rPr>
              <a:t>поперечным делением</a:t>
            </a:r>
            <a:r>
              <a:rPr lang="ru-RU" dirty="0" smtClean="0"/>
              <a:t>, некоторые почкованием. </a:t>
            </a:r>
          </a:p>
          <a:p>
            <a:pPr marL="0" indent="0">
              <a:buNone/>
            </a:pPr>
            <a:r>
              <a:rPr lang="ru-RU" dirty="0" smtClean="0"/>
              <a:t>Грибы размножаются путем </a:t>
            </a:r>
            <a:r>
              <a:rPr lang="ru-RU" dirty="0" smtClean="0">
                <a:solidFill>
                  <a:schemeClr val="accent1"/>
                </a:solidFill>
              </a:rPr>
              <a:t>спорообразования.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Подавляющее большинство </a:t>
            </a:r>
            <a:r>
              <a:rPr lang="ru-RU" dirty="0" err="1" smtClean="0"/>
              <a:t>актинобактерий</a:t>
            </a:r>
            <a:r>
              <a:rPr lang="ru-RU" dirty="0" smtClean="0"/>
              <a:t> размножается путем </a:t>
            </a:r>
            <a:r>
              <a:rPr lang="ru-RU" dirty="0" smtClean="0">
                <a:solidFill>
                  <a:schemeClr val="accent1"/>
                </a:solidFill>
              </a:rPr>
              <a:t>фрагментации </a:t>
            </a:r>
            <a:r>
              <a:rPr lang="ru-RU" dirty="0" smtClean="0"/>
              <a:t>нитевидных клеток с образованием палочковидных или </a:t>
            </a:r>
            <a:r>
              <a:rPr lang="ru-RU" dirty="0" err="1" smtClean="0"/>
              <a:t>кокковидных</a:t>
            </a:r>
            <a:r>
              <a:rPr lang="ru-RU" dirty="0" smtClean="0"/>
              <a:t> форм.</a:t>
            </a:r>
          </a:p>
          <a:p>
            <a:pPr marL="0" indent="0">
              <a:buNone/>
            </a:pPr>
            <a:r>
              <a:rPr lang="ru-RU" dirty="0" smtClean="0"/>
              <a:t>При размножении микробной клетки наиболее важные процессы происходят в ядре (</a:t>
            </a:r>
            <a:r>
              <a:rPr lang="ru-RU" dirty="0" err="1" smtClean="0"/>
              <a:t>нуклеоиде</a:t>
            </a:r>
            <a:r>
              <a:rPr lang="ru-RU" dirty="0" smtClean="0"/>
              <a:t>), содержащем всю генетическую информацию в </a:t>
            </a:r>
            <a:r>
              <a:rPr lang="ru-RU" dirty="0" err="1" smtClean="0"/>
              <a:t>двунитевой</a:t>
            </a:r>
            <a:r>
              <a:rPr lang="ru-RU" dirty="0" smtClean="0"/>
              <a:t> молекуле ДНК. </a:t>
            </a:r>
          </a:p>
          <a:p>
            <a:pPr marL="0" indent="0">
              <a:buNone/>
            </a:pPr>
            <a:r>
              <a:rPr lang="ru-RU" dirty="0" smtClean="0"/>
              <a:t>Репликация ДНК происходит полуконсервативным способом, обеспечивающим равномерное распределение генетического материала между дочерними клетками. </a:t>
            </a:r>
          </a:p>
          <a:p>
            <a:pPr marL="0" indent="0">
              <a:buNone/>
            </a:pPr>
            <a:r>
              <a:rPr lang="ru-RU" dirty="0" smtClean="0"/>
              <a:t>Надежность процесса репликации и правильность расхождения (сегрегация) дочерних цепей обеспечивается связью ДНК с цитоплазматической мембраной.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467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Сходство и различие размножения про- и эукариот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Половой процесс – «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псевдополовой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процесс»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Репликация ДНК - одинакова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Синтез РНК на матрице ДНК (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транскрипция)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– без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сплайсинга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Синтез белка на матрице РНК (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трансляция) 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b="1" i="1" dirty="0" smtClean="0">
                <a:solidFill>
                  <a:schemeClr val="tx2"/>
                </a:solidFill>
              </a:rPr>
              <a:t>Синтез РНК на матрице РНК (только у РНК-содержащих вирусов)</a:t>
            </a:r>
            <a:endParaRPr lang="ru-RU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119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Размножение бактерий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 descr="C:\$Recycle.Bin\S-1-5-21-3767915954-3868216224-3915895780-5513\$RIL97VO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4005064"/>
            <a:ext cx="4433552" cy="231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Ильинская\Desktop\1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430730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Ильинская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93096"/>
            <a:ext cx="2848453" cy="180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80112" y="206084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Простое деление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19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деления прокариот</a:t>
            </a:r>
            <a:endParaRPr lang="ru-RU" dirty="0"/>
          </a:p>
        </p:txBody>
      </p:sp>
      <p:pic>
        <p:nvPicPr>
          <p:cNvPr id="1026" name="Picture 2" descr="C:\Users\Админ\Desktop\5423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29" y="1600200"/>
            <a:ext cx="648974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899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Как делится бактериальная клетка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40000" lnSpcReduction="20000"/>
          </a:bodyPr>
          <a:lstStyle/>
          <a:p>
            <a:r>
              <a:rPr lang="ru-RU" sz="4000" dirty="0"/>
              <a:t>Репликация ДНК происходит </a:t>
            </a:r>
            <a:r>
              <a:rPr lang="ru-RU" sz="4000" dirty="0">
                <a:solidFill>
                  <a:srgbClr val="FF0000"/>
                </a:solidFill>
              </a:rPr>
              <a:t>полуконсервативным способом</a:t>
            </a:r>
            <a:r>
              <a:rPr lang="ru-RU" sz="4000" dirty="0"/>
              <a:t>, обеспечивающим равномерное распределение генетического материала между дочерними клетками. Надежность процесса репликации и правильность расхождения (сегрегация) дочерних цепей обеспечивается связью ДНК с цитоплазматической мембраной. </a:t>
            </a:r>
            <a:endParaRPr lang="ru-RU" sz="4000" dirty="0" smtClean="0"/>
          </a:p>
          <a:p>
            <a:pPr marL="0" indent="0">
              <a:buNone/>
            </a:pPr>
            <a:endParaRPr lang="ru-RU" sz="4000" dirty="0"/>
          </a:p>
          <a:p>
            <a:r>
              <a:rPr lang="ru-RU" sz="4000" dirty="0"/>
              <a:t>Репликация начинается </a:t>
            </a:r>
            <a:r>
              <a:rPr lang="ru-RU" sz="4000" dirty="0">
                <a:solidFill>
                  <a:srgbClr val="FF0000"/>
                </a:solidFill>
              </a:rPr>
              <a:t>в определенной точке </a:t>
            </a:r>
            <a:r>
              <a:rPr lang="ru-RU" sz="4000" dirty="0"/>
              <a:t>(локус) ДНК и происходит одновременно в двух противоположных направлениях. Синтез дочерних нитей ДНК идет ступенчато, </a:t>
            </a:r>
            <a:r>
              <a:rPr lang="ru-RU" sz="4000" dirty="0">
                <a:solidFill>
                  <a:srgbClr val="FF0000"/>
                </a:solidFill>
              </a:rPr>
              <a:t>короткими фрагментами, равными 1-2 тыс. нуклеотидов</a:t>
            </a:r>
            <a:r>
              <a:rPr lang="ru-RU" sz="4000" dirty="0"/>
              <a:t>, которые «сшиваются» специальным ферментом </a:t>
            </a:r>
            <a:r>
              <a:rPr lang="ru-RU" sz="4000" dirty="0" err="1"/>
              <a:t>лигазой</a:t>
            </a:r>
            <a:r>
              <a:rPr lang="ru-RU" sz="4000" dirty="0"/>
              <a:t>. </a:t>
            </a:r>
            <a:endParaRPr lang="ru-RU" sz="4000" dirty="0" smtClean="0"/>
          </a:p>
          <a:p>
            <a:pPr marL="0" indent="0">
              <a:buNone/>
            </a:pPr>
            <a:endParaRPr lang="ru-RU" sz="4000" dirty="0"/>
          </a:p>
          <a:p>
            <a:r>
              <a:rPr lang="ru-RU" sz="4000" dirty="0"/>
              <a:t>Параллельно с репликацией ДНК начинается </a:t>
            </a:r>
            <a:r>
              <a:rPr lang="ru-RU" sz="4000" dirty="0">
                <a:solidFill>
                  <a:srgbClr val="FF0000"/>
                </a:solidFill>
              </a:rPr>
              <a:t>образование межклеточной (поперечной) перегородки.</a:t>
            </a:r>
            <a:r>
              <a:rPr lang="ru-RU" sz="4000" dirty="0"/>
              <a:t> Вначале с обеих сторон клетки происходит врастание двух слоев цитоплазматической мембраны. Затем между ними синтезируется </a:t>
            </a:r>
            <a:r>
              <a:rPr lang="ru-RU" sz="4000" dirty="0" err="1"/>
              <a:t>пептидогликан</a:t>
            </a:r>
            <a:r>
              <a:rPr lang="ru-RU" sz="4000" dirty="0"/>
              <a:t>. Этот процесс чувствителен к действию некоторых антибиотиков (пенициллинов), </a:t>
            </a:r>
            <a:r>
              <a:rPr lang="ru-RU" sz="4000" dirty="0" smtClean="0"/>
              <a:t>ингибирующих </a:t>
            </a:r>
            <a:r>
              <a:rPr lang="ru-RU" sz="4000" dirty="0"/>
              <a:t>синтез </a:t>
            </a:r>
            <a:r>
              <a:rPr lang="ru-RU" sz="4000" dirty="0" err="1"/>
              <a:t>пептидогликана</a:t>
            </a:r>
            <a:r>
              <a:rPr lang="ru-RU" sz="4000" dirty="0"/>
              <a:t>. </a:t>
            </a:r>
            <a:endParaRPr lang="ru-RU" sz="4000" dirty="0" smtClean="0"/>
          </a:p>
          <a:p>
            <a:pPr marL="0" indent="0">
              <a:buNone/>
            </a:pPr>
            <a:endParaRPr lang="ru-RU" sz="4000" dirty="0"/>
          </a:p>
          <a:p>
            <a:r>
              <a:rPr lang="ru-RU" sz="4000" dirty="0"/>
              <a:t>В период репликации ДНК и образования перегородки микробная клетка непрерывно растет. Наряду с </a:t>
            </a:r>
            <a:r>
              <a:rPr lang="ru-RU" sz="4000" dirty="0" err="1"/>
              <a:t>пептидогликаном</a:t>
            </a:r>
            <a:r>
              <a:rPr lang="ru-RU" sz="4000" dirty="0"/>
              <a:t> синтезируются биополимеры, входящие в состав цитоплазматической мембраны, рибосом и цитоплазмы. На последней стадии дочерние клетки отделяются друг от друга. В этом </a:t>
            </a:r>
            <a:r>
              <a:rPr lang="ru-RU" sz="4000" dirty="0">
                <a:solidFill>
                  <a:srgbClr val="FF0000"/>
                </a:solidFill>
              </a:rPr>
              <a:t>период у грамотрицательных бактерий синтезируется наружная мембрана</a:t>
            </a:r>
            <a:r>
              <a:rPr lang="ru-RU" sz="4000" dirty="0"/>
              <a:t>, которая встраивается между двумя слоями </a:t>
            </a:r>
            <a:r>
              <a:rPr lang="ru-RU" sz="4000" dirty="0" err="1"/>
              <a:t>пептидогликана</a:t>
            </a:r>
            <a:r>
              <a:rPr lang="ru-RU" sz="4000" dirty="0"/>
              <a:t> межклеточной перегородки. В том случае, когда разделившиеся бактериальные клетки сохраняют межклеточные связи, образуются цепочки, состоящие из клеток шаровидных или палочковидных форм (стрептококки и </a:t>
            </a:r>
            <a:r>
              <a:rPr lang="ru-RU" sz="4000" dirty="0" err="1"/>
              <a:t>стрептобактерии</a:t>
            </a:r>
            <a:r>
              <a:rPr lang="ru-RU" sz="4000" dirty="0"/>
              <a:t>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97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дмин\Desktop\image08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643805" cy="648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549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Админ\Desktop\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6024"/>
            <a:ext cx="511256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6992" y="202669"/>
            <a:ext cx="34563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ДНК расположена в ядре, хлоропластах, митохондриях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3078" name="Picture 6" descr="C:\Users\Админ\Desktop\unnam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52936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Админ\Desktop\imagesRHOIA4U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429000"/>
            <a:ext cx="18954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80112" y="6093296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Эрвин </a:t>
            </a:r>
            <a:r>
              <a:rPr lang="ru-RU" dirty="0" err="1" smtClean="0"/>
              <a:t>Чаргафф</a:t>
            </a:r>
            <a:r>
              <a:rPr lang="ru-RU" dirty="0" smtClean="0"/>
              <a:t> (1905 – 2002)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772816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прокариот – </a:t>
            </a:r>
          </a:p>
          <a:p>
            <a:r>
              <a:rPr lang="ru-RU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нуклеоид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и </a:t>
            </a:r>
            <a:r>
              <a:rPr lang="ru-RU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плазмиды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59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Экзоны</a:t>
            </a:r>
            <a:r>
              <a:rPr lang="ru-RU" dirty="0" smtClean="0"/>
              <a:t> и </a:t>
            </a:r>
            <a:r>
              <a:rPr lang="ru-RU" dirty="0" err="1" smtClean="0"/>
              <a:t>интроны</a:t>
            </a:r>
            <a:endParaRPr lang="ru-RU" dirty="0"/>
          </a:p>
        </p:txBody>
      </p:sp>
      <p:pic>
        <p:nvPicPr>
          <p:cNvPr id="4" name="Picture 4" descr="C:\Users\Админ\Desktop\1_3SpMKIpUxQH3vYPurQYULw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45024"/>
            <a:ext cx="8985242" cy="263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1556792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Центральная догма молекулярной биологии: ДНК – РНК – БЕЛОК</a:t>
            </a:r>
          </a:p>
          <a:p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РНК-содержащих вирусов: РНК  - РНК – БЕЛОК  (обратная транскриптаза)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2636912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ОТСУТСТВИЕ ИНТРОНОВ У ПРОКАРИОТ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27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Ошибка?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4" name="Picture 2" descr="C:\Users\Ильинская\Desktop\untitled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348880"/>
            <a:ext cx="4915088" cy="272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38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Размножение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</a:rPr>
              <a:t>эукариотических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микроорганизмов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 smtClean="0"/>
              <a:t>Плесневые грибы:</a:t>
            </a:r>
          </a:p>
          <a:p>
            <a:endParaRPr lang="ru-RU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1 – </a:t>
            </a:r>
            <a:r>
              <a:rPr lang="ru-RU" sz="2000" dirty="0" err="1" smtClean="0"/>
              <a:t>мукор</a:t>
            </a:r>
            <a:r>
              <a:rPr lang="ru-RU" sz="2000" dirty="0" smtClean="0"/>
              <a:t>; 2 – </a:t>
            </a:r>
            <a:r>
              <a:rPr lang="ru-RU" sz="2000" dirty="0" err="1" smtClean="0"/>
              <a:t>пеницилл</a:t>
            </a:r>
            <a:r>
              <a:rPr lang="ru-RU" sz="2000" dirty="0" smtClean="0"/>
              <a:t>; 3 – аспергилл; 4 – спорангии; 5 – споры; 6 – </a:t>
            </a:r>
            <a:r>
              <a:rPr lang="ru-RU" sz="2000" dirty="0" err="1" smtClean="0"/>
              <a:t>спорангиеносцы</a:t>
            </a:r>
            <a:endParaRPr lang="ru-RU" sz="2000" dirty="0"/>
          </a:p>
        </p:txBody>
      </p:sp>
      <p:pic>
        <p:nvPicPr>
          <p:cNvPr id="4098" name="Picture 2" descr="C:\Users\Ильинская\Desktop\4_1_op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478589"/>
            <a:ext cx="529258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Ильинская\Desktop\4_2_op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026" y="4382655"/>
            <a:ext cx="5357382" cy="214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5853" y="4725144"/>
            <a:ext cx="2411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Почкование дрожжей:</a:t>
            </a:r>
            <a:endParaRPr lang="ru-RU" dirty="0"/>
          </a:p>
        </p:txBody>
      </p:sp>
      <p:pic>
        <p:nvPicPr>
          <p:cNvPr id="4100" name="Picture 4" descr="C:\Users\Ильинская\Desktop\yeast_cell_29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66" y="5091951"/>
            <a:ext cx="1505402" cy="150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Ильинская\Desktop\images0BJMMV1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99" y="2181703"/>
            <a:ext cx="1930627" cy="131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47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>
            <a:noAutofit/>
          </a:bodyPr>
          <a:lstStyle/>
          <a:p>
            <a:r>
              <a:rPr lang="ru-RU" sz="3200" dirty="0" err="1" smtClean="0">
                <a:solidFill>
                  <a:srgbClr val="FF0000"/>
                </a:solidFill>
              </a:rPr>
              <a:t>Культуральные</a:t>
            </a:r>
            <a:r>
              <a:rPr lang="ru-RU" sz="3200" dirty="0" smtClean="0">
                <a:solidFill>
                  <a:srgbClr val="FF0000"/>
                </a:solidFill>
              </a:rPr>
              <a:t> свойства микроорганизмов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575" y="1412776"/>
            <a:ext cx="5256585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effectLst/>
              </a:rPr>
              <a:t>При размножении на плотных питательных средах бактерии образуют на поверхности среды и внутри нее </a:t>
            </a:r>
            <a:r>
              <a:rPr lang="ru-RU" dirty="0" smtClean="0">
                <a:solidFill>
                  <a:srgbClr val="FF0000"/>
                </a:solidFill>
                <a:effectLst/>
              </a:rPr>
              <a:t>типичные для каждого вида колонии.</a:t>
            </a:r>
            <a:r>
              <a:rPr lang="ru-RU" dirty="0" smtClean="0">
                <a:effectLst/>
              </a:rPr>
              <a:t> </a:t>
            </a:r>
          </a:p>
          <a:p>
            <a:r>
              <a:rPr lang="ru-RU" dirty="0" smtClean="0">
                <a:effectLst/>
              </a:rPr>
              <a:t>Колонии могут быть выпуклыми или плоскими, с ровными или неровными краями, с шероховатой или гладкой поверхностью и иметь различную окраску. </a:t>
            </a:r>
          </a:p>
          <a:p>
            <a:r>
              <a:rPr lang="ru-RU" dirty="0" smtClean="0">
                <a:effectLst/>
              </a:rPr>
              <a:t>Все эти особенности (</a:t>
            </a:r>
            <a:r>
              <a:rPr lang="ru-RU" dirty="0" err="1" smtClean="0">
                <a:effectLst/>
              </a:rPr>
              <a:t>культуральные</a:t>
            </a:r>
            <a:r>
              <a:rPr lang="ru-RU" dirty="0" smtClean="0">
                <a:effectLst/>
              </a:rPr>
              <a:t> свойства) учитывают при идентификации бактерий, а также при отборе колоний для получения чистых культур.</a:t>
            </a:r>
            <a:endParaRPr lang="ru-RU" dirty="0"/>
          </a:p>
        </p:txBody>
      </p:sp>
      <p:pic>
        <p:nvPicPr>
          <p:cNvPr id="3074" name="Picture 2" descr="C:\Users\Ильинская\Desktop\f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803" y="116632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4089" y="2924944"/>
            <a:ext cx="352839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Колонии бактерий разных видов отличаются: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/>
              <a:t>• формой;</a:t>
            </a:r>
            <a:br>
              <a:rPr lang="ru-RU" dirty="0"/>
            </a:br>
            <a:r>
              <a:rPr lang="ru-RU" dirty="0"/>
              <a:t>• величиной;</a:t>
            </a:r>
            <a:br>
              <a:rPr lang="ru-RU" dirty="0"/>
            </a:br>
            <a:r>
              <a:rPr lang="ru-RU" dirty="0"/>
              <a:t>• прозрачностью;</a:t>
            </a:r>
            <a:br>
              <a:rPr lang="ru-RU" dirty="0"/>
            </a:br>
            <a:r>
              <a:rPr lang="ru-RU" dirty="0"/>
              <a:t>• цветом;</a:t>
            </a:r>
            <a:br>
              <a:rPr lang="ru-RU" dirty="0"/>
            </a:br>
            <a:r>
              <a:rPr lang="ru-RU" dirty="0"/>
              <a:t>• высотой;</a:t>
            </a:r>
            <a:br>
              <a:rPr lang="ru-RU" dirty="0"/>
            </a:br>
            <a:r>
              <a:rPr lang="ru-RU" dirty="0"/>
              <a:t>• характером поверхности и краев;</a:t>
            </a:r>
            <a:br>
              <a:rPr lang="ru-RU" dirty="0"/>
            </a:br>
            <a:r>
              <a:rPr lang="ru-RU" dirty="0"/>
              <a:t>• консистенцией.</a:t>
            </a:r>
            <a:br>
              <a:rPr lang="ru-RU" dirty="0"/>
            </a:br>
            <a:r>
              <a:rPr lang="ru-RU" b="1" dirty="0">
                <a:solidFill>
                  <a:schemeClr val="tx2"/>
                </a:solidFill>
              </a:rPr>
              <a:t>Характер колоний — один из таксономических признаков бактерий.</a:t>
            </a:r>
          </a:p>
        </p:txBody>
      </p:sp>
      <p:pic>
        <p:nvPicPr>
          <p:cNvPr id="2050" name="Picture 2" descr="C:\Users\Ильинская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420370"/>
            <a:ext cx="1838325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17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Фазы роста микроорганизмов на жидкой среде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2051" name="Picture 3" descr="C:\$Recycle.Bin\S-1-5-21-3767915954-3868216224-3915895780-5513\$RIAYK15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700808"/>
            <a:ext cx="5140268" cy="482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Ильинская\Desktop\image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3451946" cy="293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5892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+ </a:t>
            </a:r>
            <a:r>
              <a:rPr lang="en-US" b="1" dirty="0" smtClean="0">
                <a:solidFill>
                  <a:schemeClr val="accent1"/>
                </a:solidFill>
              </a:rPr>
              <a:t>I - </a:t>
            </a:r>
            <a:r>
              <a:rPr lang="ru-RU" b="1" dirty="0" smtClean="0">
                <a:solidFill>
                  <a:schemeClr val="accent1"/>
                </a:solidFill>
              </a:rPr>
              <a:t>фаза покоя </a:t>
            </a:r>
          </a:p>
          <a:p>
            <a:r>
              <a:rPr lang="ru-RU" b="1" dirty="0" smtClean="0">
                <a:solidFill>
                  <a:schemeClr val="accent1"/>
                </a:solidFill>
              </a:rPr>
              <a:t>(исходная стационарная)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4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1"/>
                </a:solidFill>
              </a:rPr>
              <a:t>Фазы роста бактерий на жидких питательных средах (периодическое культивирование)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effectLst/>
              </a:rPr>
              <a:t>При выращивании бактерий в жидкой питательной среде наблюдается несколько фаз роста культур: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effectLst/>
              </a:rPr>
              <a:t>1. Фаза исходная (латентная) </a:t>
            </a:r>
            <a:r>
              <a:rPr lang="ru-RU" dirty="0" smtClean="0">
                <a:effectLst/>
              </a:rPr>
              <a:t>— микробы адаптируются к питательной среде, увеличивается размер клеток. К концу этой фазы начинается размножение бактерий.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effectLst/>
              </a:rPr>
              <a:t>2. Фаза логарифмического роста </a:t>
            </a:r>
            <a:r>
              <a:rPr lang="ru-RU" dirty="0" smtClean="0">
                <a:effectLst/>
              </a:rPr>
              <a:t>— идет интенсивное деление клеток. Длится эта фаза около 5 часов. При оптимальных условиях бактериальная клетка может делиться каждые 15—30 мин.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effectLst/>
              </a:rPr>
              <a:t>3. Стационарная фаза </a:t>
            </a:r>
            <a:r>
              <a:rPr lang="ru-RU" dirty="0" smtClean="0">
                <a:effectLst/>
              </a:rPr>
              <a:t>— число вновь появившихся бактерий равно числу отмерших. Продолжительность этой фазы выражается в часах и колеблется в зависимости от вида микроорганизмов.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effectLst/>
              </a:rPr>
              <a:t>4. Фаза отмирания </a:t>
            </a:r>
            <a:r>
              <a:rPr lang="ru-RU" dirty="0" smtClean="0">
                <a:effectLst/>
              </a:rPr>
              <a:t>— характеризуется гибелью клеток в условиях истощения питательной среды и накопления в ней продуктов метаболизма микроорганизмов.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031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Последовательность фаз роста микроорганизмов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856984" cy="5760640"/>
          </a:xfrm>
        </p:spPr>
        <p:txBody>
          <a:bodyPr>
            <a:normAutofit fontScale="47500" lnSpcReduction="20000"/>
          </a:bodyPr>
          <a:lstStyle/>
          <a:p>
            <a:r>
              <a:rPr lang="ru-RU" sz="3800" dirty="0" smtClean="0">
                <a:solidFill>
                  <a:srgbClr val="FF0000"/>
                </a:solidFill>
              </a:rPr>
              <a:t>I - </a:t>
            </a:r>
            <a:r>
              <a:rPr lang="ru-RU" sz="3800" i="1" dirty="0" smtClean="0">
                <a:solidFill>
                  <a:srgbClr val="FF0000"/>
                </a:solidFill>
              </a:rPr>
              <a:t>исходная</a:t>
            </a:r>
            <a:r>
              <a:rPr lang="ru-RU" sz="3800" dirty="0" smtClean="0">
                <a:solidFill>
                  <a:srgbClr val="FF0000"/>
                </a:solidFill>
              </a:rPr>
              <a:t> </a:t>
            </a:r>
            <a:r>
              <a:rPr lang="ru-RU" sz="3800" dirty="0" smtClean="0"/>
              <a:t>стационарная фаза начинается после внесения бактерий в питательную среду. В течение данной фазы число бактериальных клеток не увеличивается . </a:t>
            </a:r>
          </a:p>
          <a:p>
            <a:r>
              <a:rPr lang="ru-RU" sz="3800" dirty="0" smtClean="0">
                <a:solidFill>
                  <a:srgbClr val="FF0000"/>
                </a:solidFill>
              </a:rPr>
              <a:t>II - лаг-фаза</a:t>
            </a:r>
            <a:r>
              <a:rPr lang="ru-RU" sz="3800" dirty="0" smtClean="0"/>
              <a:t>, или фаза задержки размножения, характеризуется началом интенсивного роста клеток, но скорость их деления остается невысокой. Две первые фазы можно назвать периодом адаптации бактериальной популяции, продолжительность которого определяется возрастом культуры, а также количеством и качеством питательной среды. </a:t>
            </a:r>
          </a:p>
          <a:p>
            <a:r>
              <a:rPr lang="ru-RU" sz="3800" dirty="0" smtClean="0">
                <a:solidFill>
                  <a:srgbClr val="FF0000"/>
                </a:solidFill>
              </a:rPr>
              <a:t>III - лог-фаза</a:t>
            </a:r>
            <a:r>
              <a:rPr lang="ru-RU" sz="3800" dirty="0" smtClean="0"/>
              <a:t>, или логарифмическая (экспоненциальная) фаза, отличается максимальной скоростью размножения клеток и увеличением численности бактериальной популяции в геометрической прогрессии. Логарифмическая фаза у бактерий с коротким временем генерации продолжается несколько часов. </a:t>
            </a:r>
          </a:p>
          <a:p>
            <a:r>
              <a:rPr lang="ru-RU" sz="3800" dirty="0" smtClean="0">
                <a:solidFill>
                  <a:srgbClr val="FF0000"/>
                </a:solidFill>
              </a:rPr>
              <a:t>IV - фаза </a:t>
            </a:r>
            <a:r>
              <a:rPr lang="ru-RU" sz="3800" dirty="0" smtClean="0"/>
              <a:t>отрицательного ускорения характеризуется меньшей активностью бактериальных клеток и удлинением периода генерации. Это происходит в результате истощения питательной среды, накопления в ней продуктов метаболизма и дефицита кислорода. </a:t>
            </a:r>
          </a:p>
          <a:p>
            <a:r>
              <a:rPr lang="en-US" sz="3800" dirty="0" smtClean="0">
                <a:solidFill>
                  <a:srgbClr val="FF0000"/>
                </a:solidFill>
              </a:rPr>
              <a:t>V - </a:t>
            </a:r>
            <a:r>
              <a:rPr lang="ru-RU" sz="3800" i="1" dirty="0" smtClean="0">
                <a:solidFill>
                  <a:srgbClr val="FF0000"/>
                </a:solidFill>
              </a:rPr>
              <a:t>Максимальная </a:t>
            </a:r>
            <a:r>
              <a:rPr lang="ru-RU" sz="3800" dirty="0" smtClean="0"/>
              <a:t>стационарная фаза характеризуется равновесием между количеством погибших, вновь образующихся и находящихся в состоянии покоя клеток. Графически максимальная стационарная фаза изображается в виде прямой линии, параллельной оси абсцисс. При этом количество живых бактерий в популяции обозначают как их максимальную (М) концентрацию в единице объема питательной среды. Данный признак является достаточно стабильным для определенного вида бактерий в стандартных условиях. </a:t>
            </a:r>
          </a:p>
          <a:p>
            <a:r>
              <a:rPr lang="ru-RU" sz="3800" dirty="0" smtClean="0">
                <a:solidFill>
                  <a:srgbClr val="FF0000"/>
                </a:solidFill>
              </a:rPr>
              <a:t>VI - фаза </a:t>
            </a:r>
            <a:r>
              <a:rPr lang="ru-RU" sz="3800" dirty="0" smtClean="0"/>
              <a:t>логарифмической гибели бактерий происходит в постоянной скоростью и сменяется </a:t>
            </a:r>
            <a:r>
              <a:rPr lang="ru-RU" sz="3800" dirty="0" smtClean="0">
                <a:solidFill>
                  <a:srgbClr val="FF0000"/>
                </a:solidFill>
              </a:rPr>
              <a:t>VII-VIII</a:t>
            </a:r>
            <a:r>
              <a:rPr lang="ru-RU" sz="3800" dirty="0" smtClean="0"/>
              <a:t> фазами уменьшения скорости отмирания клеток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94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Формы выживания</a:t>
            </a:r>
            <a:endParaRPr lang="ru-RU" dirty="0"/>
          </a:p>
        </p:txBody>
      </p:sp>
      <p:pic>
        <p:nvPicPr>
          <p:cNvPr id="1026" name="Picture 2" descr="C:\Users\Ильинская\Desktop\slide-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496943" cy="554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861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404279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Споры и рефрактерные клетки</a:t>
            </a:r>
            <a:endParaRPr lang="ru-RU" dirty="0"/>
          </a:p>
        </p:txBody>
      </p:sp>
      <p:pic>
        <p:nvPicPr>
          <p:cNvPr id="2051" name="Picture 3" descr="C:\Users\Ильинская\Desktop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5552"/>
            <a:ext cx="420773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Ильинская\Desktop\slide-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703015"/>
            <a:ext cx="4752528" cy="41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348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/>
                </a:solidFill>
              </a:rPr>
              <a:t>Измерение параметров роста микроорганизмов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8507288" cy="3312368"/>
          </a:xfrm>
        </p:spPr>
        <p:txBody>
          <a:bodyPr>
            <a:normAutofit fontScale="55000" lnSpcReduction="20000"/>
          </a:bodyPr>
          <a:lstStyle/>
          <a:p>
            <a:r>
              <a:rPr lang="ru-RU" sz="3800" b="1" dirty="0" smtClean="0">
                <a:solidFill>
                  <a:srgbClr val="FF0000"/>
                </a:solidFill>
                <a:effectLst/>
              </a:rPr>
              <a:t>Биомассу культуры</a:t>
            </a:r>
            <a:r>
              <a:rPr lang="ru-RU" sz="3800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3800" dirty="0" smtClean="0">
                <a:effectLst/>
              </a:rPr>
              <a:t>определяют следующими способами: </a:t>
            </a:r>
            <a:endParaRPr lang="en-US" sz="3800" dirty="0" smtClean="0">
              <a:effectLst/>
            </a:endParaRPr>
          </a:p>
          <a:p>
            <a:r>
              <a:rPr lang="ru-RU" sz="3800" dirty="0" smtClean="0">
                <a:effectLst/>
              </a:rPr>
              <a:t>Отделяют клетки от среды фильтрованием или центрифугированием, а затем измеряют их общий объем после распределения на центрифуге. Определяют массу клеток путем взвешивания.</a:t>
            </a:r>
          </a:p>
          <a:p>
            <a:r>
              <a:rPr lang="ru-RU" sz="3800" dirty="0" smtClean="0">
                <a:effectLst/>
              </a:rPr>
              <a:t>Определяют количество азота в </a:t>
            </a:r>
            <a:r>
              <a:rPr lang="ru-RU" sz="3800" dirty="0" err="1" smtClean="0">
                <a:effectLst/>
              </a:rPr>
              <a:t>отцентрифугированных</a:t>
            </a:r>
            <a:r>
              <a:rPr lang="ru-RU" sz="3800" dirty="0" smtClean="0">
                <a:effectLst/>
              </a:rPr>
              <a:t> клетках, считая, что азот пропорционален белковой массе клеток.</a:t>
            </a:r>
          </a:p>
          <a:p>
            <a:r>
              <a:rPr lang="ru-RU" sz="3800" dirty="0" smtClean="0">
                <a:effectLst/>
              </a:rPr>
              <a:t>Измеряют помутнение среды, вызванное клетками микробов. Мутность определяют либо визуально, сравнивая их со стандартными суспензии, либо определяют оптическую плотность </a:t>
            </a:r>
            <a:r>
              <a:rPr lang="ru-RU" sz="3800" dirty="0" err="1" smtClean="0">
                <a:effectLst/>
              </a:rPr>
              <a:t>нефелометрически</a:t>
            </a:r>
            <a:r>
              <a:rPr lang="ru-RU" sz="3800" dirty="0" smtClean="0">
                <a:effectLst/>
              </a:rPr>
              <a:t> по шкале спектрометра.</a:t>
            </a:r>
          </a:p>
        </p:txBody>
      </p:sp>
      <p:pic>
        <p:nvPicPr>
          <p:cNvPr id="5122" name="Picture 2" descr="C:\Users\Ильинская\Desktop\images457PEFD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221088"/>
            <a:ext cx="4824536" cy="236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23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856984" cy="77809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1"/>
                </a:solidFill>
              </a:rPr>
              <a:t>Измерение параметров роста микроорганизмов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accent1"/>
                </a:solidFill>
              </a:rPr>
              <a:t>В других методах о величине биомассы культуры судят по числу клеток. Такая замена оправдывается тем, что в течении развития культуры число клеток увеличивается в сотни раз, тогда как средний объем одной клетки изменяется максимум в 10-20 раз, да и то не всегда.</a:t>
            </a:r>
          </a:p>
          <a:p>
            <a:pPr marL="0" indent="0" algn="just">
              <a:buNone/>
            </a:pPr>
            <a:endParaRPr lang="ru-RU" dirty="0">
              <a:solidFill>
                <a:schemeClr val="accent1"/>
              </a:solidFill>
            </a:endParaRPr>
          </a:p>
          <a:p>
            <a:r>
              <a:rPr lang="ru-RU" b="1" dirty="0">
                <a:solidFill>
                  <a:srgbClr val="FF0000"/>
                </a:solidFill>
              </a:rPr>
              <a:t>Число клеток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определяют двумя способами:</a:t>
            </a:r>
          </a:p>
          <a:p>
            <a:r>
              <a:rPr lang="ru-RU" dirty="0"/>
              <a:t>Высевом на плотные среды и подсчетом выросших колоний, принимая, что каждая колония развилась из одной клетки (что не совсем верно).</a:t>
            </a:r>
          </a:p>
          <a:p>
            <a:r>
              <a:rPr lang="ru-RU" dirty="0"/>
              <a:t>Прямым определением числа клеток с помощью счетной камеры на фиксированных и окрашенных препаратах. В отличие от метода колоний, прямой счет позволяет учесть все имеющиеся в жидкости клетки, но зато не дает вполне надежного критерия для распределения живых и мертвых клеток (их можно различать по характеру окраски).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73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1"/>
                </a:solidFill>
              </a:rPr>
              <a:t>Непрямые методы измерения роста микроорганизмов</a:t>
            </a:r>
            <a:endParaRPr lang="ru-RU" sz="3600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79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Н</a:t>
            </a:r>
            <a:r>
              <a:rPr lang="ru-RU" dirty="0" smtClean="0">
                <a:effectLst/>
              </a:rPr>
              <a:t>епрямые методы, в которых о росте микробов судят </a:t>
            </a:r>
            <a:r>
              <a:rPr lang="ru-RU" dirty="0" smtClean="0">
                <a:solidFill>
                  <a:srgbClr val="FF0000"/>
                </a:solidFill>
                <a:effectLst/>
              </a:rPr>
              <a:t>по образованным ими химическим продуктам</a:t>
            </a:r>
            <a:r>
              <a:rPr lang="ru-RU" dirty="0" smtClean="0">
                <a:effectLst/>
              </a:rPr>
              <a:t>. Если количество продуктов не вполне пропорционально живой массе микробов, то во всяком случае оно находится в прямой зависимости от этой массы. Поэтому для сравнительных целей такие методы вполне допустимы. Как продукты обмена измеряют </a:t>
            </a:r>
            <a:r>
              <a:rPr lang="ru-RU" dirty="0" smtClean="0">
                <a:solidFill>
                  <a:srgbClr val="FF0000"/>
                </a:solidFill>
                <a:effectLst/>
              </a:rPr>
              <a:t>объем (вес) выделенного газа (О</a:t>
            </a:r>
            <a:r>
              <a:rPr lang="ru-RU" baseline="-25000" dirty="0" smtClean="0">
                <a:solidFill>
                  <a:srgbClr val="FF0000"/>
                </a:solidFill>
                <a:effectLst/>
              </a:rPr>
              <a:t>2</a:t>
            </a:r>
            <a:r>
              <a:rPr lang="ru-RU" dirty="0" smtClean="0">
                <a:solidFill>
                  <a:srgbClr val="FF0000"/>
                </a:solidFill>
                <a:effectLst/>
              </a:rPr>
              <a:t>, Н</a:t>
            </a:r>
            <a:r>
              <a:rPr lang="ru-RU" baseline="-25000" dirty="0" smtClean="0">
                <a:solidFill>
                  <a:srgbClr val="FF0000"/>
                </a:solidFill>
                <a:effectLst/>
              </a:rPr>
              <a:t>2</a:t>
            </a:r>
            <a:r>
              <a:rPr lang="ru-RU" dirty="0" smtClean="0">
                <a:solidFill>
                  <a:srgbClr val="FF0000"/>
                </a:solidFill>
                <a:effectLst/>
              </a:rPr>
              <a:t>) </a:t>
            </a:r>
            <a:r>
              <a:rPr lang="ru-RU" dirty="0" smtClean="0">
                <a:effectLst/>
              </a:rPr>
              <a:t>или </a:t>
            </a:r>
            <a:r>
              <a:rPr lang="ru-RU" dirty="0" smtClean="0">
                <a:solidFill>
                  <a:srgbClr val="FF0000"/>
                </a:solidFill>
                <a:effectLst/>
              </a:rPr>
              <a:t>кислотность среды</a:t>
            </a:r>
            <a:r>
              <a:rPr lang="ru-RU" dirty="0" smtClean="0">
                <a:effectLst/>
              </a:rPr>
              <a:t> (путем титрования щелочью или по изменению рН среды).</a:t>
            </a:r>
            <a:endParaRPr lang="ru-RU" dirty="0"/>
          </a:p>
        </p:txBody>
      </p:sp>
      <p:pic>
        <p:nvPicPr>
          <p:cNvPr id="3074" name="Picture 2" descr="C:\Users\Ильинская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861048"/>
            <a:ext cx="5328592" cy="283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8264" y="4653136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Фенолфталеин малиновый в щелочной среде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181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Параметры роста микроорганизмов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Под </a:t>
            </a:r>
            <a:r>
              <a:rPr lang="ru-RU" b="1" dirty="0">
                <a:solidFill>
                  <a:srgbClr val="C00000"/>
                </a:solidFill>
              </a:rPr>
              <a:t>урожаем клеток </a:t>
            </a:r>
            <a:r>
              <a:rPr lang="ru-RU" dirty="0">
                <a:solidFill>
                  <a:srgbClr val="C00000"/>
                </a:solidFill>
              </a:rPr>
              <a:t>(</a:t>
            </a:r>
            <a:r>
              <a:rPr lang="ru-RU" i="1" dirty="0">
                <a:solidFill>
                  <a:srgbClr val="C00000"/>
                </a:solidFill>
              </a:rPr>
              <a:t>Х</a:t>
            </a:r>
            <a:r>
              <a:rPr lang="ru-RU" dirty="0">
                <a:solidFill>
                  <a:srgbClr val="C00000"/>
                </a:solidFill>
              </a:rPr>
              <a:t>) </a:t>
            </a:r>
            <a:r>
              <a:rPr lang="ru-RU" dirty="0"/>
              <a:t>понимают разность между максимальной </a:t>
            </a:r>
            <a:r>
              <a:rPr lang="ru-RU" dirty="0" smtClean="0"/>
              <a:t>и исходной </a:t>
            </a:r>
            <a:r>
              <a:rPr lang="ru-RU" dirty="0"/>
              <a:t>массой бактерий: </a:t>
            </a:r>
            <a:r>
              <a:rPr lang="ru-RU" i="1" dirty="0"/>
              <a:t>X </a:t>
            </a:r>
            <a:r>
              <a:rPr lang="ru-RU" b="1" dirty="0"/>
              <a:t>= </a:t>
            </a:r>
            <a:r>
              <a:rPr lang="ru-RU" i="1" dirty="0" err="1"/>
              <a:t>X</a:t>
            </a:r>
            <a:r>
              <a:rPr lang="ru-RU" i="1" baseline="-25000" dirty="0" err="1"/>
              <a:t>maх</a:t>
            </a:r>
            <a:r>
              <a:rPr lang="ru-RU" i="1" dirty="0"/>
              <a:t> </a:t>
            </a:r>
            <a:r>
              <a:rPr lang="ru-RU" b="1" dirty="0"/>
              <a:t>– </a:t>
            </a:r>
            <a:r>
              <a:rPr lang="ru-RU" i="1" dirty="0"/>
              <a:t>Х</a:t>
            </a:r>
            <a:r>
              <a:rPr lang="ru-RU" baseline="-25000" dirty="0"/>
              <a:t>0</a:t>
            </a:r>
            <a:r>
              <a:rPr lang="ru-RU" dirty="0"/>
              <a:t>. Эту величину выражают в </a:t>
            </a:r>
            <a:r>
              <a:rPr lang="ru-RU" dirty="0" smtClean="0"/>
              <a:t>весовых </a:t>
            </a:r>
            <a:r>
              <a:rPr lang="ru-RU" dirty="0"/>
              <a:t>единицах, чаще в граммах.</a:t>
            </a:r>
          </a:p>
          <a:p>
            <a:r>
              <a:rPr lang="ru-RU" dirty="0"/>
              <a:t>Особенно важно отношение урожая клеток к количеству </a:t>
            </a:r>
            <a:r>
              <a:rPr lang="ru-RU" dirty="0" smtClean="0"/>
              <a:t>потребленного субстрата, называемое </a:t>
            </a:r>
            <a:r>
              <a:rPr lang="ru-RU" b="1" dirty="0">
                <a:solidFill>
                  <a:srgbClr val="C00000"/>
                </a:solidFill>
              </a:rPr>
              <a:t>экономическим коэффициентом</a:t>
            </a:r>
            <a:r>
              <a:rPr lang="ru-RU" dirty="0" smtClean="0"/>
              <a:t>,</a:t>
            </a:r>
            <a:r>
              <a:rPr lang="en-US" i="1" dirty="0"/>
              <a:t> </a:t>
            </a:r>
            <a:r>
              <a:rPr lang="en-US" b="1" i="1" dirty="0">
                <a:solidFill>
                  <a:srgbClr val="C00000"/>
                </a:solidFill>
              </a:rPr>
              <a:t>Y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/>
              <a:t>d</a:t>
            </a:r>
            <a:r>
              <a:rPr lang="ru-RU" i="1" dirty="0"/>
              <a:t>Х</a:t>
            </a:r>
            <a:r>
              <a:rPr lang="ru-RU" dirty="0"/>
              <a:t>/</a:t>
            </a:r>
            <a:r>
              <a:rPr lang="en-US" i="1" dirty="0" err="1" smtClean="0"/>
              <a:t>dS</a:t>
            </a:r>
            <a:r>
              <a:rPr lang="ru-RU" dirty="0" smtClean="0"/>
              <a:t>, где </a:t>
            </a:r>
            <a:r>
              <a:rPr lang="ru-RU" i="1" dirty="0" err="1"/>
              <a:t>dX</a:t>
            </a:r>
            <a:r>
              <a:rPr lang="ru-RU" i="1" dirty="0"/>
              <a:t> </a:t>
            </a:r>
            <a:r>
              <a:rPr lang="ru-RU" dirty="0"/>
              <a:t>– увеличение биомассы, соответствующее потреблению </a:t>
            </a:r>
            <a:r>
              <a:rPr lang="ru-RU" dirty="0" smtClean="0"/>
              <a:t>субстрата в </a:t>
            </a:r>
            <a:r>
              <a:rPr lang="ru-RU" dirty="0"/>
              <a:t>количестве </a:t>
            </a:r>
            <a:r>
              <a:rPr lang="en-US" i="1" dirty="0" err="1" smtClean="0"/>
              <a:t>dS</a:t>
            </a:r>
            <a:endParaRPr lang="ru-RU" i="1" dirty="0" smtClean="0"/>
          </a:p>
          <a:p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en-US" i="1" dirty="0">
                <a:solidFill>
                  <a:srgbClr val="C00000"/>
                </a:solidFill>
              </a:rPr>
              <a:t>Y</a:t>
            </a:r>
            <a:r>
              <a:rPr lang="ru-RU" b="1" baseline="-25000" dirty="0">
                <a:solidFill>
                  <a:srgbClr val="C00000"/>
                </a:solidFill>
              </a:rPr>
              <a:t>АТФ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− </a:t>
            </a:r>
            <a:r>
              <a:rPr lang="ru-RU" b="1" dirty="0">
                <a:solidFill>
                  <a:srgbClr val="C00000"/>
                </a:solidFill>
              </a:rPr>
              <a:t>энергетический коэффициент</a:t>
            </a:r>
            <a:r>
              <a:rPr lang="ru-RU" dirty="0"/>
              <a:t>, выражаемый в граммах клеточной массы на 1 моль АТФ. Этот коэффициент можно вычислить, если известен путь расщепления данного субстрата и выход АТФ в результате этого.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015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2"/>
                </a:solidFill>
              </a:rPr>
              <a:t>Параметры </a:t>
            </a:r>
            <a:r>
              <a:rPr lang="ru-RU" dirty="0">
                <a:solidFill>
                  <a:srgbClr val="FF0000"/>
                </a:solidFill>
              </a:rPr>
              <a:t>роста</a:t>
            </a:r>
            <a:r>
              <a:rPr lang="ru-RU" dirty="0">
                <a:solidFill>
                  <a:schemeClr val="tx2"/>
                </a:solidFill>
              </a:rPr>
              <a:t> микроорганизмов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В </a:t>
            </a:r>
            <a:r>
              <a:rPr lang="ru-RU" dirty="0"/>
              <a:t>течение единицы времени </a:t>
            </a:r>
            <a:r>
              <a:rPr lang="ru-RU" i="1" dirty="0" err="1"/>
              <a:t>dt</a:t>
            </a:r>
            <a:r>
              <a:rPr lang="ru-RU" i="1" dirty="0"/>
              <a:t> </a:t>
            </a:r>
            <a:r>
              <a:rPr lang="ru-RU" dirty="0"/>
              <a:t>увеличение биомассы </a:t>
            </a:r>
            <a:r>
              <a:rPr lang="ru-RU" i="1" dirty="0" err="1"/>
              <a:t>dX</a:t>
            </a:r>
            <a:r>
              <a:rPr lang="ru-RU" i="1" dirty="0"/>
              <a:t> </a:t>
            </a:r>
            <a:r>
              <a:rPr lang="ru-RU" dirty="0"/>
              <a:t>должно </a:t>
            </a:r>
            <a:r>
              <a:rPr lang="ru-RU" dirty="0" smtClean="0"/>
              <a:t>быть пропорционально </a:t>
            </a:r>
            <a:r>
              <a:rPr lang="ru-RU" dirty="0"/>
              <a:t>количеству биомассы </a:t>
            </a:r>
            <a:r>
              <a:rPr lang="ru-RU" i="1" dirty="0"/>
              <a:t>X </a:t>
            </a:r>
            <a:r>
              <a:rPr lang="ru-RU" dirty="0"/>
              <a:t>и интервалу времени, т. е.:</a:t>
            </a:r>
          </a:p>
          <a:p>
            <a:pPr marL="0" indent="0" algn="ctr">
              <a:buNone/>
            </a:pPr>
            <a:r>
              <a:rPr lang="en-US" i="1" dirty="0" err="1"/>
              <a:t>dX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l-GR" dirty="0"/>
              <a:t>μ</a:t>
            </a:r>
            <a:r>
              <a:rPr lang="ru-RU" i="1" dirty="0"/>
              <a:t>Х</a:t>
            </a:r>
            <a:r>
              <a:rPr lang="ru-RU" i="1" baseline="30000" dirty="0"/>
              <a:t>.</a:t>
            </a:r>
            <a:r>
              <a:rPr lang="en-US" i="1" dirty="0" err="1"/>
              <a:t>dt</a:t>
            </a:r>
            <a:r>
              <a:rPr lang="en-US" dirty="0"/>
              <a:t>,</a:t>
            </a:r>
          </a:p>
          <a:p>
            <a:pPr marL="0" indent="0" algn="ctr">
              <a:buNone/>
            </a:pPr>
            <a:r>
              <a:rPr lang="ru-RU" dirty="0"/>
              <a:t>откуда</a:t>
            </a:r>
          </a:p>
          <a:p>
            <a:pPr algn="ctr"/>
            <a:r>
              <a:rPr lang="en-US" i="1" dirty="0"/>
              <a:t>d</a:t>
            </a:r>
            <a:r>
              <a:rPr lang="ru-RU" i="1" dirty="0"/>
              <a:t>Х/</a:t>
            </a:r>
            <a:r>
              <a:rPr lang="en-US" i="1" dirty="0" err="1"/>
              <a:t>dt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l-GR" dirty="0"/>
              <a:t>μ</a:t>
            </a:r>
            <a:r>
              <a:rPr lang="ru-RU" i="1" dirty="0"/>
              <a:t>Х </a:t>
            </a:r>
            <a:r>
              <a:rPr lang="ru-RU" dirty="0"/>
              <a:t>или </a:t>
            </a:r>
            <a:r>
              <a:rPr lang="el-GR" dirty="0"/>
              <a:t>μ = </a:t>
            </a:r>
            <a:r>
              <a:rPr lang="en-US" i="1" dirty="0"/>
              <a:t>d</a:t>
            </a:r>
            <a:r>
              <a:rPr lang="ru-RU" i="1" dirty="0"/>
              <a:t>Х/</a:t>
            </a:r>
            <a:r>
              <a:rPr lang="en-US" i="1" dirty="0" err="1"/>
              <a:t>dt</a:t>
            </a:r>
            <a:r>
              <a:rPr lang="en-US" i="1" dirty="0"/>
              <a:t> </a:t>
            </a:r>
            <a:r>
              <a:rPr lang="en-US" dirty="0" smtClean="0"/>
              <a:t>× </a:t>
            </a:r>
            <a:r>
              <a:rPr lang="en-US" dirty="0"/>
              <a:t>1/</a:t>
            </a:r>
            <a:r>
              <a:rPr lang="en-US" i="1" dirty="0"/>
              <a:t>X.</a:t>
            </a:r>
          </a:p>
          <a:p>
            <a:r>
              <a:rPr lang="ru-RU" dirty="0" smtClean="0"/>
              <a:t>Дифференциальное отношение </a:t>
            </a:r>
            <a:r>
              <a:rPr lang="ru-RU" i="1" dirty="0" err="1"/>
              <a:t>dХ</a:t>
            </a:r>
            <a:r>
              <a:rPr lang="ru-RU" i="1" dirty="0"/>
              <a:t>/</a:t>
            </a:r>
            <a:r>
              <a:rPr lang="ru-RU" i="1" dirty="0" err="1"/>
              <a:t>dt</a:t>
            </a:r>
            <a:r>
              <a:rPr lang="ru-RU" i="1" dirty="0"/>
              <a:t> </a:t>
            </a:r>
            <a:r>
              <a:rPr lang="ru-RU" dirty="0"/>
              <a:t>выражает </a:t>
            </a:r>
            <a:r>
              <a:rPr lang="ru-RU" b="1" dirty="0">
                <a:solidFill>
                  <a:srgbClr val="C00000"/>
                </a:solidFill>
              </a:rPr>
              <a:t>скорость роста </a:t>
            </a:r>
            <a:r>
              <a:rPr lang="ru-RU" b="1" dirty="0" smtClean="0">
                <a:solidFill>
                  <a:srgbClr val="C00000"/>
                </a:solidFill>
              </a:rPr>
              <a:t>популяции </a:t>
            </a:r>
            <a:r>
              <a:rPr lang="ru-RU" b="1" dirty="0">
                <a:solidFill>
                  <a:srgbClr val="C00000"/>
                </a:solidFill>
              </a:rPr>
              <a:t>клеток</a:t>
            </a:r>
            <a:r>
              <a:rPr lang="ru-RU" dirty="0">
                <a:solidFill>
                  <a:srgbClr val="C00000"/>
                </a:solidFill>
              </a:rPr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Параметр </a:t>
            </a:r>
            <a:r>
              <a:rPr lang="ru-RU" b="1" dirty="0">
                <a:solidFill>
                  <a:srgbClr val="FF0000"/>
                </a:solidFill>
              </a:rPr>
              <a:t>μ,</a:t>
            </a:r>
            <a:r>
              <a:rPr lang="ru-RU" dirty="0"/>
              <a:t> обозначающий </a:t>
            </a:r>
            <a:r>
              <a:rPr lang="ru-RU" dirty="0"/>
              <a:t>относительный прирост плотности культуры за малый промежуток </a:t>
            </a:r>
            <a:r>
              <a:rPr lang="ru-RU" dirty="0" smtClean="0"/>
              <a:t>времени </a:t>
            </a:r>
            <a:r>
              <a:rPr lang="ru-RU" dirty="0" smtClean="0"/>
              <a:t>называется </a:t>
            </a:r>
            <a:r>
              <a:rPr lang="ru-RU" b="1" dirty="0">
                <a:solidFill>
                  <a:srgbClr val="FF0000"/>
                </a:solidFill>
              </a:rPr>
              <a:t>удельной скоростью роста </a:t>
            </a:r>
            <a:r>
              <a:rPr lang="ru-RU" dirty="0"/>
              <a:t>и </a:t>
            </a:r>
            <a:r>
              <a:rPr lang="ru-RU" dirty="0" smtClean="0"/>
              <a:t>измеряется </a:t>
            </a:r>
            <a:r>
              <a:rPr lang="ru-RU" dirty="0"/>
              <a:t>в единицах, обратных времени (1/</a:t>
            </a:r>
            <a:r>
              <a:rPr lang="ru-RU" i="1" dirty="0"/>
              <a:t>t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5273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Деление: 2</a:t>
            </a:r>
            <a:r>
              <a:rPr lang="ru-RU" baseline="30000" dirty="0" smtClean="0">
                <a:solidFill>
                  <a:srgbClr val="FF0000"/>
                </a:solidFill>
              </a:rPr>
              <a:t>0</a:t>
            </a:r>
            <a:r>
              <a:rPr lang="ru-RU" dirty="0" smtClean="0">
                <a:solidFill>
                  <a:srgbClr val="FF0000"/>
                </a:solidFill>
              </a:rPr>
              <a:t> – 2</a:t>
            </a:r>
            <a:r>
              <a:rPr lang="ru-RU" baseline="30000" dirty="0" smtClean="0">
                <a:solidFill>
                  <a:srgbClr val="FF0000"/>
                </a:solidFill>
              </a:rPr>
              <a:t>1</a:t>
            </a:r>
            <a:r>
              <a:rPr lang="ru-RU" dirty="0" smtClean="0">
                <a:solidFill>
                  <a:srgbClr val="FF0000"/>
                </a:solidFill>
              </a:rPr>
              <a:t>  - 2</a:t>
            </a:r>
            <a:r>
              <a:rPr lang="ru-RU" baseline="30000" dirty="0" smtClean="0">
                <a:solidFill>
                  <a:srgbClr val="FF0000"/>
                </a:solidFill>
              </a:rPr>
              <a:t>2</a:t>
            </a:r>
            <a:r>
              <a:rPr lang="ru-RU" dirty="0" smtClean="0">
                <a:solidFill>
                  <a:srgbClr val="FF0000"/>
                </a:solidFill>
              </a:rPr>
              <a:t> – 2</a:t>
            </a:r>
            <a:r>
              <a:rPr lang="ru-RU" baseline="30000" dirty="0" smtClean="0">
                <a:solidFill>
                  <a:srgbClr val="FF0000"/>
                </a:solidFill>
              </a:rPr>
              <a:t>3</a:t>
            </a:r>
            <a:r>
              <a:rPr lang="ru-RU" dirty="0" smtClean="0">
                <a:solidFill>
                  <a:srgbClr val="FF0000"/>
                </a:solidFill>
              </a:rPr>
              <a:t> – </a:t>
            </a:r>
            <a:r>
              <a:rPr lang="en-US" dirty="0" smtClean="0">
                <a:solidFill>
                  <a:srgbClr val="FF0000"/>
                </a:solidFill>
              </a:rPr>
              <a:t>……..</a:t>
            </a:r>
            <a:r>
              <a:rPr lang="ru-RU" dirty="0" smtClean="0">
                <a:solidFill>
                  <a:srgbClr val="FF0000"/>
                </a:solidFill>
              </a:rPr>
              <a:t>2</a:t>
            </a:r>
            <a:r>
              <a:rPr lang="en-US" baseline="30000" dirty="0" smtClean="0">
                <a:solidFill>
                  <a:srgbClr val="FF0000"/>
                </a:solidFill>
              </a:rPr>
              <a:t>n</a:t>
            </a:r>
            <a:endParaRPr lang="ru-RU" baseline="30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Для того чтобы рассчитать время генерации клеток, можно </a:t>
            </a:r>
            <a:r>
              <a:rPr lang="ru-RU" dirty="0" smtClean="0"/>
              <a:t>использовать </a:t>
            </a:r>
            <a:r>
              <a:rPr lang="ru-RU" dirty="0"/>
              <a:t>уравнение, учитывая геометрическую прогрессию роста:</a:t>
            </a:r>
          </a:p>
          <a:p>
            <a:pPr marL="0" indent="0" algn="ctr">
              <a:buNone/>
            </a:pPr>
            <a:r>
              <a:rPr lang="en-US" i="1" dirty="0">
                <a:ea typeface="Calibri"/>
                <a:cs typeface="Times New Roman"/>
              </a:rPr>
              <a:t>N = N</a:t>
            </a:r>
            <a:r>
              <a:rPr lang="en-US" i="1" baseline="-25000" dirty="0">
                <a:ea typeface="Calibri"/>
                <a:cs typeface="Times New Roman"/>
              </a:rPr>
              <a:t>0</a:t>
            </a:r>
            <a:r>
              <a:rPr lang="en-US" i="1" dirty="0">
                <a:ea typeface="Calibri"/>
                <a:cs typeface="Times New Roman"/>
              </a:rPr>
              <a:t> </a:t>
            </a:r>
            <a:r>
              <a:rPr lang="en-US" dirty="0">
                <a:ea typeface="Calibri"/>
              </a:rPr>
              <a:t>× 2</a:t>
            </a:r>
            <a:r>
              <a:rPr lang="en-US" baseline="30000" dirty="0">
                <a:ea typeface="Calibri"/>
              </a:rPr>
              <a:t>n</a:t>
            </a:r>
            <a:r>
              <a:rPr lang="pt-BR" dirty="0" smtClean="0"/>
              <a:t>, </a:t>
            </a:r>
            <a:r>
              <a:rPr lang="ru-RU" dirty="0" smtClean="0"/>
              <a:t>логарифмируем: </a:t>
            </a:r>
            <a:r>
              <a:rPr lang="pt-BR" dirty="0" smtClean="0"/>
              <a:t> </a:t>
            </a:r>
            <a:r>
              <a:rPr lang="pt-BR" i="1" dirty="0"/>
              <a:t>lgN = lgN</a:t>
            </a:r>
            <a:r>
              <a:rPr lang="pt-BR" baseline="-25000" dirty="0"/>
              <a:t>0</a:t>
            </a:r>
            <a:r>
              <a:rPr lang="pt-BR" dirty="0"/>
              <a:t> </a:t>
            </a:r>
            <a:r>
              <a:rPr lang="pt-BR" i="1" dirty="0"/>
              <a:t>+ n lg</a:t>
            </a:r>
            <a:r>
              <a:rPr lang="pt-BR" dirty="0"/>
              <a:t>2,</a:t>
            </a:r>
          </a:p>
          <a:p>
            <a:pPr marL="0" indent="0" algn="ctr">
              <a:buNone/>
            </a:pPr>
            <a:r>
              <a:rPr lang="ru-RU" dirty="0"/>
              <a:t>где </a:t>
            </a:r>
            <a:r>
              <a:rPr lang="en-US" i="1" dirty="0">
                <a:solidFill>
                  <a:prstClr val="black"/>
                </a:solidFill>
                <a:ea typeface="Calibri"/>
                <a:cs typeface="Times New Roman"/>
              </a:rPr>
              <a:t>N</a:t>
            </a:r>
            <a:r>
              <a:rPr lang="en-US" i="1" baseline="-25000" dirty="0">
                <a:solidFill>
                  <a:prstClr val="black"/>
                </a:solidFill>
                <a:ea typeface="Calibri"/>
                <a:cs typeface="Times New Roman"/>
              </a:rPr>
              <a:t>0 </a:t>
            </a:r>
            <a:r>
              <a:rPr lang="ru-RU" i="1" baseline="-25000" dirty="0" smtClean="0">
                <a:solidFill>
                  <a:prstClr val="black"/>
                </a:solidFill>
                <a:ea typeface="Calibri"/>
                <a:cs typeface="Times New Roman"/>
              </a:rPr>
              <a:t> ,</a:t>
            </a:r>
            <a:r>
              <a:rPr lang="ru-RU" i="1" dirty="0" smtClean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en-US" i="1" dirty="0" smtClean="0"/>
              <a:t>N </a:t>
            </a:r>
            <a:r>
              <a:rPr lang="en-US" dirty="0"/>
              <a:t>− </a:t>
            </a:r>
            <a:r>
              <a:rPr lang="ru-RU" dirty="0"/>
              <a:t>число </a:t>
            </a:r>
            <a:r>
              <a:rPr lang="ru-RU" dirty="0" smtClean="0"/>
              <a:t>клеток в начале и конце культивирования.</a:t>
            </a:r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ru-RU" dirty="0" smtClean="0"/>
              <a:t>Отсюда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число клеточных делений (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</a:rPr>
              <a:t>n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)</a:t>
            </a:r>
            <a:r>
              <a:rPr lang="ru-RU" dirty="0"/>
              <a:t> составит:</a:t>
            </a:r>
          </a:p>
          <a:p>
            <a:pPr marL="0" indent="0" algn="ctr">
              <a:buNone/>
            </a:pPr>
            <a:r>
              <a:rPr lang="en-US" b="1" i="1" dirty="0">
                <a:solidFill>
                  <a:schemeClr val="accent3">
                    <a:lumMod val="75000"/>
                  </a:schemeClr>
                </a:solidFill>
              </a:rPr>
              <a:t>n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ru-RU" dirty="0" smtClean="0"/>
              <a:t>(</a:t>
            </a:r>
            <a:r>
              <a:rPr lang="en-US" i="1" dirty="0" smtClean="0"/>
              <a:t>lgN</a:t>
            </a:r>
            <a:r>
              <a:rPr lang="en-US" dirty="0"/>
              <a:t>−</a:t>
            </a:r>
            <a:r>
              <a:rPr lang="en-US" i="1" dirty="0" smtClean="0"/>
              <a:t>lgN</a:t>
            </a:r>
            <a:r>
              <a:rPr lang="en-US" baseline="-25000" dirty="0" smtClean="0"/>
              <a:t>0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en-US" dirty="0"/>
              <a:t>/</a:t>
            </a:r>
            <a:r>
              <a:rPr lang="en-US" i="1" dirty="0"/>
              <a:t>lg</a:t>
            </a:r>
            <a:r>
              <a:rPr lang="en-US" dirty="0"/>
              <a:t>2.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Константу скорости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деления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(v)</a:t>
            </a:r>
            <a:r>
              <a:rPr lang="ru-RU" b="1" dirty="0" smtClean="0"/>
              <a:t>, </a:t>
            </a:r>
            <a:r>
              <a:rPr lang="ru-RU" dirty="0"/>
              <a:t>или число клеточных делений в </a:t>
            </a:r>
            <a:r>
              <a:rPr lang="ru-RU" dirty="0" smtClean="0"/>
              <a:t>единицу </a:t>
            </a:r>
            <a:r>
              <a:rPr lang="ru-RU" dirty="0"/>
              <a:t>времени, </a:t>
            </a:r>
            <a:r>
              <a:rPr lang="ru-RU" i="1" dirty="0"/>
              <a:t>t</a:t>
            </a:r>
            <a:r>
              <a:rPr lang="ru-RU" dirty="0"/>
              <a:t>−</a:t>
            </a:r>
            <a:r>
              <a:rPr lang="ru-RU" i="1" dirty="0"/>
              <a:t>t</a:t>
            </a:r>
            <a:r>
              <a:rPr lang="ru-RU" baseline="-25000" dirty="0"/>
              <a:t>0</a:t>
            </a:r>
            <a:r>
              <a:rPr lang="ru-RU" dirty="0"/>
              <a:t> можно вычислить по формуле:</a:t>
            </a:r>
          </a:p>
          <a:p>
            <a:pPr marL="0" indent="0" algn="ctr">
              <a:buNone/>
            </a:pPr>
            <a:r>
              <a:rPr lang="el-GR" b="1" i="1" dirty="0">
                <a:solidFill>
                  <a:schemeClr val="accent1">
                    <a:lumMod val="75000"/>
                  </a:schemeClr>
                </a:solidFill>
              </a:rPr>
              <a:t>ν</a:t>
            </a:r>
            <a:r>
              <a:rPr lang="el-GR" i="1" dirty="0"/>
              <a:t> </a:t>
            </a:r>
            <a:r>
              <a:rPr lang="el-GR" dirty="0"/>
              <a:t>= </a:t>
            </a:r>
            <a:r>
              <a:rPr lang="en-US" i="1" dirty="0"/>
              <a:t>n/t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ru-RU" dirty="0" smtClean="0"/>
              <a:t>      а </a:t>
            </a:r>
            <a:r>
              <a:rPr lang="ru-RU" b="1" dirty="0">
                <a:solidFill>
                  <a:srgbClr val="FF0000"/>
                </a:solidFill>
              </a:rPr>
              <a:t>время одной генерации (</a:t>
            </a:r>
            <a:r>
              <a:rPr lang="ru-RU" b="1" i="1" dirty="0">
                <a:solidFill>
                  <a:srgbClr val="FF0000"/>
                </a:solidFill>
              </a:rPr>
              <a:t>g</a:t>
            </a:r>
            <a:r>
              <a:rPr lang="ru-RU" b="1" dirty="0">
                <a:solidFill>
                  <a:srgbClr val="FF0000"/>
                </a:solidFill>
              </a:rPr>
              <a:t>)</a:t>
            </a:r>
            <a:r>
              <a:rPr lang="ru-RU" dirty="0"/>
              <a:t>, по формуле:</a:t>
            </a:r>
          </a:p>
          <a:p>
            <a:pPr marL="0" indent="0" algn="ctr">
              <a:buNone/>
            </a:pPr>
            <a:r>
              <a:rPr lang="en-US" b="1" i="1" dirty="0">
                <a:solidFill>
                  <a:srgbClr val="FF0000"/>
                </a:solidFill>
              </a:rPr>
              <a:t>g</a:t>
            </a:r>
            <a:r>
              <a:rPr lang="en-US" i="1" dirty="0"/>
              <a:t> = t/n </a:t>
            </a:r>
            <a:r>
              <a:rPr lang="en-US" dirty="0"/>
              <a:t>= 1/</a:t>
            </a:r>
            <a:r>
              <a:rPr lang="el-GR" i="1" dirty="0"/>
              <a:t>ν</a:t>
            </a:r>
            <a:r>
              <a:rPr lang="el-GR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870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льинская\Desktop\slide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622971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01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Ильинская\Desktop\df0e337b-2da9-4024-946c-537eee67f0f0-2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091743" cy="606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4278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ЗАДАЧА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 10 часов культура стафилококка выросла от 1000 клеток до 1000 миллионов клеток в </a:t>
            </a:r>
            <a:r>
              <a:rPr lang="ru-RU" dirty="0"/>
              <a:t>1 мл </a:t>
            </a:r>
            <a:r>
              <a:rPr lang="ru-RU" dirty="0" smtClean="0"/>
              <a:t>питательной среды.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b="1" dirty="0" smtClean="0">
                <a:solidFill>
                  <a:srgbClr val="002060"/>
                </a:solidFill>
              </a:rPr>
              <a:t>Рассчитайте константу </a:t>
            </a:r>
            <a:r>
              <a:rPr lang="ru-RU" b="1" dirty="0">
                <a:solidFill>
                  <a:srgbClr val="002060"/>
                </a:solidFill>
              </a:rPr>
              <a:t>скорости </a:t>
            </a:r>
            <a:r>
              <a:rPr lang="ru-RU" b="1" dirty="0" smtClean="0">
                <a:solidFill>
                  <a:srgbClr val="002060"/>
                </a:solidFill>
              </a:rPr>
              <a:t>деления и время генерации стафилококка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372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1547</Words>
  <Application>Microsoft Office PowerPoint</Application>
  <PresentationFormat>Экран (4:3)</PresentationFormat>
  <Paragraphs>107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Рост и размножение микроорганизмов</vt:lpstr>
      <vt:lpstr> Одним из проявлений жизнедеятельности микро-организмов является их рост и размножение. </vt:lpstr>
      <vt:lpstr>Сходство и различие размножения про- и эукариот</vt:lpstr>
      <vt:lpstr>Размножение бактерий</vt:lpstr>
      <vt:lpstr>Схема деления прокариот</vt:lpstr>
      <vt:lpstr>Как делится бактериальная клетка</vt:lpstr>
      <vt:lpstr>Презентация PowerPoint</vt:lpstr>
      <vt:lpstr>Презентация PowerPoint</vt:lpstr>
      <vt:lpstr>Экзоны и интроны</vt:lpstr>
      <vt:lpstr>Ошибка?</vt:lpstr>
      <vt:lpstr>Размножение эукариотических микроорганизмов</vt:lpstr>
      <vt:lpstr>Культуральные свойства микроорганизмов</vt:lpstr>
      <vt:lpstr>Фазы роста микроорганизмов на жидкой среде</vt:lpstr>
      <vt:lpstr>Фазы роста бактерий на жидких питательных средах (периодическое культивирование)</vt:lpstr>
      <vt:lpstr>Последовательность фаз роста микроорганизмов</vt:lpstr>
      <vt:lpstr>Формы выживания</vt:lpstr>
      <vt:lpstr>Споры и рефрактерные клетки</vt:lpstr>
      <vt:lpstr>Измерение параметров роста микроорганизмов</vt:lpstr>
      <vt:lpstr>Измерение параметров роста микроорганизмов</vt:lpstr>
      <vt:lpstr>Непрямые методы измерения роста микроорганизмов</vt:lpstr>
      <vt:lpstr>Параметры роста микроорганизмов</vt:lpstr>
      <vt:lpstr>Параметры роста микроорганизмов</vt:lpstr>
      <vt:lpstr>Деление: 20 – 21  - 22 – 23 – ……..2n</vt:lpstr>
      <vt:lpstr>Презентация PowerPoint</vt:lpstr>
      <vt:lpstr>Презентация PowerPoint</vt:lpstr>
      <vt:lpstr>ЗАДАЧА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Рост и размножение микроорганизмов</dc:title>
  <dc:creator>Ильинская</dc:creator>
  <cp:lastModifiedBy>Ильинская</cp:lastModifiedBy>
  <cp:revision>33</cp:revision>
  <dcterms:created xsi:type="dcterms:W3CDTF">2015-09-10T13:40:49Z</dcterms:created>
  <dcterms:modified xsi:type="dcterms:W3CDTF">2024-04-04T04:55:33Z</dcterms:modified>
</cp:coreProperties>
</file>