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7" r:id="rId2"/>
    <p:sldId id="669" r:id="rId3"/>
    <p:sldId id="846" r:id="rId4"/>
    <p:sldId id="847" r:id="rId5"/>
    <p:sldId id="649" r:id="rId6"/>
    <p:sldId id="650" r:id="rId7"/>
    <p:sldId id="652" r:id="rId8"/>
    <p:sldId id="653" r:id="rId9"/>
    <p:sldId id="654" r:id="rId10"/>
    <p:sldId id="853" r:id="rId11"/>
    <p:sldId id="849" r:id="rId12"/>
    <p:sldId id="656" r:id="rId13"/>
    <p:sldId id="844" r:id="rId14"/>
    <p:sldId id="851" r:id="rId15"/>
    <p:sldId id="661" r:id="rId16"/>
    <p:sldId id="854" r:id="rId17"/>
    <p:sldId id="850" r:id="rId18"/>
    <p:sldId id="662" r:id="rId19"/>
    <p:sldId id="663" r:id="rId20"/>
    <p:sldId id="852" r:id="rId21"/>
    <p:sldId id="664" r:id="rId22"/>
    <p:sldId id="848" r:id="rId23"/>
    <p:sldId id="667" r:id="rId24"/>
    <p:sldId id="670" r:id="rId25"/>
    <p:sldId id="668" r:id="rId26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6" autoAdjust="0"/>
    <p:restoredTop sz="95256" autoAdjust="0"/>
  </p:normalViewPr>
  <p:slideViewPr>
    <p:cSldViewPr snapToGrid="0">
      <p:cViewPr varScale="1">
        <p:scale>
          <a:sx n="122" d="100"/>
          <a:sy n="122" d="100"/>
        </p:scale>
        <p:origin x="126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KINGSTON%2015.07\&#1054;&#1090;&#1095;&#1077;&#1090;&#1099;\&#1054;&#1090;&#1095;&#1077;&#1090;&#1099;%20&#1079;&#1072;%202025\&#1054;&#1090;&#1095;&#1077;&#1090;%20&#1085;&#1072;%20&#1059;&#1057;\&#1075;&#1088;&#1072;&#1092;&#1080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2544346721995"/>
          <c:y val="5.1400554097404488E-2"/>
          <c:w val="0.80310527708194401"/>
          <c:h val="0.771329686730334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'2024'!$F$47</c:f>
              <c:strCache>
                <c:ptCount val="1"/>
                <c:pt idx="0">
                  <c:v>Студенческие стартапы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'2024'!$C$48:$C$57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(цель)</c:v>
                </c:pt>
              </c:strCache>
            </c:strRef>
          </c:cat>
          <c:val>
            <c:numRef>
              <c:f>'2024'!$F$48:$F$57</c:f>
              <c:numCache>
                <c:formatCode>0.00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D-4834-81EB-761F45D1D46A}"/>
            </c:ext>
          </c:extLst>
        </c:ser>
        <c:ser>
          <c:idx val="0"/>
          <c:order val="1"/>
          <c:tx>
            <c:strRef>
              <c:f>'2024'!$E$47</c:f>
              <c:strCache>
                <c:ptCount val="1"/>
                <c:pt idx="0">
                  <c:v>Гранты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'2024'!$C$48:$C$57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(цель)</c:v>
                </c:pt>
              </c:strCache>
            </c:strRef>
          </c:cat>
          <c:val>
            <c:numRef>
              <c:f>'2024'!$E$48:$E$57</c:f>
              <c:numCache>
                <c:formatCode>0.00</c:formatCode>
                <c:ptCount val="10"/>
                <c:pt idx="0">
                  <c:v>4.01</c:v>
                </c:pt>
                <c:pt idx="1">
                  <c:v>2.54</c:v>
                </c:pt>
                <c:pt idx="2">
                  <c:v>3.1</c:v>
                </c:pt>
                <c:pt idx="3">
                  <c:v>4.5999999999999996</c:v>
                </c:pt>
                <c:pt idx="4">
                  <c:v>4</c:v>
                </c:pt>
                <c:pt idx="5">
                  <c:v>3.6</c:v>
                </c:pt>
                <c:pt idx="6">
                  <c:v>0.6</c:v>
                </c:pt>
                <c:pt idx="7">
                  <c:v>3.1</c:v>
                </c:pt>
                <c:pt idx="8">
                  <c:v>35.9</c:v>
                </c:pt>
                <c:pt idx="9">
                  <c:v>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2D-4834-81EB-761F45D1D46A}"/>
            </c:ext>
          </c:extLst>
        </c:ser>
        <c:ser>
          <c:idx val="3"/>
          <c:order val="2"/>
          <c:tx>
            <c:strRef>
              <c:f>'2024'!$D$47</c:f>
              <c:strCache>
                <c:ptCount val="1"/>
                <c:pt idx="0">
                  <c:v>Хоздоговора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'2024'!$C$48:$C$57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(цель)</c:v>
                </c:pt>
              </c:strCache>
            </c:strRef>
          </c:cat>
          <c:val>
            <c:numRef>
              <c:f>'2024'!$D$48:$D$57</c:f>
              <c:numCache>
                <c:formatCode>0.00</c:formatCode>
                <c:ptCount val="10"/>
                <c:pt idx="0">
                  <c:v>31.81</c:v>
                </c:pt>
                <c:pt idx="1">
                  <c:v>31.51</c:v>
                </c:pt>
                <c:pt idx="2">
                  <c:v>28.73</c:v>
                </c:pt>
                <c:pt idx="3">
                  <c:v>20.85</c:v>
                </c:pt>
                <c:pt idx="4">
                  <c:v>23.52</c:v>
                </c:pt>
                <c:pt idx="5">
                  <c:v>277.89999999999998</c:v>
                </c:pt>
                <c:pt idx="6">
                  <c:v>453.3</c:v>
                </c:pt>
                <c:pt idx="7">
                  <c:v>196.3</c:v>
                </c:pt>
                <c:pt idx="8">
                  <c:v>267.60000000000002</c:v>
                </c:pt>
                <c:pt idx="9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2D-4834-81EB-761F45D1D46A}"/>
            </c:ext>
          </c:extLst>
        </c:ser>
        <c:ser>
          <c:idx val="2"/>
          <c:order val="3"/>
          <c:tx>
            <c:strRef>
              <c:f>'2024'!$G$47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'2024'!$C$48:$C$57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(цель)</c:v>
                </c:pt>
              </c:strCache>
            </c:strRef>
          </c:cat>
          <c:val>
            <c:numRef>
              <c:f>'2024'!$G$48:$G$57</c:f>
              <c:numCache>
                <c:formatCode>0.00</c:formatCode>
                <c:ptCount val="10"/>
                <c:pt idx="0">
                  <c:v>35.82</c:v>
                </c:pt>
                <c:pt idx="1">
                  <c:v>34.049999999999997</c:v>
                </c:pt>
                <c:pt idx="2">
                  <c:v>31.83</c:v>
                </c:pt>
                <c:pt idx="3">
                  <c:v>25.45</c:v>
                </c:pt>
                <c:pt idx="4">
                  <c:v>27.52</c:v>
                </c:pt>
                <c:pt idx="5">
                  <c:v>284.5</c:v>
                </c:pt>
                <c:pt idx="6">
                  <c:v>455.90000000000003</c:v>
                </c:pt>
                <c:pt idx="7">
                  <c:v>202.4</c:v>
                </c:pt>
                <c:pt idx="8">
                  <c:v>304.5</c:v>
                </c:pt>
                <c:pt idx="9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2D-4834-81EB-761F45D1D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623104"/>
        <c:axId val="52369024"/>
      </c:barChart>
      <c:catAx>
        <c:axId val="144623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2369024"/>
        <c:crossesAt val="0"/>
        <c:auto val="1"/>
        <c:lblAlgn val="ctr"/>
        <c:lblOffset val="100"/>
        <c:tickMarkSkip val="1"/>
        <c:noMultiLvlLbl val="0"/>
      </c:catAx>
      <c:valAx>
        <c:axId val="52369024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Объем выполненных работ, млн. руб</a:t>
                </a:r>
              </a:p>
            </c:rich>
          </c:tx>
          <c:layout>
            <c:manualLayout>
              <c:xMode val="edge"/>
              <c:yMode val="edge"/>
              <c:x val="1.5206023640768155E-2"/>
              <c:y val="0.126124599008457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62310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8080395595250212"/>
          <c:y val="5.6366725835571119E-2"/>
          <c:w val="0.43461791042455883"/>
          <c:h val="0.384390029281021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21373683857504"/>
          <c:y val="5.1400554097404488E-2"/>
          <c:w val="0.72984182775446449"/>
          <c:h val="0.73444808982210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'2024'!$D$11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'2024'!$C$12:$C$20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'2024'!$D$12:$D$20</c:f>
              <c:numCache>
                <c:formatCode>General</c:formatCode>
                <c:ptCount val="9"/>
                <c:pt idx="0">
                  <c:v>4</c:v>
                </c:pt>
                <c:pt idx="1">
                  <c:v>4</c:v>
                </c:pt>
                <c:pt idx="2">
                  <c:v>9</c:v>
                </c:pt>
                <c:pt idx="3">
                  <c:v>8</c:v>
                </c:pt>
                <c:pt idx="4">
                  <c:v>18</c:v>
                </c:pt>
                <c:pt idx="5">
                  <c:v>11</c:v>
                </c:pt>
                <c:pt idx="6">
                  <c:v>13</c:v>
                </c:pt>
                <c:pt idx="7">
                  <c:v>8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FE-4187-BA02-3F8409091601}"/>
            </c:ext>
          </c:extLst>
        </c:ser>
        <c:ser>
          <c:idx val="1"/>
          <c:order val="1"/>
          <c:tx>
            <c:strRef>
              <c:f>'2024'!$E$11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'2024'!$C$12:$C$20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'2024'!$E$12:$E$20</c:f>
              <c:numCache>
                <c:formatCode>General</c:formatCode>
                <c:ptCount val="9"/>
                <c:pt idx="0">
                  <c:v>27</c:v>
                </c:pt>
                <c:pt idx="1">
                  <c:v>17</c:v>
                </c:pt>
                <c:pt idx="2">
                  <c:v>23</c:v>
                </c:pt>
                <c:pt idx="3">
                  <c:v>28</c:v>
                </c:pt>
                <c:pt idx="4">
                  <c:v>40</c:v>
                </c:pt>
                <c:pt idx="5">
                  <c:v>37</c:v>
                </c:pt>
                <c:pt idx="6">
                  <c:v>15</c:v>
                </c:pt>
                <c:pt idx="7">
                  <c:v>14</c:v>
                </c:pt>
                <c:pt idx="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FE-4187-BA02-3F8409091601}"/>
            </c:ext>
          </c:extLst>
        </c:ser>
        <c:ser>
          <c:idx val="2"/>
          <c:order val="2"/>
          <c:tx>
            <c:strRef>
              <c:f>'2024'!$F$11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'2024'!$C$12:$C$20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'2024'!$F$12:$F$20</c:f>
              <c:numCache>
                <c:formatCode>General</c:formatCode>
                <c:ptCount val="9"/>
                <c:pt idx="0">
                  <c:v>64</c:v>
                </c:pt>
                <c:pt idx="1">
                  <c:v>47</c:v>
                </c:pt>
                <c:pt idx="2">
                  <c:v>64</c:v>
                </c:pt>
                <c:pt idx="3">
                  <c:v>90</c:v>
                </c:pt>
                <c:pt idx="4">
                  <c:v>74</c:v>
                </c:pt>
                <c:pt idx="5">
                  <c:v>29</c:v>
                </c:pt>
                <c:pt idx="6">
                  <c:v>27</c:v>
                </c:pt>
                <c:pt idx="7">
                  <c:v>13</c:v>
                </c:pt>
                <c:pt idx="8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FE-4187-BA02-3F8409091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539904"/>
        <c:axId val="194210048"/>
      </c:barChart>
      <c:catAx>
        <c:axId val="164539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210048"/>
        <c:crosses val="autoZero"/>
        <c:auto val="1"/>
        <c:lblAlgn val="ctr"/>
        <c:lblOffset val="100"/>
        <c:noMultiLvlLbl val="0"/>
      </c:catAx>
      <c:valAx>
        <c:axId val="19421004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/>
                  <a:t>Количество статей ядро РИНЦ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453990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251402945517"/>
          <c:y val="0.10254742304939153"/>
          <c:w val="0.82766869163628198"/>
          <c:h val="0.719359043187783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 вак'!$D$11</c:f>
              <c:strCache>
                <c:ptCount val="1"/>
                <c:pt idx="0">
                  <c:v>Статьи ВАК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 вак'!$C$12:$C$21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'2024 вак'!$D$12:$D$21</c:f>
              <c:numCache>
                <c:formatCode>General</c:formatCode>
                <c:ptCount val="10"/>
                <c:pt idx="0">
                  <c:v>215</c:v>
                </c:pt>
                <c:pt idx="1">
                  <c:v>151</c:v>
                </c:pt>
                <c:pt idx="2">
                  <c:v>104</c:v>
                </c:pt>
                <c:pt idx="3">
                  <c:v>104</c:v>
                </c:pt>
                <c:pt idx="4">
                  <c:v>117</c:v>
                </c:pt>
                <c:pt idx="5">
                  <c:v>141</c:v>
                </c:pt>
                <c:pt idx="6">
                  <c:v>144</c:v>
                </c:pt>
                <c:pt idx="7">
                  <c:v>308</c:v>
                </c:pt>
                <c:pt idx="8">
                  <c:v>272</c:v>
                </c:pt>
                <c:pt idx="9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1-4D31-A282-284C76FA4E93}"/>
            </c:ext>
          </c:extLst>
        </c:ser>
        <c:ser>
          <c:idx val="1"/>
          <c:order val="1"/>
          <c:tx>
            <c:strRef>
              <c:f>'2024 вак'!$E$11</c:f>
              <c:strCache>
                <c:ptCount val="1"/>
                <c:pt idx="0">
                  <c:v>Количество НПР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 вак'!$C$12:$C$21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'2024 вак'!$E$12:$E$15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8A91-4D31-A282-284C76FA4E93}"/>
            </c:ext>
          </c:extLst>
        </c:ser>
        <c:ser>
          <c:idx val="2"/>
          <c:order val="2"/>
          <c:tx>
            <c:strRef>
              <c:f>'2024 вак'!$F$11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'2024 вак'!$C$12:$C$21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'2024 вак'!$F$12:$F$18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8A91-4D31-A282-284C76FA4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351872"/>
        <c:axId val="194212352"/>
      </c:barChart>
      <c:catAx>
        <c:axId val="174351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212352"/>
        <c:crosses val="autoZero"/>
        <c:auto val="1"/>
        <c:lblAlgn val="ctr"/>
        <c:lblOffset val="100"/>
        <c:noMultiLvlLbl val="0"/>
      </c:catAx>
      <c:valAx>
        <c:axId val="194212352"/>
        <c:scaling>
          <c:orientation val="minMax"/>
          <c:max val="3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Количество, ед.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3518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1"/>
          <c:y val="5.7443782365042211E-2"/>
          <c:w val="0.8626836938709489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РИД!$D$11</c:f>
              <c:strCache>
                <c:ptCount val="1"/>
                <c:pt idx="0">
                  <c:v>Всего РИД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РИД!$C$12:$C$21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РИД!$D$12:$D$21</c:f>
              <c:numCache>
                <c:formatCode>General</c:formatCode>
                <c:ptCount val="10"/>
                <c:pt idx="0">
                  <c:v>31</c:v>
                </c:pt>
                <c:pt idx="1">
                  <c:v>22</c:v>
                </c:pt>
                <c:pt idx="2">
                  <c:v>19</c:v>
                </c:pt>
                <c:pt idx="3">
                  <c:v>14</c:v>
                </c:pt>
                <c:pt idx="4">
                  <c:v>16</c:v>
                </c:pt>
                <c:pt idx="5">
                  <c:v>13</c:v>
                </c:pt>
                <c:pt idx="6">
                  <c:v>33</c:v>
                </c:pt>
                <c:pt idx="7">
                  <c:v>33</c:v>
                </c:pt>
                <c:pt idx="8">
                  <c:v>40</c:v>
                </c:pt>
                <c:pt idx="9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D-459F-BE16-7A4BCC12FDC3}"/>
            </c:ext>
          </c:extLst>
        </c:ser>
        <c:ser>
          <c:idx val="1"/>
          <c:order val="1"/>
          <c:tx>
            <c:strRef>
              <c:f>РИД!$E$11</c:f>
              <c:strCache>
                <c:ptCount val="1"/>
                <c:pt idx="0">
                  <c:v>Патенты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РИД!$C$12:$C$21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РИД!$E$12:$E$21</c:f>
              <c:numCache>
                <c:formatCode>General</c:formatCode>
                <c:ptCount val="10"/>
                <c:pt idx="0">
                  <c:v>27</c:v>
                </c:pt>
                <c:pt idx="1">
                  <c:v>16</c:v>
                </c:pt>
                <c:pt idx="2">
                  <c:v>13</c:v>
                </c:pt>
                <c:pt idx="3">
                  <c:v>9</c:v>
                </c:pt>
                <c:pt idx="4">
                  <c:v>6</c:v>
                </c:pt>
                <c:pt idx="5">
                  <c:v>7</c:v>
                </c:pt>
                <c:pt idx="6">
                  <c:v>11</c:v>
                </c:pt>
                <c:pt idx="7">
                  <c:v>8</c:v>
                </c:pt>
                <c:pt idx="8">
                  <c:v>9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4D-459F-BE16-7A4BCC12FDC3}"/>
            </c:ext>
          </c:extLst>
        </c:ser>
        <c:ser>
          <c:idx val="2"/>
          <c:order val="2"/>
          <c:tx>
            <c:strRef>
              <c:f>РИД!$F$11</c:f>
              <c:strCache>
                <c:ptCount val="1"/>
                <c:pt idx="0">
                  <c:v>Свид. программ для ЭВМ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РИД!$C$12:$C$21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цель</c:v>
                </c:pt>
              </c:strCache>
            </c:strRef>
          </c:cat>
          <c:val>
            <c:numRef>
              <c:f>РИД!$F$12:$F$21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10</c:v>
                </c:pt>
                <c:pt idx="5">
                  <c:v>6</c:v>
                </c:pt>
                <c:pt idx="6">
                  <c:v>22</c:v>
                </c:pt>
                <c:pt idx="7">
                  <c:v>25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4D-459F-BE16-7A4BCC12F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800768"/>
        <c:axId val="175264832"/>
      </c:barChart>
      <c:catAx>
        <c:axId val="22480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264832"/>
        <c:crosses val="autoZero"/>
        <c:auto val="1"/>
        <c:lblAlgn val="ctr"/>
        <c:lblOffset val="100"/>
        <c:noMultiLvlLbl val="0"/>
      </c:catAx>
      <c:valAx>
        <c:axId val="175264832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РИД, ед.</a:t>
                </a:r>
              </a:p>
            </c:rich>
          </c:tx>
          <c:layout>
            <c:manualLayout>
              <c:xMode val="edge"/>
              <c:yMode val="edge"/>
              <c:x val="2.4054360582062492E-3"/>
              <c:y val="0.174190962616159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8007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520132552785119"/>
          <c:y val="2.3685780306169864E-2"/>
          <c:w val="0.53568947373604747"/>
          <c:h val="0.355126186149808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3327509778952"/>
          <c:y val="5.7443782365042211E-2"/>
          <c:w val="0.84344020540529896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звания!$D$11</c:f>
              <c:strCache>
                <c:ptCount val="1"/>
                <c:pt idx="0">
                  <c:v>Доцент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звания!$C$12:$C$18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звания!$D$12:$D$18</c:f>
              <c:numCache>
                <c:formatCode>General</c:formatCode>
                <c:ptCount val="7"/>
                <c:pt idx="0">
                  <c:v>10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F-4154-96CB-4FB9658934D3}"/>
            </c:ext>
          </c:extLst>
        </c:ser>
        <c:ser>
          <c:idx val="1"/>
          <c:order val="1"/>
          <c:tx>
            <c:strRef>
              <c:f>звания!$E$11</c:f>
              <c:strCache>
                <c:ptCount val="1"/>
                <c:pt idx="0">
                  <c:v>Профессор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звания!$C$12:$C$18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звания!$E$12:$E$18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6F-4154-96CB-4FB9658934D3}"/>
            </c:ext>
          </c:extLst>
        </c:ser>
        <c:ser>
          <c:idx val="2"/>
          <c:order val="2"/>
          <c:tx>
            <c:strRef>
              <c:f>звания!$F$11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звания!$C$12:$C$18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звания!$F$12:$F$16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9E6F-4154-96CB-4FB965893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323136"/>
        <c:axId val="224879168"/>
      </c:barChart>
      <c:dateAx>
        <c:axId val="199323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879168"/>
        <c:crosses val="autoZero"/>
        <c:auto val="0"/>
        <c:lblOffset val="100"/>
        <c:baseTimeUnit val="days"/>
      </c:dateAx>
      <c:valAx>
        <c:axId val="224879168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Присвоено ученых званий, ед.</a:t>
                </a:r>
              </a:p>
            </c:rich>
          </c:tx>
          <c:layout>
            <c:manualLayout>
              <c:xMode val="edge"/>
              <c:yMode val="edge"/>
              <c:x val="0"/>
              <c:y val="0.169564741907261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93231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3849917457556369"/>
          <c:y val="3.3516622922134739E-2"/>
          <c:w val="0.53568947373604747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8978663213951"/>
          <c:y val="5.7443782365042211E-2"/>
          <c:w val="0.8626836938709489"/>
          <c:h val="0.733449315457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Защиты!$D$11</c:f>
              <c:strCache>
                <c:ptCount val="1"/>
                <c:pt idx="0">
                  <c:v>Кандидатские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Защиты!$C$12:$C$18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Защиты!$D$12:$D$18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A-44BF-9FF1-4F5E78025850}"/>
            </c:ext>
          </c:extLst>
        </c:ser>
        <c:ser>
          <c:idx val="1"/>
          <c:order val="1"/>
          <c:tx>
            <c:strRef>
              <c:f>Защиты!$E$11</c:f>
              <c:strCache>
                <c:ptCount val="1"/>
                <c:pt idx="0">
                  <c:v>Докторские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Защиты!$C$12:$C$18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Защиты!$E$12:$E$18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DA-44BF-9FF1-4F5E78025850}"/>
            </c:ext>
          </c:extLst>
        </c:ser>
        <c:ser>
          <c:idx val="2"/>
          <c:order val="2"/>
          <c:tx>
            <c:strRef>
              <c:f>Защиты!$F$11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Защиты!$C$12:$C$18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Защиты!$F$12:$F$16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34DA-44BF-9FF1-4F5E78025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369216"/>
        <c:axId val="224880896"/>
      </c:barChart>
      <c:dateAx>
        <c:axId val="199369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880896"/>
        <c:crosses val="autoZero"/>
        <c:auto val="0"/>
        <c:lblOffset val="100"/>
        <c:baseTimeUnit val="days"/>
      </c:dateAx>
      <c:valAx>
        <c:axId val="224880896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защит, ед.</a:t>
                </a:r>
              </a:p>
            </c:rich>
          </c:tx>
          <c:layout>
            <c:manualLayout>
              <c:xMode val="edge"/>
              <c:yMode val="edge"/>
              <c:x val="0"/>
              <c:y val="9.137526287474935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93692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0379475531601369"/>
          <c:y val="1.8201390366744698E-2"/>
          <c:w val="0.53568947373604747"/>
          <c:h val="0.25160659265417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7" tIns="47629" rIns="95257" bIns="476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7"/>
          </a:xfrm>
          <a:prstGeom prst="rect">
            <a:avLst/>
          </a:prstGeom>
        </p:spPr>
        <p:txBody>
          <a:bodyPr vert="horz" lIns="95257" tIns="47629" rIns="95257" bIns="476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424">
              <a:defRPr/>
            </a:pPr>
            <a:fld id="{67A570D4-9143-4E91-8959-8D963457B763}" type="slidenum">
              <a:rPr lang="ru-RU" sz="1200">
                <a:solidFill>
                  <a:prstClr val="black"/>
                </a:solidFill>
                <a:latin typeface="Calibri"/>
              </a:rPr>
              <a:pPr defTabSz="911424">
                <a:defRPr/>
              </a:pPr>
              <a:t>1</a:t>
            </a:fld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9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48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923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05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69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4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44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78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39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19138"/>
            <a:ext cx="6396037" cy="3597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F9C22-7269-45DC-9793-9303BC9AD2F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5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883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249F46A-35C2-4372-9AA2-4C6FEDBDFF3B}" type="slidenum">
              <a:rPr lang="ru-RU" altLang="ru-RU" smtClean="0">
                <a:latin typeface="Calibri" pitchFamily="34" charset="0"/>
              </a:rPr>
              <a:pPr/>
              <a:t>15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91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249F46A-35C2-4372-9AA2-4C6FEDBDFF3B}" type="slidenum">
              <a:rPr lang="ru-RU" altLang="ru-RU" smtClean="0">
                <a:latin typeface="Calibri" pitchFamily="34" charset="0"/>
              </a:rPr>
              <a:pPr/>
              <a:t>16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377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9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93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21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68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9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258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9364" indent="-2920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68252" indent="-2336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35552" indent="-2336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02853" indent="-2336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70154" indent="-233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37455" indent="-233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04756" indent="-233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72056" indent="-233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67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/>
          </a:p>
          <a:p>
            <a:pPr eaLnBrk="1" hangingPunct="1">
              <a:spcBef>
                <a:spcPct val="0"/>
              </a:spcBef>
            </a:pPr>
            <a:r>
              <a:rPr lang="ru-RU" altLang="ru-RU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128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38344" y="1523475"/>
            <a:ext cx="8038943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2025 ГОД.</a:t>
            </a:r>
          </a:p>
          <a:p>
            <a:pPr defTabSz="1219170"/>
            <a:endParaRPr lang="ru-RU" sz="20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ПЛАН НАУЧНО-ИССЛЕДОВАТЕЛЬСКОЙ ДЕЯТЕЛЬНОСТИ </a:t>
            </a:r>
          </a:p>
          <a:p>
            <a:pPr defTabSz="1219170"/>
            <a:r>
              <a:rPr lang="ru-RU" sz="2000" dirty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ИНСТИТУТА НА 2026 ГОД.</a:t>
            </a: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5" y="2425107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BB1C99-94E6-4BE3-A2CB-CDF7155BD0FA}"/>
              </a:ext>
            </a:extLst>
          </p:cNvPr>
          <p:cNvSpPr txBox="1"/>
          <p:nvPr/>
        </p:nvSpPr>
        <p:spPr>
          <a:xfrm>
            <a:off x="4665848" y="5108327"/>
            <a:ext cx="53344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Динар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Дильшатович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rgbClr val="00549F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1470DE-0EB3-40C6-98DE-9EFD42DE3AAA}"/>
              </a:ext>
            </a:extLst>
          </p:cNvPr>
          <p:cNvSpPr/>
          <p:nvPr/>
        </p:nvSpPr>
        <p:spPr>
          <a:xfrm>
            <a:off x="17747" y="165585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66D1B8-E0F8-47D0-B27B-27C7E51C80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4" y="1875237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27" y="209440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190106" y="201321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научных исследований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90106" y="1023319"/>
            <a:ext cx="10937446" cy="596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Интеллектуальный автомобиль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(каф.: автомобилей, ИС)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интеллектуального производства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(каф.: машиностроения, ТЦМП,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ВЭПиА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АиУ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Автомобили с низким углеродным следом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(каф.: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ЭЭиЭТ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ХиЭ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физики)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Инжиниринг наземных транспортных систем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(каф.: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автомобилей, СКБ)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«Умный город»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 сервиса транспортных систем)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материалов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(каф.: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МТиК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ХиЭ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Информационное моделирование в строительстве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 строительства)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Преференциальные территории как инвестиционно-проектная деятельность  по повышению резильентности экономики и качества жизни населения промышленного региона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ЭПиО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Информальные технологии инклюзивного обучения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(каф. СГН)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Языковая политика в федеративных государствах: новые механизмы сохранения малых языков и культур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(каф. ИЯ, филологии)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кадровой безопасностью промышленных регионов (каф. ПМ)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данных в социально значимых сферах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(каф. ИЯ, филологии)</a:t>
            </a:r>
          </a:p>
          <a:p>
            <a:pPr>
              <a:lnSpc>
                <a:spcPct val="120000"/>
              </a:lnSpc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BB8585-00B1-4359-9A1D-76890A532A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0" y="2167404"/>
            <a:ext cx="639362" cy="6713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76CBD03-8B42-4073-A0F7-92FBF723F7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9" y="1254960"/>
            <a:ext cx="587487" cy="5874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254B5A-769C-4950-9A59-AE1420F94B8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479" y="3054407"/>
            <a:ext cx="606152" cy="5895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CB799A-24EB-4FD7-82F2-0C8A2A205AB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7878" y="3841434"/>
            <a:ext cx="786739" cy="7442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75A3BD-6FC3-493B-A10B-C9401C584B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16468" r="12355" b="23400"/>
          <a:stretch/>
        </p:blipFill>
        <p:spPr>
          <a:xfrm>
            <a:off x="187784" y="4790364"/>
            <a:ext cx="690634" cy="5868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53F8-B699-4BE6-8F48-D8446D3FE4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</a:blip>
          <a:stretch>
            <a:fillRect/>
          </a:stretch>
        </p:blipFill>
        <p:spPr>
          <a:xfrm>
            <a:off x="277962" y="5614106"/>
            <a:ext cx="584160" cy="541034"/>
          </a:xfrm>
          <a:prstGeom prst="rect">
            <a:avLst/>
          </a:prstGeom>
        </p:spPr>
      </p:pic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10BF495-6A20-424C-AD2C-22E7531C49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2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306366" y="244408"/>
            <a:ext cx="6947703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целевых показателей по НИР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376177"/>
              </p:ext>
            </p:extLst>
          </p:nvPr>
        </p:nvGraphicFramePr>
        <p:xfrm>
          <a:off x="6437745" y="3159824"/>
          <a:ext cx="5572224" cy="2738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8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974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Структура НИР (по актам) 2023 / 2024 / 2025 г.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Виды НИОКР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Количество, ед.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Общая сумма, млн руб.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 Narrow" pitchFamily="34" charset="0"/>
                        </a:rPr>
                        <a:t>Хоз. договоры</a:t>
                      </a:r>
                      <a:endParaRPr lang="ru-RU" sz="200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46 / 37 / 22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453,3 / 196,3 / 267,6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Гранты 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1 / 5 / 10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0,6 / 3,1 / 35,9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Студ. стартапы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 / 3 / 4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Narrow" pitchFamily="34" charset="0"/>
                        </a:rPr>
                        <a:t>2,0 / 3,0 / 1,0</a:t>
                      </a:r>
                      <a:endParaRPr lang="ru-RU" sz="2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Всего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49 / 45 / 36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Narrow" pitchFamily="34" charset="0"/>
                        </a:rPr>
                        <a:t>456 / 202 / 303,5</a:t>
                      </a:r>
                      <a:endParaRPr lang="ru-RU" sz="2000" b="1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25" marR="9142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420E5B7D-12C7-4D50-9C51-3CC978342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747370"/>
              </p:ext>
            </p:extLst>
          </p:nvPr>
        </p:nvGraphicFramePr>
        <p:xfrm>
          <a:off x="314632" y="1111251"/>
          <a:ext cx="11543072" cy="163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4190">
                  <a:extLst>
                    <a:ext uri="{9D8B030D-6E8A-4147-A177-3AD203B41FA5}">
                      <a16:colId xmlns:a16="http://schemas.microsoft.com/office/drawing/2014/main" val="997698311"/>
                    </a:ext>
                  </a:extLst>
                </a:gridCol>
                <a:gridCol w="4271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0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ставок НПР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Количество НПР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Плановый объём НИР на 2025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Объем</a:t>
                      </a:r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выполненных НИР/Поступление денежных средств,</a:t>
                      </a:r>
                    </a:p>
                    <a:p>
                      <a:pPr algn="ctr"/>
                      <a:r>
                        <a:rPr lang="ru-RU" sz="2000" baseline="0" dirty="0">
                          <a:latin typeface="Arial Narrow" panose="020B0606020202030204" pitchFamily="34" charset="0"/>
                        </a:rPr>
                        <a:t> в тыс. руб.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00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303 519 / 141 426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E05C27D6-A68D-43B7-AD96-77852BF106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8599204"/>
              </p:ext>
            </p:extLst>
          </p:nvPr>
        </p:nvGraphicFramePr>
        <p:xfrm>
          <a:off x="0" y="2745099"/>
          <a:ext cx="6742545" cy="412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5F7E239-69EE-4442-905F-5D52283FDA02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03A4A6-6C49-4468-82C9-3902CE4C75FB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8684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548" y="47143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282" y="120385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850798" y="195327"/>
            <a:ext cx="7496629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Объём НИР по структурным подразделениям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035" y="17192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8909FD1F-2143-442F-99EA-6086149D7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545505"/>
              </p:ext>
            </p:extLst>
          </p:nvPr>
        </p:nvGraphicFramePr>
        <p:xfrm>
          <a:off x="179552" y="1430281"/>
          <a:ext cx="11748079" cy="3391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5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98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14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52946">
                  <a:extLst>
                    <a:ext uri="{9D8B030D-6E8A-4147-A177-3AD203B41FA5}">
                      <a16:colId xmlns:a16="http://schemas.microsoft.com/office/drawing/2014/main" val="2312174421"/>
                    </a:ext>
                  </a:extLst>
                </a:gridCol>
                <a:gridCol w="1331779">
                  <a:extLst>
                    <a:ext uri="{9D8B030D-6E8A-4147-A177-3AD203B41FA5}">
                      <a16:colId xmlns:a16="http://schemas.microsoft.com/office/drawing/2014/main" val="4211901350"/>
                    </a:ext>
                  </a:extLst>
                </a:gridCol>
                <a:gridCol w="1331779">
                  <a:extLst>
                    <a:ext uri="{9D8B030D-6E8A-4147-A177-3AD203B41FA5}">
                      <a16:colId xmlns:a16="http://schemas.microsoft.com/office/drawing/2014/main" val="4050164282"/>
                    </a:ext>
                  </a:extLst>
                </a:gridCol>
              </a:tblGrid>
              <a:tr h="138527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Структурное подразделение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Объем НИР 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(в тыс. руб.)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ВТШ и ПИШ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33 074,65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31 591,99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28 993,02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30100,90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26 567,12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31 738,44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387 302,86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198 567,54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302 959,31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ВШЭиП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2 740,83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2 460,00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2 846,00</a:t>
                      </a:r>
                    </a:p>
                  </a:txBody>
                  <a:tcPr marL="91437" marR="91437" marT="45719" marB="4571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1043,00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957,10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152,3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2 328,65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400,00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560,00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1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ИТОГО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 НЧИ КФУ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35 815,48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34 051, 99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31 839,02</a:t>
                      </a:r>
                    </a:p>
                  </a:txBody>
                  <a:tcPr marL="91437" marR="91437" marT="45719" marB="45719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31143,90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27 524,23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277 900,00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453 277,72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199 362,54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303 519,31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8" y="210570"/>
            <a:ext cx="1278685" cy="5232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4A2A9C-A06D-4F64-8F8D-397813F82C3E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755971-05FD-4278-8474-E2336BC6BB04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3030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51515" y="260235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наиболее крупных НИР, выполненных в 2025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339FD34-57F3-4BA1-9294-49BEBB66E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97404"/>
              </p:ext>
            </p:extLst>
          </p:nvPr>
        </p:nvGraphicFramePr>
        <p:xfrm>
          <a:off x="113045" y="970711"/>
          <a:ext cx="11965909" cy="5883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2602">
                  <a:extLst>
                    <a:ext uri="{9D8B030D-6E8A-4147-A177-3AD203B41FA5}">
                      <a16:colId xmlns:a16="http://schemas.microsoft.com/office/drawing/2014/main" val="3749845954"/>
                    </a:ext>
                  </a:extLst>
                </a:gridCol>
                <a:gridCol w="1099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23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 (исполнители)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НИОКР, тыс.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в области повышения эффективности батареи водородных топливных элементов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«КАМАЗ»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Фазуллин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Д.Д.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64 639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методологии формирования альтернативных технологических маршрутов изготовления деталей на основе искусственного интеллекта и анализа больших массивов данных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Панкратов Д.Л.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Машинострения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871633"/>
                  </a:ext>
                </a:extLst>
              </a:tr>
              <a:tr h="50963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Галиакбаров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А.Т. (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ВЭПиА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автомобилей)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36 649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9447877"/>
                  </a:ext>
                </a:extLst>
              </a:tr>
              <a:tr h="2997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высокопроизводительной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гранульной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3D печати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Шафигуллин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Л.Н.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17 788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642386"/>
                  </a:ext>
                </a:extLst>
              </a:tr>
              <a:tr h="50963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опытной технологии получения отливок в песчаные формы, изготовленные на 3D принтере, на основе компьютерного моделирования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Панкратов Д.Л. (каф. Машиностроения)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9 649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2288380"/>
                  </a:ext>
                </a:extLst>
              </a:tr>
              <a:tr h="29978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в области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термоупрочнения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деталей методом закалки ТВЧ взамен ХТО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Ганиев М.М.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5 256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73658"/>
                  </a:ext>
                </a:extLst>
              </a:tr>
              <a:tr h="62954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комплекса научно-исследовательских и опытно-конструкторских работ, а также инжиниринговых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«Автомобильные</a:t>
                      </a:r>
                      <a:r>
                        <a:rPr lang="ru-RU" sz="9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индустриальные технологии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Магизов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Р.Р.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автомобилей,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2689805"/>
                  </a:ext>
                </a:extLst>
              </a:tr>
              <a:tr h="509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САПР металлорежущего инструмента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МИНОБРНАУКИ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Хисамутдинов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Р.М. (каф. ТЦМП, СТС)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4874402"/>
                  </a:ext>
                </a:extLst>
              </a:tr>
              <a:tr h="509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опытного образца линии автоматической электротермической конвейерной нового поколения, предназначенной для термообработки крепежных деталей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Башмаков Д.А.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ЭЭиЭТ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ВЭПиА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физики)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5703190"/>
                  </a:ext>
                </a:extLst>
              </a:tr>
              <a:tr h="299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прецизионной поперечной клиновой прокатки поковок валов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Панкратов Д.Л. (каф. Машиностроения)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3898832"/>
                  </a:ext>
                </a:extLst>
              </a:tr>
              <a:tr h="299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лазерной сварки деталей вращения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004699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5BE9F258-8F90-4C30-A330-F4146996A6A9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FDAA9E-8A84-47D5-9027-68F1685EE3E7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879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272499" y="267719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Сведения о грантах, полученных в 2025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560B4EE-14AE-4142-A96F-58CA064C9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89827"/>
              </p:ext>
            </p:extLst>
          </p:nvPr>
        </p:nvGraphicFramePr>
        <p:xfrm>
          <a:off x="110836" y="960967"/>
          <a:ext cx="11970327" cy="5795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3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21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темы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 (Исполнители)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Объём гранта на 2025/2026 г, тыс. руб.</a:t>
                      </a:r>
                    </a:p>
                  </a:txBody>
                  <a:tcPr marL="61681" marR="61681" marT="30851" marB="30851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53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Научные основы формирования и развития транспортно-логистической системы обращения с отходами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Постдок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Маврин В.Г. (каф. СТС)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429,6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653">
                <a:tc>
                  <a:txBody>
                    <a:bodyPr/>
                    <a:lstStyle/>
                    <a:p>
                      <a:pPr algn="l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Методология управления качеством изготовления сложных поковок и деталей из высокопрочного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листопроката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процессах горячей и холодной штамповки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Сафаров Д.Т. (каф. ТЦМП)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429,6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4467182"/>
                  </a:ext>
                </a:extLst>
              </a:tr>
              <a:tr h="717980">
                <a:tc>
                  <a:txBody>
                    <a:bodyPr/>
                    <a:lstStyle/>
                    <a:p>
                      <a:pPr algn="l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расчетов массивных тел, находящихся в сложном напряженном состоянии при статических, динамических, циклических, температурных и других различных воздействиях (и их комбинациях).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Новоселов О.Г. (каф. строительства)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429,6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65206"/>
                  </a:ext>
                </a:extLst>
              </a:tr>
              <a:tr h="481458">
                <a:tc>
                  <a:txBody>
                    <a:bodyPr/>
                    <a:lstStyle/>
                    <a:p>
                      <a:pPr algn="l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апробация батареи тестов для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билингвальных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исследований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Ханова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А.Ф. (каф. филологии)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429,6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5773464"/>
                  </a:ext>
                </a:extLst>
              </a:tr>
              <a:tr h="673106">
                <a:tc>
                  <a:txBody>
                    <a:bodyPr/>
                    <a:lstStyle/>
                    <a:p>
                      <a:pPr algn="l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Полимерные композиционные материалы на основе термопластичных матриц наполненных органическими порошками и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фуллероидными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наночастицами для функционального применения в технологии 3D-печати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Романова Н.В.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429,6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5606714"/>
                  </a:ext>
                </a:extLst>
              </a:tr>
              <a:tr h="481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САПР металлорежущего инструмента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МИНОБРНАУКИ РОССИИ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Хисамутдинов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Р.М. (каф. ТЦМП, СТС)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10 372,9 / 52 640,0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0104297"/>
                  </a:ext>
                </a:extLst>
              </a:tr>
              <a:tr h="679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опытного образца линии автоматической электротермической конвейерной нового поколения, предназначенной для термообработки крепежных деталей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Башмаков Д.А.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ЭЭиЭТ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ВЭПиА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физики)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9 685,0 / 78 877,4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24960"/>
                  </a:ext>
                </a:extLst>
              </a:tr>
              <a:tr h="283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прецизионной поперечной клиновой прокатки поковок валов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Панкратов Д.Л. (каф. Машиностроения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7 700,0 / 53 500,0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4429775"/>
                  </a:ext>
                </a:extLst>
              </a:tr>
              <a:tr h="283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лазерной сварки деталей вращения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5 722,0 / 76 911,0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2121749"/>
                  </a:ext>
                </a:extLst>
              </a:tr>
              <a:tr h="48145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влаготоделителя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электрохимического генератора транспортных средств на водородных топливных элементах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РНФ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Галимянов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И.Д. (каф.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автомобилей)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/ 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048946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146E498-0D03-42B5-B813-443ED74E3E4D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D35FB1-4003-45ED-8728-B1683D033FF5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9825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3462944" y="211787"/>
            <a:ext cx="891108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Публикационная активность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0EE708AF-CABE-4224-839A-F719558F4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996790"/>
              </p:ext>
            </p:extLst>
          </p:nvPr>
        </p:nvGraphicFramePr>
        <p:xfrm>
          <a:off x="207662" y="1044347"/>
          <a:ext cx="11870037" cy="241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1028">
                  <a:extLst>
                    <a:ext uri="{9D8B030D-6E8A-4147-A177-3AD203B41FA5}">
                      <a16:colId xmlns:a16="http://schemas.microsoft.com/office/drawing/2014/main" val="2697158438"/>
                    </a:ext>
                  </a:extLst>
                </a:gridCol>
                <a:gridCol w="3231725">
                  <a:extLst>
                    <a:ext uri="{9D8B030D-6E8A-4147-A177-3AD203B41FA5}">
                      <a16:colId xmlns:a16="http://schemas.microsoft.com/office/drawing/2014/main" val="1047309050"/>
                    </a:ext>
                  </a:extLst>
                </a:gridCol>
              </a:tblGrid>
              <a:tr h="374878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Категория публикации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Количество статей,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Плановый показатель на 2025,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Плановый показатель на 2026, ед.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 Narrow" pitchFamily="34" charset="0"/>
                        </a:rPr>
                        <a:t>Ядро РИНЦ</a:t>
                      </a: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98 </a:t>
                      </a:r>
                    </a:p>
                    <a:p>
                      <a:pPr algn="ctr"/>
                      <a:r>
                        <a:rPr lang="ru-RU" sz="1400" b="0" dirty="0">
                          <a:latin typeface="Arial Narrow" panose="020B0606020202030204" pitchFamily="34" charset="0"/>
                        </a:rPr>
                        <a:t>(индексировано на 31.12.25)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8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 «Белый список»</a:t>
                      </a: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35816"/>
                  </a:ext>
                </a:extLst>
              </a:tr>
              <a:tr h="33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 Narrow" pitchFamily="34" charset="0"/>
                        </a:rPr>
                        <a:t>ВАК</a:t>
                      </a:r>
                      <a:endParaRPr lang="ru-RU" sz="18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85968"/>
                  </a:ext>
                </a:extLst>
              </a:tr>
              <a:tr h="33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 Narrow" pitchFamily="34" charset="0"/>
                        </a:rPr>
                        <a:t>РИНЦ (кроме ВАК)</a:t>
                      </a:r>
                      <a:endParaRPr lang="ru-RU" sz="1800" b="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10474"/>
                  </a:ext>
                </a:extLst>
              </a:tr>
              <a:tr h="33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Всего</a:t>
                      </a:r>
                    </a:p>
                  </a:txBody>
                  <a:tcPr marL="91447" marR="9144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44037"/>
                  </a:ext>
                </a:extLst>
              </a:tr>
            </a:tbl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9FBC9E81-E1ED-4AE0-85BB-A486E98983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319337"/>
              </p:ext>
            </p:extLst>
          </p:nvPr>
        </p:nvGraphicFramePr>
        <p:xfrm>
          <a:off x="398910" y="3429000"/>
          <a:ext cx="5401526" cy="321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E7E6FCF-FDB8-49AA-87B1-30309CDFEE36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A266CA-105A-413C-B1DA-E80675B3582F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5C728EBD-05C8-426F-BDD9-A9BB245B0B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605754"/>
              </p:ext>
            </p:extLst>
          </p:nvPr>
        </p:nvGraphicFramePr>
        <p:xfrm>
          <a:off x="6315604" y="3385213"/>
          <a:ext cx="5233988" cy="3364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74073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2071416" y="86820"/>
            <a:ext cx="8911087" cy="70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Публикационная активность </a:t>
            </a:r>
          </a:p>
          <a:p>
            <a:pPr eaLnBrk="1" hangingPunct="1"/>
            <a:r>
              <a:rPr lang="ru-RU" alt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(ядро РИНЦ и «белый список», индексировано на 31.12.2025) 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8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B880F0-0402-4017-B76E-AF4F61FABF2C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42D198-509E-45DD-8B8C-B1535142E17D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05B2A53C-5BCC-42E8-984F-FE82CE646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22848"/>
              </p:ext>
            </p:extLst>
          </p:nvPr>
        </p:nvGraphicFramePr>
        <p:xfrm>
          <a:off x="110994" y="1017267"/>
          <a:ext cx="6049819" cy="5329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574">
                  <a:extLst>
                    <a:ext uri="{9D8B030D-6E8A-4147-A177-3AD203B41FA5}">
                      <a16:colId xmlns:a16="http://schemas.microsoft.com/office/drawing/2014/main" val="1275401438"/>
                    </a:ext>
                  </a:extLst>
                </a:gridCol>
                <a:gridCol w="3661632">
                  <a:extLst>
                    <a:ext uri="{9D8B030D-6E8A-4147-A177-3AD203B41FA5}">
                      <a16:colId xmlns:a16="http://schemas.microsoft.com/office/drawing/2014/main" val="876333809"/>
                    </a:ext>
                  </a:extLst>
                </a:gridCol>
                <a:gridCol w="1221068">
                  <a:extLst>
                    <a:ext uri="{9D8B030D-6E8A-4147-A177-3AD203B41FA5}">
                      <a16:colId xmlns:a16="http://schemas.microsoft.com/office/drawing/2014/main" val="643263279"/>
                    </a:ext>
                  </a:extLst>
                </a:gridCol>
                <a:gridCol w="799545">
                  <a:extLst>
                    <a:ext uri="{9D8B030D-6E8A-4147-A177-3AD203B41FA5}">
                      <a16:colId xmlns:a16="http://schemas.microsoft.com/office/drawing/2014/main" val="1604166686"/>
                    </a:ext>
                  </a:extLst>
                </a:gridCol>
              </a:tblGrid>
              <a:tr h="774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 РИНЦ/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«белый список»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259807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30043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34455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143199"/>
                  </a:ext>
                </a:extLst>
              </a:tr>
              <a:tr h="52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технологий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цифрового машиностроительного производства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5/4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364115"/>
                  </a:ext>
                </a:extLst>
              </a:tr>
              <a:tr h="52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13/7,5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978326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0045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65999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978670"/>
                  </a:ext>
                </a:extLst>
              </a:tr>
              <a:tr h="343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таможенного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93930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11/9,5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4828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61897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9738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1/1,5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572800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17207D2D-B5F4-49C1-BAF6-C29DB38D8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04804"/>
              </p:ext>
            </p:extLst>
          </p:nvPr>
        </p:nvGraphicFramePr>
        <p:xfrm>
          <a:off x="6188364" y="981546"/>
          <a:ext cx="5892642" cy="4155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142">
                  <a:extLst>
                    <a:ext uri="{9D8B030D-6E8A-4147-A177-3AD203B41FA5}">
                      <a16:colId xmlns:a16="http://schemas.microsoft.com/office/drawing/2014/main" val="1275401438"/>
                    </a:ext>
                  </a:extLst>
                </a:gridCol>
                <a:gridCol w="3436094">
                  <a:extLst>
                    <a:ext uri="{9D8B030D-6E8A-4147-A177-3AD203B41FA5}">
                      <a16:colId xmlns:a16="http://schemas.microsoft.com/office/drawing/2014/main" val="876333809"/>
                    </a:ext>
                  </a:extLst>
                </a:gridCol>
                <a:gridCol w="1174526">
                  <a:extLst>
                    <a:ext uri="{9D8B030D-6E8A-4147-A177-3AD203B41FA5}">
                      <a16:colId xmlns:a16="http://schemas.microsoft.com/office/drawing/2014/main" val="643263279"/>
                    </a:ext>
                  </a:extLst>
                </a:gridCol>
                <a:gridCol w="771880">
                  <a:extLst>
                    <a:ext uri="{9D8B030D-6E8A-4147-A177-3AD203B41FA5}">
                      <a16:colId xmlns:a16="http://schemas.microsoft.com/office/drawing/2014/main" val="3340246203"/>
                    </a:ext>
                  </a:extLst>
                </a:gridCol>
              </a:tblGrid>
              <a:tr h="819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 РИНЦ/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«белый список»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259807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262700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0/10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62752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15/0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243545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392918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51737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769950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97642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автомобилей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6/10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649423"/>
                  </a:ext>
                </a:extLst>
              </a:tr>
              <a:tr h="662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361130"/>
                  </a:ext>
                </a:extLst>
              </a:tr>
              <a:tr h="307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775291"/>
                  </a:ext>
                </a:extLst>
              </a:tr>
              <a:tr h="17426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98/8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6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287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9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18C11C-0936-4C44-AF30-AF2BF0638DAD}"/>
              </a:ext>
            </a:extLst>
          </p:cNvPr>
          <p:cNvSpPr txBox="1"/>
          <p:nvPr/>
        </p:nvSpPr>
        <p:spPr>
          <a:xfrm>
            <a:off x="937834" y="244169"/>
            <a:ext cx="89396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Публикационная активность (в журналах ВАК)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B61F3F-F515-46EC-815A-8FAB7054639D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C64473-A109-47F3-BB18-AF502F85B983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4FFA40A3-643D-44D3-9773-8AB7AB53E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11947"/>
              </p:ext>
            </p:extLst>
          </p:nvPr>
        </p:nvGraphicFramePr>
        <p:xfrm>
          <a:off x="110994" y="1017267"/>
          <a:ext cx="6049819" cy="4723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574">
                  <a:extLst>
                    <a:ext uri="{9D8B030D-6E8A-4147-A177-3AD203B41FA5}">
                      <a16:colId xmlns:a16="http://schemas.microsoft.com/office/drawing/2014/main" val="1275401438"/>
                    </a:ext>
                  </a:extLst>
                </a:gridCol>
                <a:gridCol w="4014375">
                  <a:extLst>
                    <a:ext uri="{9D8B030D-6E8A-4147-A177-3AD203B41FA5}">
                      <a16:colId xmlns:a16="http://schemas.microsoft.com/office/drawing/2014/main" val="876333809"/>
                    </a:ext>
                  </a:extLst>
                </a:gridCol>
                <a:gridCol w="868325">
                  <a:extLst>
                    <a:ext uri="{9D8B030D-6E8A-4147-A177-3AD203B41FA5}">
                      <a16:colId xmlns:a16="http://schemas.microsoft.com/office/drawing/2014/main" val="643263279"/>
                    </a:ext>
                  </a:extLst>
                </a:gridCol>
                <a:gridCol w="799545">
                  <a:extLst>
                    <a:ext uri="{9D8B030D-6E8A-4147-A177-3AD203B41FA5}">
                      <a16:colId xmlns:a16="http://schemas.microsoft.com/office/drawing/2014/main" val="1604166686"/>
                    </a:ext>
                  </a:extLst>
                </a:gridCol>
              </a:tblGrid>
              <a:tr h="774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259807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30043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34455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материалов, технологий и качества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143199"/>
                  </a:ext>
                </a:extLst>
              </a:tr>
              <a:tr h="52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технологий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цифрового машиностроительного производства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364115"/>
                  </a:ext>
                </a:extLst>
              </a:tr>
              <a:tr h="52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бизнес - информатики и математических методов в экономике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978326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0045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65999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производственного менеджмента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978670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таможенного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93930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4828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математики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618973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97384"/>
                  </a:ext>
                </a:extLst>
              </a:tr>
              <a:tr h="253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 физики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572800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8AC60DB2-AB09-4718-AB95-EA7177ECF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418237"/>
              </p:ext>
            </p:extLst>
          </p:nvPr>
        </p:nvGraphicFramePr>
        <p:xfrm>
          <a:off x="6188364" y="1017267"/>
          <a:ext cx="5892642" cy="39959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142">
                  <a:extLst>
                    <a:ext uri="{9D8B030D-6E8A-4147-A177-3AD203B41FA5}">
                      <a16:colId xmlns:a16="http://schemas.microsoft.com/office/drawing/2014/main" val="1275401438"/>
                    </a:ext>
                  </a:extLst>
                </a:gridCol>
                <a:gridCol w="3780886">
                  <a:extLst>
                    <a:ext uri="{9D8B030D-6E8A-4147-A177-3AD203B41FA5}">
                      <a16:colId xmlns:a16="http://schemas.microsoft.com/office/drawing/2014/main" val="876333809"/>
                    </a:ext>
                  </a:extLst>
                </a:gridCol>
                <a:gridCol w="829734">
                  <a:extLst>
                    <a:ext uri="{9D8B030D-6E8A-4147-A177-3AD203B41FA5}">
                      <a16:colId xmlns:a16="http://schemas.microsoft.com/office/drawing/2014/main" val="643263279"/>
                    </a:ext>
                  </a:extLst>
                </a:gridCol>
                <a:gridCol w="771880">
                  <a:extLst>
                    <a:ext uri="{9D8B030D-6E8A-4147-A177-3AD203B41FA5}">
                      <a16:colId xmlns:a16="http://schemas.microsoft.com/office/drawing/2014/main" val="3340246203"/>
                    </a:ext>
                  </a:extLst>
                </a:gridCol>
              </a:tblGrid>
              <a:tr h="819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кафедры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статей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ставок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259807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262700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62752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243545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392918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Каф. физического воспитания и спорта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51737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769950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97642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r>
                        <a:rPr lang="ru-RU" sz="15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автомобилей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649423"/>
                  </a:ext>
                </a:extLst>
              </a:tr>
              <a:tr h="547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361130"/>
                  </a:ext>
                </a:extLst>
              </a:tr>
              <a:tr h="262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775291"/>
                  </a:ext>
                </a:extLst>
              </a:tr>
              <a:tr h="26218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31513" marR="315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6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359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10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18C11C-0936-4C44-AF30-AF2BF0638DAD}"/>
              </a:ext>
            </a:extLst>
          </p:cNvPr>
          <p:cNvSpPr txBox="1"/>
          <p:nvPr/>
        </p:nvSpPr>
        <p:spPr>
          <a:xfrm>
            <a:off x="937834" y="244169"/>
            <a:ext cx="89396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Публикационная активность ППС: ранжирование КФУ(по ядру РИНЦ)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B61F3F-F515-46EC-815A-8FAB7054639D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C64473-A109-47F3-BB18-AF502F85B983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8603380-E626-4DB9-992A-8CCDE527C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67776"/>
              </p:ext>
            </p:extLst>
          </p:nvPr>
        </p:nvGraphicFramePr>
        <p:xfrm>
          <a:off x="592415" y="972398"/>
          <a:ext cx="11070849" cy="5731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355">
                  <a:extLst>
                    <a:ext uri="{9D8B030D-6E8A-4147-A177-3AD203B41FA5}">
                      <a16:colId xmlns:a16="http://schemas.microsoft.com/office/drawing/2014/main" val="2656560708"/>
                    </a:ext>
                  </a:extLst>
                </a:gridCol>
                <a:gridCol w="4610629">
                  <a:extLst>
                    <a:ext uri="{9D8B030D-6E8A-4147-A177-3AD203B41FA5}">
                      <a16:colId xmlns:a16="http://schemas.microsoft.com/office/drawing/2014/main" val="1054868049"/>
                    </a:ext>
                  </a:extLst>
                </a:gridCol>
                <a:gridCol w="3581105">
                  <a:extLst>
                    <a:ext uri="{9D8B030D-6E8A-4147-A177-3AD203B41FA5}">
                      <a16:colId xmlns:a16="http://schemas.microsoft.com/office/drawing/2014/main" val="1037440516"/>
                    </a:ext>
                  </a:extLst>
                </a:gridCol>
                <a:gridCol w="2117760">
                  <a:extLst>
                    <a:ext uri="{9D8B030D-6E8A-4147-A177-3AD203B41FA5}">
                      <a16:colId xmlns:a16="http://schemas.microsoft.com/office/drawing/2014/main" val="1099881167"/>
                    </a:ext>
                  </a:extLst>
                </a:gridCol>
              </a:tblGrid>
              <a:tr h="311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НПР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Ранг НПР по КФУ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374723825"/>
                  </a:ext>
                </a:extLst>
              </a:tr>
              <a:tr h="23967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и естественные науки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34050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Макарова Ирина Викторовна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117806433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Габбасов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Назим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Салихович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783244063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Фазуллин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Динар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Дильшатович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729159358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 Рустам Асгатович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2677112938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Шафигуллин Ленар Нургалеевич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884534702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Маврин Вадим Геннадьевич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2033563838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Дамир Тамасович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3909819411"/>
                  </a:ext>
                </a:extLst>
              </a:tr>
              <a:tr h="311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Габсалихова Лариса Мухаматзакиевна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3059581311"/>
                  </a:ext>
                </a:extLst>
              </a:tr>
              <a:tr h="241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Панкратов Дмитрий Леонидович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Машиностроения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3849693531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Маврин Геннадий Витальевич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2280849422"/>
                  </a:ext>
                </a:extLst>
              </a:tr>
              <a:tr h="23967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Социально-гуманитарные науки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74231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Ишмурадова Изида Илдаровна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3907597567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Мустафина Джамиля Насыховна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870135094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Пуряев Айдар Султангалиевич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412960942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Исавнин Алексей Геннадьевич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2637272698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Ваславская Ирина Юрьевна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213750701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Розенцвайг Александр Куртович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3602161692"/>
                  </a:ext>
                </a:extLst>
              </a:tr>
              <a:tr h="311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Ишмурадова Альфия Миннемухтаровна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519327950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Лысанов Денис Михайлович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1267103918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Аетдинова Расуля Рифкатовна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4004675996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Базарова Лилия </a:t>
                      </a:r>
                      <a:r>
                        <a:rPr lang="ru-RU" sz="15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Вязировна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35" marR="50535" marT="0" marB="0"/>
                </a:tc>
                <a:extLst>
                  <a:ext uri="{0D108BD9-81ED-4DB2-BD59-A6C34878D82A}">
                    <a16:rowId xmlns:a16="http://schemas.microsoft.com/office/drawing/2014/main" val="422294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12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созданных результатов интеллектуальной деятельности в 2025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584538D7-264F-4307-857F-640B516A7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851970"/>
              </p:ext>
            </p:extLst>
          </p:nvPr>
        </p:nvGraphicFramePr>
        <p:xfrm>
          <a:off x="6463561" y="3617206"/>
          <a:ext cx="5451348" cy="3240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B436F1E-7D8C-4639-B14A-21D0619D9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532812"/>
              </p:ext>
            </p:extLst>
          </p:nvPr>
        </p:nvGraphicFramePr>
        <p:xfrm>
          <a:off x="59019" y="921073"/>
          <a:ext cx="6168299" cy="5608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104">
                  <a:extLst>
                    <a:ext uri="{9D8B030D-6E8A-4147-A177-3AD203B41FA5}">
                      <a16:colId xmlns:a16="http://schemas.microsoft.com/office/drawing/2014/main" val="3965977493"/>
                    </a:ext>
                  </a:extLst>
                </a:gridCol>
                <a:gridCol w="4566129">
                  <a:extLst>
                    <a:ext uri="{9D8B030D-6E8A-4147-A177-3AD203B41FA5}">
                      <a16:colId xmlns:a16="http://schemas.microsoft.com/office/drawing/2014/main" val="1050212815"/>
                    </a:ext>
                  </a:extLst>
                </a:gridCol>
                <a:gridCol w="1291066">
                  <a:extLst>
                    <a:ext uri="{9D8B030D-6E8A-4147-A177-3AD203B41FA5}">
                      <a16:colId xmlns:a16="http://schemas.microsoft.com/office/drawing/2014/main" val="4176813272"/>
                    </a:ext>
                  </a:extLst>
                </a:gridCol>
              </a:tblGrid>
              <a:tr h="548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02107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780142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материалов, технологий и качества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563173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379505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54730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КТЦМП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80779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922891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физики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460192"/>
                  </a:ext>
                </a:extLst>
              </a:tr>
              <a:tr h="383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363254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00468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111353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01789"/>
                  </a:ext>
                </a:extLst>
              </a:tr>
              <a:tr h="267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математики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748382"/>
                  </a:ext>
                </a:extLst>
              </a:tr>
              <a:tr h="267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химии и экологии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51735"/>
                  </a:ext>
                </a:extLst>
              </a:tr>
              <a:tr h="267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91519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производственного менеджмента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276209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экономики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предприятий и организаций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2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БИММЭ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883259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E64C2026-F7CA-4DC9-A034-C3557D034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226624"/>
              </p:ext>
            </p:extLst>
          </p:nvPr>
        </p:nvGraphicFramePr>
        <p:xfrm>
          <a:off x="6324894" y="921073"/>
          <a:ext cx="5786609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630">
                  <a:extLst>
                    <a:ext uri="{9D8B030D-6E8A-4147-A177-3AD203B41FA5}">
                      <a16:colId xmlns:a16="http://schemas.microsoft.com/office/drawing/2014/main" val="3965977493"/>
                    </a:ext>
                  </a:extLst>
                </a:gridCol>
                <a:gridCol w="4372782">
                  <a:extLst>
                    <a:ext uri="{9D8B030D-6E8A-4147-A177-3AD203B41FA5}">
                      <a16:colId xmlns:a16="http://schemas.microsoft.com/office/drawing/2014/main" val="1050212815"/>
                    </a:ext>
                  </a:extLst>
                </a:gridCol>
                <a:gridCol w="1098197">
                  <a:extLst>
                    <a:ext uri="{9D8B030D-6E8A-4147-A177-3AD203B41FA5}">
                      <a16:colId xmlns:a16="http://schemas.microsoft.com/office/drawing/2014/main" val="4176813272"/>
                    </a:ext>
                  </a:extLst>
                </a:gridCol>
              </a:tblGrid>
              <a:tr h="507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РИД, доли.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02107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таможенного дела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977880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650540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760226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433705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физического воспитания и спорта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699391"/>
                  </a:ext>
                </a:extLst>
              </a:tr>
              <a:tr h="22375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Инженерно-экономический колледж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38242"/>
                  </a:ext>
                </a:extLst>
              </a:tr>
              <a:tr h="243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(в т.ч. 1 товарный знак)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021" marR="3002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40*</a:t>
                      </a:r>
                    </a:p>
                  </a:txBody>
                  <a:tcPr marL="30021" marR="3002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06666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89ED10C-8FBF-48EE-B869-A653E14DB891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06241C-A0E7-4236-B5EE-7A34141AD46D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390232-E04F-4EB7-A7CF-A6480788A76A}"/>
              </a:ext>
            </a:extLst>
          </p:cNvPr>
          <p:cNvSpPr txBox="1"/>
          <p:nvPr/>
        </p:nvSpPr>
        <p:spPr>
          <a:xfrm>
            <a:off x="59019" y="6506169"/>
            <a:ext cx="120524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*В т.ч.: изобретения-1, полезные модели-8, </a:t>
            </a:r>
            <a:r>
              <a:rPr lang="ru-RU" alt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alt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ЭВМ-30 ед.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43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14725" y="90078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Научно-технические мероприятия организованные институтом в 2025г.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365190-B320-4BAA-BE65-1B6190A65D7D}"/>
              </a:ext>
            </a:extLst>
          </p:cNvPr>
          <p:cNvSpPr/>
          <p:nvPr/>
        </p:nvSpPr>
        <p:spPr>
          <a:xfrm>
            <a:off x="146348" y="980016"/>
            <a:ext cx="118516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научно-практическая заочная конференция «ЭТАП-2025». Ответственный за организацию: Савицкий С.К.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Международная научно-практическая заочная конференция «Диалог наук: единство знаний в эпоху перемен».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Отв. за организацию: Савицкий С.К.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сетевая научно практическая конференция  "Большие системы: устойчивость и безопасность в современном мире – LS S&amp;S MW"25. Ответственный за организацию: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Макарова И.В.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Международная конференция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18th International Conference on the Developments in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eSystems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Engineering (DeSE2025)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(Отдельная секция).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Мустафина Д. Н.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Международный научный семинар по проблемам машиностроения с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Xihua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University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China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Мустафина Д. Н.</a:t>
            </a:r>
          </a:p>
          <a:p>
            <a:pPr marL="268288" indent="-268288" algn="just">
              <a:buFont typeface="Calibri" pitchFamily="34" charset="0"/>
              <a:buAutoNum type="arabicPeriod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Международный научный семинар «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жизни как приоритет социально-экономической политики государства». Ответственный за организацию: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Аетдинова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Р.Р.</a:t>
            </a:r>
          </a:p>
          <a:p>
            <a:pPr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 startAt="7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научно-практическая конференция студентов, аспирантов и молодых ученых «X</a:t>
            </a:r>
            <a:r>
              <a:rPr lang="en-US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Камские чтения». </a:t>
            </a:r>
          </a:p>
          <a:p>
            <a:pPr marL="268288" indent="-268288" algn="just">
              <a:buFont typeface="+mj-lt"/>
              <a:buAutoNum type="arabicPeriod" startAt="7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онлайн-практикум «Особенности работы с детьми с особыми образовательными потребностями». Отв.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Комарова Л.Ю.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ctr">
              <a:defRPr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</a:t>
            </a:r>
          </a:p>
          <a:p>
            <a:pPr marL="342900" indent="-342900" algn="just">
              <a:buFont typeface="+mj-lt"/>
              <a:buAutoNum type="arabicPeriod" startAt="9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Закамский региональный конкурс «IT-разработка 2025» для школьников и студентов СПО.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Отв. за организацию: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Ишмурадова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И.И.</a:t>
            </a:r>
          </a:p>
          <a:p>
            <a:pPr marL="268288" indent="-268288" algn="just">
              <a:buFont typeface="Calibri" pitchFamily="34" charset="0"/>
              <a:buAutoNum type="arabicPeriod" startAt="9"/>
              <a:defRPr/>
            </a:pP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Девятнадцатая </a:t>
            </a:r>
            <a:r>
              <a:rPr lang="ru-RU" altLang="ru-RU" sz="1400" dirty="0" err="1">
                <a:latin typeface="Times New Roman" pitchFamily="18" charset="0"/>
                <a:cs typeface="Times New Roman" pitchFamily="18" charset="0"/>
              </a:rPr>
              <a:t>Закамская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региональная олимпиада на платформе 1С.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Валиев Р.А.</a:t>
            </a:r>
          </a:p>
          <a:p>
            <a:pPr marL="268288" indent="-268288" algn="just">
              <a:buFont typeface="Calibri" pitchFamily="34" charset="0"/>
              <a:buAutoNum type="arabicPeriod" startAt="9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Научно-образовательный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хакатон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«Мобильная разработка для студентов».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Файзуллина А.Г.</a:t>
            </a:r>
          </a:p>
          <a:p>
            <a:pPr marL="268288" indent="-268288" algn="just">
              <a:buFont typeface="Calibri" pitchFamily="34" charset="0"/>
              <a:buAutoNum type="arabicPeriod" startAt="9"/>
              <a:defRPr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Республиканский семинар-практикум «Современные образовательные технологии, как средство повышения качества образования в процессе коррекционной работы с детьми ОВЗ». 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организацию: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Закирова Л.М.</a:t>
            </a:r>
          </a:p>
          <a:p>
            <a:pPr marL="268288" indent="-268288" algn="ctr">
              <a:defRPr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Мероприятия в рамках университета, института</a:t>
            </a:r>
            <a:endParaRPr lang="ru-RU" alt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научная конференция профессорско-преподавательского состава Набережночелнинского института КФУ. </a:t>
            </a:r>
          </a:p>
          <a:p>
            <a:pPr marL="268288" indent="-268288">
              <a:buFont typeface="Calibri" pitchFamily="34" charset="0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образовательно-научная конференция студентов. </a:t>
            </a:r>
          </a:p>
          <a:p>
            <a:pPr marL="268288" indent="-268288">
              <a:buFont typeface="Calibri" pitchFamily="34" charset="0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предпринимательских компетенций для обучающихся в </a:t>
            </a:r>
            <a:r>
              <a:rPr lang="ru-RU" alt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Набережночелнинском</a:t>
            </a: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институте КФУ </a:t>
            </a:r>
          </a:p>
          <a:p>
            <a:pPr marL="268288" indent="-268288">
              <a:buFont typeface="Calibri" pitchFamily="34" charset="0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науки «Открывая мир науки».</a:t>
            </a:r>
          </a:p>
          <a:p>
            <a:pPr marL="268288" indent="-268288">
              <a:buFont typeface="Calibri" pitchFamily="34" charset="0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науки – Научные бои.</a:t>
            </a:r>
          </a:p>
          <a:p>
            <a:pPr marL="268288" indent="-268288">
              <a:buFont typeface="Calibri" pitchFamily="34" charset="0"/>
              <a:buAutoNum type="arabicPeriod" startAt="13"/>
              <a:defRPr/>
            </a:pPr>
            <a:r>
              <a:rPr lang="ru-RU" alt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Ночь науки.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FDBD67-0A03-42FF-A6DC-D3369866C15B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85F069-C05F-4883-90F0-B130AA0D5A12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6078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ED1921-62BD-434C-A221-817B32BC7D9F}"/>
              </a:ext>
            </a:extLst>
          </p:cNvPr>
          <p:cNvSpPr/>
          <p:nvPr/>
        </p:nvSpPr>
        <p:spPr>
          <a:xfrm>
            <a:off x="1847862" y="1010075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студент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40291F-1DD3-4B9F-B9C8-A5F5678C4EC6}"/>
              </a:ext>
            </a:extLst>
          </p:cNvPr>
          <p:cNvSpPr/>
          <p:nvPr/>
        </p:nvSpPr>
        <p:spPr>
          <a:xfrm>
            <a:off x="3658134" y="970037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Правительства РФ по приоритетным направлениям модернизации и технологического развития российской экономики во 1 семестре 2025/26 учебного года 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8B88265-2987-48BB-8567-BFCE5F3A6DCE}"/>
              </a:ext>
            </a:extLst>
          </p:cNvPr>
          <p:cNvCxnSpPr>
            <a:cxnSpLocks/>
          </p:cNvCxnSpPr>
          <p:nvPr/>
        </p:nvCxnSpPr>
        <p:spPr>
          <a:xfrm flipV="1">
            <a:off x="1937792" y="2043849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329730F-00F0-4F3B-BB6D-F6C9B43DA8BA}"/>
              </a:ext>
            </a:extLst>
          </p:cNvPr>
          <p:cNvSpPr/>
          <p:nvPr/>
        </p:nvSpPr>
        <p:spPr>
          <a:xfrm>
            <a:off x="1847862" y="1552374"/>
            <a:ext cx="440043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студентов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4927F0B-BCC7-4196-BDAE-EAE610935272}"/>
              </a:ext>
            </a:extLst>
          </p:cNvPr>
          <p:cNvSpPr/>
          <p:nvPr/>
        </p:nvSpPr>
        <p:spPr>
          <a:xfrm>
            <a:off x="3693962" y="1495079"/>
            <a:ext cx="8336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Президента РФ по приоритетным направлениям модернизации и технологического развития российской экономики во 1 семестре 2025/26 учебного года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CE4813-62C3-4434-AFE3-2CE95140A7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4" y="1034387"/>
            <a:ext cx="1856004" cy="1533133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7E95040D-A64A-4D35-A230-075274F3E6B0}"/>
              </a:ext>
            </a:extLst>
          </p:cNvPr>
          <p:cNvCxnSpPr>
            <a:cxnSpLocks/>
          </p:cNvCxnSpPr>
          <p:nvPr/>
        </p:nvCxnSpPr>
        <p:spPr>
          <a:xfrm>
            <a:off x="2058592" y="1507238"/>
            <a:ext cx="6629696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98048B4-1CF6-4280-AF79-792B86B8CE7B}"/>
              </a:ext>
            </a:extLst>
          </p:cNvPr>
          <p:cNvSpPr txBox="1"/>
          <p:nvPr/>
        </p:nvSpPr>
        <p:spPr>
          <a:xfrm>
            <a:off x="9803433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A6F22B-0E92-477A-8219-A37505F645A8}"/>
              </a:ext>
            </a:extLst>
          </p:cNvPr>
          <p:cNvSpPr txBox="1"/>
          <p:nvPr/>
        </p:nvSpPr>
        <p:spPr>
          <a:xfrm>
            <a:off x="9803433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26601B69-CC9A-4225-8B0A-357780966DDB}"/>
              </a:ext>
            </a:extLst>
          </p:cNvPr>
          <p:cNvCxnSpPr>
            <a:cxnSpLocks/>
          </p:cNvCxnSpPr>
          <p:nvPr/>
        </p:nvCxnSpPr>
        <p:spPr>
          <a:xfrm>
            <a:off x="2058592" y="869327"/>
            <a:ext cx="655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182031" y="4716498"/>
            <a:ext cx="6103868" cy="1508100"/>
            <a:chOff x="550335" y="3004270"/>
            <a:chExt cx="8263851" cy="1852481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35" y="3088522"/>
              <a:ext cx="821266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Box 22"/>
            <p:cNvSpPr txBox="1">
              <a:spLocks noChangeArrowheads="1"/>
            </p:cNvSpPr>
            <p:nvPr/>
          </p:nvSpPr>
          <p:spPr bwMode="auto">
            <a:xfrm>
              <a:off x="1406374" y="3004270"/>
              <a:ext cx="7407812" cy="185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917" tIns="60958" rIns="121917" bIns="60958">
              <a:spAutoFit/>
            </a:bodyPr>
            <a:lstStyle/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патентов ОИС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305 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публикаций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724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докладов на конференциях</a:t>
              </a:r>
            </a:p>
            <a:p>
              <a:pPr>
                <a:defRPr/>
              </a:pPr>
              <a:r>
                <a:rPr lang="ru-RU" altLang="ru-RU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r>
                <a:rPr lang="ru-RU" altLang="ru-RU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призовых мест на конкурсах научных работ</a:t>
              </a:r>
            </a:p>
            <a:p>
              <a:pPr>
                <a:defRPr/>
              </a:pPr>
              <a:endParaRPr lang="ru-RU" alt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653E751-1BAF-4C2E-B481-6E3957370C62}"/>
              </a:ext>
            </a:extLst>
          </p:cNvPr>
          <p:cNvSpPr txBox="1"/>
          <p:nvPr/>
        </p:nvSpPr>
        <p:spPr>
          <a:xfrm>
            <a:off x="2421594" y="247110"/>
            <a:ext cx="5702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  <a:latin typeface="Arial Narrow" panose="020B0606020202030204" pitchFamily="34" charset="0"/>
                <a:cs typeface="Aharoni" pitchFamily="2" charset="-79"/>
              </a:defRPr>
            </a:lvl1pPr>
          </a:lstStyle>
          <a:p>
            <a:r>
              <a:rPr lang="ru-RU" altLang="ru-RU" dirty="0"/>
              <a:t>РЕЗУЛЬТАТИВНОСТЬ НИРС</a:t>
            </a:r>
            <a:endParaRPr lang="ru-RU" dirty="0"/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D007A982-68D8-4DF3-9C63-A5B3D62B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76369" y="6443223"/>
            <a:ext cx="2133600" cy="329279"/>
          </a:xfrm>
        </p:spPr>
        <p:txBody>
          <a:bodyPr/>
          <a:lstStyle/>
          <a:p>
            <a:pPr>
              <a:defRPr/>
            </a:pPr>
            <a:fld id="{B9470815-2E10-45F6-AD5A-90494F4F0D18}" type="slidenum">
              <a:rPr lang="ru-RU" sz="1400" smtClean="0"/>
              <a:pPr>
                <a:defRPr/>
              </a:pPr>
              <a:t>13</a:t>
            </a:fld>
            <a:endParaRPr lang="ru-RU" sz="14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332836-6E6F-45EF-ADE4-3E023FF7B7CE}"/>
              </a:ext>
            </a:extLst>
          </p:cNvPr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E46897BB-2192-4D42-B021-BB940554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190" y="193973"/>
            <a:ext cx="7707078" cy="46166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657716F-5784-4543-B07E-F2A749B291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pic>
        <p:nvPicPr>
          <p:cNvPr id="34" name="Picture 2" descr="C:\Users\MSShafigullin\Desktop\2020\5+\5+ (white).png">
            <a:extLst>
              <a:ext uri="{FF2B5EF4-FFF2-40B4-BE49-F238E27FC236}">
                <a16:creationId xmlns:a16="http://schemas.microsoft.com/office/drawing/2014/main" id="{4937157F-97EE-42D4-A079-EB312044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D248C153-F222-463B-A552-8586549C5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67D7D761-9963-47FC-920D-BE0B1E1A7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89BEA71-5783-4A47-8EED-C3AE494638BC}"/>
              </a:ext>
            </a:extLst>
          </p:cNvPr>
          <p:cNvSpPr/>
          <p:nvPr/>
        </p:nvSpPr>
        <p:spPr>
          <a:xfrm>
            <a:off x="1872548" y="2045970"/>
            <a:ext cx="1923597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студент    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8F7B0DD-D8C8-442C-9771-696BED9DA56B}"/>
              </a:ext>
            </a:extLst>
          </p:cNvPr>
          <p:cNvSpPr/>
          <p:nvPr/>
        </p:nvSpPr>
        <p:spPr>
          <a:xfrm>
            <a:off x="3693962" y="2134928"/>
            <a:ext cx="8336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Раиса РТ за достижения в научно-образовательной деятельности в 2025 году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D480A35-35D4-478B-8918-D0AF9A9F6158}"/>
              </a:ext>
            </a:extLst>
          </p:cNvPr>
          <p:cNvSpPr txBox="1"/>
          <p:nvPr/>
        </p:nvSpPr>
        <p:spPr>
          <a:xfrm>
            <a:off x="41634" y="2951174"/>
            <a:ext cx="107059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НИР: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обучающихся привлеченных в научно-исследовательскую деятельность – 715;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обучающихся привлеченных на выполнение НИОКР с оплатой труда – 37;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576045A-2329-436A-82EE-DE2F0F3BD9B3}"/>
              </a:ext>
            </a:extLst>
          </p:cNvPr>
          <p:cNvSpPr/>
          <p:nvPr/>
        </p:nvSpPr>
        <p:spPr>
          <a:xfrm>
            <a:off x="1872548" y="2481393"/>
            <a:ext cx="1923597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студента     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0B6DF80-9E5B-41C6-90FB-EA661ECC7C5F}"/>
              </a:ext>
            </a:extLst>
          </p:cNvPr>
          <p:cNvCxnSpPr>
            <a:cxnSpLocks/>
          </p:cNvCxnSpPr>
          <p:nvPr/>
        </p:nvCxnSpPr>
        <p:spPr>
          <a:xfrm flipV="1">
            <a:off x="1937792" y="2489143"/>
            <a:ext cx="6678488" cy="7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2F5E470-0C28-4C8D-A85F-1DA4DDB51C7C}"/>
              </a:ext>
            </a:extLst>
          </p:cNvPr>
          <p:cNvSpPr/>
          <p:nvPr/>
        </p:nvSpPr>
        <p:spPr>
          <a:xfrm>
            <a:off x="3693962" y="2536829"/>
            <a:ext cx="8336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 КФУ за научные достижения в 2025 году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1714F91-DE0D-494B-A0DB-F55A88928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192208"/>
              </p:ext>
            </p:extLst>
          </p:nvPr>
        </p:nvGraphicFramePr>
        <p:xfrm>
          <a:off x="5569527" y="4380016"/>
          <a:ext cx="6461396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3873">
                  <a:extLst>
                    <a:ext uri="{9D8B030D-6E8A-4147-A177-3AD203B41FA5}">
                      <a16:colId xmlns:a16="http://schemas.microsoft.com/office/drawing/2014/main" val="2196555030"/>
                    </a:ext>
                  </a:extLst>
                </a:gridCol>
                <a:gridCol w="673337">
                  <a:extLst>
                    <a:ext uri="{9D8B030D-6E8A-4147-A177-3AD203B41FA5}">
                      <a16:colId xmlns:a16="http://schemas.microsoft.com/office/drawing/2014/main" val="2850569755"/>
                    </a:ext>
                  </a:extLst>
                </a:gridCol>
                <a:gridCol w="1214447">
                  <a:extLst>
                    <a:ext uri="{9D8B030D-6E8A-4147-A177-3AD203B41FA5}">
                      <a16:colId xmlns:a16="http://schemas.microsoft.com/office/drawing/2014/main" val="3657269946"/>
                    </a:ext>
                  </a:extLst>
                </a:gridCol>
                <a:gridCol w="1319635">
                  <a:extLst>
                    <a:ext uri="{9D8B030D-6E8A-4147-A177-3AD203B41FA5}">
                      <a16:colId xmlns:a16="http://schemas.microsoft.com/office/drawing/2014/main" val="1544777837"/>
                    </a:ext>
                  </a:extLst>
                </a:gridCol>
                <a:gridCol w="1186620">
                  <a:extLst>
                    <a:ext uri="{9D8B030D-6E8A-4147-A177-3AD203B41FA5}">
                      <a16:colId xmlns:a16="http://schemas.microsoft.com/office/drawing/2014/main" val="1729134022"/>
                    </a:ext>
                  </a:extLst>
                </a:gridCol>
                <a:gridCol w="653885">
                  <a:extLst>
                    <a:ext uri="{9D8B030D-6E8A-4147-A177-3AD203B41FA5}">
                      <a16:colId xmlns:a16="http://schemas.microsoft.com/office/drawing/2014/main" val="1232691869"/>
                    </a:ext>
                  </a:extLst>
                </a:gridCol>
                <a:gridCol w="719599">
                  <a:extLst>
                    <a:ext uri="{9D8B030D-6E8A-4147-A177-3AD203B41FA5}">
                      <a16:colId xmlns:a16="http://schemas.microsoft.com/office/drawing/2014/main" val="1152937573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РИД,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Доклады на конференциях,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Призовые места на конкурсах,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СНК,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Гранты,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7888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673294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199521"/>
                  </a:ext>
                </a:extLst>
              </a:tr>
              <a:tr h="2426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5060568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17535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068802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53264995-36EC-4426-8778-18E288FBF01B}"/>
              </a:ext>
            </a:extLst>
          </p:cNvPr>
          <p:cNvSpPr txBox="1"/>
          <p:nvPr/>
        </p:nvSpPr>
        <p:spPr>
          <a:xfrm>
            <a:off x="3048000" y="39476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характеристики результатов НИРС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C9A15A-76A2-4E9C-BE77-CD025165E5EF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ED8608-4789-4A1F-8F4F-7ED5F0193AEE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398191-7B1B-4C95-8658-760CFC8FA470}"/>
              </a:ext>
            </a:extLst>
          </p:cNvPr>
          <p:cNvSpPr txBox="1"/>
          <p:nvPr/>
        </p:nvSpPr>
        <p:spPr>
          <a:xfrm>
            <a:off x="905291" y="4347166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2025 г.: </a:t>
            </a:r>
          </a:p>
        </p:txBody>
      </p:sp>
    </p:spTree>
    <p:extLst>
      <p:ext uri="{BB962C8B-B14F-4D97-AF65-F5344CB8AC3E}">
        <p14:creationId xmlns:p14="http://schemas.microsoft.com/office/powerpoint/2010/main" val="4026450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53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87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80857" y="81906"/>
            <a:ext cx="7707078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поддержанных заявок поданных на студенческие конкурсы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2" y="19780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14</a:t>
            </a:fld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CCBDA21-92BE-4B6B-B97A-710556115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081195"/>
              </p:ext>
            </p:extLst>
          </p:nvPr>
        </p:nvGraphicFramePr>
        <p:xfrm>
          <a:off x="307268" y="970458"/>
          <a:ext cx="11577464" cy="5696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817">
                  <a:extLst>
                    <a:ext uri="{9D8B030D-6E8A-4147-A177-3AD203B41FA5}">
                      <a16:colId xmlns:a16="http://schemas.microsoft.com/office/drawing/2014/main" val="2511618810"/>
                    </a:ext>
                  </a:extLst>
                </a:gridCol>
                <a:gridCol w="3867973">
                  <a:extLst>
                    <a:ext uri="{9D8B030D-6E8A-4147-A177-3AD203B41FA5}">
                      <a16:colId xmlns:a16="http://schemas.microsoft.com/office/drawing/2014/main" val="2798226056"/>
                    </a:ext>
                  </a:extLst>
                </a:gridCol>
                <a:gridCol w="3053294">
                  <a:extLst>
                    <a:ext uri="{9D8B030D-6E8A-4147-A177-3AD203B41FA5}">
                      <a16:colId xmlns:a16="http://schemas.microsoft.com/office/drawing/2014/main" val="3777784512"/>
                    </a:ext>
                  </a:extLst>
                </a:gridCol>
                <a:gridCol w="2316427">
                  <a:extLst>
                    <a:ext uri="{9D8B030D-6E8A-4147-A177-3AD203B41FA5}">
                      <a16:colId xmlns:a16="http://schemas.microsoft.com/office/drawing/2014/main" val="1198126177"/>
                    </a:ext>
                  </a:extLst>
                </a:gridCol>
                <a:gridCol w="1984953">
                  <a:extLst>
                    <a:ext uri="{9D8B030D-6E8A-4147-A177-3AD203B41FA5}">
                      <a16:colId xmlns:a16="http://schemas.microsoft.com/office/drawing/2014/main" val="1051380099"/>
                    </a:ext>
                  </a:extLst>
                </a:gridCol>
              </a:tblGrid>
              <a:tr h="445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конкурса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Научное направление проекта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участника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6434666"/>
                  </a:ext>
                </a:extLst>
              </a:tr>
              <a:tr h="56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Альфа-Шанс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Электротехника для транспортных средств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Хамбалов А.М.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Электроэнергетики и электротехники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994745"/>
                  </a:ext>
                </a:extLst>
              </a:tr>
              <a:tr h="27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 Президента Российской Федерации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технологии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Кривоногова А.Е.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БИММЭ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7813538"/>
                  </a:ext>
                </a:extLst>
              </a:tr>
              <a:tr h="56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"Орбита Профессионалов" ПАО "Соллерс"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Хаков А.Р.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БИММЭ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4488920"/>
                  </a:ext>
                </a:extLst>
              </a:tr>
              <a:tr h="56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Stipendium Hungaricum (программа стажировки)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Давлетшина В.А.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376975"/>
                  </a:ext>
                </a:extLst>
              </a:tr>
              <a:tr h="56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Студенческий стартап 6 очередь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технологии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Давлетшина В.А., Гарифуллина К.Ф.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3173527"/>
                  </a:ext>
                </a:extLst>
              </a:tr>
              <a:tr h="27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Студенческий стартап 6 очередь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технологии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Хабибуллин Р.Р.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КТЦМП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3253861"/>
                  </a:ext>
                </a:extLst>
              </a:tr>
              <a:tr h="27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Студенческий стартап 6 очередь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технологии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Заколенкин Е.М.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7683200"/>
                  </a:ext>
                </a:extLst>
              </a:tr>
              <a:tr h="27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Студенческий стартап 6 очередь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технологии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Фомин Е.В.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6666008"/>
                  </a:ext>
                </a:extLst>
              </a:tr>
              <a:tr h="56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 Правительства Республики Татарстан «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Алгарыш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Администрирование межсетевых экранов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Сафиуллин А.М.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Информационных систем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930691"/>
                  </a:ext>
                </a:extLst>
              </a:tr>
              <a:tr h="225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Альфа-стипендия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Электротехника для транспортных средств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Волков Л.Е.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Электроэнергетики и электротехники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9073827"/>
                  </a:ext>
                </a:extLst>
              </a:tr>
              <a:tr h="278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Альфа-стипендия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Сунцова К.С.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Информационных систем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2767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Грант Пекинского политехнического института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Искусственный интеллект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Латыпов Д.И.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103834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FEC63C9-6026-4DFA-9388-30D64D00CAA1}"/>
              </a:ext>
            </a:extLst>
          </p:cNvPr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044F1-ABAD-47F3-8394-4D9BCB559A11}"/>
              </a:ext>
            </a:extLst>
          </p:cNvPr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01034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1020016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19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079" y="50446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461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11"/>
          <p:cNvSpPr txBox="1">
            <a:spLocks noChangeArrowheads="1"/>
          </p:cNvSpPr>
          <p:nvPr/>
        </p:nvSpPr>
        <p:spPr bwMode="auto">
          <a:xfrm>
            <a:off x="1884441" y="148562"/>
            <a:ext cx="706361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Студенческие научные кружки</a:t>
            </a:r>
          </a:p>
        </p:txBody>
      </p:sp>
      <p:pic>
        <p:nvPicPr>
          <p:cNvPr id="820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16" y="214797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5791200" y="1053711"/>
            <a:ext cx="6521065" cy="36009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 anchor="ctr">
            <a:spAutoFit/>
          </a:bodyPr>
          <a:lstStyle/>
          <a:p>
            <a:pPr defTabSz="1219108">
              <a:tabLst>
                <a:tab pos="3327151" algn="l"/>
              </a:tabLs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СНК Естественно-научной и технической направленности: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VR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ЛАБОРАТОРИЯ»,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«ПРОЕКТИРОВАНИЕ И КОНСТРУИРОВАНИЕ В АВТОМОБИЛЕСТРОЕНИИ»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«ПАТЕНТОВЕДЕНИЕ»,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«АДДИТИВНЫЕ ТЕХНОЛОГИИ»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«АВТОМАТИЗИРОВАННЫЙ МОНИТОРИНГ ТОЧНОСТИ»,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«ДИФФЕРЕНЦИАЛЬНЫЕ ЗУБЧАТЫЕ ТРАНСФОРМАТОРЫ  ВРАЩАЮЩЕГО МОМЕНТА»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«ЦИФРОВОЙ ТРАНСПОРТ», «МОДЕЛИРОВАНИЕ ТЕХНОЛОГИЙ ЗАГОТОВИТЕЛЬНОГО ПРОИЗВОДСТВА»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«ВЫСОКОЭНЕРГЕТИЧЕСКАЯ ФИЗИКА»,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«ЭЛЕКТРИЧЕСКИЕ РАЗРЯДЫ»,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«ЭЛЕКТРОН»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spc="-4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«МЕХАТРОНИКА И РОБОТОТЕХНИКА» 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«БЕЗОПАСНАЯ СРЕДА», 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«ГЕОМЕТРИЯ КОНЕЧНЫХ АЛГЕБР»</a:t>
            </a:r>
          </a:p>
          <a:p>
            <a:pPr defTabSz="1219108">
              <a:tabLst>
                <a:tab pos="3327151" algn="l"/>
              </a:tabLst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«ИНФОРМАЦИОННОЕ МОДЕЛИРОВАНИЕ В СТРОИТЕЛЬСТВЕ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»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2031" y="1608969"/>
            <a:ext cx="577003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СНК Социально-гуманитарной направленности: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«ЛИНГВИСТИКА И ЛИНГВОДИДАКТИКА»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«ТАМОЖЕННОЕ ДЕЛО И ПРАВО»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«КЛУБ МОЛОДОГО ЭКОНОМИСТА»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«КОГНИТИВНАЯ ПСИХОЛОГИЯ»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«ЦИФРОВАЯ ТРАНСФОРМАЦИЯ  И ЦИФРОВИЗАЦИЯ ЭКОНОМИЧЕСКОЙ ДЕЯТЕЛЬНОСТИ»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«ИННОВАЦИИ В УПРАВЛЕНИИ»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«НАУЧНЫЕ ИССЛЕДОВАНИЯ В ЭКОНОМИКЕ»,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SCIENCE UP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»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«РУССКОЕ СЛОВО» </a:t>
            </a:r>
          </a:p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</a:rPr>
              <a:t>«ЦИФРОВЫЕ ПРАВА И КРИПТОВАЛЮТА: ПРАВОВЫЕ И ТЕХНОЛОГИЧЕСКИЕ АСПЕКТЫ»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4" y="4454725"/>
            <a:ext cx="1746239" cy="232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13971"/>
          <a:stretch/>
        </p:blipFill>
        <p:spPr bwMode="auto">
          <a:xfrm>
            <a:off x="2059230" y="4487975"/>
            <a:ext cx="2160795" cy="231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Номер слайда 2">
            <a:extLst>
              <a:ext uri="{FF2B5EF4-FFF2-40B4-BE49-F238E27FC236}">
                <a16:creationId xmlns:a16="http://schemas.microsoft.com/office/drawing/2014/main" id="{52202504-87C5-4B37-9E72-314BE2FC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15</a:t>
            </a:fld>
            <a:endParaRPr lang="ru-RU" sz="16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25AE43A-17A7-4318-B679-CE03B313F0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32" name="TextBox 22">
            <a:extLst>
              <a:ext uri="{FF2B5EF4-FFF2-40B4-BE49-F238E27FC236}">
                <a16:creationId xmlns:a16="http://schemas.microsoft.com/office/drawing/2014/main" id="{6164B593-48C2-47AC-85E9-2FE26A44A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525" y="1053711"/>
            <a:ext cx="5372685" cy="84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25 СНК и 1 СКБ «Автомобилестроение»; </a:t>
            </a:r>
          </a:p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678 участников СНК.</a:t>
            </a:r>
          </a:p>
          <a:p>
            <a:pPr>
              <a:defRPr/>
            </a:pPr>
            <a:endParaRPr lang="ru-RU" alt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B1DF3F15-6DD8-497A-8D0A-3B4357196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5662" y="4620315"/>
            <a:ext cx="7406431" cy="178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журналах из перечня ВАК 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17;</a:t>
            </a:r>
          </a:p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РИНЦ 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495</a:t>
            </a:r>
          </a:p>
          <a:p>
            <a:pPr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научных конференциях:</a:t>
            </a:r>
          </a:p>
          <a:p>
            <a:pPr>
              <a:defRPr/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международные – 190;</a:t>
            </a:r>
          </a:p>
          <a:p>
            <a:pPr>
              <a:defRPr/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всероссийские – 294;</a:t>
            </a:r>
          </a:p>
          <a:p>
            <a:pPr>
              <a:defRPr/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университетские – 631.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E3071B-A561-4C10-BE16-4ECCE63C7253}"/>
              </a:ext>
            </a:extLst>
          </p:cNvPr>
          <p:cNvSpPr txBox="1"/>
          <p:nvPr/>
        </p:nvSpPr>
        <p:spPr>
          <a:xfrm>
            <a:off x="7759554" y="5569554"/>
            <a:ext cx="6115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Призовые места в научных конкурсах: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-международные – 5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-всероссийские – 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A6E4A2-517A-4B60-BB0D-0AF68CA61671}"/>
              </a:ext>
            </a:extLst>
          </p:cNvPr>
          <p:cNvSpPr txBox="1"/>
          <p:nvPr/>
        </p:nvSpPr>
        <p:spPr>
          <a:xfrm>
            <a:off x="11291357" y="105491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3F9146-936E-4A70-884A-4E8C339E453A}"/>
              </a:ext>
            </a:extLst>
          </p:cNvPr>
          <p:cNvSpPr txBox="1"/>
          <p:nvPr/>
        </p:nvSpPr>
        <p:spPr>
          <a:xfrm>
            <a:off x="11311467" y="50916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   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20749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970823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819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079" y="504462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461" y="154516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11"/>
          <p:cNvSpPr txBox="1">
            <a:spLocks noChangeArrowheads="1"/>
          </p:cNvSpPr>
          <p:nvPr/>
        </p:nvSpPr>
        <p:spPr bwMode="auto">
          <a:xfrm>
            <a:off x="1884441" y="148562"/>
            <a:ext cx="706361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Студенческие научные кружки</a:t>
            </a:r>
          </a:p>
        </p:txBody>
      </p:sp>
      <p:pic>
        <p:nvPicPr>
          <p:cNvPr id="8201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16" y="214797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Номер слайда 2">
            <a:extLst>
              <a:ext uri="{FF2B5EF4-FFF2-40B4-BE49-F238E27FC236}">
                <a16:creationId xmlns:a16="http://schemas.microsoft.com/office/drawing/2014/main" id="{52202504-87C5-4B37-9E72-314BE2FC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16</a:t>
            </a:fld>
            <a:endParaRPr lang="ru-RU" sz="16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25AE43A-17A7-4318-B679-CE03B313F0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7A6E4A2-517A-4B60-BB0D-0AF68CA61671}"/>
              </a:ext>
            </a:extLst>
          </p:cNvPr>
          <p:cNvSpPr txBox="1"/>
          <p:nvPr/>
        </p:nvSpPr>
        <p:spPr>
          <a:xfrm>
            <a:off x="11291357" y="105491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3F9146-936E-4A70-884A-4E8C339E453A}"/>
              </a:ext>
            </a:extLst>
          </p:cNvPr>
          <p:cNvSpPr txBox="1"/>
          <p:nvPr/>
        </p:nvSpPr>
        <p:spPr>
          <a:xfrm>
            <a:off x="11311467" y="509163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   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BC3FF09-7CE8-48C1-B415-C8D695ACE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511875"/>
              </p:ext>
            </p:extLst>
          </p:nvPr>
        </p:nvGraphicFramePr>
        <p:xfrm>
          <a:off x="117766" y="978408"/>
          <a:ext cx="6200456" cy="5879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298">
                  <a:extLst>
                    <a:ext uri="{9D8B030D-6E8A-4147-A177-3AD203B41FA5}">
                      <a16:colId xmlns:a16="http://schemas.microsoft.com/office/drawing/2014/main" val="239668368"/>
                    </a:ext>
                  </a:extLst>
                </a:gridCol>
                <a:gridCol w="3094520">
                  <a:extLst>
                    <a:ext uri="{9D8B030D-6E8A-4147-A177-3AD203B41FA5}">
                      <a16:colId xmlns:a16="http://schemas.microsoft.com/office/drawing/2014/main" val="3109586947"/>
                    </a:ext>
                  </a:extLst>
                </a:gridCol>
                <a:gridCol w="1511424">
                  <a:extLst>
                    <a:ext uri="{9D8B030D-6E8A-4147-A177-3AD203B41FA5}">
                      <a16:colId xmlns:a16="http://schemas.microsoft.com/office/drawing/2014/main" val="1122615101"/>
                    </a:ext>
                  </a:extLst>
                </a:gridCol>
                <a:gridCol w="1274214">
                  <a:extLst>
                    <a:ext uri="{9D8B030D-6E8A-4147-A177-3AD203B41FA5}">
                      <a16:colId xmlns:a16="http://schemas.microsoft.com/office/drawing/2014/main" val="1243804832"/>
                    </a:ext>
                  </a:extLst>
                </a:gridCol>
              </a:tblGrid>
              <a:tr h="707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СНК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мин. показателей,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4129078920"/>
                  </a:ext>
                </a:extLst>
              </a:tr>
              <a:tr h="19876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СНК Естественно-научной и технической направленности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4797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-Лаборатория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СТС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2929032409"/>
                  </a:ext>
                </a:extLst>
              </a:tr>
              <a:tr h="382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конструирование в автомобилестроении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МиК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1864936041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Аддитивные технологии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МТиК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3953100500"/>
                  </a:ext>
                </a:extLst>
              </a:tr>
              <a:tr h="41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Моделирование технологий заготовительного производства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2431124123"/>
                  </a:ext>
                </a:extLst>
              </a:tr>
              <a:tr h="41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Дифференциальные зубчатые трансформаторы вращающего момента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3572344164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Электрические разряды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ВЭПиА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650689435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ЭЭиЭТ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3093122668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Безопасная среда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ХиЭ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905129627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Таможенное дело и право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КАиМП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3370643325"/>
                  </a:ext>
                </a:extLst>
              </a:tr>
              <a:tr h="41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моделирование в строительстве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783678024"/>
                  </a:ext>
                </a:extLst>
              </a:tr>
              <a:tr h="41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Патентоведение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58643359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Высокоэнергетическая физика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физики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1268016086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транспорт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ИС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3596694609"/>
                  </a:ext>
                </a:extLst>
              </a:tr>
              <a:tr h="382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Автоматизированный мониторинг точности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ТЦМП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2219082198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Мехатроника и робототехника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АИУ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2152682532"/>
                  </a:ext>
                </a:extLst>
              </a:tr>
              <a:tr h="198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СКБ «Автомобилестроение»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1464761085"/>
                  </a:ext>
                </a:extLst>
              </a:tr>
              <a:tr h="1987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89" marR="61689" marT="0" marB="0"/>
                </a:tc>
                <a:extLst>
                  <a:ext uri="{0D108BD9-81ED-4DB2-BD59-A6C34878D82A}">
                    <a16:rowId xmlns:a16="http://schemas.microsoft.com/office/drawing/2014/main" val="20078741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AAF07C0-C071-4306-8F4D-FB6149BE8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277685"/>
              </p:ext>
            </p:extLst>
          </p:nvPr>
        </p:nvGraphicFramePr>
        <p:xfrm>
          <a:off x="6385056" y="959223"/>
          <a:ext cx="5724206" cy="5190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696">
                  <a:extLst>
                    <a:ext uri="{9D8B030D-6E8A-4147-A177-3AD203B41FA5}">
                      <a16:colId xmlns:a16="http://schemas.microsoft.com/office/drawing/2014/main" val="2890000485"/>
                    </a:ext>
                  </a:extLst>
                </a:gridCol>
                <a:gridCol w="2856833">
                  <a:extLst>
                    <a:ext uri="{9D8B030D-6E8A-4147-A177-3AD203B41FA5}">
                      <a16:colId xmlns:a16="http://schemas.microsoft.com/office/drawing/2014/main" val="3089304906"/>
                    </a:ext>
                  </a:extLst>
                </a:gridCol>
                <a:gridCol w="1395334">
                  <a:extLst>
                    <a:ext uri="{9D8B030D-6E8A-4147-A177-3AD203B41FA5}">
                      <a16:colId xmlns:a16="http://schemas.microsoft.com/office/drawing/2014/main" val="3794874369"/>
                    </a:ext>
                  </a:extLst>
                </a:gridCol>
                <a:gridCol w="1176343">
                  <a:extLst>
                    <a:ext uri="{9D8B030D-6E8A-4147-A177-3AD203B41FA5}">
                      <a16:colId xmlns:a16="http://schemas.microsoft.com/office/drawing/2014/main" val="73001578"/>
                    </a:ext>
                  </a:extLst>
                </a:gridCol>
              </a:tblGrid>
              <a:tr h="48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СНК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мин. показателей,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7204627"/>
                  </a:ext>
                </a:extLst>
              </a:tr>
              <a:tr h="14414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СНК Социально-гуманитарной направленности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7093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Лингвистика и лингводидактика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618812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молодого экономиста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ЭПиО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175480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исследования в экономике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ЭПиО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584327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Когнитивная психология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СГН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8511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Инновации в управлении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6022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и цифровизация экономической деятельности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БИиММЭ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069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 up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3509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Геометрия конечных алгебр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математики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64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права и криптовалюта: правовые и технологические аспекты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84545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Русское слово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СГН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86454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394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409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9"/>
            <a:ext cx="12192000" cy="91212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Прием в аспирантуру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58449"/>
              </p:ext>
            </p:extLst>
          </p:nvPr>
        </p:nvGraphicFramePr>
        <p:xfrm>
          <a:off x="31324" y="903051"/>
          <a:ext cx="12129352" cy="6010920"/>
        </p:xfrm>
        <a:graphic>
          <a:graphicData uri="http://schemas.openxmlformats.org/drawingml/2006/table">
            <a:tbl>
              <a:tblPr/>
              <a:tblGrid>
                <a:gridCol w="6206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582">
                  <a:extLst>
                    <a:ext uri="{9D8B030D-6E8A-4147-A177-3AD203B41FA5}">
                      <a16:colId xmlns:a16="http://schemas.microsoft.com/office/drawing/2014/main" val="1964485445"/>
                    </a:ext>
                  </a:extLst>
                </a:gridCol>
                <a:gridCol w="909782">
                  <a:extLst>
                    <a:ext uri="{9D8B030D-6E8A-4147-A177-3AD203B41FA5}">
                      <a16:colId xmlns:a16="http://schemas.microsoft.com/office/drawing/2014/main" val="2223388545"/>
                    </a:ext>
                  </a:extLst>
                </a:gridCol>
                <a:gridCol w="976442">
                  <a:extLst>
                    <a:ext uri="{9D8B030D-6E8A-4147-A177-3AD203B41FA5}">
                      <a16:colId xmlns:a16="http://schemas.microsoft.com/office/drawing/2014/main" val="1573355493"/>
                    </a:ext>
                  </a:extLst>
                </a:gridCol>
              </a:tblGrid>
              <a:tr h="22478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направлений подготовки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Шифр научной специальности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план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147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Электрофизика, электрофизические установки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1.3.13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Механика жидкости, газа и плазмы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анализ, управление и обработка информации, статистика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Автоматизация и управление технологическими процессами и производствами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Электротехнические комплексы и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Турбомашины и поршневые двигатели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Роботы, мехатроника и робототехнические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и оборудование механической и физико-технической обработки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и машины обработки давлением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Сварка, родственные процессы и технологии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321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Гидравлические машины, вакуумная, компрессорная техника, гидро- и пневмосистемы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средства и комплексы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Материаловедение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Литейное производство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Нанотехнологии и наноматериалы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Эксплуатация автомобильного транспорта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Интеллектуальные транспортные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2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 и отраслевая экономика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Теоретическая, прикладная и сравнительно-сопоставительная лингвистика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Междисциплинарные исследования языка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637017"/>
                  </a:ext>
                </a:extLst>
              </a:tr>
              <a:tr h="2247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12/5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45/9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17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65DCF9-E7B0-46A9-BDC8-0417F718E228}"/>
              </a:ext>
            </a:extLst>
          </p:cNvPr>
          <p:cNvSpPr txBox="1"/>
          <p:nvPr/>
        </p:nvSpPr>
        <p:spPr>
          <a:xfrm>
            <a:off x="11251123" y="5930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BC200E-24F0-4417-A180-92DD61D142F4}"/>
              </a:ext>
            </a:extLst>
          </p:cNvPr>
          <p:cNvSpPr txBox="1"/>
          <p:nvPr/>
        </p:nvSpPr>
        <p:spPr>
          <a:xfrm>
            <a:off x="11271233" y="4629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17969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623102" y="36953"/>
            <a:ext cx="7470476" cy="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Подготовка кадров. </a:t>
            </a:r>
          </a:p>
          <a:p>
            <a:pPr algn="ctr"/>
            <a:r>
              <a:rPr lang="ru-RU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Защита диссертаций и присвоение учёных званий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18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65922EAC-A456-48A9-B890-7BB1E758A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344743"/>
              </p:ext>
            </p:extLst>
          </p:nvPr>
        </p:nvGraphicFramePr>
        <p:xfrm>
          <a:off x="114477" y="1040955"/>
          <a:ext cx="6489521" cy="2971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429">
                  <a:extLst>
                    <a:ext uri="{9D8B030D-6E8A-4147-A177-3AD203B41FA5}">
                      <a16:colId xmlns:a16="http://schemas.microsoft.com/office/drawing/2014/main" val="1081805158"/>
                    </a:ext>
                  </a:extLst>
                </a:gridCol>
                <a:gridCol w="2775712">
                  <a:extLst>
                    <a:ext uri="{9D8B030D-6E8A-4147-A177-3AD203B41FA5}">
                      <a16:colId xmlns:a16="http://schemas.microsoft.com/office/drawing/2014/main" val="2312614033"/>
                    </a:ext>
                  </a:extLst>
                </a:gridCol>
                <a:gridCol w="1606344">
                  <a:extLst>
                    <a:ext uri="{9D8B030D-6E8A-4147-A177-3AD203B41FA5}">
                      <a16:colId xmlns:a16="http://schemas.microsoft.com/office/drawing/2014/main" val="807947701"/>
                    </a:ext>
                  </a:extLst>
                </a:gridCol>
                <a:gridCol w="1691036">
                  <a:extLst>
                    <a:ext uri="{9D8B030D-6E8A-4147-A177-3AD203B41FA5}">
                      <a16:colId xmlns:a16="http://schemas.microsoft.com/office/drawing/2014/main" val="421864940"/>
                    </a:ext>
                  </a:extLst>
                </a:gridCol>
              </a:tblGrid>
              <a:tr h="379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2159644"/>
                  </a:ext>
                </a:extLst>
              </a:tr>
              <a:tr h="56951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Харасова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Лилия Сергеевна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1038/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28.10.2025)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преподаватель кафедры математики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физико-математических наук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1562974"/>
                  </a:ext>
                </a:extLst>
              </a:tr>
              <a:tr h="56951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Галиуллина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Гыльия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Фагимовна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о выдаче диплома № 1205/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17.12.2025)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кафедры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 экономических наук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198083"/>
                  </a:ext>
                </a:extLst>
              </a:tr>
              <a:tr h="3796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Зинурова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Гузель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Халитовна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СПбПУ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У.5.2.3.24 25.09.2025 8/3)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соискатель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экономических наук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680384"/>
                  </a:ext>
                </a:extLst>
              </a:tr>
              <a:tr h="3796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Вафин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Инсаф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Ильнарович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(КФУ.023.01 21.02.2025, № 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аспирант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194596"/>
                  </a:ext>
                </a:extLst>
              </a:tr>
              <a:tr h="56951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Пиксаев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Василий Михайлович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(КФУ 21.02.2025, №01-03/588 от 03.06.2025г.)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соискатель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 технических наук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51971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BD1ED5F7-4F91-4570-A834-806F0D8BC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70306"/>
              </p:ext>
            </p:extLst>
          </p:nvPr>
        </p:nvGraphicFramePr>
        <p:xfrm>
          <a:off x="6603999" y="1032863"/>
          <a:ext cx="5473523" cy="2529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131">
                  <a:extLst>
                    <a:ext uri="{9D8B030D-6E8A-4147-A177-3AD203B41FA5}">
                      <a16:colId xmlns:a16="http://schemas.microsoft.com/office/drawing/2014/main" val="1705496348"/>
                    </a:ext>
                  </a:extLst>
                </a:gridCol>
                <a:gridCol w="2597990">
                  <a:extLst>
                    <a:ext uri="{9D8B030D-6E8A-4147-A177-3AD203B41FA5}">
                      <a16:colId xmlns:a16="http://schemas.microsoft.com/office/drawing/2014/main" val="1193525360"/>
                    </a:ext>
                  </a:extLst>
                </a:gridCol>
                <a:gridCol w="1498173">
                  <a:extLst>
                    <a:ext uri="{9D8B030D-6E8A-4147-A177-3AD203B41FA5}">
                      <a16:colId xmlns:a16="http://schemas.microsoft.com/office/drawing/2014/main" val="3341521997"/>
                    </a:ext>
                  </a:extLst>
                </a:gridCol>
                <a:gridCol w="1020229">
                  <a:extLst>
                    <a:ext uri="{9D8B030D-6E8A-4147-A177-3AD203B41FA5}">
                      <a16:colId xmlns:a16="http://schemas.microsoft.com/office/drawing/2014/main" val="3642337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Должность, подразделение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Ученое звание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120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Маклакова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Евгения Михайловна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459/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02.06.2025)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кафедры иностранных языков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1435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Неганов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Дмитрий Александрович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№ 321/нк-2 от 22.08.2025)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кафедры юридических дисциплин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098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Мурузина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Елена Васильевна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(приказ о выдаче диплома № 1241/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25.12.2025)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кафедры строительство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3180015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1278BC42-A3A8-4864-9FE9-C2B0417508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487242"/>
              </p:ext>
            </p:extLst>
          </p:nvPr>
        </p:nvGraphicFramePr>
        <p:xfrm>
          <a:off x="6647923" y="4023686"/>
          <a:ext cx="5279708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E1F47446-CCAE-4A0F-B8EC-95581C0E4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560822"/>
              </p:ext>
            </p:extLst>
          </p:nvPr>
        </p:nvGraphicFramePr>
        <p:xfrm>
          <a:off x="389673" y="4038600"/>
          <a:ext cx="5279708" cy="2782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DDDDE1C-FCFF-41CE-B35B-81D20D788499}"/>
              </a:ext>
            </a:extLst>
          </p:cNvPr>
          <p:cNvSpPr txBox="1"/>
          <p:nvPr/>
        </p:nvSpPr>
        <p:spPr>
          <a:xfrm>
            <a:off x="11282893" y="6022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A67EEC-C713-4C3A-8184-03AE72220CDF}"/>
              </a:ext>
            </a:extLst>
          </p:cNvPr>
          <p:cNvSpPr txBox="1"/>
          <p:nvPr/>
        </p:nvSpPr>
        <p:spPr>
          <a:xfrm>
            <a:off x="11303003" y="46390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93632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66176" y="170593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Темы НИОКР, планируемые в 2026 г.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19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A6D258B4-EC50-4913-B2E9-8B00FA4BC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5" y="1079644"/>
            <a:ext cx="11709070" cy="546479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методологий оптимизации систем выпуска и нейтрализации отработавших газов, повышения эффективности и снижения выбросов CO2 двигателей и автомобилей с целью достижения требований перспективных экологических классов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Галиакбаров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А.Т.)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возможности применения топливных элементов на основе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гидридной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пасты на колесных транспортных средствах на электрической тяге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Д.Д.)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доводке вездеходных транспортных средств КАМАЗ К-6345 (6х6) и КАМАЗ К-6355 (8х8) и проведение дорожных испытаний в условиях экстремально холодного климата с рабочими температурами до минус 60 ОС (по ГОСТ 15150-69)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Галимянов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И.Д.)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высокопроизводительной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гранульной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3D печати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Шафигуллин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Л.Н.)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функциональной безопасности (ФБ) электрических и/или электронных (Э/Э) систем кондиционирования, обогрева и вентиляции (СКОВ) электробуса в соответствии со стандартом ГОСТ Р ИСО 26262 (рук. к.т.н., доцент,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Мухаметдинов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Э.М)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технологии упрочнения деталей методом закалки ТВЧ взамен ХТО (рук. д.т.н., профессор Ганиев М.М.)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 области повышения эффективности батареи водородных топливных элементов, 3 этап»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Фазуллин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Д.Д.)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методологии формирования альтернативных технологических маршрутов изготовления деталей на основе исскуственного интеллекта и анализа больших массивов данных (рук. д.т.н., профессор Панкратов Д.Л.)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Выполнение комплекса научно-исследовательских и опытно-конструкторских работ, а также инжиниринговых работ (рук.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к.ю.н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Магизов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Р.Р.)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опытной технологии получения отливок в песчано-глинистые формы, изготовленные на 3D принтере, на основе компьютерного моделирования (рук. к.т.н., доцент Валиев А.М.)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Проектирование схемотехники и низкоуровневого ПО для электронного блока управления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пневмоподвеской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(рук. к.т.н., доцент Башмаков Д.Л.)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ГЗ на ПНИ «САПР металлорежущего инструмента» (рук. д.т.н., профессор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Хисамутдинов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Р.М.)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ГЗ на ПНИ «Технология прецизионной поперечной клиновой прокатки поковок валов» (рук. д.т.н., профессор Панкратов Д.Л.)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ГЗ на ПНИ «Технология лазерной сварки деталей вращения», (рук. д.т.н., профессор Панкратов Д.Л.)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ГЗ на ПНИ «Разработка опытного образца линии автоматической электротермической конвейерной нового поколения, предназначенной для термообработки крепежных деталей» (рук. к.т.н., доцент Башмаков Д.Л.)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РНФ «Разработка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влагоотделителя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электрохимического генератора транспортных средств на водородных топливных элементах» (рук. к.т.н., доцент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Галимянов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И.Д.)</a:t>
            </a:r>
            <a:endParaRPr lang="ru-RU" sz="1400" b="1" dirty="0">
              <a:solidFill>
                <a:srgbClr val="00549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6F19BA-DAAC-4582-B1DE-4B61AB209883}"/>
              </a:ext>
            </a:extLst>
          </p:cNvPr>
          <p:cNvSpPr txBox="1"/>
          <p:nvPr/>
        </p:nvSpPr>
        <p:spPr>
          <a:xfrm>
            <a:off x="11291357" y="5930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CC975E-189E-4E9E-907C-9B1EBC521E16}"/>
              </a:ext>
            </a:extLst>
          </p:cNvPr>
          <p:cNvSpPr txBox="1"/>
          <p:nvPr/>
        </p:nvSpPr>
        <p:spPr>
          <a:xfrm>
            <a:off x="11311467" y="46298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96492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537082" y="33521"/>
            <a:ext cx="7806563" cy="95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 работ по подаче заявок на грантовые конкурсы в 2026 г</a:t>
            </a: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20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A6D258B4-EC50-4913-B2E9-8B00FA4BC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5" y="1019029"/>
            <a:ext cx="11709070" cy="496547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на выполнения ПНИ в рамках ГЗ: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Создание комплексной автоматизированной системы сканирования и металлизации рабочей поверхности формообразующей штамповой оснастки (ПАО «КАМАЗ»).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Разработка технологических решений по совершенствованию процесса изготовления инструмента из порошковых инструментальных сталей для технологий холодной штамповки с повышением эффективности серийного производства (ПАО «КАМАЗ»).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Изучение физических и химических процессов, происходящих при работе водородных топливных элементов, включая анализ фазовых переходов и кинетики увлажнения (ПАО «КАМАЗ»).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Исследование и адаптация технологии прецизионной штамповки для КГШП с разработкой комбинированной оснастки (ПАО «КАМАЗ»).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Исследование процесса переплава, разработка технологии и оборудования для переработки мелкодисперсных металлических отходов с минимальным угаром (ПАО «КАМАЗ»).</a:t>
            </a:r>
            <a:endParaRPr lang="ru-RU" sz="1400" b="1" dirty="0">
              <a:solidFill>
                <a:srgbClr val="00549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подать заявки на ближайшие грантовые конкурсы РНФ, информация по которым размещена на сайте (https://rscf.ru/contests/):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№131 Конкурс на получение грантов РНФ по мероприятию «Проведение инициативных исследований молодыми учеными» (срок подачи до 11.03.2026);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№132 «Конкурс РНФ на получение грантов по мероприятию «Проведение исследований научными группами под руководством молодых ученых» (срок подачи до 12.02.2026);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№133 «Конкурс на получение грантов РНФ по мероприятию «Проведение фундаментальных научных исследований и поисковых научных исследований малыми отдельными научными группами» (срок подачи до 16.06.2026);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№136 «Конкурс по приоритетному направлению деятельности РНФ «Проведение фундаментальных научных исследований и поисковых научных исследований отдельными научными группами» (срок подачи до 15.10.2026).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Конкурс на получение грантов по выполнению ориентированных и прикладных научных исследований в рамках национального проекта по обеспечению технологического лидерства «Промышленное обеспечение транспортной мобильности» и «Средства производства и автоматизации»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Конкурс на получение грантов по мероприятию «Проведение фундаментальных научных исследований и поисковых научных исследований международными научными коллективами» (совместно с Государственным фондом естественных наук Китая – NSFC)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подать заявки на грантовые конкурсы АН РТ (</a:t>
            </a:r>
            <a:r>
              <a:rPr lang="en-US" sz="14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https://www.antat.ru/ru/competitions/</a:t>
            </a:r>
            <a:r>
              <a:rPr lang="ru-RU" sz="14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Гранты кандидатам наук (</a:t>
            </a:r>
            <a:r>
              <a:rPr lang="ru-RU" sz="1400" dirty="0" err="1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постдокторантам</a:t>
            </a: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(срок подачи: октябрь 2026);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arenR"/>
            </a:pPr>
            <a:r>
              <a:rPr lang="ru-RU" sz="1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Гранты на осуществление фундаментальных и прикладных научных работ (срок подачи: октябрь 2026);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9E6F5C-76F5-4DB5-AF0E-CFE99F066762}"/>
              </a:ext>
            </a:extLst>
          </p:cNvPr>
          <p:cNvSpPr txBox="1"/>
          <p:nvPr/>
        </p:nvSpPr>
        <p:spPr>
          <a:xfrm>
            <a:off x="11300882" y="8739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6281C9-9BBB-461D-9916-EA59CE6F8D33}"/>
              </a:ext>
            </a:extLst>
          </p:cNvPr>
          <p:cNvSpPr txBox="1"/>
          <p:nvPr/>
        </p:nvSpPr>
        <p:spPr>
          <a:xfrm>
            <a:off x="11320992" y="491067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8371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9"/>
            <a:ext cx="12192000" cy="91212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21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2D048AC-1711-403B-9887-7AB03F83B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87487B1E-56A2-4323-AF66-0F850BB6D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342241"/>
              </p:ext>
            </p:extLst>
          </p:nvPr>
        </p:nvGraphicFramePr>
        <p:xfrm>
          <a:off x="139516" y="869560"/>
          <a:ext cx="11912965" cy="5622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93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5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Даты проведения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научная конференция профессорско-преподавательского состава Набережночелнинского института КФУ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февраля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Научно-образовательный хакатон «Мобильная разработка» для студентов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науки (Конкурс-соревнование с участием СНК)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февраля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семинар-практикум </a:t>
                      </a:r>
                      <a:r>
                        <a:rPr lang="ru-RU" sz="15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«Особенности работы с детьми особыми образовательными потребностями в рамках инклюзивного сопровождения»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Февраль-март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научно – образовательная конференция студентов </a:t>
                      </a:r>
                      <a:r>
                        <a:rPr kumimoji="0" lang="ru-RU" alt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Набережночелнинского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института КФУ 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299197"/>
                  </a:ext>
                </a:extLst>
              </a:tr>
              <a:tr h="539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научная конференция «Качество жизни населения промышленных территорий: устойчивое развитие, экология, технологии»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449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Международная сетевая научно практическая конференция  "Большие системы: устойчивость и безопасность в современном мире – LS S&amp;S MW"26"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14-15 мая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Международный научный семинар по проблемам машиностроения с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Xihua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University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</a:t>
                      </a:r>
                      <a:r>
                        <a:rPr lang="ru-RU" sz="1500" dirty="0" err="1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China</a:t>
                      </a:r>
                      <a:r>
                        <a:rPr lang="ru-RU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Апрель-декабрь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118749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II Международная научно-практическая заочная конференция «Диалог наук: Единство знаний в эпоху перемен»</a:t>
                      </a: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мая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804022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Ночь науки (Научно-познавательное и профориентационное мероприятия для абитуриентов и населения)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июня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130536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Фестиваль науки (Презентация деятельности научных кружков)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520093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ХII Международная научно-практическая заочная конференция «ЭТАП-2026»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ноября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557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научно–практическая конференция студентов, аспирантов и молодых ученых «XVII Камские чтения»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84547"/>
                  </a:ext>
                </a:extLst>
              </a:tr>
              <a:tr h="3145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научная конференция «</a:t>
                      </a:r>
                      <a:r>
                        <a:rPr kumimoji="0" lang="ru-RU" alt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Ермаковские</a:t>
                      </a:r>
                      <a:r>
                        <a:rPr kumimoji="0" lang="ru-RU" alt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чтения в Набережных челнах. культурно- историческая и социально-экономическая динамика регионов»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</a:t>
                      </a:r>
                    </a:p>
                  </a:txBody>
                  <a:tcPr marL="91438" marR="91438" marT="45691" marB="45691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226092"/>
                  </a:ext>
                </a:extLst>
              </a:tr>
            </a:tbl>
          </a:graphicData>
        </a:graphic>
      </p:graphicFrame>
      <p:sp>
        <p:nvSpPr>
          <p:cNvPr id="16" name="TextBox 11">
            <a:extLst>
              <a:ext uri="{FF2B5EF4-FFF2-40B4-BE49-F238E27FC236}">
                <a16:creationId xmlns:a16="http://schemas.microsoft.com/office/drawing/2014/main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523" y="160198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 научных мероприятий на 2026г.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7AEFA3-87B1-4A63-BC0F-60C80DD0335D}"/>
              </a:ext>
            </a:extLst>
          </p:cNvPr>
          <p:cNvSpPr txBox="1"/>
          <p:nvPr/>
        </p:nvSpPr>
        <p:spPr>
          <a:xfrm>
            <a:off x="139516" y="6437856"/>
            <a:ext cx="1205248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планируется провести 37 научных мероприятий, в т.ч.: Международных-6, Всероссийских-4, Региональных-5.</a:t>
            </a:r>
            <a:endParaRPr lang="ru-RU" alt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3AAA5-C98A-4B89-BC9C-86572CA22E2E}"/>
              </a:ext>
            </a:extLst>
          </p:cNvPr>
          <p:cNvSpPr txBox="1"/>
          <p:nvPr/>
        </p:nvSpPr>
        <p:spPr>
          <a:xfrm>
            <a:off x="11321392" y="76876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A47318-0CC5-427B-A1A9-37AE81ACD167}"/>
              </a:ext>
            </a:extLst>
          </p:cNvPr>
          <p:cNvSpPr txBox="1"/>
          <p:nvPr/>
        </p:nvSpPr>
        <p:spPr>
          <a:xfrm>
            <a:off x="11311466" y="457667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22866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4760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22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45B80A90-0F85-4C0D-AB4E-C0DB7FAA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102" y="163522"/>
            <a:ext cx="7470476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Выполнение целевых показателей КФУ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1009B9-BEDD-4A6F-A56B-45785DB4CF04}"/>
              </a:ext>
            </a:extLst>
          </p:cNvPr>
          <p:cNvSpPr txBox="1"/>
          <p:nvPr/>
        </p:nvSpPr>
        <p:spPr>
          <a:xfrm>
            <a:off x="496573" y="6218866"/>
            <a:ext cx="8970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 Количество НПР (штатные по основному месту работы) в 2025 г.: 199 человек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65F4E-D52C-48D0-8FA2-B290299A44EE}"/>
              </a:ext>
            </a:extLst>
          </p:cNvPr>
          <p:cNvSpPr txBox="1"/>
          <p:nvPr/>
        </p:nvSpPr>
        <p:spPr>
          <a:xfrm>
            <a:off x="11330516" y="4070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5CFE98-B55C-44B9-83B1-18D06DECAE57}"/>
              </a:ext>
            </a:extLst>
          </p:cNvPr>
          <p:cNvSpPr txBox="1"/>
          <p:nvPr/>
        </p:nvSpPr>
        <p:spPr>
          <a:xfrm>
            <a:off x="11350626" y="44437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2F3200-F59B-4FA8-8AE8-DA4EA3D0D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360639"/>
              </p:ext>
            </p:extLst>
          </p:nvPr>
        </p:nvGraphicFramePr>
        <p:xfrm>
          <a:off x="160288" y="990784"/>
          <a:ext cx="11871424" cy="5110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602">
                  <a:extLst>
                    <a:ext uri="{9D8B030D-6E8A-4147-A177-3AD203B41FA5}">
                      <a16:colId xmlns:a16="http://schemas.microsoft.com/office/drawing/2014/main" val="3690203790"/>
                    </a:ext>
                  </a:extLst>
                </a:gridCol>
                <a:gridCol w="7017132">
                  <a:extLst>
                    <a:ext uri="{9D8B030D-6E8A-4147-A177-3AD203B41FA5}">
                      <a16:colId xmlns:a16="http://schemas.microsoft.com/office/drawing/2014/main" val="2675115451"/>
                    </a:ext>
                  </a:extLst>
                </a:gridCol>
                <a:gridCol w="1322451">
                  <a:extLst>
                    <a:ext uri="{9D8B030D-6E8A-4147-A177-3AD203B41FA5}">
                      <a16:colId xmlns:a16="http://schemas.microsoft.com/office/drawing/2014/main" val="150235351"/>
                    </a:ext>
                  </a:extLst>
                </a:gridCol>
                <a:gridCol w="1272268">
                  <a:extLst>
                    <a:ext uri="{9D8B030D-6E8A-4147-A177-3AD203B41FA5}">
                      <a16:colId xmlns:a16="http://schemas.microsoft.com/office/drawing/2014/main" val="423314119"/>
                    </a:ext>
                  </a:extLst>
                </a:gridCol>
                <a:gridCol w="1596971">
                  <a:extLst>
                    <a:ext uri="{9D8B030D-6E8A-4147-A177-3AD203B41FA5}">
                      <a16:colId xmlns:a16="http://schemas.microsoft.com/office/drawing/2014/main" val="1244224365"/>
                    </a:ext>
                  </a:extLst>
                </a:gridCol>
              </a:tblGrid>
              <a:tr h="18365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34658"/>
                  </a:ext>
                </a:extLst>
              </a:tr>
              <a:tr h="183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на 2026 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1759318015"/>
                  </a:ext>
                </a:extLst>
              </a:tr>
              <a:tr h="19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707944"/>
                  </a:ext>
                </a:extLst>
              </a:tr>
              <a:tr h="685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изданиях «Белого списка» в год, ед.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</a:t>
                      </a: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616352616"/>
                  </a:ext>
                </a:extLst>
              </a:tr>
              <a:tr h="183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РИД, ед.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318254487"/>
                  </a:ext>
                </a:extLst>
              </a:tr>
              <a:tr h="383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НИОКР (с ГЗ на ПНИ), тыс. руб. в расчете на одного НПР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(300 млн)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6103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(1,22 млрд.)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2965458782"/>
                  </a:ext>
                </a:extLst>
              </a:tr>
              <a:tr h="782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дохода от распоряжения исключительными правами на созданные университетом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РИДы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тыс. руб. в расчете на одного НПР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(0,1 млн)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4,65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(0,93 млн.)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3070018801"/>
                  </a:ext>
                </a:extLst>
              </a:tr>
              <a:tr h="383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средств от оказания НТУ, тыс. руб. в расчете на одного НПР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млн.)</a:t>
                      </a: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(3,2 млн.)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4147789740"/>
                  </a:ext>
                </a:extLst>
              </a:tr>
              <a:tr h="98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совокупного дохода технологических компаний (включая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МИПы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доля университета в уставном капитале которых составляет не менее 10%, к числу таких компаний, тыс. руб.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3154138337"/>
                  </a:ext>
                </a:extLst>
              </a:tr>
              <a:tr h="383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технологического лидерства (НИОКР+НТУ+доход от РИД+МИПы)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115" marR="65115" marT="0" marB="0" anchor="ctr"/>
                </a:tc>
                <a:extLst>
                  <a:ext uri="{0D108BD9-81ED-4DB2-BD59-A6C34878D82A}">
                    <a16:rowId xmlns:a16="http://schemas.microsoft.com/office/drawing/2014/main" val="66938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815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74" y="44202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408" y="11420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49" y="180986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338434" y="1224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Стимулирование научных исследований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0A05C9B-5836-45F1-80C2-1153BE5A847A}"/>
              </a:ext>
            </a:extLst>
          </p:cNvPr>
          <p:cNvSpPr/>
          <p:nvPr/>
        </p:nvSpPr>
        <p:spPr>
          <a:xfrm>
            <a:off x="920750" y="957569"/>
            <a:ext cx="10457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tabLst>
                <a:tab pos="1871616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ПОДДЕРЖКИ НАУЧНЫХ ИССЛЕДОВАНИЙ </a:t>
            </a: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83BCDCE2-AC45-4FA6-9814-21574E46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23</a:t>
            </a:fld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05002" y="5585264"/>
            <a:ext cx="51531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Установление дополнительных баллов студентам в балльно-рейтинговой системе за достижения в научной деятельности.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Привлечение студентов и аспирантов в выполнении НИОКР (ПИШ) 30 % от общего числа исполнителей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2031" y="1266226"/>
            <a:ext cx="6411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Ежемесячные выплаты руководителям СНК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Единовременные надбавки сотрудникам института за результаты научной деятельности: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5043" y="1390121"/>
            <a:ext cx="577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студентов за результаты научной деятельности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905002" y="2577906"/>
          <a:ext cx="5110386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5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обучающихся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стипендии,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третьего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четвертого курса (бакалавриат, специалитет)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пятого курса (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первого курса (магистратура)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второго курса (магистратура)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11500,00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905002" y="1989964"/>
            <a:ext cx="5463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Повышенные стипендии за результаты научной деятельности (назначается на 6 месяцев):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1EA828F-B1B3-4724-80BB-9AABB4F1DD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E29CF4B-7D02-4E69-ACBD-78F77E95EFF0}"/>
              </a:ext>
            </a:extLst>
          </p:cNvPr>
          <p:cNvGraphicFramePr>
            <a:graphicFrameLocks noGrp="1"/>
          </p:cNvGraphicFramePr>
          <p:nvPr/>
        </p:nvGraphicFramePr>
        <p:xfrm>
          <a:off x="61815" y="2136238"/>
          <a:ext cx="6651479" cy="44031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91">
                  <a:extLst>
                    <a:ext uri="{9D8B030D-6E8A-4147-A177-3AD203B41FA5}">
                      <a16:colId xmlns:a16="http://schemas.microsoft.com/office/drawing/2014/main" val="710827578"/>
                    </a:ext>
                  </a:extLst>
                </a:gridCol>
                <a:gridCol w="5172202">
                  <a:extLst>
                    <a:ext uri="{9D8B030D-6E8A-4147-A177-3AD203B41FA5}">
                      <a16:colId xmlns:a16="http://schemas.microsoft.com/office/drawing/2014/main" val="3955402110"/>
                    </a:ext>
                  </a:extLst>
                </a:gridCol>
                <a:gridCol w="1084586">
                  <a:extLst>
                    <a:ext uri="{9D8B030D-6E8A-4147-A177-3AD203B41FA5}">
                      <a16:colId xmlns:a16="http://schemas.microsoft.com/office/drawing/2014/main" val="4093092557"/>
                    </a:ext>
                  </a:extLst>
                </a:gridCol>
              </a:tblGrid>
              <a:tr h="326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ctr"/>
                </a:tc>
                <a:extLst>
                  <a:ext uri="{0D108BD9-81ED-4DB2-BD59-A6C34878D82A}">
                    <a16:rowId xmlns:a16="http://schemas.microsoft.com/office/drawing/2014/main" val="3168947797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кандидатской диссертации, выполненной в НЧИ КФУ сотрудником по основному месту работы и/или аспирантом, обучающимся в аспирантуре НЧИ КФУ на дату защиты диссертации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3973887243"/>
                  </a:ext>
                </a:extLst>
              </a:tr>
              <a:tr h="326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докторской диссертации, выполненной в НЧИ КФУ сотрудником НЧИ КФУ по основному месту работы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1595136546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– сотрудника НЧИ КФУ по основному месту работы (выплаты научному руководителю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3521434404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782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кандидата наук – аспиранта НЧИ КФУ, защитившего диссертацию в год окончания срока обучения в аспирантуре и ранее (выплаты научному руководителю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3888897486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одного доктора наук – сотрудника НЧИ КФУ по основному месту работы (выплаты научному консультанту – сотруднику НЧИ КФУ по основному месту работы)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1958971072"/>
                  </a:ext>
                </a:extLst>
              </a:tr>
              <a:tr h="65261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получение патента на ОИС (по основным научным направлениям института), в котором правообладателем является КФУ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изобретения;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4177214011"/>
                  </a:ext>
                </a:extLst>
              </a:tr>
              <a:tr h="163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полезные модели;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493972178"/>
                  </a:ext>
                </a:extLst>
              </a:tr>
              <a:tr h="168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свидетельства на программы для ЭВМ;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963821995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входящих в ядро РИНЦ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1933808910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из перечня ВАК РФ категории К1, К2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769552932"/>
                  </a:ext>
                </a:extLst>
              </a:tr>
              <a:tr h="19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публикации в изданиях из перечня ВАК РФ категории К3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83" marR="61183" marT="0" marB="0" anchor="b"/>
                </a:tc>
                <a:extLst>
                  <a:ext uri="{0D108BD9-81ED-4DB2-BD59-A6C34878D82A}">
                    <a16:rowId xmlns:a16="http://schemas.microsoft.com/office/drawing/2014/main" val="3753294369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4844E96-0CDC-41BD-BAD8-45E16EE19F12}"/>
              </a:ext>
            </a:extLst>
          </p:cNvPr>
          <p:cNvSpPr txBox="1"/>
          <p:nvPr/>
        </p:nvSpPr>
        <p:spPr>
          <a:xfrm>
            <a:off x="11330516" y="4070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3C27DB-8DD4-4EFA-8BE5-AF6C00C4349A}"/>
              </a:ext>
            </a:extLst>
          </p:cNvPr>
          <p:cNvSpPr txBox="1"/>
          <p:nvPr/>
        </p:nvSpPr>
        <p:spPr>
          <a:xfrm>
            <a:off x="11350626" y="44437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6811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18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6" y="49106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460" y="1160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91" y="182034"/>
            <a:ext cx="1318683" cy="5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D20B31B9-057B-4ABB-BC69-DBADA5A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24</a:t>
            </a:fld>
            <a:endParaRPr lang="ru-RU" sz="1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98F6A1-6480-494F-AA54-9D3696F95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1" y="203057"/>
            <a:ext cx="1278685" cy="523217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91D404E9-1B1C-4435-9580-B0288A977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478" y="229458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Предложения по улучшению показателей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FB76060-D430-4BE0-BD7F-DD80E2730928}"/>
              </a:ext>
            </a:extLst>
          </p:cNvPr>
          <p:cNvSpPr/>
          <p:nvPr/>
        </p:nvSpPr>
        <p:spPr>
          <a:xfrm>
            <a:off x="424872" y="991310"/>
            <a:ext cx="1144385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работу по организации выполнения хоздоговорных работ, научно-технических услуг и грантов в т.ч. международные конкурсы РНФ совместно с университетами КНР, ГЗ, гранты по ПП 208 (отв. кафедры, ПИШ, ОНИД).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публикационную активность ППС в журналах из перечня ядро РИНЦ и «белый список» (отв. кафедры, ОНИД) (мотивация: единовременные выплаты за научные достижения, отраженные в публикациях в журналах из перечня «белый список», в зависимости от уровня журнала).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патентов на изобретения и степень коммерциализации РИД (отв. кафедры, ОНИД, зав. научными лабораториями).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активность СНК, количество и качество заявок, подаваемых на студенческие научные конкурсы (отв. кафедры, руководители СНК, ОНИД).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аспирантов к педагогической деятельности (кафедры) и к выполнению работ в рамках НИОКР (мотивация: научные командировки, трудоустройство в рамках грантов и хоздоговоров, ставки ППС).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части средств накладных расходов (50%) для развития научного потенциала кафедр (командировки, закупка расходных материалов, оборудования, затраты на проведение научных мероприятий).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научно-технических мероприятий (профильных) и освещение результатов НИР в СМИ для повышения узнаваемости института (публикации в высокорейтинговых журналах, результаты НИР).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365299-EC6C-446E-A486-895472B2CD22}"/>
              </a:ext>
            </a:extLst>
          </p:cNvPr>
          <p:cNvSpPr txBox="1"/>
          <p:nvPr/>
        </p:nvSpPr>
        <p:spPr>
          <a:xfrm>
            <a:off x="11330516" y="4070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359C71-8561-4A6A-BCF5-12F95B05CA88}"/>
              </a:ext>
            </a:extLst>
          </p:cNvPr>
          <p:cNvSpPr txBox="1"/>
          <p:nvPr/>
        </p:nvSpPr>
        <p:spPr>
          <a:xfrm>
            <a:off x="11350626" y="444372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2530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23657" y="1105016"/>
            <a:ext cx="8722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ИТОГИ НАУЧНО-ИССЛЕДОВАТЕЛЬСКОЙ ДЕЯТЕЛЬНОСТИ НАБЕРЕЖНОЧЕЛНИНСКОГО ИНСТИТУТА КФУ ЗА 2025 ГОД.</a:t>
            </a:r>
          </a:p>
          <a:p>
            <a:pPr defTabSz="1219170"/>
            <a:r>
              <a:rPr lang="ru-RU" sz="2400" dirty="0">
                <a:solidFill>
                  <a:schemeClr val="bg1"/>
                </a:solidFill>
                <a:latin typeface="PT Sans" panose="020B0503020203020204" pitchFamily="34" charset="-52"/>
              </a:rPr>
              <a:t>ПЛАН НАУЧНО-ИССЛЕДОВАТЕЛЬСКОЙ ДЕЯТЕЛЬНОСТИ ИНСТИТУТА  НА 2026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3217" y="3741894"/>
            <a:ext cx="87369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1200" b="1" dirty="0">
                <a:solidFill>
                  <a:schemeClr val="bg1"/>
                </a:solidFill>
                <a:latin typeface="PT Sans" panose="020B0503020203020204" pitchFamily="34" charset="-52"/>
              </a:rPr>
              <a:t> Динар </a:t>
            </a:r>
            <a:r>
              <a:rPr lang="ru-RU" sz="12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Дильшатович</a:t>
            </a:r>
            <a:endParaRPr lang="ru-RU" sz="12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fazullindd@yandex.ru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39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6 </a:t>
            </a:r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09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84E54D-97FD-49F0-8727-DE90B0A38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6" y="1043290"/>
            <a:ext cx="2300664" cy="94139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86" y="2515650"/>
            <a:ext cx="1093672" cy="220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626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34627</TotalTime>
  <Words>6590</Words>
  <Application>Microsoft Office PowerPoint</Application>
  <PresentationFormat>Широкоэкранный</PresentationFormat>
  <Paragraphs>1560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Admin</cp:lastModifiedBy>
  <cp:revision>504</cp:revision>
  <cp:lastPrinted>2026-01-28T10:28:18Z</cp:lastPrinted>
  <dcterms:created xsi:type="dcterms:W3CDTF">2020-11-03T13:12:25Z</dcterms:created>
  <dcterms:modified xsi:type="dcterms:W3CDTF">2026-02-03T06:54:52Z</dcterms:modified>
</cp:coreProperties>
</file>