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876" r:id="rId4"/>
    <p:sldId id="882" r:id="rId5"/>
    <p:sldId id="891" r:id="rId6"/>
    <p:sldId id="865" r:id="rId7"/>
    <p:sldId id="896" r:id="rId8"/>
    <p:sldId id="884" r:id="rId9"/>
    <p:sldId id="900" r:id="rId10"/>
    <p:sldId id="864" r:id="rId11"/>
    <p:sldId id="886" r:id="rId12"/>
    <p:sldId id="899" r:id="rId13"/>
    <p:sldId id="879" r:id="rId14"/>
    <p:sldId id="897" r:id="rId15"/>
    <p:sldId id="885" r:id="rId16"/>
    <p:sldId id="901" r:id="rId17"/>
    <p:sldId id="898" r:id="rId18"/>
    <p:sldId id="895" r:id="rId19"/>
    <p:sldId id="270" r:id="rId20"/>
  </p:sldIdLst>
  <p:sldSz cx="12192000" cy="6858000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131771F-78B2-4383-B62D-7E78281CB9B2}">
          <p14:sldIdLst>
            <p14:sldId id="256"/>
            <p14:sldId id="257"/>
            <p14:sldId id="876"/>
            <p14:sldId id="882"/>
            <p14:sldId id="891"/>
            <p14:sldId id="865"/>
            <p14:sldId id="896"/>
            <p14:sldId id="884"/>
            <p14:sldId id="900"/>
            <p14:sldId id="864"/>
            <p14:sldId id="886"/>
            <p14:sldId id="899"/>
            <p14:sldId id="879"/>
            <p14:sldId id="897"/>
            <p14:sldId id="885"/>
            <p14:sldId id="901"/>
            <p14:sldId id="898"/>
            <p14:sldId id="895"/>
            <p14:sldId id="270"/>
          </p14:sldIdLst>
        </p14:section>
        <p14:section name="Раздел без заголовка" id="{7A23C1ED-285D-4D1F-9BCB-883FE94C9381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A8F"/>
    <a:srgbClr val="9BBB59"/>
    <a:srgbClr val="4DD38D"/>
    <a:srgbClr val="92D050"/>
    <a:srgbClr val="C3D69B"/>
    <a:srgbClr val="FF0000"/>
    <a:srgbClr val="27697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3031" autoAdjust="0"/>
  </p:normalViewPr>
  <p:slideViewPr>
    <p:cSldViewPr>
      <p:cViewPr>
        <p:scale>
          <a:sx n="85" d="100"/>
          <a:sy n="85" d="100"/>
        </p:scale>
        <p:origin x="-629" y="-38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23" tIns="45710" rIns="91423" bIns="4571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1" y="0"/>
            <a:ext cx="2930525" cy="496888"/>
          </a:xfrm>
          <a:prstGeom prst="rect">
            <a:avLst/>
          </a:prstGeom>
        </p:spPr>
        <p:txBody>
          <a:bodyPr vert="horz" lIns="91423" tIns="45710" rIns="91423" bIns="45710" rtlCol="0"/>
          <a:lstStyle>
            <a:lvl1pPr algn="r">
              <a:defRPr sz="1200"/>
            </a:lvl1pPr>
          </a:lstStyle>
          <a:p>
            <a:pPr>
              <a:defRPr/>
            </a:pPr>
            <a:fld id="{B7891934-02A0-45BA-9F54-07372A804272}" type="datetimeFigureOut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40"/>
            <a:ext cx="2930525" cy="496887"/>
          </a:xfrm>
          <a:prstGeom prst="rect">
            <a:avLst/>
          </a:prstGeom>
        </p:spPr>
        <p:txBody>
          <a:bodyPr vert="horz" lIns="91423" tIns="45710" rIns="91423" bIns="4571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1" y="9444040"/>
            <a:ext cx="2930525" cy="496887"/>
          </a:xfrm>
          <a:prstGeom prst="rect">
            <a:avLst/>
          </a:prstGeom>
        </p:spPr>
        <p:txBody>
          <a:bodyPr vert="horz" lIns="91423" tIns="45710" rIns="91423" bIns="45710" rtlCol="0" anchor="b"/>
          <a:lstStyle>
            <a:lvl1pPr algn="r">
              <a:defRPr sz="1200"/>
            </a:lvl1pPr>
          </a:lstStyle>
          <a:p>
            <a:pPr>
              <a:defRPr/>
            </a:pPr>
            <a:fld id="{A93D927C-CBB7-4B7B-9B10-81E4DDEF4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09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23" tIns="45710" rIns="91423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1" y="0"/>
            <a:ext cx="2930525" cy="496888"/>
          </a:xfrm>
          <a:prstGeom prst="rect">
            <a:avLst/>
          </a:prstGeom>
        </p:spPr>
        <p:txBody>
          <a:bodyPr vert="horz" lIns="91423" tIns="45710" rIns="91423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27BD02-35CF-4CA3-9998-76C1C6F9DE65}" type="datetimeFigureOut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6125"/>
            <a:ext cx="66214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0" rIns="91423" bIns="4571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6" y="4722813"/>
            <a:ext cx="5408613" cy="4473575"/>
          </a:xfrm>
          <a:prstGeom prst="rect">
            <a:avLst/>
          </a:prstGeom>
        </p:spPr>
        <p:txBody>
          <a:bodyPr vert="horz" lIns="91423" tIns="45710" rIns="91423" bIns="4571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40"/>
            <a:ext cx="2930525" cy="496887"/>
          </a:xfrm>
          <a:prstGeom prst="rect">
            <a:avLst/>
          </a:prstGeom>
        </p:spPr>
        <p:txBody>
          <a:bodyPr vert="horz" lIns="91423" tIns="45710" rIns="91423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1" y="9444040"/>
            <a:ext cx="2930525" cy="496887"/>
          </a:xfrm>
          <a:prstGeom prst="rect">
            <a:avLst/>
          </a:prstGeom>
        </p:spPr>
        <p:txBody>
          <a:bodyPr vert="horz" lIns="91423" tIns="45710" rIns="91423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8F9C22-7269-45DC-9793-9303BC9AD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873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5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5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2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4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748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995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99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527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66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otes Placeholder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6028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76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706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81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81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690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81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4457E-1A17-4E1E-AEC4-45FB62CE6FF5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7803-8F51-4C3C-8A0B-8001A0B8F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56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1933D-B738-479C-8E65-1C4A916EFD38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70815-2E10-45F6-AD5A-90494F4F0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353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A00C6-DBFC-4B89-B528-60C8A670122B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75B8C-E310-4E19-8674-263523077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31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45B51-4049-43BC-A49E-4E396FDF4044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A0115-0008-4657-B4E7-547A9C570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01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9B61-FE0E-45CF-9DE7-9D45C590A025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29F4A-1821-4E60-8E56-AB14907F1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3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92A98-60AC-4276-B267-BE6A4D153C5E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59342-F6A7-45AC-8B96-4FA6E9E21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9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3A47D-1E29-42C2-8164-D6B59E9B3954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60BA2-C9F5-4524-84F4-E3E4CC995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49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86B8C-BA46-4527-9F5C-572F7BE2A29C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054F1-AEDF-4ABE-8AC8-507D2D0F7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14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7D0A-1764-4E15-903D-9D3DB8777606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57934-EBF5-4334-8F5C-EC5290EA1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81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925D-7C46-478A-B44A-EB4BFAD7F293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4A6A1-649C-4E7F-90C9-528E4B018B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30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8028F-F20D-463C-80AC-FEECD1EA9D32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FB27A-27AF-4A2E-8C27-1F252BE48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6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7132EB-747B-46A8-8690-079A766FBC9E}" type="datetime1">
              <a:rPr lang="ru-RU"/>
              <a:pPr>
                <a:defRPr/>
              </a:pPr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6822CC-5EBF-4A5A-828E-F123898DD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0" Type="http://schemas.openxmlformats.org/officeDocument/2006/relationships/image" Target="../media/image22.svg"/><Relationship Id="rId4" Type="http://schemas.openxmlformats.org/officeDocument/2006/relationships/image" Target="../media/image9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3.png"/><Relationship Id="rId5" Type="http://schemas.openxmlformats.org/officeDocument/2006/relationships/image" Target="../media/image10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9.pn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9.png"/><Relationship Id="rId5" Type="http://schemas.openxmlformats.org/officeDocument/2006/relationships/image" Target="../media/image10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4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5.png"/><Relationship Id="rId5" Type="http://schemas.openxmlformats.org/officeDocument/2006/relationships/image" Target="../media/image10.png"/><Relationship Id="rId15" Type="http://schemas.openxmlformats.org/officeDocument/2006/relationships/image" Target="../media/image47.png"/><Relationship Id="rId10" Type="http://schemas.openxmlformats.org/officeDocument/2006/relationships/image" Target="../media/image63.svg"/><Relationship Id="rId4" Type="http://schemas.openxmlformats.org/officeDocument/2006/relationships/image" Target="../media/image9.png"/><Relationship Id="rId9" Type="http://schemas.openxmlformats.org/officeDocument/2006/relationships/image" Target="../media/image44.png"/><Relationship Id="rId14" Type="http://schemas.openxmlformats.org/officeDocument/2006/relationships/image" Target="../media/image6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15" y="740701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71531" y="3163555"/>
            <a:ext cx="8448939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667" dirty="0">
                <a:solidFill>
                  <a:schemeClr val="lt1"/>
                </a:solidFill>
                <a:latin typeface="PT Sans" panose="020B0503020203020204" pitchFamily="34" charset="-52"/>
              </a:rPr>
              <a:t>ОТЧЕТ О РАБОТЕ ВЫСШЕЙ </a:t>
            </a:r>
            <a:r>
              <a:rPr lang="ru-RU" sz="2667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ТЕХНИЧЕСКОЙ </a:t>
            </a:r>
            <a:r>
              <a:rPr lang="ru-RU" sz="2667" dirty="0">
                <a:solidFill>
                  <a:schemeClr val="lt1"/>
                </a:solidFill>
                <a:latin typeface="PT Sans" panose="020B0503020203020204" pitchFamily="34" charset="-52"/>
              </a:rPr>
              <a:t>ШКОЛЫ ЗА </a:t>
            </a:r>
            <a:r>
              <a:rPr lang="ru-RU" sz="2667" dirty="0" smtClean="0">
                <a:solidFill>
                  <a:schemeClr val="lt1"/>
                </a:solidFill>
                <a:latin typeface="PT Sans" panose="020B0503020203020204" pitchFamily="34" charset="-52"/>
              </a:rPr>
              <a:t>2023/2024 </a:t>
            </a:r>
            <a:r>
              <a:rPr lang="ru-RU" sz="2667" dirty="0">
                <a:solidFill>
                  <a:schemeClr val="lt1"/>
                </a:solidFill>
                <a:latin typeface="PT Sans" panose="020B0503020203020204" pitchFamily="34" charset="-52"/>
              </a:rPr>
              <a:t>УЧ. ГОД И СТРАТЕГИЯ РАЗВИТИЯ НА БЛИЖАЙШИЙ ГОД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1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55840" y="1151069"/>
            <a:ext cx="700877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ОТЧЕТ О РАБОТЕ 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ВЫСШЕЙ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ТЕХНИЧЕСКОЙ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ШКОЛЫ 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2023/2024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УЧ. ГОД И СТРАТЕГИЯ РАЗВИТИЯ НА БЛИЖАЙШИЙ ГОД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239D79A-02BE-49C1-9D24-A6ABC841C585}"/>
              </a:ext>
            </a:extLst>
          </p:cNvPr>
          <p:cNvSpPr txBox="1"/>
          <p:nvPr/>
        </p:nvSpPr>
        <p:spPr>
          <a:xfrm>
            <a:off x="6672064" y="4693185"/>
            <a:ext cx="5519936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 err="1">
                <a:solidFill>
                  <a:srgbClr val="00549F"/>
                </a:solidFill>
                <a:latin typeface="+mn-lt"/>
              </a:rPr>
              <a:t>Илюхин</a:t>
            </a:r>
            <a:r>
              <a:rPr lang="ru-RU" sz="1867" b="1" dirty="0">
                <a:solidFill>
                  <a:srgbClr val="00549F"/>
                </a:solidFill>
                <a:latin typeface="+mn-lt"/>
              </a:rPr>
              <a:t> Алексей Николаевич</a:t>
            </a:r>
          </a:p>
          <a:p>
            <a:r>
              <a:rPr lang="ru-RU" sz="16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И.о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директора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ВТШ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endParaRPr lang="en-US" sz="1600" dirty="0">
              <a:solidFill>
                <a:srgbClr val="00549F"/>
              </a:solidFill>
              <a:latin typeface="+mn-lt"/>
            </a:endParaRPr>
          </a:p>
          <a:p>
            <a:r>
              <a:rPr lang="en-US" sz="1600" dirty="0">
                <a:solidFill>
                  <a:srgbClr val="00549F"/>
                </a:solidFill>
                <a:latin typeface="+mn-lt"/>
              </a:rPr>
              <a:t>ANIljuhin@kpfu.ru</a:t>
            </a:r>
            <a:endParaRPr lang="ru-RU" sz="1600" dirty="0">
              <a:solidFill>
                <a:srgbClr val="00549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1F025C94-7F19-4DFB-95A3-DB47D4E0AD0E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88480" y="1700808"/>
            <a:ext cx="504748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Количество студентов – 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3749</a:t>
            </a:r>
            <a:endParaRPr lang="ru-RU" altLang="ru-RU" sz="1600" b="1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Приведенный контингент</a:t>
            </a:r>
            <a:b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</a:b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студентов – 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2487</a:t>
            </a:r>
            <a:endParaRPr lang="ru-RU" altLang="ru-RU" sz="1600" b="1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Количество иностранных </a:t>
            </a:r>
            <a:r>
              <a:rPr lang="en-US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/>
            </a:r>
            <a:br>
              <a:rPr lang="en-US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</a:b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студентов – 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363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en-US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(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9,68</a:t>
            </a:r>
            <a:r>
              <a:rPr lang="en-US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%)</a:t>
            </a: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/>
            </a:r>
            <a:b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</a:b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приведенный - 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342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(13,74%)</a:t>
            </a:r>
            <a:endParaRPr lang="en-US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Доля магистров и аспирантов</a:t>
            </a:r>
            <a:r>
              <a:rPr lang="en-US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 – 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624 (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16,64</a:t>
            </a:r>
            <a:r>
              <a:rPr lang="en-US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%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)</a:t>
            </a: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/>
            </a:r>
            <a:b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</a:b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приведенный – 527 (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21,19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%) </a:t>
            </a:r>
            <a:endParaRPr lang="en-US" altLang="ru-RU" sz="1600" spc="30" dirty="0" smtClean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Средний </a:t>
            </a: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балл ЕГЭ – </a:t>
            </a:r>
            <a:r>
              <a:rPr lang="en-US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64,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16</a:t>
            </a:r>
            <a:endParaRPr lang="ru-RU" altLang="ru-RU" sz="1600" b="1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Направления подготовки:</a:t>
            </a: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Бакалавриат – 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23</a:t>
            </a: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Специалитет – </a:t>
            </a:r>
            <a:r>
              <a:rPr lang="ru-RU" altLang="ru-RU" sz="16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2</a:t>
            </a: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Магистратура – </a:t>
            </a:r>
            <a:r>
              <a:rPr lang="ru-RU" alt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15</a:t>
            </a:r>
            <a:r>
              <a:rPr lang="ru-RU" altLang="ru-RU" sz="16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Аспирантура – </a:t>
            </a:r>
            <a:r>
              <a:rPr lang="ru-RU" altLang="ru-RU" sz="16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7</a:t>
            </a: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ru-RU" alt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П</a:t>
            </a:r>
            <a:r>
              <a:rPr lang="ru-RU" sz="16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рограмм по приоритетным направлениям модернизации и технологического развития российской экономики - </a:t>
            </a:r>
            <a:r>
              <a:rPr lang="ru-RU" sz="16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25</a:t>
            </a: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altLang="ru-RU" sz="16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</p:txBody>
      </p:sp>
      <p:sp>
        <p:nvSpPr>
          <p:cNvPr id="4109" name="Прямоугольник 26"/>
          <p:cNvSpPr>
            <a:spLocks noChangeArrowheads="1"/>
          </p:cNvSpPr>
          <p:nvPr/>
        </p:nvSpPr>
        <p:spPr bwMode="auto">
          <a:xfrm>
            <a:off x="6357878" y="5590573"/>
            <a:ext cx="44794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Бюджет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324,566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млн. </a:t>
            </a:r>
            <a:r>
              <a:rPr lang="ru-RU" altLang="ru-RU" sz="1400" b="1" spc="30" dirty="0" err="1">
                <a:solidFill>
                  <a:schemeClr val="accent1">
                    <a:lumMod val="75000"/>
                  </a:schemeClr>
                </a:solidFill>
                <a:latin typeface="Sans"/>
              </a:rPr>
              <a:t>руб</a:t>
            </a:r>
            <a:r>
              <a:rPr lang="en-US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.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 err="1">
                <a:solidFill>
                  <a:schemeClr val="accent1">
                    <a:lumMod val="75000"/>
                  </a:schemeClr>
                </a:solidFill>
                <a:latin typeface="Sans"/>
              </a:rPr>
              <a:t>Внебюджет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97,263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млн. руб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.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Доп. образование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3,348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млн. руб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. 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Научная деятельность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–34,289 млн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. руб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011072" y="6468588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sp>
        <p:nvSpPr>
          <p:cNvPr id="15" name="TextBox 21"/>
          <p:cNvSpPr txBox="1">
            <a:spLocks noChangeArrowheads="1"/>
          </p:cNvSpPr>
          <p:nvPr/>
        </p:nvSpPr>
        <p:spPr bwMode="auto">
          <a:xfrm>
            <a:off x="6347055" y="3296651"/>
            <a:ext cx="464685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Численность НПР:</a:t>
            </a:r>
          </a:p>
          <a:p>
            <a:pPr marL="466725" lvl="1" eaLnBrk="1" hangingPunct="1">
              <a:buFont typeface="Arial" panose="020B0604020202020204" pitchFamily="34" charset="0"/>
              <a:buChar char="•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штатные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106</a:t>
            </a:r>
            <a:r>
              <a:rPr lang="ru-RU" altLang="ru-RU" sz="14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чел. 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(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116,45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ст.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)</a:t>
            </a:r>
          </a:p>
          <a:p>
            <a:pPr marL="466725" lvl="1" eaLnBrk="1" hangingPunct="1">
              <a:buFont typeface="Arial" panose="020B0604020202020204" pitchFamily="34" charset="0"/>
              <a:buChar char="•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внешние совместители -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63</a:t>
            </a:r>
            <a:r>
              <a:rPr lang="ru-RU" altLang="ru-RU" sz="14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чел.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ru-RU" altLang="ru-RU" sz="14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(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20,85</a:t>
            </a:r>
            <a:r>
              <a:rPr lang="ru-RU" altLang="ru-RU" sz="1400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ст.</a:t>
            </a: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)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Доля НПР имеющих  научные степени:</a:t>
            </a:r>
            <a:endParaRPr lang="en-US" altLang="ru-RU" sz="1400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eaLnBrk="1" hangingPunct="1">
              <a:buFont typeface="Arial" panose="020B0604020202020204" pitchFamily="34" charset="0"/>
              <a:buChar char="•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кандидатов наук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119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чел.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70,41%</a:t>
            </a:r>
            <a:endParaRPr lang="en-US" altLang="ru-RU" sz="1400" b="1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marL="466725" lvl="1" eaLnBrk="1" hangingPunct="1">
              <a:buFont typeface="Arial" panose="020B0604020202020204" pitchFamily="34" charset="0"/>
              <a:buChar char="•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докторов наук –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21 чел.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– 12,43%</a:t>
            </a:r>
            <a:endParaRPr lang="ru-RU" altLang="ru-RU" sz="1400" b="1" spc="30" dirty="0">
              <a:solidFill>
                <a:schemeClr val="accent1">
                  <a:lumMod val="75000"/>
                </a:schemeClr>
              </a:solidFill>
              <a:latin typeface="Sans"/>
            </a:endParaRP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Средний возраст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50,86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года.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ru-RU" altLang="ru-RU" sz="1400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Средняя зарплата НПР – </a:t>
            </a:r>
            <a:r>
              <a:rPr lang="ru-RU" altLang="ru-RU" sz="1400" b="1" spc="30" dirty="0" smtClean="0">
                <a:solidFill>
                  <a:schemeClr val="accent1">
                    <a:lumMod val="75000"/>
                  </a:schemeClr>
                </a:solidFill>
                <a:latin typeface="Sans"/>
              </a:rPr>
              <a:t>143,023  </a:t>
            </a:r>
            <a:r>
              <a:rPr lang="ru-RU" altLang="ru-RU" sz="1400" b="1" spc="30" dirty="0">
                <a:solidFill>
                  <a:schemeClr val="accent1">
                    <a:lumMod val="75000"/>
                  </a:schemeClr>
                </a:solidFill>
                <a:latin typeface="Sans"/>
              </a:rPr>
              <a:t>тыс. руб.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73495" y="159017"/>
            <a:ext cx="5227638" cy="46166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+mn-lt"/>
              </a:rPr>
              <a:t>ОСНОВНЫЕ СВЕДЕНИЯ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D9D31FEA-7789-4C59-81E7-BFB8D2B94D11}"/>
              </a:ext>
            </a:extLst>
          </p:cNvPr>
          <p:cNvGrpSpPr/>
          <p:nvPr/>
        </p:nvGrpSpPr>
        <p:grpSpPr>
          <a:xfrm>
            <a:off x="6096007" y="2906322"/>
            <a:ext cx="4276265" cy="450671"/>
            <a:chOff x="3935600" y="3008445"/>
            <a:chExt cx="4440085" cy="450671"/>
          </a:xfrm>
        </p:grpSpPr>
        <p:sp>
          <p:nvSpPr>
            <p:cNvPr id="29" name="Пятиугольник 28"/>
            <p:cNvSpPr/>
            <p:nvPr/>
          </p:nvSpPr>
          <p:spPr>
            <a:xfrm flipH="1">
              <a:off x="3952636" y="3014872"/>
              <a:ext cx="4423049" cy="428625"/>
            </a:xfrm>
            <a:prstGeom prst="homePlate">
              <a:avLst>
                <a:gd name="adj" fmla="val 29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ru-RU" b="1" dirty="0">
                  <a:solidFill>
                    <a:srgbClr val="0070C0"/>
                  </a:solidFill>
                  <a:latin typeface="Sans"/>
                </a:rPr>
                <a:t>       </a:t>
              </a:r>
              <a:r>
                <a:rPr lang="ru-RU" altLang="ru-RU" b="1" dirty="0">
                  <a:solidFill>
                    <a:srgbClr val="0070C0"/>
                  </a:solidFill>
                  <a:latin typeface="Sans"/>
                </a:rPr>
                <a:t>КАДРОВЫЙ ПОТЕНЦИАЛ</a:t>
              </a:r>
              <a:endParaRPr lang="ru-RU" b="1" dirty="0">
                <a:solidFill>
                  <a:srgbClr val="0070C0"/>
                </a:solidFill>
                <a:latin typeface="Sans"/>
              </a:endParaRPr>
            </a:p>
          </p:txBody>
        </p:sp>
        <p:sp>
          <p:nvSpPr>
            <p:cNvPr id="33" name="Oval 9">
              <a:extLst>
                <a:ext uri="{FF2B5EF4-FFF2-40B4-BE49-F238E27FC236}">
                  <a16:creationId xmlns="" xmlns:a16="http://schemas.microsoft.com/office/drawing/2014/main" id="{11321264-582F-40AB-91EB-5FABEC8E96BF}"/>
                </a:ext>
              </a:extLst>
            </p:cNvPr>
            <p:cNvSpPr/>
            <p:nvPr/>
          </p:nvSpPr>
          <p:spPr>
            <a:xfrm>
              <a:off x="3935600" y="3008445"/>
              <a:ext cx="450671" cy="450671"/>
            </a:xfrm>
            <a:prstGeom prst="ellipse">
              <a:avLst/>
            </a:prstGeom>
            <a:solidFill>
              <a:srgbClr val="0070C0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Рисунок 33" descr="Аудитория">
              <a:extLst>
                <a:ext uri="{FF2B5EF4-FFF2-40B4-BE49-F238E27FC236}">
                  <a16:creationId xmlns="" xmlns:a16="http://schemas.microsoft.com/office/drawing/2014/main" id="{354C404F-910D-4A2A-B378-A99FB01C0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21695" y="3086693"/>
              <a:ext cx="288032" cy="288032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7918E501-EA6A-415F-99DC-176454B74665}"/>
              </a:ext>
            </a:extLst>
          </p:cNvPr>
          <p:cNvGrpSpPr/>
          <p:nvPr/>
        </p:nvGrpSpPr>
        <p:grpSpPr>
          <a:xfrm>
            <a:off x="288359" y="991681"/>
            <a:ext cx="3664736" cy="450671"/>
            <a:chOff x="187184" y="2379265"/>
            <a:chExt cx="3664736" cy="450671"/>
          </a:xfrm>
        </p:grpSpPr>
        <p:sp>
          <p:nvSpPr>
            <p:cNvPr id="27" name="Пятиугольник 26"/>
            <p:cNvSpPr/>
            <p:nvPr/>
          </p:nvSpPr>
          <p:spPr>
            <a:xfrm flipH="1">
              <a:off x="188581" y="2385569"/>
              <a:ext cx="3663339" cy="420066"/>
            </a:xfrm>
            <a:prstGeom prst="homePlate">
              <a:avLst>
                <a:gd name="adj" fmla="val 29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ru-RU" b="1" dirty="0">
                  <a:solidFill>
                    <a:srgbClr val="0070C0"/>
                  </a:solidFill>
                  <a:latin typeface="Sans"/>
                </a:rPr>
                <a:t>        </a:t>
              </a:r>
              <a:r>
                <a:rPr lang="ru-RU" altLang="ru-RU" b="1" dirty="0">
                  <a:solidFill>
                    <a:srgbClr val="0070C0"/>
                  </a:solidFill>
                  <a:latin typeface="Sans"/>
                </a:rPr>
                <a:t>ОБРАЗОВАНИЕ</a:t>
              </a:r>
              <a:endParaRPr lang="ru-RU" b="1" dirty="0">
                <a:solidFill>
                  <a:srgbClr val="0070C0"/>
                </a:solidFill>
                <a:latin typeface="Sans"/>
              </a:endParaRPr>
            </a:p>
          </p:txBody>
        </p:sp>
        <p:sp>
          <p:nvSpPr>
            <p:cNvPr id="39" name="Oval 9">
              <a:extLst>
                <a:ext uri="{FF2B5EF4-FFF2-40B4-BE49-F238E27FC236}">
                  <a16:creationId xmlns="" xmlns:a16="http://schemas.microsoft.com/office/drawing/2014/main" id="{7B79E285-B87A-4C2D-82ED-9E531BA9F0AF}"/>
                </a:ext>
              </a:extLst>
            </p:cNvPr>
            <p:cNvSpPr/>
            <p:nvPr/>
          </p:nvSpPr>
          <p:spPr>
            <a:xfrm>
              <a:off x="187184" y="2379265"/>
              <a:ext cx="443235" cy="450671"/>
            </a:xfrm>
            <a:prstGeom prst="ellipse">
              <a:avLst/>
            </a:prstGeom>
            <a:solidFill>
              <a:srgbClr val="0070C0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Рисунок 39" descr="Книги">
              <a:extLst>
                <a:ext uri="{FF2B5EF4-FFF2-40B4-BE49-F238E27FC236}">
                  <a16:creationId xmlns="" xmlns:a16="http://schemas.microsoft.com/office/drawing/2014/main" id="{D9371AE3-5A08-485B-9EF3-70016CBBC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0782" y="2423573"/>
              <a:ext cx="346523" cy="352336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57B880DB-E915-4B05-AF18-703A73397FB8}"/>
              </a:ext>
            </a:extLst>
          </p:cNvPr>
          <p:cNvGrpSpPr/>
          <p:nvPr/>
        </p:nvGrpSpPr>
        <p:grpSpPr>
          <a:xfrm>
            <a:off x="6096000" y="5157199"/>
            <a:ext cx="4276264" cy="450671"/>
            <a:chOff x="3963661" y="5037957"/>
            <a:chExt cx="4507975" cy="450671"/>
          </a:xfrm>
        </p:grpSpPr>
        <p:sp>
          <p:nvSpPr>
            <p:cNvPr id="20" name="Пятиугольник 19"/>
            <p:cNvSpPr/>
            <p:nvPr/>
          </p:nvSpPr>
          <p:spPr>
            <a:xfrm flipH="1">
              <a:off x="4018155" y="5038548"/>
              <a:ext cx="4453481" cy="428625"/>
            </a:xfrm>
            <a:prstGeom prst="homePlate">
              <a:avLst>
                <a:gd name="adj" fmla="val 29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ru-RU" b="1" spc="-30" dirty="0">
                  <a:solidFill>
                    <a:srgbClr val="0070C0"/>
                  </a:solidFill>
                  <a:latin typeface="Sans"/>
                </a:rPr>
                <a:t>  </a:t>
              </a:r>
              <a:r>
                <a:rPr lang="ru-RU" altLang="ru-RU" b="1" spc="-30" dirty="0">
                  <a:solidFill>
                    <a:srgbClr val="0070C0"/>
                  </a:solidFill>
                  <a:latin typeface="Sans"/>
                </a:rPr>
                <a:t>      ДОХОДЫ</a:t>
              </a:r>
              <a:endParaRPr lang="ru-RU" b="1" spc="-30" dirty="0">
                <a:solidFill>
                  <a:srgbClr val="0070C0"/>
                </a:solidFill>
                <a:latin typeface="Sans"/>
              </a:endParaRPr>
            </a:p>
          </p:txBody>
        </p:sp>
        <p:sp>
          <p:nvSpPr>
            <p:cNvPr id="41" name="Oval 9">
              <a:extLst>
                <a:ext uri="{FF2B5EF4-FFF2-40B4-BE49-F238E27FC236}">
                  <a16:creationId xmlns="" xmlns:a16="http://schemas.microsoft.com/office/drawing/2014/main" id="{6C488441-0286-4F14-8C09-3D3F56BC9129}"/>
                </a:ext>
              </a:extLst>
            </p:cNvPr>
            <p:cNvSpPr/>
            <p:nvPr/>
          </p:nvSpPr>
          <p:spPr>
            <a:xfrm>
              <a:off x="3963661" y="5037957"/>
              <a:ext cx="450671" cy="450671"/>
            </a:xfrm>
            <a:prstGeom prst="ellipse">
              <a:avLst/>
            </a:prstGeom>
            <a:solidFill>
              <a:srgbClr val="0070C0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Рисунок 4" descr="Рубль">
              <a:extLst>
                <a:ext uri="{FF2B5EF4-FFF2-40B4-BE49-F238E27FC236}">
                  <a16:creationId xmlns="" xmlns:a16="http://schemas.microsoft.com/office/drawing/2014/main" id="{3B35862D-3406-45E6-804F-BBC6EC87F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43560" y="5103201"/>
              <a:ext cx="322346" cy="322346"/>
            </a:xfrm>
            <a:prstGeom prst="rect">
              <a:avLst/>
            </a:prstGeom>
          </p:spPr>
        </p:pic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E8A55B69-D550-46A4-A972-90D8EFD70DF7}"/>
              </a:ext>
            </a:extLst>
          </p:cNvPr>
          <p:cNvGrpSpPr/>
          <p:nvPr/>
        </p:nvGrpSpPr>
        <p:grpSpPr>
          <a:xfrm>
            <a:off x="6096000" y="938984"/>
            <a:ext cx="4276264" cy="450671"/>
            <a:chOff x="3952637" y="969233"/>
            <a:chExt cx="4276264" cy="450671"/>
          </a:xfrm>
        </p:grpSpPr>
        <p:sp>
          <p:nvSpPr>
            <p:cNvPr id="42" name="Пятиугольник 19">
              <a:extLst>
                <a:ext uri="{FF2B5EF4-FFF2-40B4-BE49-F238E27FC236}">
                  <a16:creationId xmlns="" xmlns:a16="http://schemas.microsoft.com/office/drawing/2014/main" id="{5A9B6E09-A57A-4859-B3E6-373ECB4592BA}"/>
                </a:ext>
              </a:extLst>
            </p:cNvPr>
            <p:cNvSpPr/>
            <p:nvPr/>
          </p:nvSpPr>
          <p:spPr>
            <a:xfrm flipH="1">
              <a:off x="4007132" y="969824"/>
              <a:ext cx="4221769" cy="428625"/>
            </a:xfrm>
            <a:prstGeom prst="homePlate">
              <a:avLst>
                <a:gd name="adj" fmla="val 29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ru-RU" b="1" spc="-30" dirty="0">
                  <a:solidFill>
                    <a:srgbClr val="0070C0"/>
                  </a:solidFill>
                  <a:latin typeface="Sans"/>
                </a:rPr>
                <a:t>  </a:t>
              </a:r>
              <a:r>
                <a:rPr lang="ru-RU" altLang="ru-RU" b="1" spc="-30" dirty="0">
                  <a:solidFill>
                    <a:srgbClr val="0070C0"/>
                  </a:solidFill>
                  <a:latin typeface="Sans"/>
                </a:rPr>
                <a:t>      НАУЧНАЯ ДЕЯТЕЛЬНОСТЬ</a:t>
              </a:r>
              <a:endParaRPr lang="ru-RU" b="1" spc="-30" dirty="0">
                <a:solidFill>
                  <a:srgbClr val="0070C0"/>
                </a:solidFill>
                <a:latin typeface="Sans"/>
              </a:endParaRPr>
            </a:p>
          </p:txBody>
        </p:sp>
        <p:sp>
          <p:nvSpPr>
            <p:cNvPr id="44" name="Oval 9">
              <a:extLst>
                <a:ext uri="{FF2B5EF4-FFF2-40B4-BE49-F238E27FC236}">
                  <a16:creationId xmlns="" xmlns:a16="http://schemas.microsoft.com/office/drawing/2014/main" id="{CECD064E-6005-4338-B67A-F2BAE95DECCE}"/>
                </a:ext>
              </a:extLst>
            </p:cNvPr>
            <p:cNvSpPr/>
            <p:nvPr/>
          </p:nvSpPr>
          <p:spPr>
            <a:xfrm>
              <a:off x="3952637" y="969233"/>
              <a:ext cx="450671" cy="450671"/>
            </a:xfrm>
            <a:prstGeom prst="ellipse">
              <a:avLst/>
            </a:prstGeom>
            <a:solidFill>
              <a:srgbClr val="0070C0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21">
            <a:extLst>
              <a:ext uri="{FF2B5EF4-FFF2-40B4-BE49-F238E27FC236}">
                <a16:creationId xmlns="" xmlns:a16="http://schemas.microsoft.com/office/drawing/2014/main" id="{51422748-D22F-4375-AAA7-702499431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7057" y="1344173"/>
            <a:ext cx="449027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eaLnBrk="1" hangingPunct="1">
              <a:buFont typeface="Wingdings" panose="05000000000000000000" pitchFamily="2" charset="2"/>
              <a:buChar char="ü"/>
              <a:defRPr sz="1400">
                <a:solidFill>
                  <a:schemeClr val="accent1">
                    <a:lumMod val="75000"/>
                  </a:schemeClr>
                </a:solidFill>
                <a:latin typeface="Sans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altLang="ru-RU" spc="30" dirty="0"/>
              <a:t>Количество публикаций </a:t>
            </a:r>
            <a:r>
              <a:rPr lang="en-US" altLang="ru-RU" spc="30" dirty="0"/>
              <a:t>Scopus</a:t>
            </a:r>
            <a:r>
              <a:rPr lang="ru-RU" altLang="ru-RU" spc="30" dirty="0"/>
              <a:t> </a:t>
            </a:r>
            <a:r>
              <a:rPr lang="en-US" altLang="ru-RU" spc="30" dirty="0"/>
              <a:t>&amp;</a:t>
            </a:r>
            <a:r>
              <a:rPr lang="ru-RU" altLang="ru-RU" spc="30" dirty="0"/>
              <a:t> </a:t>
            </a:r>
            <a:r>
              <a:rPr lang="en-US" altLang="ru-RU" spc="30" dirty="0" err="1"/>
              <a:t>WoS</a:t>
            </a:r>
            <a:r>
              <a:rPr lang="en-US" altLang="ru-RU" spc="30" dirty="0"/>
              <a:t> –</a:t>
            </a:r>
            <a:r>
              <a:rPr lang="ru-RU" altLang="ru-RU" spc="30" dirty="0"/>
              <a:t> </a:t>
            </a:r>
            <a:r>
              <a:rPr lang="ru-RU" altLang="ru-RU" b="1" spc="30" dirty="0" smtClean="0"/>
              <a:t>67,75</a:t>
            </a:r>
            <a:endParaRPr lang="ru-RU" altLang="ru-RU" b="1" spc="30" dirty="0"/>
          </a:p>
          <a:p>
            <a:r>
              <a:rPr lang="ru-RU" altLang="ru-RU" spc="30" dirty="0"/>
              <a:t>Объем НИР и НИОКР – </a:t>
            </a:r>
            <a:r>
              <a:rPr lang="ru-RU" altLang="ru-RU" b="1" spc="30" dirty="0" smtClean="0"/>
              <a:t>388,471  </a:t>
            </a:r>
            <a:r>
              <a:rPr lang="ru-RU" altLang="ru-RU" b="1" spc="30" dirty="0"/>
              <a:t>млн. </a:t>
            </a:r>
            <a:r>
              <a:rPr lang="ru-RU" altLang="ru-RU" b="1" spc="30" dirty="0" err="1"/>
              <a:t>руб</a:t>
            </a:r>
            <a:r>
              <a:rPr lang="en-US" altLang="ru-RU" b="1" spc="30" dirty="0"/>
              <a:t>.</a:t>
            </a:r>
            <a:endParaRPr lang="ru-RU" altLang="ru-RU" spc="30" dirty="0"/>
          </a:p>
          <a:p>
            <a:r>
              <a:rPr lang="ru-RU" altLang="ru-RU" spc="30" dirty="0"/>
              <a:t>Объектов интеллектуальной </a:t>
            </a:r>
            <a:br>
              <a:rPr lang="ru-RU" altLang="ru-RU" spc="30" dirty="0"/>
            </a:br>
            <a:r>
              <a:rPr lang="ru-RU" altLang="ru-RU" spc="30" dirty="0"/>
              <a:t>собственности – </a:t>
            </a:r>
            <a:r>
              <a:rPr lang="ru-RU" altLang="ru-RU" b="1" spc="30" dirty="0" smtClean="0"/>
              <a:t>45</a:t>
            </a:r>
            <a:endParaRPr lang="ru-RU" altLang="ru-RU" b="1" spc="30" dirty="0"/>
          </a:p>
          <a:p>
            <a:r>
              <a:rPr lang="ru-RU" altLang="ru-RU" spc="30" dirty="0"/>
              <a:t>Диссертационный совет – </a:t>
            </a:r>
            <a:r>
              <a:rPr lang="ru-RU" altLang="ru-RU" b="1" spc="30" dirty="0"/>
              <a:t>1</a:t>
            </a:r>
            <a:endParaRPr lang="ru-RU" altLang="ru-RU" spc="30" dirty="0"/>
          </a:p>
          <a:p>
            <a:r>
              <a:rPr lang="ru-RU" altLang="ru-RU" spc="30" dirty="0"/>
              <a:t>Журнал РИНЦ - </a:t>
            </a:r>
            <a:r>
              <a:rPr lang="ru-RU" altLang="ru-RU" b="1" spc="30" dirty="0"/>
              <a:t>1</a:t>
            </a:r>
          </a:p>
        </p:txBody>
      </p:sp>
      <p:pic>
        <p:nvPicPr>
          <p:cNvPr id="18" name="Рисунок 17" descr="Микроскоп">
            <a:extLst>
              <a:ext uri="{FF2B5EF4-FFF2-40B4-BE49-F238E27FC236}">
                <a16:creationId xmlns="" xmlns:a16="http://schemas.microsoft.com/office/drawing/2014/main" id="{9BE358F8-6FAC-4CCE-8A69-A7F0AF0138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1158" y="992606"/>
            <a:ext cx="302042" cy="302042"/>
          </a:xfrm>
          <a:prstGeom prst="rect">
            <a:avLst/>
          </a:prstGeom>
        </p:spPr>
      </p:pic>
      <p:pic>
        <p:nvPicPr>
          <p:cNvPr id="3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8B0AD114-DBE2-4D59-AC0F-876E2D6E4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0FEAADE6-24DA-4242-8DD2-EB47D72B7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1D9434E8-D2E7-40B8-9F8F-EA1FB23ED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395751FC-972F-4F69-83A0-0596B7FD55B3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5524E5FE-AD59-4ED0-808C-4FE0FCE5E7AC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54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0B6A211E-069E-4BA6-8E43-C162C398C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1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3A68B4CE-16FA-4B49-A395-A3C9B090F228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EBE117A4-7F42-44C0-B5F4-7375C5B40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7CE3A2CB-5C7A-4C0D-874E-20D4B7C80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A48A6DC9-FAD6-4311-BFD1-1896544CE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6933900B-10C1-408E-B4DD-4E327413EF8A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59A6264-406D-4950-9028-2702105DFFA2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53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D543A2F1-CDF3-491A-B1CD-6974D4681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DD38503-E52E-4667-BC56-C59E86F5EA92}"/>
              </a:ext>
            </a:extLst>
          </p:cNvPr>
          <p:cNvSpPr txBox="1"/>
          <p:nvPr/>
        </p:nvSpPr>
        <p:spPr>
          <a:xfrm>
            <a:off x="4893787" y="206464"/>
            <a:ext cx="44239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СТИПЕНДИАТЫ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1A5045E-3218-4C92-A108-E7946C680A0B}"/>
              </a:ext>
            </a:extLst>
          </p:cNvPr>
          <p:cNvSpPr txBox="1"/>
          <p:nvPr/>
        </p:nvSpPr>
        <p:spPr>
          <a:xfrm>
            <a:off x="2027860" y="175843"/>
            <a:ext cx="286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ОБРАЗОВАНИЕ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8464C6E-1F9B-44C0-BF60-DA5CAF7F6718}"/>
              </a:ext>
            </a:extLst>
          </p:cNvPr>
          <p:cNvCxnSpPr/>
          <p:nvPr/>
        </p:nvCxnSpPr>
        <p:spPr>
          <a:xfrm>
            <a:off x="4727848" y="175545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BED1921-62BD-434C-A221-817B32BC7D9F}"/>
              </a:ext>
            </a:extLst>
          </p:cNvPr>
          <p:cNvSpPr/>
          <p:nvPr/>
        </p:nvSpPr>
        <p:spPr>
          <a:xfrm>
            <a:off x="1093262" y="926463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40 </a:t>
            </a:r>
            <a:r>
              <a:rPr lang="ru-RU" sz="2400" b="1" dirty="0">
                <a:solidFill>
                  <a:srgbClr val="0070C0"/>
                </a:solidFill>
              </a:rPr>
              <a:t>студентов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940291F-1DD3-4B9F-B9C8-A5F5678C4EC6}"/>
              </a:ext>
            </a:extLst>
          </p:cNvPr>
          <p:cNvSpPr/>
          <p:nvPr/>
        </p:nvSpPr>
        <p:spPr>
          <a:xfrm>
            <a:off x="1559497" y="1288146"/>
            <a:ext cx="757277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/>
              <a:t>стипендия Правительства РФ по приоритетным направлениям модернизации и технологического развития российской экономики </a:t>
            </a:r>
            <a:r>
              <a:rPr lang="ru-RU" sz="1600" dirty="0" smtClean="0"/>
              <a:t>2023/2</a:t>
            </a:r>
            <a:r>
              <a:rPr lang="ru-RU" sz="1600" dirty="0"/>
              <a:t>4</a:t>
            </a:r>
            <a:r>
              <a:rPr lang="ru-RU" sz="1600" dirty="0" smtClean="0"/>
              <a:t> </a:t>
            </a:r>
            <a:r>
              <a:rPr lang="ru-RU" sz="1600" dirty="0"/>
              <a:t>учебного года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DFD8CA0-A913-47DB-AEDD-EDA12B2BB122}"/>
              </a:ext>
            </a:extLst>
          </p:cNvPr>
          <p:cNvSpPr/>
          <p:nvPr/>
        </p:nvSpPr>
        <p:spPr>
          <a:xfrm>
            <a:off x="1093262" y="3281528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400" b="1" dirty="0">
                <a:solidFill>
                  <a:srgbClr val="0070C0"/>
                </a:solidFill>
              </a:rPr>
              <a:t>2</a:t>
            </a:r>
            <a:r>
              <a:rPr lang="ru-RU" sz="2400" b="1" dirty="0">
                <a:solidFill>
                  <a:srgbClr val="0070C0"/>
                </a:solidFill>
              </a:rPr>
              <a:t> студента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E6C40095-35F5-4531-B943-CDBFC4AF0CE2}"/>
              </a:ext>
            </a:extLst>
          </p:cNvPr>
          <p:cNvSpPr/>
          <p:nvPr/>
        </p:nvSpPr>
        <p:spPr>
          <a:xfrm>
            <a:off x="1559498" y="3643211"/>
            <a:ext cx="7568482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/>
              <a:t>стипендия Правительства РФ во 2 семестре </a:t>
            </a:r>
            <a:r>
              <a:rPr lang="ru-RU" sz="1600" dirty="0" smtClean="0"/>
              <a:t>2023/2</a:t>
            </a:r>
            <a:r>
              <a:rPr lang="ru-RU" sz="1600" dirty="0"/>
              <a:t>4</a:t>
            </a:r>
            <a:r>
              <a:rPr lang="ru-RU" sz="1600" dirty="0" smtClean="0"/>
              <a:t> </a:t>
            </a:r>
            <a:r>
              <a:rPr lang="ru-RU" sz="1600" dirty="0"/>
              <a:t>учебного года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5D59C8AB-4742-4967-800E-3C744C88DF81}"/>
              </a:ext>
            </a:extLst>
          </p:cNvPr>
          <p:cNvSpPr/>
          <p:nvPr/>
        </p:nvSpPr>
        <p:spPr>
          <a:xfrm>
            <a:off x="1093262" y="4357882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400" b="1" dirty="0">
                <a:solidFill>
                  <a:srgbClr val="0070C0"/>
                </a:solidFill>
              </a:rPr>
              <a:t>2</a:t>
            </a:r>
            <a:r>
              <a:rPr lang="ru-RU" sz="2400" b="1" dirty="0">
                <a:solidFill>
                  <a:srgbClr val="0070C0"/>
                </a:solidFill>
              </a:rPr>
              <a:t> студента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CEAEA15-B282-423C-8B20-1566929B8377}"/>
              </a:ext>
            </a:extLst>
          </p:cNvPr>
          <p:cNvSpPr/>
          <p:nvPr/>
        </p:nvSpPr>
        <p:spPr>
          <a:xfrm>
            <a:off x="1559496" y="4719564"/>
            <a:ext cx="7568481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/>
              <a:t>специальная государственная стипендия Республики Татарстан</a:t>
            </a:r>
            <a:endParaRPr lang="ru-RU" sz="1600" dirty="0">
              <a:latin typeface="+mn-lt"/>
              <a:ea typeface="Calibri" panose="020F0502020204030204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A354C3B6-4D4B-41DC-B496-93F5604CA947}"/>
              </a:ext>
            </a:extLst>
          </p:cNvPr>
          <p:cNvCxnSpPr>
            <a:cxnSpLocks/>
          </p:cNvCxnSpPr>
          <p:nvPr/>
        </p:nvCxnSpPr>
        <p:spPr>
          <a:xfrm>
            <a:off x="1217713" y="4365532"/>
            <a:ext cx="6678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48B88265-2987-48BB-8567-BFCE5F3A6DCE}"/>
              </a:ext>
            </a:extLst>
          </p:cNvPr>
          <p:cNvCxnSpPr>
            <a:cxnSpLocks/>
          </p:cNvCxnSpPr>
          <p:nvPr/>
        </p:nvCxnSpPr>
        <p:spPr>
          <a:xfrm flipV="1">
            <a:off x="1217713" y="3281528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7329730F-00F0-4F3B-BB6D-F6C9B43DA8BA}"/>
              </a:ext>
            </a:extLst>
          </p:cNvPr>
          <p:cNvSpPr/>
          <p:nvPr/>
        </p:nvSpPr>
        <p:spPr>
          <a:xfrm>
            <a:off x="1096799" y="2117612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9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студентов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A4927F0B-BCC7-4196-BDAE-EAE610935272}"/>
              </a:ext>
            </a:extLst>
          </p:cNvPr>
          <p:cNvSpPr/>
          <p:nvPr/>
        </p:nvSpPr>
        <p:spPr>
          <a:xfrm>
            <a:off x="1559498" y="2479295"/>
            <a:ext cx="7568482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/>
              <a:t>стипендия Президента РФ по приоритетным направлениям модернизации и технологического развития российской экономики </a:t>
            </a:r>
            <a:r>
              <a:rPr lang="ru-RU" sz="1600" dirty="0" smtClean="0"/>
              <a:t>2023/2</a:t>
            </a:r>
            <a:r>
              <a:rPr lang="ru-RU" sz="1600" dirty="0"/>
              <a:t>4</a:t>
            </a:r>
            <a:r>
              <a:rPr lang="ru-RU" sz="1600" dirty="0" smtClean="0"/>
              <a:t> </a:t>
            </a:r>
            <a:r>
              <a:rPr lang="ru-RU" sz="1600" dirty="0"/>
              <a:t>учебного года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9CE4813-62C3-4434-AFE3-2CE95140A7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100" y="1159734"/>
            <a:ext cx="1851076" cy="2094639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7E95040D-A64A-4D35-A230-075274F3E6B0}"/>
              </a:ext>
            </a:extLst>
          </p:cNvPr>
          <p:cNvCxnSpPr>
            <a:cxnSpLocks/>
          </p:cNvCxnSpPr>
          <p:nvPr/>
        </p:nvCxnSpPr>
        <p:spPr>
          <a:xfrm>
            <a:off x="1266505" y="2125262"/>
            <a:ext cx="6629696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98048B4-1CF6-4280-AF79-792B86B8CE7B}"/>
              </a:ext>
            </a:extLst>
          </p:cNvPr>
          <p:cNvSpPr txBox="1"/>
          <p:nvPr/>
        </p:nvSpPr>
        <p:spPr>
          <a:xfrm>
            <a:off x="9803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12A6F22B-0E92-477A-8219-A37505F645A8}"/>
              </a:ext>
            </a:extLst>
          </p:cNvPr>
          <p:cNvSpPr txBox="1"/>
          <p:nvPr/>
        </p:nvSpPr>
        <p:spPr>
          <a:xfrm>
            <a:off x="9803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0FAC3BB0-556D-4BE3-A29C-76B17B6EEF90}"/>
              </a:ext>
            </a:extLst>
          </p:cNvPr>
          <p:cNvSpPr/>
          <p:nvPr/>
        </p:nvSpPr>
        <p:spPr>
          <a:xfrm>
            <a:off x="1559496" y="5724147"/>
            <a:ext cx="7568481" cy="64197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/>
              <a:t>Конкурс «Студенческий стартап» в рамках федерального проекта «Платформа университетского технического предпринимательства»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B7080EA8-36BA-4B3A-A173-5C88A504825E}"/>
              </a:ext>
            </a:extLst>
          </p:cNvPr>
          <p:cNvSpPr txBox="1"/>
          <p:nvPr/>
        </p:nvSpPr>
        <p:spPr>
          <a:xfrm>
            <a:off x="1064111" y="5307273"/>
            <a:ext cx="256833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>
              <a:defRPr sz="2400" b="1">
                <a:solidFill>
                  <a:srgbClr val="0070C0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en-US" dirty="0"/>
              <a:t>3</a:t>
            </a:r>
            <a:r>
              <a:rPr lang="ru-RU" dirty="0"/>
              <a:t> стартап - проект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3CB2B5BE-F985-45C9-AC4C-D7F97B36CCFF}"/>
              </a:ext>
            </a:extLst>
          </p:cNvPr>
          <p:cNvCxnSpPr>
            <a:cxnSpLocks/>
          </p:cNvCxnSpPr>
          <p:nvPr/>
        </p:nvCxnSpPr>
        <p:spPr>
          <a:xfrm>
            <a:off x="1217713" y="5314922"/>
            <a:ext cx="6585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739DE419-F426-4F8F-B63C-98D229B808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2826" y="4902222"/>
            <a:ext cx="1906350" cy="917391"/>
          </a:xfrm>
          <a:prstGeom prst="rect">
            <a:avLst/>
          </a:prstGeom>
        </p:spPr>
      </p:pic>
      <p:sp>
        <p:nvSpPr>
          <p:cNvPr id="32" name="Номер слайда 2">
            <a:extLst>
              <a:ext uri="{FF2B5EF4-FFF2-40B4-BE49-F238E27FC236}">
                <a16:creationId xmlns="" xmlns:a16="http://schemas.microsoft.com/office/drawing/2014/main" id="{E7B304AD-9223-4548-954A-A9125AA6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3080" y="6492882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100" y="3398209"/>
            <a:ext cx="1851076" cy="124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55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00B07ADD-F5BB-4E3A-AC74-4F89388EF62D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CDA9EED4-CE88-4687-BA28-B16AA1E57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FD0E5938-8CAD-47E3-B262-3F920272B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10BDFB4-3C2A-42BD-BCC5-330883E24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68EEBA9-9126-43D8-8087-7678C3EBC22C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D2171329-13E5-45BE-B33C-C041AF269A75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42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593A489B-0FFA-4D60-801E-68E2F1817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00DB9544-ACBC-458F-9D05-161869BF1A12}"/>
              </a:ext>
            </a:extLst>
          </p:cNvPr>
          <p:cNvSpPr/>
          <p:nvPr/>
        </p:nvSpPr>
        <p:spPr>
          <a:xfrm>
            <a:off x="1818278" y="899428"/>
            <a:ext cx="879602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altLang="ru-RU" b="1" dirty="0">
                <a:solidFill>
                  <a:srgbClr val="0070C0"/>
                </a:solidFill>
                <a:latin typeface="Sans"/>
                <a:cs typeface="+mn-cs"/>
              </a:rPr>
              <a:t>ОБУЧЕНИЕ ПО СОВМЕСТНЫМ ОБРАЗОВАТЕЛЬНЫМ ПРОГРАММАМ </a:t>
            </a:r>
            <a:r>
              <a:rPr lang="ru-RU" altLang="ru-RU" b="1" dirty="0" smtClean="0">
                <a:solidFill>
                  <a:srgbClr val="0070C0"/>
                </a:solidFill>
                <a:latin typeface="Sans"/>
                <a:cs typeface="+mn-cs"/>
              </a:rPr>
              <a:t>2023/2024 </a:t>
            </a:r>
            <a:r>
              <a:rPr lang="ru-RU" altLang="ru-RU" b="1" dirty="0" smtClean="0">
                <a:solidFill>
                  <a:srgbClr val="0070C0"/>
                </a:solidFill>
                <a:latin typeface="Sans"/>
              </a:rPr>
              <a:t>УЧЕБНЫЙ </a:t>
            </a:r>
            <a:r>
              <a:rPr lang="ru-RU" altLang="ru-RU" b="1" dirty="0" smtClean="0">
                <a:solidFill>
                  <a:srgbClr val="0070C0"/>
                </a:solidFill>
                <a:latin typeface="Sans"/>
                <a:cs typeface="+mn-cs"/>
              </a:rPr>
              <a:t>ГОД</a:t>
            </a:r>
            <a:endParaRPr lang="ru-RU" b="1" dirty="0">
              <a:solidFill>
                <a:srgbClr val="0070C0"/>
              </a:solidFill>
              <a:latin typeface="Sans"/>
              <a:cs typeface="+mn-cs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F18CC05C-1D47-4D00-B8C6-85562B4CA2FC}"/>
              </a:ext>
            </a:extLst>
          </p:cNvPr>
          <p:cNvCxnSpPr/>
          <p:nvPr/>
        </p:nvCxnSpPr>
        <p:spPr>
          <a:xfrm>
            <a:off x="4799856" y="149713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06D7AFB-386A-476D-9A92-451F7A928A0D}"/>
              </a:ext>
            </a:extLst>
          </p:cNvPr>
          <p:cNvSpPr txBox="1"/>
          <p:nvPr/>
        </p:nvSpPr>
        <p:spPr>
          <a:xfrm>
            <a:off x="5015880" y="116639"/>
            <a:ext cx="4214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600" b="0" dirty="0">
                <a:latin typeface="+mn-lt"/>
              </a:rPr>
              <a:t>СОВМЕСТНЫЕ ОБРАЗОВАТЕЛЬНЫЕ</a:t>
            </a:r>
            <a:endParaRPr lang="en-US" sz="1600" b="0" dirty="0">
              <a:latin typeface="+mn-lt"/>
            </a:endParaRPr>
          </a:p>
          <a:p>
            <a:pPr algn="l"/>
            <a:r>
              <a:rPr lang="ru-RU" sz="1600" b="0">
                <a:latin typeface="+mn-lt"/>
              </a:rPr>
              <a:t> ПРОГРАММЫ</a:t>
            </a:r>
            <a:endParaRPr lang="ru-RU" sz="1600" b="0" dirty="0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1A5045E-3218-4C92-A108-E7946C680A0B}"/>
              </a:ext>
            </a:extLst>
          </p:cNvPr>
          <p:cNvSpPr txBox="1"/>
          <p:nvPr/>
        </p:nvSpPr>
        <p:spPr>
          <a:xfrm>
            <a:off x="2027860" y="175843"/>
            <a:ext cx="286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ОБРАЗОВАНИЕ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34661951-76E1-4354-A93D-868E56A744B9}"/>
              </a:ext>
            </a:extLst>
          </p:cNvPr>
          <p:cNvSpPr/>
          <p:nvPr/>
        </p:nvSpPr>
        <p:spPr>
          <a:xfrm>
            <a:off x="4321288" y="1325996"/>
            <a:ext cx="63112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altLang="ru-RU" sz="2000" b="1" dirty="0">
                <a:ea typeface="Calibri" pitchFamily="34" charset="0"/>
                <a:cs typeface="Times New Roman" pitchFamily="18" charset="0"/>
              </a:rPr>
              <a:t>МГТУ им. Н. Э. Баумана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altLang="ru-RU" dirty="0">
                <a:ea typeface="Calibri" pitchFamily="34" charset="0"/>
                <a:cs typeface="Times New Roman" pitchFamily="18" charset="0"/>
              </a:rPr>
              <a:t>13.03.02 ЭЛЕКТРОЭНЕРГЕТИКА И ЭЛЕКТРОТЕХНИКА </a:t>
            </a:r>
            <a:br>
              <a:rPr lang="ru-RU" altLang="ru-RU" dirty="0">
                <a:ea typeface="Calibri" pitchFamily="34" charset="0"/>
                <a:cs typeface="Times New Roman" pitchFamily="18" charset="0"/>
              </a:rPr>
            </a:br>
            <a:r>
              <a:rPr lang="ru-RU" altLang="ru-RU" dirty="0">
                <a:ea typeface="Calibri" pitchFamily="34" charset="0"/>
                <a:cs typeface="Times New Roman" pitchFamily="18" charset="0"/>
              </a:rPr>
              <a:t>профиль: Электромобили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="" xmlns:a16="http://schemas.microsoft.com/office/drawing/2014/main" id="{6F1E8CC1-5958-421C-8E67-C92E0985C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298" y="1388220"/>
            <a:ext cx="860615" cy="10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600E970-F676-484B-95C0-5319D443B5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5294" y="1349372"/>
            <a:ext cx="2361978" cy="1079831"/>
          </a:xfrm>
          <a:prstGeom prst="rect">
            <a:avLst/>
          </a:prstGeom>
        </p:spPr>
      </p:pic>
      <p:pic>
        <p:nvPicPr>
          <p:cNvPr id="12" name="Рисунок 11" descr="Пользователи">
            <a:extLst>
              <a:ext uri="{FF2B5EF4-FFF2-40B4-BE49-F238E27FC236}">
                <a16:creationId xmlns="" xmlns:a16="http://schemas.microsoft.com/office/drawing/2014/main" id="{8C5F536B-D3EC-44D2-85E7-B7297B6590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91" y="1653021"/>
            <a:ext cx="495649" cy="49564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484933C-A5A6-4DCB-886A-F66BE59E6AF6}"/>
              </a:ext>
            </a:extLst>
          </p:cNvPr>
          <p:cNvSpPr/>
          <p:nvPr/>
        </p:nvSpPr>
        <p:spPr>
          <a:xfrm>
            <a:off x="1055440" y="1340768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0070C0"/>
                </a:solidFill>
                <a:latin typeface="Sans"/>
              </a:rPr>
              <a:t>17</a:t>
            </a:r>
            <a:endParaRPr lang="ru-RU" sz="28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08AA921-B218-44F0-B7CC-58BC3CDEEF61}"/>
              </a:ext>
            </a:extLst>
          </p:cNvPr>
          <p:cNvSpPr/>
          <p:nvPr/>
        </p:nvSpPr>
        <p:spPr>
          <a:xfrm>
            <a:off x="1533863" y="2747430"/>
            <a:ext cx="10178761" cy="365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НАМАНГАНСКИЙ ИНЖЕНЕРНО-СТРОИТЕЛЬНЫЙ ИНСТИТУТ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Электротехника 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электроника</a:t>
            </a: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НАВОИЙСКИЙ </a:t>
            </a: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ГОСУДАРСТВЕННЫЙ ГОРНЫЙ ИНСТИТУТ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Программы: </a:t>
            </a:r>
            <a:r>
              <a:rPr lang="ru-RU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Машиностроение</a:t>
            </a: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БУХАРСКИЙ </a:t>
            </a: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ИНЖЕНЕРНО-ТЕХНОЛОГИЧЕСКИЙ ИНСТИТУТ 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Программы: Программная инженерия</a:t>
            </a:r>
          </a:p>
          <a:p>
            <a:pPr marL="226695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ДЖИЗАКСКИЙ ПОЛИТЕХНИЧЕСКИЙ ИНСТИТУТ 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Программы: Машиностроение, Наземные транспортно-технологические комплексы</a:t>
            </a:r>
          </a:p>
          <a:p>
            <a:pPr marL="226695">
              <a:lnSpc>
                <a:spcPct val="107000"/>
              </a:lnSpc>
              <a:spcAft>
                <a:spcPts val="0"/>
              </a:spcAft>
            </a:pPr>
            <a:r>
              <a:rPr lang="ru-RU" sz="16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Костанайский</a:t>
            </a: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региональный университет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Программы: Конструкторско-технологического обеспечения машиностроительных производств 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2AA8FC46-E268-4424-A95D-8DA424BA332D}"/>
              </a:ext>
            </a:extLst>
          </p:cNvPr>
          <p:cNvGrpSpPr/>
          <p:nvPr/>
        </p:nvGrpSpPr>
        <p:grpSpPr>
          <a:xfrm>
            <a:off x="1127819" y="3442649"/>
            <a:ext cx="366950" cy="632698"/>
            <a:chOff x="377644" y="3362375"/>
            <a:chExt cx="366950" cy="632698"/>
          </a:xfrm>
        </p:grpSpPr>
        <p:pic>
          <p:nvPicPr>
            <p:cNvPr id="51" name="Рисунок 50" descr="Пользователи">
              <a:extLst>
                <a:ext uri="{FF2B5EF4-FFF2-40B4-BE49-F238E27FC236}">
                  <a16:creationId xmlns="" xmlns:a16="http://schemas.microsoft.com/office/drawing/2014/main" id="{118AF88A-0138-480F-9108-63B2D437E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7644" y="3645024"/>
              <a:ext cx="350049" cy="350049"/>
            </a:xfrm>
            <a:prstGeom prst="rect">
              <a:avLst/>
            </a:prstGeom>
          </p:spPr>
        </p:pic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977BDB68-2B34-44D5-AE32-B5001AB6071C}"/>
                </a:ext>
              </a:extLst>
            </p:cNvPr>
            <p:cNvSpPr/>
            <p:nvPr/>
          </p:nvSpPr>
          <p:spPr>
            <a:xfrm>
              <a:off x="388406" y="3362375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rgbClr val="0070C0"/>
                  </a:solidFill>
                  <a:latin typeface="Sans"/>
                </a:rPr>
                <a:t>1</a:t>
              </a:r>
              <a:endParaRPr lang="ru-RU" sz="2400" dirty="0"/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="" xmlns:a16="http://schemas.microsoft.com/office/drawing/2014/main" id="{362E57BF-853A-4668-A104-FA32E3A3B5C5}"/>
              </a:ext>
            </a:extLst>
          </p:cNvPr>
          <p:cNvGrpSpPr/>
          <p:nvPr/>
        </p:nvGrpSpPr>
        <p:grpSpPr>
          <a:xfrm>
            <a:off x="1082691" y="2715763"/>
            <a:ext cx="527709" cy="632698"/>
            <a:chOff x="304844" y="3362375"/>
            <a:chExt cx="527709" cy="632698"/>
          </a:xfrm>
        </p:grpSpPr>
        <p:pic>
          <p:nvPicPr>
            <p:cNvPr id="56" name="Рисунок 55" descr="Пользователи">
              <a:extLst>
                <a:ext uri="{FF2B5EF4-FFF2-40B4-BE49-F238E27FC236}">
                  <a16:creationId xmlns="" xmlns:a16="http://schemas.microsoft.com/office/drawing/2014/main" id="{F73637BC-EB65-43C9-A144-D7889C414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7644" y="3645024"/>
              <a:ext cx="350049" cy="350049"/>
            </a:xfrm>
            <a:prstGeom prst="rect">
              <a:avLst/>
            </a:prstGeom>
          </p:spPr>
        </p:pic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D842A811-DB71-45F4-A21F-D9856B73E3F7}"/>
                </a:ext>
              </a:extLst>
            </p:cNvPr>
            <p:cNvSpPr/>
            <p:nvPr/>
          </p:nvSpPr>
          <p:spPr>
            <a:xfrm>
              <a:off x="304844" y="3362375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rgbClr val="0070C0"/>
                  </a:solidFill>
                  <a:latin typeface="Sans"/>
                </a:rPr>
                <a:t>14</a:t>
              </a:r>
              <a:endParaRPr lang="ru-RU" sz="2400" dirty="0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="" xmlns:a16="http://schemas.microsoft.com/office/drawing/2014/main" id="{586C20B6-EEEE-4905-AB4F-822B50172895}"/>
              </a:ext>
            </a:extLst>
          </p:cNvPr>
          <p:cNvGrpSpPr/>
          <p:nvPr/>
        </p:nvGrpSpPr>
        <p:grpSpPr>
          <a:xfrm>
            <a:off x="1082691" y="4218639"/>
            <a:ext cx="441146" cy="632698"/>
            <a:chOff x="304844" y="3362375"/>
            <a:chExt cx="441146" cy="632698"/>
          </a:xfrm>
        </p:grpSpPr>
        <p:pic>
          <p:nvPicPr>
            <p:cNvPr id="59" name="Рисунок 58" descr="Пользователи">
              <a:extLst>
                <a:ext uri="{FF2B5EF4-FFF2-40B4-BE49-F238E27FC236}">
                  <a16:creationId xmlns="" xmlns:a16="http://schemas.microsoft.com/office/drawing/2014/main" id="{68F66786-A036-45F6-A672-D691A9935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7644" y="3645024"/>
              <a:ext cx="350049" cy="350049"/>
            </a:xfrm>
            <a:prstGeom prst="rect">
              <a:avLst/>
            </a:prstGeom>
          </p:spPr>
        </p:pic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AAF5A577-16B4-4B9D-8EC7-830DDC1A09AC}"/>
                </a:ext>
              </a:extLst>
            </p:cNvPr>
            <p:cNvSpPr/>
            <p:nvPr/>
          </p:nvSpPr>
          <p:spPr>
            <a:xfrm>
              <a:off x="304844" y="3362375"/>
              <a:ext cx="4411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rgbClr val="0070C0"/>
                  </a:solidFill>
                  <a:latin typeface="Sans"/>
                </a:rPr>
                <a:t> 4</a:t>
              </a:r>
              <a:endParaRPr lang="ru-RU" sz="2400" dirty="0"/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="" xmlns:a16="http://schemas.microsoft.com/office/drawing/2014/main" id="{B254C45C-C9E8-4810-826D-1F3E25EDCFA7}"/>
              </a:ext>
            </a:extLst>
          </p:cNvPr>
          <p:cNvGrpSpPr/>
          <p:nvPr/>
        </p:nvGrpSpPr>
        <p:grpSpPr>
          <a:xfrm>
            <a:off x="1112367" y="5117555"/>
            <a:ext cx="527709" cy="632698"/>
            <a:chOff x="304844" y="3362375"/>
            <a:chExt cx="527709" cy="632698"/>
          </a:xfrm>
        </p:grpSpPr>
        <p:pic>
          <p:nvPicPr>
            <p:cNvPr id="62" name="Рисунок 61" descr="Пользователи">
              <a:extLst>
                <a:ext uri="{FF2B5EF4-FFF2-40B4-BE49-F238E27FC236}">
                  <a16:creationId xmlns="" xmlns:a16="http://schemas.microsoft.com/office/drawing/2014/main" id="{528706C7-CD2E-4CBC-83F4-8D585EFA4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7644" y="3645024"/>
              <a:ext cx="350049" cy="350049"/>
            </a:xfrm>
            <a:prstGeom prst="rect">
              <a:avLst/>
            </a:prstGeom>
          </p:spPr>
        </p:pic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684D8A3B-4569-45FE-92CB-CF5A5056AAC3}"/>
                </a:ext>
              </a:extLst>
            </p:cNvPr>
            <p:cNvSpPr/>
            <p:nvPr/>
          </p:nvSpPr>
          <p:spPr>
            <a:xfrm>
              <a:off x="304844" y="3362375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rgbClr val="0070C0"/>
                  </a:solidFill>
                  <a:latin typeface="Sans"/>
                </a:rPr>
                <a:t>13</a:t>
              </a:r>
              <a:endParaRPr lang="ru-RU" sz="2400" dirty="0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E3BA15E2-03FA-4976-ADEF-1F62572EFD11}"/>
              </a:ext>
            </a:extLst>
          </p:cNvPr>
          <p:cNvGrpSpPr/>
          <p:nvPr/>
        </p:nvGrpSpPr>
        <p:grpSpPr>
          <a:xfrm>
            <a:off x="1179175" y="5810024"/>
            <a:ext cx="354688" cy="632698"/>
            <a:chOff x="377644" y="3362375"/>
            <a:chExt cx="354688" cy="632698"/>
          </a:xfrm>
        </p:grpSpPr>
        <p:pic>
          <p:nvPicPr>
            <p:cNvPr id="65" name="Рисунок 64" descr="Пользователи">
              <a:extLst>
                <a:ext uri="{FF2B5EF4-FFF2-40B4-BE49-F238E27FC236}">
                  <a16:creationId xmlns="" xmlns:a16="http://schemas.microsoft.com/office/drawing/2014/main" id="{B775018B-2EFA-4381-9BA1-0CE33BE86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7644" y="3645024"/>
              <a:ext cx="350049" cy="350049"/>
            </a:xfrm>
            <a:prstGeom prst="rect">
              <a:avLst/>
            </a:prstGeom>
          </p:spPr>
        </p:pic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187A9A54-ECD2-432E-B520-DB74E80766EA}"/>
                </a:ext>
              </a:extLst>
            </p:cNvPr>
            <p:cNvSpPr/>
            <p:nvPr/>
          </p:nvSpPr>
          <p:spPr>
            <a:xfrm>
              <a:off x="392174" y="3362375"/>
              <a:ext cx="3401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70C0"/>
                  </a:solidFill>
                  <a:latin typeface="Sans"/>
                </a:rPr>
                <a:t>5</a:t>
              </a:r>
              <a:endParaRPr lang="ru-RU" sz="2400" dirty="0"/>
            </a:p>
          </p:txBody>
        </p:sp>
      </p:grpSp>
      <p:sp>
        <p:nvSpPr>
          <p:cNvPr id="35" name="Номер слайда 2">
            <a:extLst>
              <a:ext uri="{FF2B5EF4-FFF2-40B4-BE49-F238E27FC236}">
                <a16:creationId xmlns="" xmlns:a16="http://schemas.microsoft.com/office/drawing/2014/main" id="{CDC832C3-151A-4179-A710-DEDE0B9F0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2693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3A2BD62-436A-4C11-83F9-CD7C2F99DCB7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040A09CE-4F63-4677-9268-29BEA5E83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CDCCC45F-B998-4716-B417-24F3EE8BF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3BD058B4-9880-4DB8-AF16-F494AA241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B3AE673F-CD71-4D22-B90B-D878EAFFDAA7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3B2665A-0F12-49E6-8F63-2EA9E8C934FC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28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A2EFCACA-DFB1-4E0C-8696-56EDD1421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DD38503-E52E-4667-BC56-C59E86F5EA92}"/>
              </a:ext>
            </a:extLst>
          </p:cNvPr>
          <p:cNvSpPr txBox="1"/>
          <p:nvPr/>
        </p:nvSpPr>
        <p:spPr>
          <a:xfrm>
            <a:off x="4911074" y="227462"/>
            <a:ext cx="44239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ДОПОЛНИТЕЛЬНОЕ ОБРАЗОВАНИЕ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8464C6E-1F9B-44C0-BF60-DA5CAF7F6718}"/>
              </a:ext>
            </a:extLst>
          </p:cNvPr>
          <p:cNvCxnSpPr/>
          <p:nvPr/>
        </p:nvCxnSpPr>
        <p:spPr>
          <a:xfrm>
            <a:off x="4727848" y="175545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1A5045E-3218-4C92-A108-E7946C680A0B}"/>
              </a:ext>
            </a:extLst>
          </p:cNvPr>
          <p:cNvSpPr txBox="1"/>
          <p:nvPr/>
        </p:nvSpPr>
        <p:spPr>
          <a:xfrm>
            <a:off x="2027861" y="188927"/>
            <a:ext cx="286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ОБРАЗОВАНИЕ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64E734A6-F637-42C7-9E6A-3080CF260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284741"/>
              </p:ext>
            </p:extLst>
          </p:nvPr>
        </p:nvGraphicFramePr>
        <p:xfrm>
          <a:off x="1488642" y="929741"/>
          <a:ext cx="9721080" cy="5703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230">
                  <a:extLst>
                    <a:ext uri="{9D8B030D-6E8A-4147-A177-3AD203B41FA5}">
                      <a16:colId xmlns="" xmlns:a16="http://schemas.microsoft.com/office/drawing/2014/main" val="2480934933"/>
                    </a:ext>
                  </a:extLst>
                </a:gridCol>
                <a:gridCol w="57772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55109">
                  <a:extLst>
                    <a:ext uri="{9D8B030D-6E8A-4147-A177-3AD203B41FA5}">
                      <a16:colId xmlns="" xmlns:a16="http://schemas.microsoft.com/office/drawing/2014/main" val="2318696501"/>
                    </a:ext>
                  </a:extLst>
                </a:gridCol>
                <a:gridCol w="3003518">
                  <a:extLst>
                    <a:ext uri="{9D8B030D-6E8A-4147-A177-3AD203B41FA5}">
                      <a16:colId xmlns="" xmlns:a16="http://schemas.microsoft.com/office/drawing/2014/main" val="960529628"/>
                    </a:ext>
                  </a:extLst>
                </a:gridCol>
              </a:tblGrid>
              <a:tr h="167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структурного подразделения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Доход по ДПО, руб.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extLst>
                  <a:ext uri="{0D108BD9-81ED-4DB2-BD59-A6C34878D82A}">
                    <a16:rowId xmlns="" xmlns:a16="http://schemas.microsoft.com/office/drawing/2014/main" val="2257564982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</a:t>
                      </a:r>
                      <a:r>
                        <a:rPr lang="ru-RU" sz="1800" dirty="0" smtClean="0">
                          <a:effectLst/>
                        </a:rPr>
                        <a:t>строительства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651 575.00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645</a:t>
                      </a:r>
                      <a:r>
                        <a:rPr lang="ru-RU" sz="1800" baseline="0" dirty="0" smtClean="0">
                          <a:effectLst/>
                        </a:rPr>
                        <a:t> 700</a:t>
                      </a:r>
                      <a:r>
                        <a:rPr lang="ru-RU" sz="1800" dirty="0" smtClean="0">
                          <a:effectLst/>
                        </a:rPr>
                        <a:t>.00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3464126482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Кафедра автомобилей, автомобильных двигателей и дизайна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223 220.00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533 600,00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высокоэнергетических процессов и агрегатов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223 220.00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519220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механики и конструирования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218 400.00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513 000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электроэнергетики и электротехники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232 260.00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математики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1 587 344.00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305 560.00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190 000.00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258000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химии и экологии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12 825.00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240 000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материалов, технологий и качества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369 200.00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156000.00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726846718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Кафедра информационных систем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232 260.00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153 300,00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53076830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машиностроения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116 200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3150219329"/>
                  </a:ext>
                </a:extLst>
              </a:tr>
              <a:tr h="340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Кафедра физики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194 890.00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84000.00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2630540977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автоматизации и управления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621854520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сервиса транспортных систем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2674773966"/>
                  </a:ext>
                </a:extLst>
              </a:tr>
              <a:tr h="1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Кафедра эксплуатации автомобильного транспорта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3561919121"/>
                  </a:ext>
                </a:extLst>
              </a:tr>
              <a:tr h="149063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Итого по </a:t>
                      </a:r>
                      <a:r>
                        <a:rPr lang="ru-RU" sz="1800" dirty="0" smtClean="0">
                          <a:effectLst/>
                        </a:rPr>
                        <a:t>ВТШ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4 333 654.00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401" marR="5740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3 831 680.00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401" marR="57401" marT="0" marB="0" anchor="ctr"/>
                </a:tc>
                <a:extLst>
                  <a:ext uri="{0D108BD9-81ED-4DB2-BD59-A6C34878D82A}">
                    <a16:rowId xmlns="" xmlns:a16="http://schemas.microsoft.com/office/drawing/2014/main" val="1416792508"/>
                  </a:ext>
                </a:extLst>
              </a:tr>
            </a:tbl>
          </a:graphicData>
        </a:graphic>
      </p:graphicFrame>
      <p:sp>
        <p:nvSpPr>
          <p:cNvPr id="29" name="Номер слайда 2">
            <a:extLst>
              <a:ext uri="{FF2B5EF4-FFF2-40B4-BE49-F238E27FC236}">
                <a16:creationId xmlns="" xmlns:a16="http://schemas.microsoft.com/office/drawing/2014/main" id="{8E93D78C-3612-4A3A-82CC-7B61309E2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2637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D17D9C85-B0AB-4EC8-BE34-43823406A644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356CC0D1-F593-41F1-90E7-90296CC8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A205A862-D1B0-4929-97CB-9D215CE9F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8EE9B053-E4F8-4E1F-A128-C78B34EE8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07529FEC-6D70-408A-AFE0-87BACCCFBA6E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29956B45-3E6E-4C8A-B997-5A867035C88F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42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04A6B258-7213-4491-A1E0-88791EA88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-1547813" y="7839646"/>
            <a:ext cx="21672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100">
                <a:ea typeface="Calibri" pitchFamily="34" charset="0"/>
                <a:cs typeface="Times New Roman" pitchFamily="18" charset="0"/>
              </a:rPr>
              <a:t> </a:t>
            </a:r>
            <a:endParaRPr lang="ru-RU" altLang="ru-RU" sz="60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altLang="ru-RU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435" name="Rectangle 7"/>
          <p:cNvSpPr>
            <a:spLocks noChangeArrowheads="1"/>
          </p:cNvSpPr>
          <p:nvPr/>
        </p:nvSpPr>
        <p:spPr bwMode="auto">
          <a:xfrm>
            <a:off x="1524000" y="8632195"/>
            <a:ext cx="24397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10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60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altLang="ru-RU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2" name="Rectangle 5">
            <a:extLst>
              <a:ext uri="{FF2B5EF4-FFF2-40B4-BE49-F238E27FC236}">
                <a16:creationId xmlns="" xmlns:a16="http://schemas.microsoft.com/office/drawing/2014/main" id="{B11E7A9A-F5FE-462F-9FD9-402000F8C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5786" y="797908"/>
            <a:ext cx="8180787" cy="40011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85725" indent="4763" eaLnBrk="0" hangingPunct="0">
              <a:defRPr/>
            </a:pPr>
            <a:r>
              <a:rPr lang="ru-RU" altLang="ru-RU" sz="2000" b="1" dirty="0"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Профориентация для школьников и студентов ССУЗ</a:t>
            </a:r>
          </a:p>
        </p:txBody>
      </p:sp>
      <p:sp>
        <p:nvSpPr>
          <p:cNvPr id="28" name="Прямоугольник 16">
            <a:extLst>
              <a:ext uri="{FF2B5EF4-FFF2-40B4-BE49-F238E27FC236}">
                <a16:creationId xmlns="" xmlns:a16="http://schemas.microsoft.com/office/drawing/2014/main" id="{D07D848F-8FCA-4817-839F-E94D46604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95" y="1132059"/>
            <a:ext cx="6552728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dirty="0">
                <a:latin typeface="+mj-lt"/>
                <a:ea typeface="Calibri" pitchFamily="34" charset="0"/>
                <a:cs typeface="Times New Roman" pitchFamily="18" charset="0"/>
              </a:rPr>
              <a:t>Школы и колледжи в г.Набережные Челны</a:t>
            </a:r>
          </a:p>
          <a:p>
            <a:pPr marL="285750" indent="-285750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altLang="ru-RU" dirty="0">
                <a:ea typeface="Calibri" pitchFamily="34" charset="0"/>
                <a:cs typeface="Times New Roman" pitchFamily="18" charset="0"/>
              </a:rPr>
              <a:t>Школы и колледжи в </a:t>
            </a:r>
            <a:r>
              <a:rPr lang="ru-RU" altLang="ru-RU" dirty="0">
                <a:latin typeface="+mj-lt"/>
                <a:ea typeface="Calibri" pitchFamily="34" charset="0"/>
                <a:cs typeface="Times New Roman" pitchFamily="18" charset="0"/>
              </a:rPr>
              <a:t>РТ</a:t>
            </a:r>
          </a:p>
          <a:p>
            <a:pPr marL="285750" indent="-285750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3 профильных инженерных класса (СОШ №30, 40 и 41)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/>
              <a:t>Посещение «последних звонков»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/>
              <a:t>Участие в ГАК колледжей г. Набережные Челны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E06D7AFB-386A-476D-9A92-451F7A928A0D}"/>
              </a:ext>
            </a:extLst>
          </p:cNvPr>
          <p:cNvSpPr txBox="1"/>
          <p:nvPr/>
        </p:nvSpPr>
        <p:spPr>
          <a:xfrm>
            <a:off x="4906895" y="240274"/>
            <a:ext cx="4756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600" b="0" dirty="0">
                <a:latin typeface="+mn-lt"/>
              </a:rPr>
              <a:t>ПРИВЛЕЧЕНИЕ ТАЛАНТЛИВОЙ МОЛОДЕЖИ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374C0438-E2F6-4FA3-8FD3-409262A9C3AF}"/>
              </a:ext>
            </a:extLst>
          </p:cNvPr>
          <p:cNvSpPr txBox="1"/>
          <p:nvPr/>
        </p:nvSpPr>
        <p:spPr>
          <a:xfrm>
            <a:off x="2027860" y="175843"/>
            <a:ext cx="286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ОБРАЗОВАНИЕ</a:t>
            </a: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="" xmlns:a16="http://schemas.microsoft.com/office/drawing/2014/main" id="{6BC772C3-0C32-4EDA-B33E-FAC0E9399DE1}"/>
              </a:ext>
            </a:extLst>
          </p:cNvPr>
          <p:cNvCxnSpPr/>
          <p:nvPr/>
        </p:nvCxnSpPr>
        <p:spPr>
          <a:xfrm>
            <a:off x="4727848" y="175545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Прямоугольник 16">
            <a:extLst>
              <a:ext uri="{FF2B5EF4-FFF2-40B4-BE49-F238E27FC236}">
                <a16:creationId xmlns="" xmlns:a16="http://schemas.microsoft.com/office/drawing/2014/main" id="{D9D6235B-4486-4E76-AC1A-301C81B98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255" y="1121427"/>
            <a:ext cx="341214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Times New Roman" pitchFamily="18" charset="0"/>
              </a:rPr>
              <a:t>«Ночь науки»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Times New Roman" pitchFamily="18" charset="0"/>
              </a:rPr>
              <a:t>«Детский университет»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Times New Roman" pitchFamily="18" charset="0"/>
              </a:rPr>
              <a:t>«Дни открытых дверей»</a:t>
            </a:r>
          </a:p>
          <a:p>
            <a:pPr marL="285750" indent="-285750" algn="just" eaLnBrk="0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Олимпиада «</a:t>
            </a:r>
            <a:r>
              <a:rPr lang="ru-RU" dirty="0" err="1">
                <a:latin typeface="+mn-lt"/>
                <a:cs typeface="Times New Roman" pitchFamily="18" charset="0"/>
              </a:rPr>
              <a:t>МагистрУМ</a:t>
            </a:r>
            <a:r>
              <a:rPr lang="ru-RU" dirty="0">
                <a:latin typeface="+mn-lt"/>
                <a:cs typeface="Times New Roman" pitchFamily="18" charset="0"/>
              </a:rPr>
              <a:t>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0EAE637-0198-47CD-9AD6-8A81D8D3E4AC}"/>
              </a:ext>
            </a:extLst>
          </p:cNvPr>
          <p:cNvSpPr/>
          <p:nvPr/>
        </p:nvSpPr>
        <p:spPr>
          <a:xfrm>
            <a:off x="230046" y="5873339"/>
            <a:ext cx="2932867" cy="25391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Занятия с учениками МБОУ «СОШ 41»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89963410-9D71-4369-ACD0-683E2FE3A8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0"/>
          <a:stretch/>
        </p:blipFill>
        <p:spPr>
          <a:xfrm>
            <a:off x="9357902" y="2664618"/>
            <a:ext cx="2542858" cy="1690917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BAAD2572-60B7-4C74-8C5F-456B8251173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70" b="16100"/>
          <a:stretch/>
        </p:blipFill>
        <p:spPr>
          <a:xfrm>
            <a:off x="10567056" y="6171135"/>
            <a:ext cx="1295426" cy="5810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3" name="Рисунок 62">
            <a:extLst>
              <a:ext uri="{FF2B5EF4-FFF2-40B4-BE49-F238E27FC236}">
                <a16:creationId xmlns="" xmlns:a16="http://schemas.microsoft.com/office/drawing/2014/main" id="{8F968285-FDE0-464C-8E84-5C7F64A0D9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366" y="5377630"/>
            <a:ext cx="501290" cy="696793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8C387E36-09BE-4DAC-9274-E7FCA4B721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57904" y="5342145"/>
            <a:ext cx="721366" cy="696794"/>
          </a:xfrm>
          <a:prstGeom prst="rect">
            <a:avLst/>
          </a:prstGeom>
        </p:spPr>
      </p:pic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9730389D-DA68-4BA5-AD61-44958DC687AC}"/>
              </a:ext>
            </a:extLst>
          </p:cNvPr>
          <p:cNvGrpSpPr/>
          <p:nvPr/>
        </p:nvGrpSpPr>
        <p:grpSpPr>
          <a:xfrm>
            <a:off x="10653415" y="4628859"/>
            <a:ext cx="1214611" cy="504056"/>
            <a:chOff x="2438526" y="6018255"/>
            <a:chExt cx="1214611" cy="504056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42294E67-689A-4425-B6E5-93434F58E2AE}"/>
                </a:ext>
              </a:extLst>
            </p:cNvPr>
            <p:cNvSpPr/>
            <p:nvPr/>
          </p:nvSpPr>
          <p:spPr>
            <a:xfrm>
              <a:off x="2438526" y="6018255"/>
              <a:ext cx="1214611" cy="5040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9875" algn="ctr"/>
              <a:r>
                <a:rPr lang="ru-RU" sz="1100" dirty="0"/>
                <a:t>    </a:t>
              </a:r>
              <a:r>
                <a:rPr lang="ru-RU" sz="800" dirty="0"/>
                <a:t>ИНЖЕНЕРНЫЕ КЛАССЫ </a:t>
              </a:r>
              <a:br>
                <a:rPr lang="ru-RU" sz="800" dirty="0"/>
              </a:br>
              <a:r>
                <a:rPr lang="ru-RU" sz="800" dirty="0"/>
                <a:t>В ШКОЛАХ</a:t>
              </a:r>
              <a:endParaRPr lang="ru-RU" sz="1100" dirty="0"/>
            </a:p>
          </p:txBody>
        </p:sp>
        <p:pic>
          <p:nvPicPr>
            <p:cNvPr id="67" name="Picture 48">
              <a:extLst>
                <a:ext uri="{FF2B5EF4-FFF2-40B4-BE49-F238E27FC236}">
                  <a16:creationId xmlns="" xmlns:a16="http://schemas.microsoft.com/office/drawing/2014/main" id="{8A74BFFE-0BCB-4CDC-BE0A-4C0BFD43D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4426" y="6088655"/>
              <a:ext cx="365286" cy="35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" name="Номер слайда 2">
            <a:extLst>
              <a:ext uri="{FF2B5EF4-FFF2-40B4-BE49-F238E27FC236}">
                <a16:creationId xmlns="" xmlns:a16="http://schemas.microsoft.com/office/drawing/2014/main" id="{AC760118-69D4-45D1-AD84-1FE07AE9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482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08" y="2673673"/>
            <a:ext cx="2944534" cy="167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877" y="4490899"/>
            <a:ext cx="3275370" cy="226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4490898"/>
            <a:ext cx="3499505" cy="236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09" y="2687840"/>
            <a:ext cx="2466300" cy="164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4" y="4479338"/>
            <a:ext cx="3151785" cy="221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044" y="2687839"/>
            <a:ext cx="2792490" cy="180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71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4B7A61AA-1FCF-4E37-B3A3-F37BEE5F7B90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5523C565-E7F9-4C33-9572-1C63778E4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B4439FC7-92D9-4B92-A7B3-7C2F9B634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8BAFAE3D-DE4C-4D03-9797-B58D42004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3A1ED99-E955-42CE-BE76-74A9DA19D3B9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DBB0889-1635-4502-B192-620E0E762FA3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8D650F24-B107-411F-B42E-BFC5846AA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8DC1CE2-30C6-4AB1-B0B0-9E8E46361638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6DF9F58A-6AED-45BC-851A-68B74F162173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A431DD0-56B4-422B-A08B-1F275769BCEA}"/>
              </a:ext>
            </a:extLst>
          </p:cNvPr>
          <p:cNvSpPr txBox="1"/>
          <p:nvPr/>
        </p:nvSpPr>
        <p:spPr>
          <a:xfrm>
            <a:off x="3768786" y="78218"/>
            <a:ext cx="55213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ПУБЛИКАЦИИ </a:t>
            </a:r>
            <a:r>
              <a:rPr lang="ru-RU" sz="2000" b="0" dirty="0" smtClean="0">
                <a:latin typeface="+mn-lt"/>
              </a:rPr>
              <a:t>ВТШ </a:t>
            </a:r>
            <a:r>
              <a:rPr lang="ru-RU" sz="2000" b="0" dirty="0">
                <a:latin typeface="+mn-lt"/>
              </a:rPr>
              <a:t>В БД WEB OF SCIENCE И SCOPUS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913BF30-F137-44D2-9852-DF0C66601847}"/>
              </a:ext>
            </a:extLst>
          </p:cNvPr>
          <p:cNvSpPr/>
          <p:nvPr/>
        </p:nvSpPr>
        <p:spPr>
          <a:xfrm>
            <a:off x="1555650" y="6314278"/>
            <a:ext cx="3964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С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01.06.2023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г. ПО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01.06.2024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г.</a:t>
            </a:r>
            <a:endParaRPr lang="ru-RU" b="1" dirty="0"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8D477EC-B3EB-4663-8DCA-4DAC96EB474F}"/>
              </a:ext>
            </a:extLst>
          </p:cNvPr>
          <p:cNvSpPr/>
          <p:nvPr/>
        </p:nvSpPr>
        <p:spPr>
          <a:xfrm>
            <a:off x="1902831" y="5894875"/>
            <a:ext cx="2412905" cy="8356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cs typeface="Times New Roman" panose="02020603050405020304" pitchFamily="18" charset="0"/>
              </a:rPr>
              <a:t>на 1 НПР (116 ставки)</a:t>
            </a:r>
            <a:r>
              <a:rPr lang="en-US" sz="1400" b="1" i="1" dirty="0"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cs typeface="Times New Roman" panose="02020603050405020304" pitchFamily="18" charset="0"/>
              </a:rPr>
              <a:t>≈ </a:t>
            </a:r>
            <a:r>
              <a:rPr lang="ru-RU" sz="1400" b="1" i="1" dirty="0" smtClean="0">
                <a:cs typeface="Times New Roman" panose="02020603050405020304" pitchFamily="18" charset="0"/>
              </a:rPr>
              <a:t>0,58</a:t>
            </a:r>
            <a:endParaRPr lang="ru-RU" sz="1400" b="1" i="1" dirty="0"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cs typeface="Times New Roman" panose="02020603050405020304" pitchFamily="18" charset="0"/>
              </a:rPr>
              <a:t> 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70E5341-32AA-482F-A81F-03D456AB3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48773"/>
              </p:ext>
            </p:extLst>
          </p:nvPr>
        </p:nvGraphicFramePr>
        <p:xfrm>
          <a:off x="797238" y="846492"/>
          <a:ext cx="10051777" cy="506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710">
                  <a:extLst>
                    <a:ext uri="{9D8B030D-6E8A-4147-A177-3AD203B41FA5}">
                      <a16:colId xmlns="" xmlns:a16="http://schemas.microsoft.com/office/drawing/2014/main" val="4282681382"/>
                    </a:ext>
                  </a:extLst>
                </a:gridCol>
                <a:gridCol w="5522255">
                  <a:extLst>
                    <a:ext uri="{9D8B030D-6E8A-4147-A177-3AD203B41FA5}">
                      <a16:colId xmlns="" xmlns:a16="http://schemas.microsoft.com/office/drawing/2014/main" val="416119073"/>
                    </a:ext>
                  </a:extLst>
                </a:gridCol>
                <a:gridCol w="567046">
                  <a:extLst>
                    <a:ext uri="{9D8B030D-6E8A-4147-A177-3AD203B41FA5}">
                      <a16:colId xmlns="" xmlns:a16="http://schemas.microsoft.com/office/drawing/2014/main" val="2644150839"/>
                    </a:ext>
                  </a:extLst>
                </a:gridCol>
                <a:gridCol w="567046">
                  <a:extLst>
                    <a:ext uri="{9D8B030D-6E8A-4147-A177-3AD203B41FA5}">
                      <a16:colId xmlns="" xmlns:a16="http://schemas.microsoft.com/office/drawing/2014/main" val="4027460542"/>
                    </a:ext>
                  </a:extLst>
                </a:gridCol>
                <a:gridCol w="567046">
                  <a:extLst>
                    <a:ext uri="{9D8B030D-6E8A-4147-A177-3AD203B41FA5}">
                      <a16:colId xmlns="" xmlns:a16="http://schemas.microsoft.com/office/drawing/2014/main" val="2921329620"/>
                    </a:ext>
                  </a:extLst>
                </a:gridCol>
                <a:gridCol w="567046">
                  <a:extLst>
                    <a:ext uri="{9D8B030D-6E8A-4147-A177-3AD203B41FA5}">
                      <a16:colId xmlns="" xmlns:a16="http://schemas.microsoft.com/office/drawing/2014/main" val="573219850"/>
                    </a:ext>
                  </a:extLst>
                </a:gridCol>
                <a:gridCol w="567046">
                  <a:extLst>
                    <a:ext uri="{9D8B030D-6E8A-4147-A177-3AD203B41FA5}">
                      <a16:colId xmlns="" xmlns:a16="http://schemas.microsoft.com/office/drawing/2014/main" val="3031335669"/>
                    </a:ext>
                  </a:extLst>
                </a:gridCol>
                <a:gridCol w="1256582">
                  <a:extLst>
                    <a:ext uri="{9D8B030D-6E8A-4147-A177-3AD203B41FA5}">
                      <a16:colId xmlns="" xmlns:a16="http://schemas.microsoft.com/office/drawing/2014/main" val="4033488570"/>
                    </a:ext>
                  </a:extLst>
                </a:gridCol>
              </a:tblGrid>
              <a:tr h="16549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структурного подразделения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Количество публикаций по квартилям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публикаций всего, шт.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extLst>
                  <a:ext uri="{0D108BD9-81ED-4DB2-BD59-A6C34878D82A}">
                    <a16:rowId xmlns="" xmlns:a16="http://schemas.microsoft.com/office/drawing/2014/main" val="2194912854"/>
                  </a:ext>
                </a:extLst>
              </a:tr>
              <a:tr h="383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Без </a:t>
                      </a:r>
                      <a:r>
                        <a:rPr lang="en-US" sz="1400" dirty="0">
                          <a:effectLst/>
                        </a:rPr>
                        <a:t>Q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</a:t>
                      </a: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</a:t>
                      </a: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</a:t>
                      </a: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</a:t>
                      </a: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50995024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эксплуатации автомобильного транспорта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16468424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химии и экологии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сервиса транспортных систем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конструкторско-технологического обеспечения машиностроительных производств 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информационных систем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5,34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электроэнергетики и электротехники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17524151"/>
                  </a:ext>
                </a:extLst>
              </a:tr>
              <a:tr h="211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автоматизации и управления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93978302"/>
                  </a:ext>
                </a:extLst>
              </a:tr>
              <a:tr h="229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материалов, технологий и качества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48669308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машиностроения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374118936"/>
                  </a:ext>
                </a:extLst>
              </a:tr>
              <a:tr h="211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строительства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47780849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r>
                        <a:rPr lang="en-US" sz="1100" dirty="0"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математики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40661772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r>
                        <a:rPr lang="en-US" sz="1100" dirty="0"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Кафедра физики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1,32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85150506"/>
                  </a:ext>
                </a:extLst>
              </a:tr>
              <a:tr h="211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r>
                        <a:rPr lang="en-US" sz="1100" dirty="0"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mtClean="0">
                          <a:effectLst/>
                        </a:rPr>
                        <a:t>Кафедра механики и конструирования</a:t>
                      </a:r>
                      <a:endParaRPr lang="ru-RU" sz="140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0,34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45155383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r>
                        <a:rPr lang="en-US" sz="1100" dirty="0"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Кафедра автомобилей, автомобильных двигателей и дизайна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extLst>
                  <a:ext uri="{0D108BD9-81ED-4DB2-BD59-A6C34878D82A}">
                    <a16:rowId xmlns="" xmlns:a16="http://schemas.microsoft.com/office/drawing/2014/main" val="3811872224"/>
                  </a:ext>
                </a:extLst>
              </a:tr>
              <a:tr h="260290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1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Кафедра высокоэнергетических процессов и агрегатов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extLst>
                  <a:ext uri="{0D108BD9-81ED-4DB2-BD59-A6C34878D82A}">
                    <a16:rowId xmlns="" xmlns:a16="http://schemas.microsoft.com/office/drawing/2014/main" val="3004546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Итого: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13,75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67,75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94487100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C29C5D8E-A2D7-407A-9EE8-303B26EA4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7286"/>
              </p:ext>
            </p:extLst>
          </p:nvPr>
        </p:nvGraphicFramePr>
        <p:xfrm>
          <a:off x="7357475" y="5941268"/>
          <a:ext cx="3491053" cy="800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51855">
                  <a:extLst>
                    <a:ext uri="{9D8B030D-6E8A-4147-A177-3AD203B41FA5}">
                      <a16:colId xmlns="" xmlns:a16="http://schemas.microsoft.com/office/drawing/2014/main" val="3444844554"/>
                    </a:ext>
                  </a:extLst>
                </a:gridCol>
                <a:gridCol w="713066">
                  <a:extLst>
                    <a:ext uri="{9D8B030D-6E8A-4147-A177-3AD203B41FA5}">
                      <a16:colId xmlns="" xmlns:a16="http://schemas.microsoft.com/office/drawing/2014/main" val="1248068921"/>
                    </a:ext>
                  </a:extLst>
                </a:gridCol>
                <a:gridCol w="713066">
                  <a:extLst>
                    <a:ext uri="{9D8B030D-6E8A-4147-A177-3AD203B41FA5}">
                      <a16:colId xmlns="" xmlns:a16="http://schemas.microsoft.com/office/drawing/2014/main" val="1377498260"/>
                    </a:ext>
                  </a:extLst>
                </a:gridCol>
                <a:gridCol w="713066">
                  <a:extLst>
                    <a:ext uri="{9D8B030D-6E8A-4147-A177-3AD203B41FA5}">
                      <a16:colId xmlns="" xmlns:a16="http://schemas.microsoft.com/office/drawing/2014/main" val="201031544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endParaRPr lang="ru-RU" sz="1200" b="1" i="0" kern="1200" dirty="0">
                        <a:solidFill>
                          <a:srgbClr val="0070C0"/>
                        </a:solidFill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Q1+Q2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Q3+Q4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без </a:t>
                      </a:r>
                      <a:r>
                        <a:rPr lang="en-US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Q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573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2021/2022гг.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13,31%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61,25%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25,44%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5913542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2022/2023гг.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23,83%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48%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12,66%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502731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2023/2024гг</a:t>
                      </a:r>
                      <a:r>
                        <a:rPr lang="ru-RU" sz="1200" b="1" i="0" kern="1200" dirty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18%</a:t>
                      </a:r>
                      <a:endParaRPr lang="ru-RU" sz="1200" b="1" i="0" kern="1200" dirty="0">
                        <a:solidFill>
                          <a:srgbClr val="0070C0"/>
                        </a:solidFill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62%</a:t>
                      </a:r>
                      <a:endParaRPr lang="ru-RU" sz="1200" b="1" i="0" kern="1200" dirty="0">
                        <a:solidFill>
                          <a:srgbClr val="0070C0"/>
                        </a:solidFill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latin typeface="Calibri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1200" b="1" i="0" kern="1200" dirty="0">
                        <a:solidFill>
                          <a:srgbClr val="0070C0"/>
                        </a:solidFill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Номер слайда 2">
            <a:extLst>
              <a:ext uri="{FF2B5EF4-FFF2-40B4-BE49-F238E27FC236}">
                <a16:creationId xmlns="" xmlns:a16="http://schemas.microsoft.com/office/drawing/2014/main" id="{0763437D-2523-41CD-A134-8378BCBF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8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7392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4B7A61AA-1FCF-4E37-B3A3-F37BEE5F7B90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5523C565-E7F9-4C33-9572-1C63778E4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B4439FC7-92D9-4B92-A7B3-7C2F9B634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8BAFAE3D-DE4C-4D03-9797-B58D42004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3A1ED99-E955-42CE-BE76-74A9DA19D3B9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DBB0889-1635-4502-B192-620E0E762FA3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8D650F24-B107-411F-B42E-BFC5846AA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8DC1CE2-30C6-4AB1-B0B0-9E8E46361638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6DF9F58A-6AED-45BC-851A-68B74F162173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A431DD0-56B4-422B-A08B-1F275769BCEA}"/>
              </a:ext>
            </a:extLst>
          </p:cNvPr>
          <p:cNvSpPr txBox="1"/>
          <p:nvPr/>
        </p:nvSpPr>
        <p:spPr>
          <a:xfrm>
            <a:off x="3768786" y="222538"/>
            <a:ext cx="5521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ПУБЛИКАЦИИ </a:t>
            </a:r>
            <a:r>
              <a:rPr lang="ru-RU" sz="2000" b="0" dirty="0" smtClean="0">
                <a:latin typeface="+mn-lt"/>
              </a:rPr>
              <a:t>ВТШ </a:t>
            </a:r>
            <a:r>
              <a:rPr lang="ru-RU" sz="2000" b="0" dirty="0">
                <a:latin typeface="+mn-lt"/>
              </a:rPr>
              <a:t>В </a:t>
            </a:r>
            <a:r>
              <a:rPr lang="ru-RU" sz="2000" b="0" dirty="0" smtClean="0">
                <a:latin typeface="+mn-lt"/>
              </a:rPr>
              <a:t>ЖУРНАЛАХ ВАК</a:t>
            </a:r>
            <a:endParaRPr lang="ru-RU" sz="2000" b="0" dirty="0">
              <a:latin typeface="+mn-lt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913BF30-F137-44D2-9852-DF0C66601847}"/>
              </a:ext>
            </a:extLst>
          </p:cNvPr>
          <p:cNvSpPr/>
          <p:nvPr/>
        </p:nvSpPr>
        <p:spPr>
          <a:xfrm>
            <a:off x="5526839" y="6488668"/>
            <a:ext cx="3964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С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01.06.2023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г. ПО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01.06.2024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г.</a:t>
            </a:r>
            <a:endParaRPr lang="ru-RU" b="1" dirty="0"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8D477EC-B3EB-4663-8DCA-4DAC96EB474F}"/>
              </a:ext>
            </a:extLst>
          </p:cNvPr>
          <p:cNvSpPr/>
          <p:nvPr/>
        </p:nvSpPr>
        <p:spPr>
          <a:xfrm>
            <a:off x="2420030" y="6510565"/>
            <a:ext cx="2452916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cs typeface="Times New Roman" panose="02020603050405020304" pitchFamily="18" charset="0"/>
              </a:rPr>
              <a:t>на 1 НПР (116 ставки)</a:t>
            </a:r>
            <a:r>
              <a:rPr lang="en-US" sz="1400" b="1" i="1" dirty="0"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cs typeface="Times New Roman" panose="02020603050405020304" pitchFamily="18" charset="0"/>
              </a:rPr>
              <a:t>≈ </a:t>
            </a:r>
            <a:r>
              <a:rPr lang="ru-RU" sz="1400" b="1" i="1" dirty="0" smtClean="0">
                <a:cs typeface="Times New Roman" panose="02020603050405020304" pitchFamily="18" charset="0"/>
              </a:rPr>
              <a:t>0,85 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70E5341-32AA-482F-A81F-03D456AB3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900815"/>
              </p:ext>
            </p:extLst>
          </p:nvPr>
        </p:nvGraphicFramePr>
        <p:xfrm>
          <a:off x="1100812" y="908720"/>
          <a:ext cx="10195794" cy="5601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2527">
                  <a:extLst>
                    <a:ext uri="{9D8B030D-6E8A-4147-A177-3AD203B41FA5}">
                      <a16:colId xmlns="" xmlns:a16="http://schemas.microsoft.com/office/drawing/2014/main" val="4282681382"/>
                    </a:ext>
                  </a:extLst>
                </a:gridCol>
                <a:gridCol w="6618273">
                  <a:extLst>
                    <a:ext uri="{9D8B030D-6E8A-4147-A177-3AD203B41FA5}">
                      <a16:colId xmlns="" xmlns:a16="http://schemas.microsoft.com/office/drawing/2014/main" val="416119073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644150839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4027460542"/>
                    </a:ext>
                  </a:extLst>
                </a:gridCol>
                <a:gridCol w="906762">
                  <a:extLst>
                    <a:ext uri="{9D8B030D-6E8A-4147-A177-3AD203B41FA5}">
                      <a16:colId xmlns="" xmlns:a16="http://schemas.microsoft.com/office/drawing/2014/main" val="2921329620"/>
                    </a:ext>
                  </a:extLst>
                </a:gridCol>
              </a:tblGrid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структурного подразделения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 anchor="ctr"/>
                </a:tc>
                <a:extLst>
                  <a:ext uri="{0D108BD9-81ED-4DB2-BD59-A6C34878D82A}">
                    <a16:rowId xmlns="" xmlns:a16="http://schemas.microsoft.com/office/drawing/2014/main" val="2194912854"/>
                  </a:ext>
                </a:extLst>
              </a:tr>
              <a:tr h="320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электроэнергетики и электротехники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механики и конструирования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12,05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автоматизации и управления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математики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10,13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строительства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9,33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конструкторско-технологического обеспечения машиностроительных производств 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16468424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эксплуатации автомобильного транспорта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8,25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информационных систем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химии и экологии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сервиса транспортных систем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автомобилей, автомобильных двигателей и дизайна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17524151"/>
                  </a:ext>
                </a:extLst>
              </a:tr>
              <a:tr h="211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высокоэнергетических процессов и агрегатов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93978302"/>
                  </a:ext>
                </a:extLst>
              </a:tr>
              <a:tr h="229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машиностроения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48669308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материалов, технологий и качества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74118936"/>
                  </a:ext>
                </a:extLst>
              </a:tr>
              <a:tr h="211074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физики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47780849"/>
                  </a:ext>
                </a:extLst>
              </a:tr>
              <a:tr h="16549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99,08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140661772"/>
                  </a:ext>
                </a:extLst>
              </a:tr>
            </a:tbl>
          </a:graphicData>
        </a:graphic>
      </p:graphicFrame>
      <p:sp>
        <p:nvSpPr>
          <p:cNvPr id="31" name="Номер слайда 2">
            <a:extLst>
              <a:ext uri="{FF2B5EF4-FFF2-40B4-BE49-F238E27FC236}">
                <a16:creationId xmlns="" xmlns:a16="http://schemas.microsoft.com/office/drawing/2014/main" id="{0763437D-2523-41CD-A134-8378BCBF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9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8616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728A0F3-CFBA-4839-9BAE-46E66B710EDE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016E7A27-615E-4944-AE1B-350D2E233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513D7826-03D1-425A-8BE5-EEE58B24A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EAE8B683-D8F0-4BC3-98F7-E44FC4DBF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C20E5D4-6054-4007-B29B-4576276C390A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DB618005-DFB2-418D-9133-6DCEB81853F1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29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59EA58B7-46A2-40CD-A910-43200270B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B292737-CF4A-4CAC-9C21-5599BDFDADDE}"/>
              </a:ext>
            </a:extLst>
          </p:cNvPr>
          <p:cNvSpPr txBox="1"/>
          <p:nvPr/>
        </p:nvSpPr>
        <p:spPr>
          <a:xfrm>
            <a:off x="3689775" y="188893"/>
            <a:ext cx="2809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sz="2000" b="0" dirty="0">
                <a:latin typeface="+mn-lt"/>
              </a:rPr>
              <a:t>ОБЪЕМ НИР И НИОКР 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6DF9F58A-6AED-45BC-851A-68B74F162173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0283B50-A576-4180-AD62-DB688068A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429507"/>
              </p:ext>
            </p:extLst>
          </p:nvPr>
        </p:nvGraphicFramePr>
        <p:xfrm>
          <a:off x="690317" y="962189"/>
          <a:ext cx="10878293" cy="588787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30946">
                  <a:extLst>
                    <a:ext uri="{9D8B030D-6E8A-4147-A177-3AD203B41FA5}">
                      <a16:colId xmlns="" xmlns:a16="http://schemas.microsoft.com/office/drawing/2014/main" val="3965067829"/>
                    </a:ext>
                  </a:extLst>
                </a:gridCol>
                <a:gridCol w="7231824">
                  <a:extLst>
                    <a:ext uri="{9D8B030D-6E8A-4147-A177-3AD203B41FA5}">
                      <a16:colId xmlns="" xmlns:a16="http://schemas.microsoft.com/office/drawing/2014/main" val="4260343542"/>
                    </a:ext>
                  </a:extLst>
                </a:gridCol>
                <a:gridCol w="3115523">
                  <a:extLst>
                    <a:ext uri="{9D8B030D-6E8A-4147-A177-3AD203B41FA5}">
                      <a16:colId xmlns="" xmlns:a16="http://schemas.microsoft.com/office/drawing/2014/main" val="1076556687"/>
                    </a:ext>
                  </a:extLst>
                </a:gridCol>
              </a:tblGrid>
              <a:tr h="289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№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Наименование структурного подразделения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Объем НИР и НИОКР, руб.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4896819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1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Кафедра информационных систем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effectLst/>
                        </a:rPr>
                        <a:t>104 941</a:t>
                      </a:r>
                      <a:r>
                        <a:rPr lang="en-US" sz="1700" kern="1200" baseline="0" dirty="0" smtClean="0">
                          <a:effectLst/>
                        </a:rPr>
                        <a:t> 300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53756686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effectLst/>
                        </a:rPr>
                        <a:t>2</a:t>
                      </a:r>
                      <a:endParaRPr lang="ru-RU" sz="17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Кафедра химии и экологии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effectLst/>
                        </a:rPr>
                        <a:t>70 219 800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892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3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машиностроения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42 527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654224527"/>
                  </a:ext>
                </a:extLst>
              </a:tr>
              <a:tr h="2892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4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материалов, технологий и качества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37 142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51901258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5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высокоэнергетических процессов и агрегатов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33 539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865665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6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автомобилей, автомобильных двигателей и дизайна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20 016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7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механики и конструирования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16 238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электроэнергетики и электротехники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14 170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50175907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сервиса транспортных систем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13 496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81835556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автоматизации и управления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10 299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1073960"/>
                  </a:ext>
                </a:extLst>
              </a:tr>
              <a:tr h="5872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9 423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62513930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algn="ctr"/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7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эксплуатации автомобильного транспорта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8 486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92562475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algn="ctr"/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7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физики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5 063 000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01989483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algn="ctr"/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7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строительства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2 907</a:t>
                      </a: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500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719583470"/>
                  </a:ext>
                </a:extLst>
              </a:tr>
              <a:tr h="298000"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7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математики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0,00</a:t>
                      </a:r>
                      <a:endParaRPr lang="ru-RU" sz="1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75745314"/>
                  </a:ext>
                </a:extLst>
              </a:tr>
              <a:tr h="289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7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ИТОГО по </a:t>
                      </a:r>
                      <a:r>
                        <a:rPr lang="ru-RU" sz="1700" kern="1200" dirty="0" smtClean="0">
                          <a:effectLst/>
                        </a:rPr>
                        <a:t>ВТШ</a:t>
                      </a:r>
                      <a:endParaRPr lang="ru-RU" sz="17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effectLst/>
                        </a:rPr>
                        <a:t>388 471 700</a:t>
                      </a:r>
                      <a:endParaRPr lang="ru-RU" sz="1700" b="1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8500498"/>
                  </a:ext>
                </a:extLst>
              </a:tr>
              <a:tr h="40109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</a:rPr>
                        <a:t>на 1 НПР (116 ставки)</a:t>
                      </a:r>
                      <a:endParaRPr lang="ru-RU" sz="1800" b="1" i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</a:rPr>
                        <a:t> ≈ 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</a:rPr>
                        <a:t>3 348 893</a:t>
                      </a:r>
                      <a:endParaRPr lang="ru-RU" sz="1800" b="1" i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0711317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8DC1CE2-30C6-4AB1-B0B0-9E8E46361638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6913BF30-F137-44D2-9852-DF0C66601847}"/>
              </a:ext>
            </a:extLst>
          </p:cNvPr>
          <p:cNvSpPr/>
          <p:nvPr/>
        </p:nvSpPr>
        <p:spPr>
          <a:xfrm>
            <a:off x="1127448" y="6268670"/>
            <a:ext cx="3964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С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01.06.2023 г. ПО 01.06.2024 г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</a:t>
            </a:r>
            <a:endParaRPr lang="ru-RU" b="1" dirty="0">
              <a:latin typeface="+mn-lt"/>
            </a:endParaRPr>
          </a:p>
        </p:txBody>
      </p:sp>
      <p:sp>
        <p:nvSpPr>
          <p:cNvPr id="30" name="Номер слайда 2">
            <a:extLst>
              <a:ext uri="{FF2B5EF4-FFF2-40B4-BE49-F238E27FC236}">
                <a16:creationId xmlns="" xmlns:a16="http://schemas.microsoft.com/office/drawing/2014/main" id="{227AAF9F-51B2-40DD-B874-B8CAA17C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10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315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8ADB6485-4897-493F-9FE2-7EE7B2617584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07ABE49D-A247-4949-9999-DFE506942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A3D8FD14-AC51-4FC2-91E7-5AFCD4DE1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24237D3A-2639-42A4-91B1-EF64980BB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4F756DF5-F196-47DD-90BE-179B3B11336D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2D962E30-91F9-4328-B85F-978B78AB1983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60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313AD2C4-E223-4851-A386-8D5CEC679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8DC1CE2-30C6-4AB1-B0B0-9E8E46361638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B292737-CF4A-4CAC-9C21-5599BDFDADDE}"/>
              </a:ext>
            </a:extLst>
          </p:cNvPr>
          <p:cNvSpPr txBox="1"/>
          <p:nvPr/>
        </p:nvSpPr>
        <p:spPr>
          <a:xfrm>
            <a:off x="3891056" y="218201"/>
            <a:ext cx="4409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ЗАЯВКИ НА ГРАНТЫ, ОИС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6DF9F58A-6AED-45BC-851A-68B74F162173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AFBF3C5D-6D90-4F02-A147-5E3947CF8D04}"/>
              </a:ext>
            </a:extLst>
          </p:cNvPr>
          <p:cNvCxnSpPr>
            <a:cxnSpLocks/>
          </p:cNvCxnSpPr>
          <p:nvPr/>
        </p:nvCxnSpPr>
        <p:spPr>
          <a:xfrm>
            <a:off x="1685074" y="836713"/>
            <a:ext cx="8777841" cy="9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D4B4E83F-B002-4663-B352-C1AC18F720C5}"/>
              </a:ext>
            </a:extLst>
          </p:cNvPr>
          <p:cNvCxnSpPr>
            <a:cxnSpLocks/>
          </p:cNvCxnSpPr>
          <p:nvPr/>
        </p:nvCxnSpPr>
        <p:spPr>
          <a:xfrm>
            <a:off x="215258" y="6795612"/>
            <a:ext cx="114973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Номер слайда 2">
            <a:extLst>
              <a:ext uri="{FF2B5EF4-FFF2-40B4-BE49-F238E27FC236}">
                <a16:creationId xmlns="" xmlns:a16="http://schemas.microsoft.com/office/drawing/2014/main" id="{DD4C5666-E09B-47AF-85AB-77B287FD7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112751"/>
              </p:ext>
            </p:extLst>
          </p:nvPr>
        </p:nvGraphicFramePr>
        <p:xfrm>
          <a:off x="257041" y="908721"/>
          <a:ext cx="11311566" cy="587208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51026"/>
                <a:gridCol w="4568729"/>
                <a:gridCol w="1691893"/>
                <a:gridCol w="2539679"/>
                <a:gridCol w="2160239"/>
              </a:tblGrid>
              <a:tr h="28803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структурного подразделения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поставленных на учет ОИС, шт.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заявок на участие в грантах, шт.</a:t>
                      </a:r>
                      <a:endParaRPr lang="ru-RU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доли с учетом соавторства-%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электроэнергетики и электротехники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7,5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</a:rPr>
                        <a:t>2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химии и экологии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5,86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2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информационных систем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3,54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92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4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автомобилей, автомобильных двигателей и дизайна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1,02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5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сервиса транспортных систем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6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эксплуатации автомобильного транспорта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3,83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7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автоматизации и управления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материалов, технологий и качества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конструкторско-технологического обеспечения машиностроительных производств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0,75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строительства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физики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механики и конструирования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машиностроения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высокоэнергетических процессов и агрегатов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Кафедра математики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9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ИТОГО по </a:t>
                      </a:r>
                      <a:r>
                        <a:rPr lang="ru-RU" sz="1400" b="1" kern="1200" dirty="0" smtClean="0">
                          <a:effectLst/>
                        </a:rPr>
                        <a:t>ВТШ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1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67D5DF5A-2722-48DD-A5E5-9FF63E17F35E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71C6FC42-E7DB-445B-906F-F01EF82E6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1E436DB0-EEE6-4948-B417-B31D600B4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70BA960-642D-44DE-9CD2-74ADE5844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AF8F8FE-FC11-4899-B0C5-BC8E01AEFF3B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94A8EC7-E9F1-4F8F-94CF-CDCBBB85B46E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4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016AD89B-83B5-4EA4-976D-6BE789264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object 13"/>
          <p:cNvSpPr>
            <a:spLocks/>
          </p:cNvSpPr>
          <p:nvPr/>
        </p:nvSpPr>
        <p:spPr bwMode="auto">
          <a:xfrm>
            <a:off x="1905644" y="1329361"/>
            <a:ext cx="420688" cy="641350"/>
          </a:xfrm>
          <a:custGeom>
            <a:avLst/>
            <a:gdLst>
              <a:gd name="T0" fmla="*/ 0 w 561340"/>
              <a:gd name="T1" fmla="*/ 641222 h 641350"/>
              <a:gd name="T2" fmla="*/ 3119 w 561340"/>
              <a:gd name="T3" fmla="*/ 641222 h 641350"/>
              <a:gd name="T4" fmla="*/ 3119 w 561340"/>
              <a:gd name="T5" fmla="*/ 0 h 641350"/>
              <a:gd name="T6" fmla="*/ 0 w 561340"/>
              <a:gd name="T7" fmla="*/ 0 h 641350"/>
              <a:gd name="T8" fmla="*/ 0 w 561340"/>
              <a:gd name="T9" fmla="*/ 641222 h 6413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1340"/>
              <a:gd name="T16" fmla="*/ 0 h 641350"/>
              <a:gd name="T17" fmla="*/ 561340 w 561340"/>
              <a:gd name="T18" fmla="*/ 641350 h 6413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1340" h="641350">
                <a:moveTo>
                  <a:pt x="0" y="641222"/>
                </a:moveTo>
                <a:lnTo>
                  <a:pt x="560857" y="641222"/>
                </a:lnTo>
                <a:lnTo>
                  <a:pt x="560857" y="0"/>
                </a:lnTo>
                <a:lnTo>
                  <a:pt x="0" y="0"/>
                </a:lnTo>
                <a:lnTo>
                  <a:pt x="0" y="641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3092" name="object 20"/>
          <p:cNvSpPr>
            <a:spLocks/>
          </p:cNvSpPr>
          <p:nvPr/>
        </p:nvSpPr>
        <p:spPr bwMode="auto">
          <a:xfrm>
            <a:off x="1905644" y="1970711"/>
            <a:ext cx="420688" cy="647700"/>
          </a:xfrm>
          <a:custGeom>
            <a:avLst/>
            <a:gdLst>
              <a:gd name="T0" fmla="*/ 0 w 561340"/>
              <a:gd name="T1" fmla="*/ 647699 h 647700"/>
              <a:gd name="T2" fmla="*/ 3119 w 561340"/>
              <a:gd name="T3" fmla="*/ 647699 h 647700"/>
              <a:gd name="T4" fmla="*/ 3119 w 561340"/>
              <a:gd name="T5" fmla="*/ 0 h 647700"/>
              <a:gd name="T6" fmla="*/ 0 w 561340"/>
              <a:gd name="T7" fmla="*/ 0 h 647700"/>
              <a:gd name="T8" fmla="*/ 0 w 561340"/>
              <a:gd name="T9" fmla="*/ 647699 h 6477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1340"/>
              <a:gd name="T16" fmla="*/ 0 h 647700"/>
              <a:gd name="T17" fmla="*/ 561340 w 561340"/>
              <a:gd name="T18" fmla="*/ 647700 h 6477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1340" h="647700">
                <a:moveTo>
                  <a:pt x="0" y="647699"/>
                </a:moveTo>
                <a:lnTo>
                  <a:pt x="560857" y="647699"/>
                </a:lnTo>
                <a:lnTo>
                  <a:pt x="560857" y="0"/>
                </a:lnTo>
                <a:lnTo>
                  <a:pt x="0" y="0"/>
                </a:lnTo>
                <a:lnTo>
                  <a:pt x="0" y="6476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1B1B6A4-407C-421A-8398-76D347C25DAE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EAFC419C-BC02-423E-8C9F-45EF18C28A14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B09698C-E4D7-425B-807A-92163CD61938}"/>
              </a:ext>
            </a:extLst>
          </p:cNvPr>
          <p:cNvSpPr txBox="1"/>
          <p:nvPr/>
        </p:nvSpPr>
        <p:spPr>
          <a:xfrm>
            <a:off x="3809847" y="221434"/>
            <a:ext cx="5521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 НИРС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306B13E4-FA0E-4742-8A8B-2886A8485BAD}"/>
              </a:ext>
            </a:extLst>
          </p:cNvPr>
          <p:cNvSpPr/>
          <p:nvPr/>
        </p:nvSpPr>
        <p:spPr>
          <a:xfrm>
            <a:off x="1494169" y="963759"/>
            <a:ext cx="9059646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00549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Конкурс «Студенческий стартап» в рамках федерального проекта «Платформа университетского технического предпринимательства»</a:t>
            </a:r>
            <a:endParaRPr lang="ru-RU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44" name="Таблица 43">
            <a:extLst>
              <a:ext uri="{FF2B5EF4-FFF2-40B4-BE49-F238E27FC236}">
                <a16:creationId xmlns="" xmlns:a16="http://schemas.microsoft.com/office/drawing/2014/main" id="{6A6616C4-4640-435D-888D-279A3DCF3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655798"/>
              </p:ext>
            </p:extLst>
          </p:nvPr>
        </p:nvGraphicFramePr>
        <p:xfrm>
          <a:off x="335360" y="4378032"/>
          <a:ext cx="10680990" cy="1859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33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42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83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1394596578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3107670437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885830730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85379247"/>
                    </a:ext>
                  </a:extLst>
                </a:gridCol>
                <a:gridCol w="696274">
                  <a:extLst>
                    <a:ext uri="{9D8B030D-6E8A-4147-A177-3AD203B41FA5}">
                      <a16:colId xmlns="" xmlns:a16="http://schemas.microsoft.com/office/drawing/2014/main" val="4033035292"/>
                    </a:ext>
                  </a:extLst>
                </a:gridCol>
              </a:tblGrid>
              <a:tr h="125779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50" b="1" kern="1200" spc="-3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Доклады на научных конферен-циях, 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Международные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всероссийские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региональные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Научные публи-кации, 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изданные за рубежом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без соавторов – работников вуза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Студ. работы, поданные на конкурс на лучшую научно– исслед. работу, 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Награды, полученныена конкурсах на лучшую научно-исслед. работу и на выставках, 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Охранные документы на объекты интелл. собствен-ности, полученные студентами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Студенческие проекты, поданные на конкурсы грантов, 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Гранты, выигранные студентами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Стипендии Президента РФ, получаемые студентами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spc="-3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Стипендии Правительства РФ, получаемые студентами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810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+mn-lt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2" name="Таблица 31">
            <a:extLst>
              <a:ext uri="{FF2B5EF4-FFF2-40B4-BE49-F238E27FC236}">
                <a16:creationId xmlns="" xmlns:a16="http://schemas.microsoft.com/office/drawing/2014/main" id="{9024B3AC-E21C-44E6-A2E2-7C91576787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717518"/>
              </p:ext>
            </p:extLst>
          </p:nvPr>
        </p:nvGraphicFramePr>
        <p:xfrm>
          <a:off x="335360" y="1704087"/>
          <a:ext cx="11377264" cy="220421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008112">
                  <a:extLst>
                    <a:ext uri="{9D8B030D-6E8A-4147-A177-3AD203B41FA5}">
                      <a16:colId xmlns="" xmlns:a16="http://schemas.microsoft.com/office/drawing/2014/main" val="3213558895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1978928378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83328271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3315538133"/>
                    </a:ext>
                  </a:extLst>
                </a:gridCol>
              </a:tblGrid>
              <a:tr h="334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Номер заявки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проекта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Заявитель, Ф.И.О.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Ф.И.О., данные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ответственного куратора проекта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5905780"/>
                  </a:ext>
                </a:extLst>
              </a:tr>
              <a:tr h="334758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СтС-411784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оссия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через века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Алфёров Леонид Сергеевич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Булатова С.В., ассистент кафедры информационных систем</a:t>
                      </a:r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7681602"/>
                  </a:ext>
                </a:extLst>
              </a:tr>
              <a:tr h="448571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СтС-402489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 оптимизации эффективности применения корпоративно-информационной системы для определения сметной стоимости графиков поставки и производства СМР на основе базы данных плановых и фактических результатов объектов строительства на этапе проектирования информационной модели жилого помещения 70 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кв.м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Ларичкин Дмитрий Вячеславович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Исламов К.Ф., </a:t>
                      </a:r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.т.н</a:t>
                      </a:r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доцент кафедры строительства</a:t>
                      </a:r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18973695"/>
                  </a:ext>
                </a:extLst>
              </a:tr>
              <a:tr h="448571">
                <a:tc>
                  <a:txBody>
                    <a:bodyPr/>
                    <a:lstStyle/>
                    <a:p>
                      <a:pPr fontAlgn="base"/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СтС-410741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Интеллектуальная система орошения «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Муминов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Диер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Назирович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 </a:t>
                      </a:r>
                      <a:r>
                        <a:rPr lang="ru-RU" sz="1200" dirty="0" smtClean="0"/>
                        <a:t>Демьянов Д.Н.,</a:t>
                      </a:r>
                      <a:r>
                        <a:rPr lang="ru-RU" sz="1200" dirty="0" err="1" smtClean="0"/>
                        <a:t>к.т.н</a:t>
                      </a:r>
                      <a:r>
                        <a:rPr lang="ru-RU" sz="1200" dirty="0"/>
                        <a:t>., доцент кафедры 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информационных систем</a:t>
                      </a:r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7882169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A2A0796-BBCD-4375-A986-0C5C4115BC20}"/>
              </a:ext>
            </a:extLst>
          </p:cNvPr>
          <p:cNvSpPr/>
          <p:nvPr/>
        </p:nvSpPr>
        <p:spPr>
          <a:xfrm>
            <a:off x="4881565" y="3923764"/>
            <a:ext cx="2706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549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РЕЗУЛЬТАТИВНОСТЬ НИРС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C7B7B6E-FBEA-44B2-B5A5-965D5C0D168B}"/>
              </a:ext>
            </a:extLst>
          </p:cNvPr>
          <p:cNvSpPr/>
          <p:nvPr/>
        </p:nvSpPr>
        <p:spPr>
          <a:xfrm>
            <a:off x="9231261" y="6361583"/>
            <a:ext cx="21639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за </a:t>
            </a:r>
            <a:r>
              <a:rPr lang="ru-RU" sz="1400" b="1" dirty="0" smtClean="0">
                <a:solidFill>
                  <a:srgbClr val="002060"/>
                </a:solidFill>
              </a:rPr>
              <a:t>2023 </a:t>
            </a:r>
            <a:r>
              <a:rPr lang="ru-RU" sz="1400" b="1" dirty="0">
                <a:solidFill>
                  <a:srgbClr val="002060"/>
                </a:solidFill>
              </a:rPr>
              <a:t>календарный год</a:t>
            </a:r>
          </a:p>
        </p:txBody>
      </p:sp>
      <p:pic>
        <p:nvPicPr>
          <p:cNvPr id="16" name="Рисунок 15" descr="Информация">
            <a:extLst>
              <a:ext uri="{FF2B5EF4-FFF2-40B4-BE49-F238E27FC236}">
                <a16:creationId xmlns="" xmlns:a16="http://schemas.microsoft.com/office/drawing/2014/main" id="{B2969B37-25E7-4770-9C66-75D6D749C2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4780" y="6381328"/>
            <a:ext cx="247841" cy="247841"/>
          </a:xfrm>
          <a:prstGeom prst="rect">
            <a:avLst/>
          </a:prstGeom>
        </p:spPr>
      </p:pic>
      <p:sp>
        <p:nvSpPr>
          <p:cNvPr id="37" name="Номер слайда 2">
            <a:extLst>
              <a:ext uri="{FF2B5EF4-FFF2-40B4-BE49-F238E27FC236}">
                <a16:creationId xmlns="" xmlns:a16="http://schemas.microsoft.com/office/drawing/2014/main" id="{4168699B-A207-475B-9A26-CF53D1CB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271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E9F38370-627A-4D8B-ACFC-27B4DCB022E1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45256074-4D36-4089-BAA2-652CEE697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ACD309AE-90EE-4719-BE62-A82D26D2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89F9022C-37EA-4F21-B2DF-89FFF77E2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AAEB51B-674C-4AAF-A321-21C3D2232549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54385FA-05F1-4335-A41E-B052F17AF8F9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5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F3CC0FB0-C620-4C28-B8C5-A43C61524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9255ED2-028A-4BCF-A1F8-709CCFD79481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НАУКА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9BE87696-81D1-4756-857C-DF354B5EDC07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3339B182-B455-45C1-8251-73784A6C01FD}"/>
              </a:ext>
            </a:extLst>
          </p:cNvPr>
          <p:cNvSpPr txBox="1"/>
          <p:nvPr/>
        </p:nvSpPr>
        <p:spPr>
          <a:xfrm>
            <a:off x="3864335" y="220624"/>
            <a:ext cx="5521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НИРС: Действующие научные кружки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="" xmlns:a16="http://schemas.microsoft.com/office/drawing/2014/main" id="{03396394-1B95-4B58-84FF-8B9B7D971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747" y="811155"/>
            <a:ext cx="11884506" cy="59400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</a:t>
            </a:r>
            <a:r>
              <a:rPr lang="en-US" sz="1500" b="1" dirty="0"/>
              <a:t>VR </a:t>
            </a:r>
            <a:r>
              <a:rPr lang="ru-RU" sz="1500" b="1" dirty="0"/>
              <a:t>ЛАБОРАТОРИЯ» </a:t>
            </a:r>
            <a:r>
              <a:rPr lang="ru-RU" sz="1500" dirty="0"/>
              <a:t>(Кафедра сервиса транспортных систем; Руководитель кружка: </a:t>
            </a:r>
            <a:r>
              <a:rPr lang="ru-RU" sz="1500" dirty="0" err="1" smtClean="0"/>
              <a:t>Парсин</a:t>
            </a:r>
            <a:r>
              <a:rPr lang="ru-RU" sz="1500" dirty="0" smtClean="0"/>
              <a:t> Г.А.)</a:t>
            </a:r>
            <a:endParaRPr lang="ru-RU" sz="1500" dirty="0"/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spc="-30" dirty="0"/>
              <a:t>«ПАТЕНТОВЕДЕНИЕ» </a:t>
            </a:r>
            <a:r>
              <a:rPr lang="ru-RU" sz="1500" spc="-30" dirty="0"/>
              <a:t>(Кафедра эксплуатации автомобильного транспорта; Руководители кружка: </a:t>
            </a:r>
            <a:r>
              <a:rPr lang="ru-RU" sz="1500" dirty="0"/>
              <a:t>Гребенюк Д.А</a:t>
            </a:r>
            <a:r>
              <a:rPr lang="ru-RU" sz="1500" dirty="0" smtClean="0"/>
              <a:t>.)</a:t>
            </a:r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</a:t>
            </a:r>
            <a:r>
              <a:rPr lang="ru-RU" sz="1500" b="1" dirty="0"/>
              <a:t>АВТОМАТИЗИРОВАННЫЙ МОНИТОРИНГ ТОЧНОСТИ» </a:t>
            </a:r>
            <a:r>
              <a:rPr lang="ru-RU" sz="1500" dirty="0"/>
              <a:t>(Кафедра конструкторско-технологического обеспечения машиностроительных производств; Руководители кружка: </a:t>
            </a:r>
            <a:r>
              <a:rPr lang="ru-RU" sz="1500" dirty="0" smtClean="0"/>
              <a:t>Ибрагимова И.И.)</a:t>
            </a:r>
            <a:endParaRPr lang="ru-RU" sz="1500" dirty="0"/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«ЦИФРОВОЙ ТРАНСПОРТ» </a:t>
            </a:r>
            <a:r>
              <a:rPr lang="ru-RU" sz="1500" dirty="0" smtClean="0"/>
              <a:t>(Кафедра информационных систем; Руководители кружка: Бойко И.С.)</a:t>
            </a:r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</a:t>
            </a:r>
            <a:r>
              <a:rPr lang="ru-RU" sz="1500" b="1" dirty="0"/>
              <a:t>ВЫСОКОЭНЕРГЕТИЧЕСКАЯ ФИЗИКА» </a:t>
            </a:r>
            <a:r>
              <a:rPr lang="ru-RU" sz="1500" dirty="0"/>
              <a:t>(Кафедра физики; Руководитель кружка: </a:t>
            </a:r>
            <a:r>
              <a:rPr lang="ru-RU" sz="1500" dirty="0" err="1" smtClean="0"/>
              <a:t>Вальтеев</a:t>
            </a:r>
            <a:r>
              <a:rPr lang="ru-RU" sz="1500" dirty="0" smtClean="0"/>
              <a:t> Д.А.)</a:t>
            </a:r>
            <a:endParaRPr lang="ru-RU" sz="1500" dirty="0"/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spc="-30" dirty="0"/>
              <a:t>«МЕХАТРОНИКА И РОБОТОТЕХНИКА» </a:t>
            </a:r>
            <a:r>
              <a:rPr lang="ru-RU" sz="1500" spc="-30" dirty="0"/>
              <a:t>(Кафедра автоматизации и управления; Руководитель кружка: </a:t>
            </a:r>
            <a:r>
              <a:rPr lang="ru-RU" sz="1500" spc="-30" dirty="0" smtClean="0"/>
              <a:t>Крапивина А.И.)</a:t>
            </a:r>
            <a:endParaRPr lang="ru-RU" sz="1500" b="1" spc="-30" dirty="0"/>
          </a:p>
          <a:p>
            <a:pPr marL="285750" indent="-285750" defTabSz="914354"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/>
              <a:t>«</a:t>
            </a:r>
            <a:r>
              <a:rPr lang="en-US" sz="1500" b="1" dirty="0"/>
              <a:t>3D-</a:t>
            </a:r>
            <a:r>
              <a:rPr lang="ru-RU" sz="1500" b="1" dirty="0"/>
              <a:t>МОДЕЛИРОВАНИЕ»</a:t>
            </a:r>
            <a:r>
              <a:rPr lang="ru-RU" sz="1500" b="1" spc="-30" dirty="0"/>
              <a:t> </a:t>
            </a:r>
            <a:r>
              <a:rPr lang="ru-RU" sz="1500" spc="-30" dirty="0" smtClean="0"/>
              <a:t>(</a:t>
            </a:r>
            <a:r>
              <a:rPr lang="ru-RU" sz="1500" dirty="0"/>
              <a:t>Кафедра информационных систем; </a:t>
            </a:r>
            <a:r>
              <a:rPr lang="ru-RU" sz="1500" spc="-30" dirty="0" smtClean="0"/>
              <a:t>Руководитель </a:t>
            </a:r>
            <a:r>
              <a:rPr lang="ru-RU" sz="1500" spc="-30" dirty="0"/>
              <a:t>кружка: </a:t>
            </a:r>
            <a:r>
              <a:rPr lang="ru-RU" sz="1500" spc="-30" dirty="0" err="1" smtClean="0"/>
              <a:t>Муминов</a:t>
            </a:r>
            <a:r>
              <a:rPr lang="ru-RU" sz="1500" spc="-30" dirty="0" smtClean="0"/>
              <a:t>  Д.Н.)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</a:t>
            </a:r>
            <a:r>
              <a:rPr lang="ru-RU" sz="1500" b="1" dirty="0"/>
              <a:t>БЕЗОПАСНАЯ СРЕДА» </a:t>
            </a:r>
            <a:r>
              <a:rPr lang="ru-RU" sz="1500" dirty="0"/>
              <a:t>(Кафедра химии и экологии; Руководители кружка: </a:t>
            </a:r>
            <a:r>
              <a:rPr lang="ru-RU" sz="1500" dirty="0" smtClean="0"/>
              <a:t>Ушакова Д.А.)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/>
              <a:t>«ИНФОРМАЦИОННОЕ МОДЕЛИРОВАНИЕ В СТРОИТЕЛЬСТВЕ</a:t>
            </a:r>
            <a:r>
              <a:rPr lang="en-US" sz="1500" b="1" dirty="0"/>
              <a:t>»</a:t>
            </a:r>
            <a:r>
              <a:rPr lang="ru-RU" sz="1500" b="1" dirty="0"/>
              <a:t> </a:t>
            </a:r>
            <a:r>
              <a:rPr lang="ru-RU" sz="1500" dirty="0"/>
              <a:t>(Кафедра </a:t>
            </a:r>
            <a:r>
              <a:rPr lang="ru-RU" sz="1500" dirty="0" smtClean="0"/>
              <a:t>строительства; </a:t>
            </a:r>
            <a:r>
              <a:rPr lang="ru-RU" sz="1500" dirty="0"/>
              <a:t>Руководитель кружка: </a:t>
            </a:r>
            <a:r>
              <a:rPr lang="ru-RU" sz="1500" dirty="0" err="1" smtClean="0"/>
              <a:t>Колчерин</a:t>
            </a:r>
            <a:r>
              <a:rPr lang="ru-RU" sz="1500" dirty="0" smtClean="0"/>
              <a:t> Н.В.)</a:t>
            </a:r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endParaRPr lang="ru-RU" sz="1500" dirty="0" smtClean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«ГЕОМЕТРИЯ КОНЕЧНЫХ АЛГЕБР» </a:t>
            </a:r>
            <a:r>
              <a:rPr lang="ru-RU" sz="1500" dirty="0" smtClean="0"/>
              <a:t>(Кафедра математики; </a:t>
            </a:r>
            <a:r>
              <a:rPr lang="ru-RU" sz="1500" dirty="0"/>
              <a:t>Руководитель кружка: </a:t>
            </a:r>
            <a:r>
              <a:rPr lang="ru-RU" sz="1500" dirty="0" smtClean="0"/>
              <a:t>Дровосеков А.П.)</a:t>
            </a:r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«ЭЛЕКТРОН» </a:t>
            </a:r>
            <a:r>
              <a:rPr lang="ru-RU" sz="1500" dirty="0"/>
              <a:t>(Кафедра </a:t>
            </a:r>
            <a:r>
              <a:rPr lang="ru-RU" sz="1500" dirty="0" smtClean="0"/>
              <a:t>электроэнергетики и электротехники; </a:t>
            </a:r>
            <a:r>
              <a:rPr lang="ru-RU" sz="1500" dirty="0"/>
              <a:t>Руководитель кружка: </a:t>
            </a:r>
            <a:r>
              <a:rPr lang="ru-RU" sz="1500" dirty="0" err="1" smtClean="0"/>
              <a:t>Хамбалов</a:t>
            </a:r>
            <a:r>
              <a:rPr lang="ru-RU" sz="1500" dirty="0" smtClean="0"/>
              <a:t> А.М.)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«ЭЛЕКТРИЧЕСКИЕ РАЗРЯДЫ» </a:t>
            </a:r>
            <a:r>
              <a:rPr lang="ru-RU" sz="1500" dirty="0"/>
              <a:t>(Кафедра </a:t>
            </a:r>
            <a:r>
              <a:rPr lang="ru-RU" sz="1500" dirty="0" smtClean="0"/>
              <a:t>высокоэнергетических процессов и агрегатов; </a:t>
            </a:r>
            <a:r>
              <a:rPr lang="ru-RU" sz="1500" dirty="0"/>
              <a:t>Руководитель кружка: </a:t>
            </a:r>
            <a:r>
              <a:rPr lang="ru-RU" sz="1500" dirty="0" err="1" smtClean="0"/>
              <a:t>Гаффанов</a:t>
            </a:r>
            <a:r>
              <a:rPr lang="ru-RU" sz="1500" dirty="0" smtClean="0"/>
              <a:t> Р.И.)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«ПРОЕКТИРОВАНИЕ И КОНСТРУИРОВАНИЕ В АВТОМОБИЛЕСТРОЕНИИ» </a:t>
            </a:r>
            <a:r>
              <a:rPr lang="ru-RU" sz="1500" dirty="0"/>
              <a:t>(Кафедра </a:t>
            </a:r>
            <a:r>
              <a:rPr lang="ru-RU" sz="1500" dirty="0" smtClean="0"/>
              <a:t>автомобилей, автомобильных двигателей и дизайна; </a:t>
            </a:r>
            <a:r>
              <a:rPr lang="ru-RU" sz="1500" dirty="0"/>
              <a:t>Руководитель кружка: </a:t>
            </a:r>
            <a:r>
              <a:rPr lang="ru-RU" sz="1500" dirty="0" err="1"/>
              <a:t>Зиганшин</a:t>
            </a:r>
            <a:r>
              <a:rPr lang="ru-RU" sz="1500" dirty="0"/>
              <a:t> А.И</a:t>
            </a:r>
            <a:r>
              <a:rPr lang="ru-RU" sz="1500" dirty="0" smtClean="0"/>
              <a:t>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«АДДИТИВНЫЕ ТЕХНОЛОГИИ» </a:t>
            </a:r>
            <a:r>
              <a:rPr lang="ru-RU" sz="1500" dirty="0"/>
              <a:t>(Кафедра </a:t>
            </a:r>
            <a:r>
              <a:rPr lang="ru-RU" sz="1500" dirty="0" smtClean="0"/>
              <a:t>материалов и технологии качества; </a:t>
            </a:r>
            <a:r>
              <a:rPr lang="ru-RU" sz="1500" dirty="0"/>
              <a:t>Руководитель кружка: </a:t>
            </a:r>
            <a:r>
              <a:rPr lang="ru-RU" sz="1500" dirty="0" smtClean="0"/>
              <a:t>Валиев Т.Х.)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«МОДЕЛИРОВАНИЕ ТЕХНОЛОГИЙ ЗАГОТОВИТЕЛЬНОГО ПРОИЗВОДСТВА» </a:t>
            </a:r>
            <a:r>
              <a:rPr lang="ru-RU" sz="1500" dirty="0"/>
              <a:t>(Кафедра </a:t>
            </a:r>
            <a:r>
              <a:rPr lang="ru-RU" sz="1500" dirty="0" smtClean="0"/>
              <a:t>машиностроения; </a:t>
            </a:r>
            <a:r>
              <a:rPr lang="ru-RU" sz="1500" dirty="0"/>
              <a:t>Руководитель кружка: </a:t>
            </a:r>
            <a:r>
              <a:rPr lang="ru-RU" sz="1500" dirty="0" err="1" smtClean="0"/>
              <a:t>Закиев</a:t>
            </a:r>
            <a:r>
              <a:rPr lang="ru-RU" sz="1500" dirty="0" smtClean="0"/>
              <a:t> М. В.)</a:t>
            </a:r>
            <a:endParaRPr lang="ru-RU" sz="1500" dirty="0"/>
          </a:p>
          <a:p>
            <a:pPr marL="285750" indent="-285750" defTabSz="914354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495426" algn="l"/>
              </a:tabLst>
            </a:pPr>
            <a:r>
              <a:rPr lang="ru-RU" sz="1500" b="1" dirty="0" smtClean="0"/>
              <a:t>«ДИФФЕРЕНЦИАЛЬНЫЕ ЗУБЧАТЫЕ ТРАНСФОРМАТОРЫ ВРАЩАЮЩЕГО МОМЕНТА» </a:t>
            </a:r>
            <a:r>
              <a:rPr lang="ru-RU" sz="1500" dirty="0" smtClean="0"/>
              <a:t>(Кафедра механики и конструирования; </a:t>
            </a:r>
            <a:r>
              <a:rPr lang="ru-RU" sz="1500" dirty="0"/>
              <a:t>Руководитель кружка: </a:t>
            </a:r>
            <a:r>
              <a:rPr lang="ru-RU" sz="1500" dirty="0" err="1"/>
              <a:t>Шулаков</a:t>
            </a:r>
            <a:r>
              <a:rPr lang="ru-RU" sz="1500" dirty="0"/>
              <a:t> </a:t>
            </a:r>
            <a:r>
              <a:rPr lang="ru-RU" sz="1500" dirty="0" smtClean="0"/>
              <a:t>Э.Е.)</a:t>
            </a:r>
            <a:endParaRPr lang="ru-RU" sz="1500" dirty="0"/>
          </a:p>
        </p:txBody>
      </p:sp>
      <p:sp>
        <p:nvSpPr>
          <p:cNvPr id="36" name="Номер слайда 2">
            <a:extLst>
              <a:ext uri="{FF2B5EF4-FFF2-40B4-BE49-F238E27FC236}">
                <a16:creationId xmlns="" xmlns:a16="http://schemas.microsoft.com/office/drawing/2014/main" id="{9D611E61-4812-451E-AD52-7C7C324F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13</a:t>
            </a:fld>
            <a:endParaRPr lang="ru-RU" sz="16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37267" y="3933056"/>
            <a:ext cx="119174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71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BC1732D-8E98-4218-807B-CC40D12BE62B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2905B69C-3D6A-4362-958C-15D11D527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2C4C948E-1671-48E2-A293-2CC4311B2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7A8BC450-7CBD-42DA-8D00-5B0364FFA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AE1CDFD-0CC8-4CBA-B260-FFB38ED0B7B3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F227B8F4-2FF4-4DA6-9037-D088A450BFBE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27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9FD1D656-2DA3-41F5-AA59-2AFC06453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9255ED2-028A-4BCF-A1F8-709CCFD79481}"/>
              </a:ext>
            </a:extLst>
          </p:cNvPr>
          <p:cNvSpPr txBox="1"/>
          <p:nvPr/>
        </p:nvSpPr>
        <p:spPr>
          <a:xfrm>
            <a:off x="2027867" y="175843"/>
            <a:ext cx="180508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dirty="0">
                <a:latin typeface="+mn-lt"/>
              </a:rPr>
              <a:t>КАДРЫ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9BE87696-81D1-4756-857C-DF354B5EDC07}"/>
              </a:ext>
            </a:extLst>
          </p:cNvPr>
          <p:cNvCxnSpPr/>
          <p:nvPr/>
        </p:nvCxnSpPr>
        <p:spPr>
          <a:xfrm>
            <a:off x="3646488" y="158778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3339B182-B455-45C1-8251-73784A6C01FD}"/>
              </a:ext>
            </a:extLst>
          </p:cNvPr>
          <p:cNvSpPr txBox="1"/>
          <p:nvPr/>
        </p:nvSpPr>
        <p:spPr>
          <a:xfrm>
            <a:off x="3864335" y="220624"/>
            <a:ext cx="5521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2000" b="0" dirty="0">
                <a:latin typeface="+mn-lt"/>
              </a:rPr>
              <a:t>ЗАЩИТА ДИССЕРТАЦИЙ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CC9BB5F-D0F2-4543-9424-1A98FA0AAD87}"/>
              </a:ext>
            </a:extLst>
          </p:cNvPr>
          <p:cNvSpPr/>
          <p:nvPr/>
        </p:nvSpPr>
        <p:spPr>
          <a:xfrm>
            <a:off x="4367808" y="1031892"/>
            <a:ext cx="3251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>
              <a:spcAft>
                <a:spcPts val="600"/>
              </a:spcAft>
              <a:tabLst>
                <a:tab pos="2495426" algn="l"/>
              </a:tabLs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Кандидатские диссертации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B68A88B-FB42-4E62-B0DF-7DE502F08FA6}"/>
              </a:ext>
            </a:extLst>
          </p:cNvPr>
          <p:cNvSpPr/>
          <p:nvPr/>
        </p:nvSpPr>
        <p:spPr>
          <a:xfrm>
            <a:off x="5988496" y="2405024"/>
            <a:ext cx="518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2.1.9 «Строительная </a:t>
            </a:r>
            <a:r>
              <a:rPr lang="ru-RU" dirty="0"/>
              <a:t>механика</a:t>
            </a:r>
            <a:r>
              <a:rPr lang="ru-RU" dirty="0" smtClean="0"/>
              <a:t>», </a:t>
            </a:r>
            <a:r>
              <a:rPr lang="ru-RU" dirty="0"/>
              <a:t>научный руководитель д.т.н., профессор </a:t>
            </a:r>
            <a:r>
              <a:rPr lang="ru-RU" dirty="0" err="1" smtClean="0"/>
              <a:t>Сибгатуллин</a:t>
            </a:r>
            <a:r>
              <a:rPr lang="ru-RU" dirty="0" smtClean="0"/>
              <a:t> Э.С.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4BB2424-16CD-486C-BB53-EDA98440D135}"/>
              </a:ext>
            </a:extLst>
          </p:cNvPr>
          <p:cNvSpPr/>
          <p:nvPr/>
        </p:nvSpPr>
        <p:spPr>
          <a:xfrm>
            <a:off x="6029300" y="4852058"/>
            <a:ext cx="4808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2.6.17 «Материаловедение», </a:t>
            </a:r>
            <a:r>
              <a:rPr lang="ru-RU" dirty="0"/>
              <a:t>научный руководитель д.т.н., профессор </a:t>
            </a:r>
            <a:r>
              <a:rPr lang="ru-RU" dirty="0" err="1" smtClean="0"/>
              <a:t>Астащенко</a:t>
            </a:r>
            <a:r>
              <a:rPr lang="ru-RU" dirty="0" smtClean="0"/>
              <a:t> В.И.</a:t>
            </a:r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1827DB86-6318-42B4-A511-7CDBD6CEA633}"/>
              </a:ext>
            </a:extLst>
          </p:cNvPr>
          <p:cNvSpPr/>
          <p:nvPr/>
        </p:nvSpPr>
        <p:spPr>
          <a:xfrm>
            <a:off x="2761811" y="2820703"/>
            <a:ext cx="3044310" cy="929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defTabSz="914354">
              <a:spcAft>
                <a:spcPts val="600"/>
              </a:spcAft>
              <a:tabLst>
                <a:tab pos="2495426" algn="l"/>
              </a:tabLst>
            </a:pPr>
            <a:r>
              <a:rPr lang="ru-RU" b="1" dirty="0" smtClean="0"/>
              <a:t>Новоселов Олег Геннадьевич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кафедра </a:t>
            </a:r>
            <a:r>
              <a:rPr lang="ru-RU" dirty="0" smtClean="0"/>
              <a:t>строительства</a:t>
            </a:r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BD5D74D4-EECB-4832-85AC-30B68B64500C}"/>
              </a:ext>
            </a:extLst>
          </p:cNvPr>
          <p:cNvSpPr/>
          <p:nvPr/>
        </p:nvSpPr>
        <p:spPr>
          <a:xfrm>
            <a:off x="2838922" y="5338889"/>
            <a:ext cx="3001268" cy="13304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defTabSz="914354">
              <a:spcAft>
                <a:spcPts val="600"/>
              </a:spcAft>
              <a:tabLst>
                <a:tab pos="2495426" algn="l"/>
              </a:tabLst>
            </a:pPr>
            <a:r>
              <a:rPr lang="ru-RU" b="1" dirty="0" err="1" smtClean="0"/>
              <a:t>Мухаметзянов</a:t>
            </a:r>
            <a:r>
              <a:rPr lang="ru-RU" b="1" dirty="0" smtClean="0"/>
              <a:t> Ильнар </a:t>
            </a:r>
            <a:r>
              <a:rPr lang="ru-RU" b="1" dirty="0" err="1" smtClean="0"/>
              <a:t>Ринатович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 smtClean="0"/>
              <a:t>кафедра информационных систем</a:t>
            </a:r>
            <a:endParaRPr lang="ru-RU" dirty="0"/>
          </a:p>
        </p:txBody>
      </p:sp>
      <p:sp>
        <p:nvSpPr>
          <p:cNvPr id="29" name="Номер слайда 2">
            <a:extLst>
              <a:ext uri="{FF2B5EF4-FFF2-40B4-BE49-F238E27FC236}">
                <a16:creationId xmlns="" xmlns:a16="http://schemas.microsoft.com/office/drawing/2014/main" id="{3482F28D-8AFA-4B48-B676-E0C9F4ED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14</a:t>
            </a:fld>
            <a:endParaRPr lang="ru-RU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262" y="1628800"/>
            <a:ext cx="1385850" cy="182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5" r="18097"/>
          <a:stretch/>
        </p:blipFill>
        <p:spPr bwMode="auto">
          <a:xfrm>
            <a:off x="1615262" y="4227263"/>
            <a:ext cx="1407886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69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016C8E35-EA59-4AEB-A644-598ED1A78F51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62C556B1-8CE3-4D63-A53B-363F953FA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6A35EBE1-7F57-4473-9C7A-9BEA8B41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417EA454-EB82-4448-A83E-1FC406517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87F3227-6DE9-4477-B959-48290F677B6F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B4A9B36-8144-4EB0-9535-9648EF85B8FA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1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864F1459-7F98-418A-8280-D6C6517B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8464C6E-1F9B-44C0-BF60-DA5CAF7F6718}"/>
              </a:ext>
            </a:extLst>
          </p:cNvPr>
          <p:cNvCxnSpPr/>
          <p:nvPr/>
        </p:nvCxnSpPr>
        <p:spPr>
          <a:xfrm>
            <a:off x="4079776" y="189971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8287FD1-6674-489C-8094-4FB12F9CE2EA}"/>
              </a:ext>
            </a:extLst>
          </p:cNvPr>
          <p:cNvSpPr txBox="1"/>
          <p:nvPr/>
        </p:nvSpPr>
        <p:spPr>
          <a:xfrm>
            <a:off x="4201950" y="128565"/>
            <a:ext cx="4269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600" b="0" dirty="0">
                <a:latin typeface="+mn-lt"/>
              </a:rPr>
              <a:t>ПРОФЕССИОНАЛЬНАЯ ПЕРЕПОДГОТОВКА СТУДЕНТОВ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6B51274-318F-4E87-915C-6423B1D455AC}"/>
              </a:ext>
            </a:extLst>
          </p:cNvPr>
          <p:cNvSpPr/>
          <p:nvPr/>
        </p:nvSpPr>
        <p:spPr>
          <a:xfrm>
            <a:off x="1991544" y="815915"/>
            <a:ext cx="84713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4">
              <a:spcAft>
                <a:spcPts val="0"/>
              </a:spcAft>
              <a:tabLst>
                <a:tab pos="2495426" algn="l"/>
              </a:tabLst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«Цифровые кафедры КФУ» во взаимодействии с университетом Иннополис» 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021AB953-4A5B-46F0-BD0B-E27C0BAEA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325493"/>
              </p:ext>
            </p:extLst>
          </p:nvPr>
        </p:nvGraphicFramePr>
        <p:xfrm>
          <a:off x="407368" y="1136339"/>
          <a:ext cx="11449272" cy="51951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5393">
                  <a:extLst>
                    <a:ext uri="{9D8B030D-6E8A-4147-A177-3AD203B41FA5}">
                      <a16:colId xmlns="" xmlns:a16="http://schemas.microsoft.com/office/drawing/2014/main" val="1611285415"/>
                    </a:ext>
                  </a:extLst>
                </a:gridCol>
                <a:gridCol w="4702295">
                  <a:extLst>
                    <a:ext uri="{9D8B030D-6E8A-4147-A177-3AD203B41FA5}">
                      <a16:colId xmlns="" xmlns:a16="http://schemas.microsoft.com/office/drawing/2014/main" val="2716282091"/>
                    </a:ext>
                  </a:extLst>
                </a:gridCol>
                <a:gridCol w="1022137">
                  <a:extLst>
                    <a:ext uri="{9D8B030D-6E8A-4147-A177-3AD203B41FA5}">
                      <a16:colId xmlns="" xmlns:a16="http://schemas.microsoft.com/office/drawing/2014/main" val="958864461"/>
                    </a:ext>
                  </a:extLst>
                </a:gridCol>
                <a:gridCol w="1074771">
                  <a:extLst>
                    <a:ext uri="{9D8B030D-6E8A-4147-A177-3AD203B41FA5}">
                      <a16:colId xmlns="" xmlns:a16="http://schemas.microsoft.com/office/drawing/2014/main" val="1711834113"/>
                    </a:ext>
                  </a:extLst>
                </a:gridCol>
                <a:gridCol w="1182338">
                  <a:extLst>
                    <a:ext uri="{9D8B030D-6E8A-4147-A177-3AD203B41FA5}">
                      <a16:colId xmlns="" xmlns:a16="http://schemas.microsoft.com/office/drawing/2014/main" val="3544455962"/>
                    </a:ext>
                  </a:extLst>
                </a:gridCol>
                <a:gridCol w="1182338">
                  <a:extLst>
                    <a:ext uri="{9D8B030D-6E8A-4147-A177-3AD203B41FA5}">
                      <a16:colId xmlns="" xmlns:a16="http://schemas.microsoft.com/office/drawing/2014/main" val="2167510205"/>
                    </a:ext>
                  </a:extLst>
                </a:gridCol>
              </a:tblGrid>
              <a:tr h="595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Наименование программы ДПП ПП</a:t>
                      </a:r>
                    </a:p>
                  </a:txBody>
                  <a:tcPr marL="53597" marR="53597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Направление подготовки/специальность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Контингент (общая квота)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Курс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Номера групп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Контингент на обучение ДПП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(квота)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90514"/>
                  </a:ext>
                </a:extLst>
              </a:tr>
              <a:tr h="119104">
                <a:tc rowSpan="1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Разработка мобильных бизнес-приложений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09.03.02 Информационные системы и технологии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236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1221125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0453588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1211125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17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521881"/>
                  </a:ext>
                </a:extLst>
              </a:tr>
              <a:tr h="238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13.03.03 Энергетическое машиностроение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1211105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0693351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15.03.01 Машиностроение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1211110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469158"/>
                  </a:ext>
                </a:extLst>
              </a:tr>
              <a:tr h="360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15.03.05 Конструкторско-технологическое обеспечение машиностроительных производств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1211111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9010131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01.03.02 Прикладная математика и информатика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2221101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6823698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2211101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6813213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09.03.01 Информатика и вычислительная техника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2221117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1401783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2211117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989557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09.03.04 Программная инженерия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2221121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39414"/>
                  </a:ext>
                </a:extLst>
              </a:tr>
              <a:tr h="54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2211121,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2211122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6515679"/>
                  </a:ext>
                </a:extLst>
              </a:tr>
              <a:tr h="238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13.03.02 Электроэнергетика и электротехника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2211105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2211106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7332168"/>
                  </a:ext>
                </a:extLst>
              </a:tr>
              <a:tr h="238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15.03.02 Технологические машины и оборудование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2211109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1222923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15.03.04 Автоматизация технологических процессов и производств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2221113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8128476"/>
                  </a:ext>
                </a:extLst>
              </a:tr>
              <a:tr h="238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2211113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27695500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15.03.06 Мехатроника и робототехника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2221115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1623454"/>
                  </a:ext>
                </a:extLst>
              </a:tr>
              <a:tr h="119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2211115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 pitchFamily="34" charset="0"/>
                        </a:rPr>
                        <a:t>12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3597" marR="53597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5271145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D0D17FA-84E1-4F95-9A71-AF5A1B1E3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6" y="6412430"/>
            <a:ext cx="4211960" cy="4265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B69FCF3-CFA9-4DAF-9E85-167CE9365CD0}"/>
              </a:ext>
            </a:extLst>
          </p:cNvPr>
          <p:cNvSpPr txBox="1"/>
          <p:nvPr/>
        </p:nvSpPr>
        <p:spPr>
          <a:xfrm>
            <a:off x="1669362" y="174924"/>
            <a:ext cx="2865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sz="2000" dirty="0">
                <a:latin typeface="+mn-lt"/>
              </a:rPr>
              <a:t>ОБРАЗОВАНИЕ</a:t>
            </a:r>
          </a:p>
        </p:txBody>
      </p:sp>
      <p:sp>
        <p:nvSpPr>
          <p:cNvPr id="32" name="Номер слайда 2">
            <a:extLst>
              <a:ext uri="{FF2B5EF4-FFF2-40B4-BE49-F238E27FC236}">
                <a16:creationId xmlns="" xmlns:a16="http://schemas.microsoft.com/office/drawing/2014/main" id="{B73181EF-BFDF-43E8-B437-C8644030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6440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016C8E35-EA59-4AEB-A644-598ED1A78F51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62C556B1-8CE3-4D63-A53B-363F953FA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6A35EBE1-7F57-4473-9C7A-9BEA8B41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417EA454-EB82-4448-A83E-1FC406517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87F3227-6DE9-4477-B959-48290F677B6F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B4A9B36-8144-4EB0-9535-9648EF85B8FA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1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864F1459-7F98-418A-8280-D6C6517B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8464C6E-1F9B-44C0-BF60-DA5CAF7F6718}"/>
              </a:ext>
            </a:extLst>
          </p:cNvPr>
          <p:cNvCxnSpPr/>
          <p:nvPr/>
        </p:nvCxnSpPr>
        <p:spPr>
          <a:xfrm>
            <a:off x="4079776" y="189971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8287FD1-6674-489C-8094-4FB12F9CE2EA}"/>
              </a:ext>
            </a:extLst>
          </p:cNvPr>
          <p:cNvSpPr txBox="1"/>
          <p:nvPr/>
        </p:nvSpPr>
        <p:spPr>
          <a:xfrm>
            <a:off x="4225564" y="220135"/>
            <a:ext cx="426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600" b="0" dirty="0" smtClean="0">
                <a:latin typeface="+mn-lt"/>
              </a:rPr>
              <a:t>Сохранность контингента</a:t>
            </a:r>
            <a:endParaRPr lang="ru-RU" sz="1600" b="0" dirty="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B69FCF3-CFA9-4DAF-9E85-167CE9365CD0}"/>
              </a:ext>
            </a:extLst>
          </p:cNvPr>
          <p:cNvSpPr txBox="1"/>
          <p:nvPr/>
        </p:nvSpPr>
        <p:spPr>
          <a:xfrm>
            <a:off x="1669362" y="174924"/>
            <a:ext cx="2865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sz="2000" dirty="0">
                <a:latin typeface="+mn-lt"/>
              </a:rPr>
              <a:t>ОБРАЗОВАНИЕ</a:t>
            </a:r>
          </a:p>
        </p:txBody>
      </p:sp>
      <p:sp>
        <p:nvSpPr>
          <p:cNvPr id="32" name="Номер слайда 2">
            <a:extLst>
              <a:ext uri="{FF2B5EF4-FFF2-40B4-BE49-F238E27FC236}">
                <a16:creationId xmlns="" xmlns:a16="http://schemas.microsoft.com/office/drawing/2014/main" id="{B73181EF-BFDF-43E8-B437-C8644030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16</a:t>
            </a:fld>
            <a:endParaRPr lang="ru-RU" sz="1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94" y="1052736"/>
            <a:ext cx="9980612" cy="560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66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2BC74ED5-B66F-497A-AF3B-739630512B19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1E2DB4E5-234F-474F-AB17-3B1B7BDDF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E9FE88D5-E8B9-4168-8697-5ECF6B64C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649D517A-3667-4EBF-9FBB-4BF371AC4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FC8A1EB-FE65-479E-99A0-5F4E882110BF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6FB10F95-A5DE-4BB5-866A-4FCBB47370A1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40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58A5D8A1-EF28-4FCC-ACDB-0E70F459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9255ED2-028A-4BCF-A1F8-709CCFD79481}"/>
              </a:ext>
            </a:extLst>
          </p:cNvPr>
          <p:cNvSpPr txBox="1"/>
          <p:nvPr/>
        </p:nvSpPr>
        <p:spPr>
          <a:xfrm>
            <a:off x="2370902" y="265664"/>
            <a:ext cx="5148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800" dirty="0">
                <a:latin typeface="+mn-lt"/>
              </a:rPr>
              <a:t>РАБОТА ПО ТРУДОУСТРОЙСТВУ ВЫПУСКНИКОВ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B7CC6475-5DB1-468E-93D7-5C08EC4AFE56}"/>
              </a:ext>
            </a:extLst>
          </p:cNvPr>
          <p:cNvSpPr/>
          <p:nvPr/>
        </p:nvSpPr>
        <p:spPr>
          <a:xfrm>
            <a:off x="1697776" y="905831"/>
            <a:ext cx="85746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4">
              <a:spcAft>
                <a:spcPts val="0"/>
              </a:spcAft>
              <a:tabLst>
                <a:tab pos="2495426" algn="l"/>
              </a:tabLst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Экскурсии на предприятия, гостевые лекции и агитационные встречи с работодателями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4DA3F452-9F40-49D6-A0C6-C07BC67F9A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55" y="1357026"/>
            <a:ext cx="570845" cy="8094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7EFFA3C-3A68-46D9-A865-4D1ACA1A20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4184" y="1399755"/>
            <a:ext cx="3646741" cy="2430568"/>
          </a:xfrm>
          <a:prstGeom prst="rect">
            <a:avLst/>
          </a:prstGeom>
        </p:spPr>
      </p:pic>
      <p:sp>
        <p:nvSpPr>
          <p:cNvPr id="41" name="Номер слайда 2">
            <a:extLst>
              <a:ext uri="{FF2B5EF4-FFF2-40B4-BE49-F238E27FC236}">
                <a16:creationId xmlns="" xmlns:a16="http://schemas.microsoft.com/office/drawing/2014/main" id="{25308E80-214C-4F14-BA4C-374257186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554" y="6458116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17</a:t>
            </a:fld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90" y="1402223"/>
            <a:ext cx="3217848" cy="189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4" y="3488762"/>
            <a:ext cx="3217848" cy="211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826" y="1404433"/>
            <a:ext cx="3024336" cy="215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826" y="3488762"/>
            <a:ext cx="3023770" cy="211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5" b="12323"/>
          <a:stretch/>
        </p:blipFill>
        <p:spPr bwMode="auto">
          <a:xfrm>
            <a:off x="7670415" y="5229200"/>
            <a:ext cx="4210510" cy="1371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129" y="3971647"/>
            <a:ext cx="1761255" cy="117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0125" y="3950665"/>
            <a:ext cx="1750800" cy="11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13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41C18C97-B2E3-430E-A218-F145B5E6CE18}"/>
              </a:ext>
            </a:extLst>
          </p:cNvPr>
          <p:cNvSpPr/>
          <p:nvPr/>
        </p:nvSpPr>
        <p:spPr>
          <a:xfrm>
            <a:off x="0" y="1924"/>
            <a:ext cx="12192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2" descr="C:\Users\MSShafigullin\Desktop\2020\Презентация КФУ\kfu_logo_circle_rus.png">
            <a:extLst>
              <a:ext uri="{FF2B5EF4-FFF2-40B4-BE49-F238E27FC236}">
                <a16:creationId xmlns="" xmlns:a16="http://schemas.microsoft.com/office/drawing/2014/main" id="{A57A8116-7C10-4904-B621-3E24B3B3C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MSShafigullin\Desktop\Проекты\Презентация по ДК\qs.jpg">
            <a:extLst>
              <a:ext uri="{FF2B5EF4-FFF2-40B4-BE49-F238E27FC236}">
                <a16:creationId xmlns="" xmlns:a16="http://schemas.microsoft.com/office/drawing/2014/main" id="{9BF6E39C-145B-4C2C-805C-07815CED6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13" y="38941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MSShafigullin\Desktop\2020\Презентация КФУ\THE.png">
            <a:extLst>
              <a:ext uri="{FF2B5EF4-FFF2-40B4-BE49-F238E27FC236}">
                <a16:creationId xmlns="" xmlns:a16="http://schemas.microsoft.com/office/drawing/2014/main" id="{21EDF759-7F1B-4692-8001-48E295718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606" y="13656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52E1B3F-9A84-430C-B455-6C125B60B961}"/>
              </a:ext>
            </a:extLst>
          </p:cNvPr>
          <p:cNvSpPr txBox="1"/>
          <p:nvPr/>
        </p:nvSpPr>
        <p:spPr>
          <a:xfrm>
            <a:off x="11395251" y="3968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D511969-6677-4559-BCC2-4ECAF5BB34DD}"/>
              </a:ext>
            </a:extLst>
          </p:cNvPr>
          <p:cNvSpPr txBox="1"/>
          <p:nvPr/>
        </p:nvSpPr>
        <p:spPr>
          <a:xfrm>
            <a:off x="11395251" y="9329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2" name="Picture 2" descr="C:\Users\MSShafigullin\Desktop\2020\5+\5+ (white).png">
            <a:extLst>
              <a:ext uri="{FF2B5EF4-FFF2-40B4-BE49-F238E27FC236}">
                <a16:creationId xmlns="" xmlns:a16="http://schemas.microsoft.com/office/drawing/2014/main" id="{DF3BD3E2-A107-434C-A82C-24AF1AEC1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59" y="206845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8464C6E-1F9B-44C0-BF60-DA5CAF7F6718}"/>
              </a:ext>
            </a:extLst>
          </p:cNvPr>
          <p:cNvCxnSpPr/>
          <p:nvPr/>
        </p:nvCxnSpPr>
        <p:spPr>
          <a:xfrm>
            <a:off x="4079776" y="189971"/>
            <a:ext cx="0" cy="461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8287FD1-6674-489C-8094-4FB12F9CE2EA}"/>
              </a:ext>
            </a:extLst>
          </p:cNvPr>
          <p:cNvSpPr txBox="1"/>
          <p:nvPr/>
        </p:nvSpPr>
        <p:spPr>
          <a:xfrm>
            <a:off x="4341631" y="217569"/>
            <a:ext cx="426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pPr algn="l"/>
            <a:r>
              <a:rPr lang="ru-RU" sz="1600" b="0" dirty="0">
                <a:latin typeface="+mn-lt"/>
              </a:rPr>
              <a:t>ПЛАН РАБОТ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6B51274-318F-4E87-915C-6423B1D455AC}"/>
              </a:ext>
            </a:extLst>
          </p:cNvPr>
          <p:cNvSpPr/>
          <p:nvPr/>
        </p:nvSpPr>
        <p:spPr>
          <a:xfrm>
            <a:off x="2006618" y="1196983"/>
            <a:ext cx="90379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54">
              <a:spcAft>
                <a:spcPts val="0"/>
              </a:spcAft>
              <a:tabLst>
                <a:tab pos="2495426" algn="l"/>
              </a:tabLst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b="1" dirty="0"/>
              <a:t>Методическая работа : </a:t>
            </a:r>
          </a:p>
          <a:p>
            <a:pPr lvl="0" algn="just"/>
            <a:r>
              <a:rPr lang="ru-RU" sz="2000" dirty="0"/>
              <a:t>Корректировка УП: с учетом </a:t>
            </a:r>
            <a:r>
              <a:rPr lang="ru-RU" sz="2000" dirty="0" smtClean="0"/>
              <a:t>перехода на 5 срок обучения</a:t>
            </a:r>
            <a:endParaRPr lang="ru-RU" sz="2000" dirty="0"/>
          </a:p>
          <a:p>
            <a:pPr lvl="0" algn="just"/>
            <a:r>
              <a:rPr lang="ru-RU" sz="2000" dirty="0"/>
              <a:t>Внедрение цифровой составляющей</a:t>
            </a:r>
            <a:endParaRPr lang="en-US" sz="2000" dirty="0"/>
          </a:p>
          <a:p>
            <a:pPr lvl="0" algn="just"/>
            <a:endParaRPr lang="ru-RU" sz="2000" dirty="0"/>
          </a:p>
          <a:p>
            <a:pPr algn="just"/>
            <a:r>
              <a:rPr lang="ru-RU" sz="2000" b="1" dirty="0"/>
              <a:t>Профессорско-преподавательский состав:</a:t>
            </a:r>
          </a:p>
          <a:p>
            <a:pPr lvl="0" algn="just"/>
            <a:r>
              <a:rPr lang="ru-RU" sz="2000" dirty="0"/>
              <a:t>Создание кадрового резерва </a:t>
            </a:r>
          </a:p>
          <a:p>
            <a:pPr lvl="0" algn="just"/>
            <a:r>
              <a:rPr lang="ru-RU" sz="2000" dirty="0"/>
              <a:t>Стажировки, повышение квалификации</a:t>
            </a:r>
          </a:p>
          <a:p>
            <a:pPr lvl="0" algn="just"/>
            <a:endParaRPr lang="ru-RU" sz="2000" dirty="0"/>
          </a:p>
          <a:p>
            <a:pPr algn="just"/>
            <a:r>
              <a:rPr lang="ru-RU" sz="2000" b="1" dirty="0"/>
              <a:t>Практика:</a:t>
            </a:r>
          </a:p>
          <a:p>
            <a:pPr lvl="0" algn="just"/>
            <a:r>
              <a:rPr lang="ru-RU" sz="2000" dirty="0"/>
              <a:t>Внедрение в учебный план распределенной практики</a:t>
            </a:r>
          </a:p>
          <a:p>
            <a:pPr lvl="0" algn="just"/>
            <a:r>
              <a:rPr lang="ru-RU" sz="2000" dirty="0"/>
              <a:t>Работа с профильными предприятиями по трудоустройству и прохождению практики</a:t>
            </a:r>
          </a:p>
          <a:p>
            <a:pPr algn="just" defTabSz="914354">
              <a:spcAft>
                <a:spcPts val="0"/>
              </a:spcAft>
              <a:tabLst>
                <a:tab pos="2495426" algn="l"/>
              </a:tabLst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algn="just" defTabSz="914354">
              <a:spcAft>
                <a:spcPts val="0"/>
              </a:spcAft>
              <a:tabLst>
                <a:tab pos="2495426" algn="l"/>
              </a:tabLst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B69FCF3-CFA9-4DAF-9E85-167CE9365CD0}"/>
              </a:ext>
            </a:extLst>
          </p:cNvPr>
          <p:cNvSpPr txBox="1"/>
          <p:nvPr/>
        </p:nvSpPr>
        <p:spPr>
          <a:xfrm>
            <a:off x="1671747" y="186791"/>
            <a:ext cx="2865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bg1"/>
                </a:solidFill>
                <a:latin typeface="PT Sans" panose="020B0503020203020204" pitchFamily="34" charset="-52"/>
                <a:cs typeface="Aharoni" pitchFamily="2" charset="-79"/>
              </a:defRPr>
            </a:lvl1pPr>
          </a:lstStyle>
          <a:p>
            <a:r>
              <a:rPr lang="ru-RU" sz="2000" dirty="0">
                <a:latin typeface="+mn-lt"/>
              </a:rPr>
              <a:t>ОБРАЗОВАНИЕ</a:t>
            </a:r>
          </a:p>
        </p:txBody>
      </p:sp>
      <p:pic>
        <p:nvPicPr>
          <p:cNvPr id="15" name="Рисунок 14" descr="Книги">
            <a:extLst>
              <a:ext uri="{FF2B5EF4-FFF2-40B4-BE49-F238E27FC236}">
                <a16:creationId xmlns="" xmlns:a16="http://schemas.microsoft.com/office/drawing/2014/main" id="{D9371AE3-5A08-485B-9EF3-70016CBBCC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2472" y="1391050"/>
            <a:ext cx="346523" cy="352336"/>
          </a:xfrm>
          <a:prstGeom prst="rect">
            <a:avLst/>
          </a:prstGeom>
        </p:spPr>
      </p:pic>
      <p:pic>
        <p:nvPicPr>
          <p:cNvPr id="4" name="Рисунок 3" descr="Расширение бизнеса">
            <a:extLst>
              <a:ext uri="{FF2B5EF4-FFF2-40B4-BE49-F238E27FC236}">
                <a16:creationId xmlns="" xmlns:a16="http://schemas.microsoft.com/office/drawing/2014/main" id="{48150812-047D-4616-AB8B-EA7F36F3B4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4665" y="3052466"/>
            <a:ext cx="914400" cy="914400"/>
          </a:xfrm>
          <a:prstGeom prst="rect">
            <a:avLst/>
          </a:prstGeom>
        </p:spPr>
      </p:pic>
      <p:pic>
        <p:nvPicPr>
          <p:cNvPr id="6" name="Рисунок 5" descr="Аудитория">
            <a:extLst>
              <a:ext uri="{FF2B5EF4-FFF2-40B4-BE49-F238E27FC236}">
                <a16:creationId xmlns="" xmlns:a16="http://schemas.microsoft.com/office/drawing/2014/main" id="{AA6FE33C-1F82-4112-A2D5-60EE71D734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3353" y="1452921"/>
            <a:ext cx="914400" cy="914400"/>
          </a:xfrm>
          <a:prstGeom prst="rect">
            <a:avLst/>
          </a:prstGeom>
        </p:spPr>
      </p:pic>
      <p:pic>
        <p:nvPicPr>
          <p:cNvPr id="8" name="Рисунок 7" descr="Строитель">
            <a:extLst>
              <a:ext uri="{FF2B5EF4-FFF2-40B4-BE49-F238E27FC236}">
                <a16:creationId xmlns="" xmlns:a16="http://schemas.microsoft.com/office/drawing/2014/main" id="{6EDB5280-3609-4778-9DDA-184A20D8B5A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3353" y="4554950"/>
            <a:ext cx="914400" cy="914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71F2A47-72E4-4C50-A0B6-582E49E920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81788" y="5319225"/>
            <a:ext cx="579516" cy="278051"/>
          </a:xfrm>
          <a:prstGeom prst="rect">
            <a:avLst/>
          </a:prstGeom>
        </p:spPr>
      </p:pic>
      <p:sp>
        <p:nvSpPr>
          <p:cNvPr id="25" name="Прямоугольник 15">
            <a:extLst>
              <a:ext uri="{FF2B5EF4-FFF2-40B4-BE49-F238E27FC236}">
                <a16:creationId xmlns="" xmlns:a16="http://schemas.microsoft.com/office/drawing/2014/main" id="{DFEB36EF-BEE6-47B6-A94C-BEEB4DAC5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0096" y="5229200"/>
            <a:ext cx="1995559" cy="38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549F"/>
                </a:solidFill>
                <a:latin typeface="Arial Black" panose="020B0A04020102020204" pitchFamily="34" charset="0"/>
              </a:rPr>
              <a:t>KAMAZ - </a:t>
            </a:r>
            <a:r>
              <a:rPr lang="ru-RU" altLang="ru-RU" sz="1400" b="1" dirty="0">
                <a:solidFill>
                  <a:srgbClr val="00549F"/>
                </a:solidFill>
                <a:latin typeface="Arial Black" panose="020B0A04020102020204" pitchFamily="34" charset="0"/>
              </a:rPr>
              <a:t>НТЦ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F4E112F-12C4-4BD8-8AE4-7B47507CEF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88975" y="5264530"/>
            <a:ext cx="1065414" cy="346698"/>
          </a:xfrm>
          <a:prstGeom prst="rect">
            <a:avLst/>
          </a:prstGeom>
        </p:spPr>
      </p:pic>
      <p:sp>
        <p:nvSpPr>
          <p:cNvPr id="33" name="Номер слайда 2">
            <a:extLst>
              <a:ext uri="{FF2B5EF4-FFF2-40B4-BE49-F238E27FC236}">
                <a16:creationId xmlns="" xmlns:a16="http://schemas.microsoft.com/office/drawing/2014/main" id="{D6DF5046-150B-4C14-9D86-49E9A6B5A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8254" y="6426851"/>
            <a:ext cx="2133600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18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829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548680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3023659" y="3140968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</a:pP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48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2D6C11E-2E11-478F-BDD2-7F4CE7AA2707}"/>
              </a:ext>
            </a:extLst>
          </p:cNvPr>
          <p:cNvSpPr txBox="1"/>
          <p:nvPr/>
        </p:nvSpPr>
        <p:spPr>
          <a:xfrm>
            <a:off x="3887755" y="4869161"/>
            <a:ext cx="5519936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 err="1">
                <a:solidFill>
                  <a:schemeClr val="bg1"/>
                </a:solidFill>
                <a:latin typeface="+mn-lt"/>
              </a:rPr>
              <a:t>Илюхин</a:t>
            </a:r>
            <a:r>
              <a:rPr lang="ru-RU" sz="1867" b="1" dirty="0">
                <a:solidFill>
                  <a:schemeClr val="bg1"/>
                </a:solidFill>
                <a:latin typeface="+mn-lt"/>
              </a:rPr>
              <a:t> Алексей Николаевич</a:t>
            </a:r>
          </a:p>
          <a:p>
            <a:r>
              <a:rPr lang="ru-RU" sz="1600" dirty="0" err="1">
                <a:solidFill>
                  <a:schemeClr val="bg1"/>
                </a:solidFill>
                <a:latin typeface="+mn-lt"/>
              </a:rPr>
              <a:t>И.о</a:t>
            </a:r>
            <a:r>
              <a:rPr lang="ru-RU" sz="1600" dirty="0">
                <a:solidFill>
                  <a:schemeClr val="bg1"/>
                </a:solidFill>
                <a:latin typeface="+mn-lt"/>
              </a:rPr>
              <a:t>. директора </a:t>
            </a:r>
            <a:r>
              <a:rPr lang="ru-RU" sz="1600" dirty="0" smtClean="0">
                <a:solidFill>
                  <a:schemeClr val="bg1"/>
                </a:solidFill>
                <a:latin typeface="+mn-lt"/>
              </a:rPr>
              <a:t>ВТШ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  <a:p>
            <a:endParaRPr lang="en-US" sz="1600" dirty="0">
              <a:solidFill>
                <a:schemeClr val="bg1"/>
              </a:solidFill>
              <a:latin typeface="+mn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ANIljuhin@kpfu.ru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17185</TotalTime>
  <Words>2066</Words>
  <Application>Microsoft Office PowerPoint</Application>
  <PresentationFormat>Произвольный</PresentationFormat>
  <Paragraphs>807</Paragraphs>
  <Slides>19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cct no.1</dc:creator>
  <cp:lastModifiedBy>NCH-01-335-02</cp:lastModifiedBy>
  <cp:revision>1398</cp:revision>
  <cp:lastPrinted>2021-06-18T07:58:39Z</cp:lastPrinted>
  <dcterms:created xsi:type="dcterms:W3CDTF">2018-02-01T04:57:30Z</dcterms:created>
  <dcterms:modified xsi:type="dcterms:W3CDTF">2024-10-23T07:49:02Z</dcterms:modified>
</cp:coreProperties>
</file>