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0"/>
  </p:notesMasterIdLst>
  <p:sldIdLst>
    <p:sldId id="257" r:id="rId3"/>
    <p:sldId id="467" r:id="rId4"/>
    <p:sldId id="469" r:id="rId5"/>
    <p:sldId id="475" r:id="rId6"/>
    <p:sldId id="471" r:id="rId7"/>
    <p:sldId id="472" r:id="rId8"/>
    <p:sldId id="474" r:id="rId9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A50021"/>
    <a:srgbClr val="800000"/>
    <a:srgbClr val="A20000"/>
    <a:srgbClr val="9C7D70"/>
    <a:srgbClr val="CCCC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7"/>
  </p:normalViewPr>
  <p:slideViewPr>
    <p:cSldViewPr>
      <p:cViewPr>
        <p:scale>
          <a:sx n="93" d="100"/>
          <a:sy n="93" d="100"/>
        </p:scale>
        <p:origin x="-1308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99729-377E-4AF3-A46F-61948F305F9E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C5FF5-5469-432E-B280-861335850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627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97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607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486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5985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179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7156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2420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018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107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1262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3684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623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4386E-2262-47A9-9161-1C367B93CBAF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21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f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kaf_mss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6633"/>
            <a:ext cx="5598003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69185" y="3140968"/>
            <a:ext cx="8229600" cy="1545035"/>
          </a:xfrm>
        </p:spPr>
        <p:txBody>
          <a:bodyPr>
            <a:normAutofit fontScale="55000" lnSpcReduction="20000"/>
          </a:bodyPr>
          <a:lstStyle/>
          <a:p>
            <a:pPr marL="0" lvl="0" indent="0" algn="ctr">
              <a:buNone/>
            </a:pPr>
            <a:r>
              <a:rPr lang="ru-RU" sz="4400" b="1" dirty="0">
                <a:solidFill>
                  <a:schemeClr val="bg1">
                    <a:lumMod val="50000"/>
                  </a:schemeClr>
                </a:solidFill>
              </a:rPr>
              <a:t>Направление</a:t>
            </a:r>
          </a:p>
          <a:p>
            <a:pPr marL="0" lvl="0" indent="0" algn="ctr">
              <a:buNone/>
            </a:pPr>
            <a:r>
              <a:rPr lang="ru-RU" sz="4400" b="1" dirty="0">
                <a:solidFill>
                  <a:srgbClr val="A50021"/>
                </a:solidFill>
              </a:rPr>
              <a:t>«МЕНЕДЖМЕНТ»</a:t>
            </a:r>
            <a:endParaRPr lang="ru-RU" sz="4400" dirty="0">
              <a:solidFill>
                <a:srgbClr val="A50021"/>
              </a:solidFill>
            </a:endParaRPr>
          </a:p>
          <a:p>
            <a:pPr marL="0" lvl="0" indent="0" algn="ctr">
              <a:buNone/>
            </a:pPr>
            <a:r>
              <a:rPr lang="ru-RU" sz="4400" b="1" dirty="0">
                <a:solidFill>
                  <a:schemeClr val="bg1">
                    <a:lumMod val="50000"/>
                  </a:schemeClr>
                </a:solidFill>
              </a:rPr>
              <a:t>ПРОФИЛЬ </a:t>
            </a:r>
          </a:p>
          <a:p>
            <a:pPr marL="0" lvl="0" indent="0" algn="ctr">
              <a:buNone/>
            </a:pPr>
            <a:r>
              <a:rPr lang="ru-RU" sz="4400" b="1" dirty="0">
                <a:solidFill>
                  <a:srgbClr val="A50021"/>
                </a:solidFill>
              </a:rPr>
              <a:t>«УПРАВЛЕНИЕ ОРГАНИЗАЦИЯМИ СФЕРЫ УСЛУГ»</a:t>
            </a:r>
            <a:endParaRPr lang="ru-RU" sz="4400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27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7534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Актуальность, цель программы</a:t>
            </a:r>
            <a:endParaRPr lang="ru-RU" sz="2400" b="1" dirty="0"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Достойное качество жизни человека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национальная стратегическая цель.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составляющие качества жизни: здоровье, комфортная экосистема, доступность социальных жизненных ценностей – образования, достойного жилья, потребления культурных ценностей, обеспечения в старости и т.д. (ст.7 Конституции РФ)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квалифицированных управленческих кадров для отраслей и организаций вышеуказанных сфер является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кафедры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Миссия </a:t>
            </a:r>
          </a:p>
          <a:p>
            <a:pPr marL="0" indent="0"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«Качество управления сферой услуг – качество жизни человека»</a:t>
            </a: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9715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7534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Основные дисциплины</a:t>
            </a:r>
            <a:endParaRPr lang="ru-RU" sz="2400" b="1" dirty="0"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1664473"/>
              </p:ext>
            </p:extLst>
          </p:nvPr>
        </p:nvGraphicFramePr>
        <p:xfrm>
          <a:off x="827584" y="1402278"/>
          <a:ext cx="7992888" cy="508214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3042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886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45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Наименование основных дисциплин программы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Краткая аннотация дисциплины</a:t>
                      </a: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05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Теория менеджмента сферы услуг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Глубокое изучение базовых принципов управления в сфере услуг</a:t>
                      </a: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89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Бизнес-модели в различных отраслях сферы услуг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Аналитика и принципы формирования бизнес-моделей в различных отраслях сферы услуг, учитывая вид деятельности, характер клиентских отношений и цикл производства услуг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4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Права потребителей на рынке услуг 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Управление в условиях правовой грамотности поставщиков услуг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11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Ценообразование на рынке услуг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Анализ методов ценообразования при отсутствии очевидных механизмов оценки затрат на производстве услуг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200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Клиентоориентированный подход в сфере услуг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Курс направлен  на формирование способности к анализу проблем поведения потребителей на рынке услуг, формированию прямых потребительских отношений между производителем и потребителем услугу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11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Репутационный капитал сервисных компаний 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Формирование и развитие основных составляющих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репутационного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капитала организаций сферы услуг с учетом условия нематериального производства.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8178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Управление общественным сектором и социально-значимыми услугами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Оценка возможности реализации концепций управления в сфере услуг при производстве социально –значимых услуг. Анализ особенностей управления в здравоохранении, образовании, культуре, спортивной индустрии, ЖКХ и других социальных отраслях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4696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E799ED46-7E09-4CF4-8454-91A0A77F9AB9}"/>
              </a:ext>
            </a:extLst>
          </p:cNvPr>
          <p:cNvSpPr txBox="1">
            <a:spLocks/>
          </p:cNvSpPr>
          <p:nvPr/>
        </p:nvSpPr>
        <p:spPr>
          <a:xfrm>
            <a:off x="467544" y="37534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О кафедре</a:t>
            </a:r>
            <a:endParaRPr lang="ru-RU" sz="2400" b="1" dirty="0">
              <a:cs typeface="Times New Roman" pitchFamily="18" charset="0"/>
            </a:endParaRPr>
          </a:p>
        </p:txBody>
      </p:sp>
      <p:pic>
        <p:nvPicPr>
          <p:cNvPr id="5" name="Picture 1" descr="C:\Documents and Settings\ANShakurova\Рабочий стол\Лого.PNG">
            <a:extLst>
              <a:ext uri="{FF2B5EF4-FFF2-40B4-BE49-F238E27FC236}">
                <a16:creationId xmlns:a16="http://schemas.microsoft.com/office/drawing/2014/main" xmlns="" id="{257476D4-3359-4CCB-86A6-5150AF2DE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  <p:pic>
        <p:nvPicPr>
          <p:cNvPr id="13" name="Объект 12" descr="Изображение выглядит как человек, внутренний, группа, зал&#10;&#10;Автоматически созданное описание">
            <a:extLst>
              <a:ext uri="{FF2B5EF4-FFF2-40B4-BE49-F238E27FC236}">
                <a16:creationId xmlns:a16="http://schemas.microsoft.com/office/drawing/2014/main" xmlns="" id="{CA670C4C-5D63-4806-AF77-C883A69436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435" y="1926703"/>
            <a:ext cx="4586175" cy="3538998"/>
          </a:xfrm>
        </p:spPr>
      </p:pic>
      <p:pic>
        <p:nvPicPr>
          <p:cNvPr id="15" name="Рисунок 14" descr="Изображение выглядит как человек, потолок, внутренний, группа&#10;&#10;Автоматически созданное описание">
            <a:extLst>
              <a:ext uri="{FF2B5EF4-FFF2-40B4-BE49-F238E27FC236}">
                <a16:creationId xmlns:a16="http://schemas.microsoft.com/office/drawing/2014/main" xmlns="" id="{C46E4BB7-9F3E-48B2-AE26-4F1CD6992A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94" y="1926704"/>
            <a:ext cx="4196440" cy="353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75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7534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Партнеры образовательной программы. </a:t>
            </a:r>
            <a:b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</a:br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Стажировки, практики</a:t>
            </a:r>
            <a:endParaRPr lang="ru-RU" sz="2400" b="1" dirty="0">
              <a:cs typeface="Times New Roman" pitchFamily="18" charset="0"/>
            </a:endParaRP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  <p:pic>
        <p:nvPicPr>
          <p:cNvPr id="5" name="Picture 2" descr="C:\Users\Egerkina\Downloads\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1" y="5445224"/>
            <a:ext cx="3281822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Egerkina\Downloads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71506"/>
            <a:ext cx="2799007" cy="69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Egerkina\Downloads\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46" y="2624932"/>
            <a:ext cx="2457149" cy="444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Egerkina\Downloads\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13" y="3334667"/>
            <a:ext cx="2701748" cy="45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Egerkina\Downloads\DD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307" y="5409466"/>
            <a:ext cx="2504583" cy="82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Egerkina\Downloads\Безымянный.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56" y="4725144"/>
            <a:ext cx="3219660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Egerkina\Downloads\Безымянныйv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864" y="3429000"/>
            <a:ext cx="2837615" cy="89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Egerkina\Downloads\Безымянныйvb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50" y="4032961"/>
            <a:ext cx="2566606" cy="58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845353"/>
            <a:ext cx="2439669" cy="95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85232"/>
            <a:ext cx="2063738" cy="117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760" y="1643857"/>
            <a:ext cx="1620416" cy="802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476" y="2872480"/>
            <a:ext cx="1979473" cy="7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83" y="1643857"/>
            <a:ext cx="1226325" cy="942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4"/>
          <p:cNvPicPr>
            <a:picLocks noGrp="1" noChangeAspect="1" noChangeArrowheads="1"/>
          </p:cNvPicPr>
          <p:nvPr>
            <p:ph idx="1"/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463" y="4620389"/>
            <a:ext cx="2089848" cy="1483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424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7534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Будущие профессии</a:t>
            </a:r>
            <a:endParaRPr lang="ru-RU" sz="2400" b="1" dirty="0">
              <a:cs typeface="Times New Roman" pitchFamily="18" charset="0"/>
            </a:endParaRP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  <p:pic>
        <p:nvPicPr>
          <p:cNvPr id="2052" name="Picture 4" descr="C:\Users\Egerkina\Downloads\jcjgdj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12"/>
          <a:stretch/>
        </p:blipFill>
        <p:spPr bwMode="auto">
          <a:xfrm>
            <a:off x="496700" y="3956682"/>
            <a:ext cx="2854660" cy="1798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Egerkina\Downloads\jhfhf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7"/>
          <a:stretch/>
        </p:blipFill>
        <p:spPr bwMode="auto">
          <a:xfrm>
            <a:off x="3347864" y="3956682"/>
            <a:ext cx="5796136" cy="190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7B16B0AA-7408-4971-B0AE-97B48D11BC6D}"/>
              </a:ext>
            </a:extLst>
          </p:cNvPr>
          <p:cNvGrpSpPr/>
          <p:nvPr/>
        </p:nvGrpSpPr>
        <p:grpSpPr>
          <a:xfrm>
            <a:off x="611560" y="1565351"/>
            <a:ext cx="8335652" cy="1931044"/>
            <a:chOff x="611560" y="1565351"/>
            <a:chExt cx="8335652" cy="1931044"/>
          </a:xfrm>
        </p:grpSpPr>
        <p:pic>
          <p:nvPicPr>
            <p:cNvPr id="6" name="Picture 4" descr="C:\Users\Egerkina\Downloads\jcjgdj.png">
              <a:extLst>
                <a:ext uri="{FF2B5EF4-FFF2-40B4-BE49-F238E27FC236}">
                  <a16:creationId xmlns:a16="http://schemas.microsoft.com/office/drawing/2014/main" xmlns="" id="{0C0B9284-981C-4FBE-B838-000590AB92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36"/>
            <a:stretch/>
          </p:blipFill>
          <p:spPr bwMode="auto">
            <a:xfrm>
              <a:off x="3707904" y="1565351"/>
              <a:ext cx="5239308" cy="17988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5" descr="C:\Users\Egerkina\Downloads\jhfhf.png">
              <a:extLst>
                <a:ext uri="{FF2B5EF4-FFF2-40B4-BE49-F238E27FC236}">
                  <a16:creationId xmlns:a16="http://schemas.microsoft.com/office/drawing/2014/main" xmlns="" id="{5E54AF27-1156-4B7A-8AB6-A2C4396EE8C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246"/>
            <a:stretch/>
          </p:blipFill>
          <p:spPr bwMode="auto">
            <a:xfrm>
              <a:off x="611560" y="1591748"/>
              <a:ext cx="1728192" cy="19046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273683F-1902-486D-AFFE-0FF2E7E2BA54}"/>
              </a:ext>
            </a:extLst>
          </p:cNvPr>
          <p:cNvSpPr/>
          <p:nvPr/>
        </p:nvSpPr>
        <p:spPr>
          <a:xfrm>
            <a:off x="2239812" y="2128936"/>
            <a:ext cx="1612108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1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социальный </a:t>
            </a:r>
          </a:p>
          <a:p>
            <a:pPr algn="ctr"/>
            <a:r>
              <a:rPr lang="ru-RU" sz="1400" b="1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предприниматель</a:t>
            </a:r>
          </a:p>
        </p:txBody>
      </p:sp>
    </p:spTree>
    <p:extLst>
      <p:ext uri="{BB962C8B-B14F-4D97-AF65-F5344CB8AC3E}">
        <p14:creationId xmlns:p14="http://schemas.microsoft.com/office/powerpoint/2010/main" val="209741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7534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Контакты кафедры</a:t>
            </a:r>
            <a:b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</a:br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«МЕНЕДЖМЕНТ В СОЦИАЛЬНОЙ СФЕРЕ»</a:t>
            </a:r>
            <a:endParaRPr lang="ru-RU" sz="2400" b="1" dirty="0"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/>
              <a:t>г.Казань</a:t>
            </a:r>
            <a:r>
              <a:rPr lang="ru-RU" dirty="0"/>
              <a:t>, </a:t>
            </a:r>
            <a:r>
              <a:rPr lang="ru-RU" dirty="0" err="1"/>
              <a:t>ул.Бутлерова</a:t>
            </a:r>
            <a:r>
              <a:rPr lang="ru-RU" dirty="0"/>
              <a:t>, д.4</a:t>
            </a:r>
          </a:p>
          <a:p>
            <a:pPr marL="0" indent="0">
              <a:buNone/>
            </a:pPr>
            <a:r>
              <a:rPr lang="ru-RU" dirty="0"/>
              <a:t>Кабинет А703</a:t>
            </a:r>
          </a:p>
          <a:p>
            <a:pPr marL="0" indent="0">
              <a:buNone/>
            </a:pPr>
            <a:r>
              <a:rPr lang="ru-RU" dirty="0"/>
              <a:t>Тел.: 2383464</a:t>
            </a:r>
          </a:p>
          <a:p>
            <a:pPr marL="0" indent="0">
              <a:buNone/>
            </a:pPr>
            <a:r>
              <a:rPr lang="en-US" dirty="0"/>
              <a:t>E-mail</a:t>
            </a:r>
            <a:r>
              <a:rPr lang="ru-RU" dirty="0"/>
              <a:t>: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kaf_mss@mail.ru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en-US" dirty="0" err="1"/>
              <a:t>Instagram</a:t>
            </a:r>
            <a:r>
              <a:rPr lang="ru-RU" dirty="0"/>
              <a:t>:</a:t>
            </a:r>
            <a:r>
              <a:rPr lang="en-US" dirty="0"/>
              <a:t>  </a:t>
            </a:r>
            <a:r>
              <a:rPr lang="en-US" dirty="0" err="1"/>
              <a:t>kaf_mss_iuef_kfu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Вероника Владимировна  8(917)272-43-37</a:t>
            </a:r>
          </a:p>
          <a:p>
            <a:pPr marL="0" indent="0">
              <a:buNone/>
            </a:pPr>
            <a:r>
              <a:rPr lang="ru-RU" dirty="0"/>
              <a:t>Ольга Николаевна  8(903)342-49-59</a:t>
            </a:r>
          </a:p>
          <a:p>
            <a:pPr marL="0" indent="0">
              <a:buNone/>
            </a:pPr>
            <a:r>
              <a:rPr lang="ru-RU" smtClean="0"/>
              <a:t>Елена Александровна 8(917)254-07-38</a:t>
            </a:r>
            <a:endParaRPr lang="ru-RU" dirty="0"/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576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</TotalTime>
  <Words>285</Words>
  <Application>Microsoft Office PowerPoint</Application>
  <PresentationFormat>Экран (4:3)</PresentationFormat>
  <Paragraphs>46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Тема Office</vt:lpstr>
      <vt:lpstr>Специальное оформление</vt:lpstr>
      <vt:lpstr> </vt:lpstr>
      <vt:lpstr>Актуальность, цель программы</vt:lpstr>
      <vt:lpstr>Основные дисциплины</vt:lpstr>
      <vt:lpstr>Презентация PowerPoint</vt:lpstr>
      <vt:lpstr>Партнеры образовательной программы.  Стажировки, практики</vt:lpstr>
      <vt:lpstr>Будущие профессии</vt:lpstr>
      <vt:lpstr>Контакты кафедры «МЕНЕДЖМЕНТ В СОЦИАЛЬНОЙ СФЕРЕ»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Евгения</dc:creator>
  <cp:lastModifiedBy>gerki</cp:lastModifiedBy>
  <cp:revision>128</cp:revision>
  <cp:lastPrinted>2020-02-17T11:43:40Z</cp:lastPrinted>
  <dcterms:created xsi:type="dcterms:W3CDTF">2018-01-28T17:36:58Z</dcterms:created>
  <dcterms:modified xsi:type="dcterms:W3CDTF">2024-02-29T11:58:06Z</dcterms:modified>
</cp:coreProperties>
</file>