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2"/>
  </p:notesMasterIdLst>
  <p:sldIdLst>
    <p:sldId id="256" r:id="rId2"/>
    <p:sldId id="261" r:id="rId3"/>
    <p:sldId id="328" r:id="rId4"/>
    <p:sldId id="329" r:id="rId5"/>
    <p:sldId id="258" r:id="rId6"/>
    <p:sldId id="291" r:id="rId7"/>
    <p:sldId id="330" r:id="rId8"/>
    <p:sldId id="349" r:id="rId9"/>
    <p:sldId id="332" r:id="rId10"/>
    <p:sldId id="344" r:id="rId11"/>
    <p:sldId id="333" r:id="rId12"/>
    <p:sldId id="347" r:id="rId13"/>
    <p:sldId id="348" r:id="rId14"/>
    <p:sldId id="345" r:id="rId15"/>
    <p:sldId id="334" r:id="rId16"/>
    <p:sldId id="338" r:id="rId17"/>
    <p:sldId id="335" r:id="rId18"/>
    <p:sldId id="340" r:id="rId19"/>
    <p:sldId id="346" r:id="rId20"/>
    <p:sldId id="34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7" autoAdjust="0"/>
    <p:restoredTop sz="94753" autoAdjust="0"/>
  </p:normalViewPr>
  <p:slideViewPr>
    <p:cSldViewPr snapToGrid="0">
      <p:cViewPr varScale="1">
        <p:scale>
          <a:sx n="84" d="100"/>
          <a:sy n="84" d="100"/>
        </p:scale>
        <p:origin x="-173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w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12" Type="http://schemas.openxmlformats.org/officeDocument/2006/relationships/image" Target="../media/image38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emf"/><Relationship Id="rId7" Type="http://schemas.openxmlformats.org/officeDocument/2006/relationships/image" Target="../media/image68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Relationship Id="rId6" Type="http://schemas.openxmlformats.org/officeDocument/2006/relationships/image" Target="../media/image67.emf"/><Relationship Id="rId11" Type="http://schemas.openxmlformats.org/officeDocument/2006/relationships/image" Target="../media/image72.emf"/><Relationship Id="rId5" Type="http://schemas.openxmlformats.org/officeDocument/2006/relationships/image" Target="../media/image66.emf"/><Relationship Id="rId10" Type="http://schemas.openxmlformats.org/officeDocument/2006/relationships/image" Target="../media/image71.emf"/><Relationship Id="rId4" Type="http://schemas.openxmlformats.org/officeDocument/2006/relationships/image" Target="../media/image65.emf"/><Relationship Id="rId9" Type="http://schemas.openxmlformats.org/officeDocument/2006/relationships/image" Target="../media/image70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7.emf"/><Relationship Id="rId7" Type="http://schemas.openxmlformats.org/officeDocument/2006/relationships/image" Target="../media/image81.emf"/><Relationship Id="rId12" Type="http://schemas.openxmlformats.org/officeDocument/2006/relationships/image" Target="../media/image86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Relationship Id="rId6" Type="http://schemas.openxmlformats.org/officeDocument/2006/relationships/image" Target="../media/image80.emf"/><Relationship Id="rId11" Type="http://schemas.openxmlformats.org/officeDocument/2006/relationships/image" Target="../media/image85.emf"/><Relationship Id="rId5" Type="http://schemas.openxmlformats.org/officeDocument/2006/relationships/image" Target="../media/image79.emf"/><Relationship Id="rId10" Type="http://schemas.openxmlformats.org/officeDocument/2006/relationships/image" Target="../media/image84.emf"/><Relationship Id="rId4" Type="http://schemas.openxmlformats.org/officeDocument/2006/relationships/image" Target="../media/image78.emf"/><Relationship Id="rId9" Type="http://schemas.openxmlformats.org/officeDocument/2006/relationships/image" Target="../media/image8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7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415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1599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Поправить производные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284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107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Поправить 6.9 е мин.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6095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401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8440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7.emf"/><Relationship Id="rId26" Type="http://schemas.openxmlformats.org/officeDocument/2006/relationships/image" Target="../media/image11.e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e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emf"/><Relationship Id="rId20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0.emf"/><Relationship Id="rId5" Type="http://schemas.openxmlformats.org/officeDocument/2006/relationships/image" Target="../media/image1.emf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3.emf"/><Relationship Id="rId19" Type="http://schemas.openxmlformats.org/officeDocument/2006/relationships/oleObject" Target="../embeddings/oleObject8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5.emf"/><Relationship Id="rId22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6.jpeg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jpeg"/><Relationship Id="rId11" Type="http://schemas.openxmlformats.org/officeDocument/2006/relationships/image" Target="../media/image22.emf"/><Relationship Id="rId5" Type="http://schemas.openxmlformats.org/officeDocument/2006/relationships/image" Target="../media/image20.emf"/><Relationship Id="rId15" Type="http://schemas.openxmlformats.org/officeDocument/2006/relationships/image" Target="../media/image24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1.emf"/><Relationship Id="rId14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1.emf"/><Relationship Id="rId18" Type="http://schemas.openxmlformats.org/officeDocument/2006/relationships/image" Target="../media/image33.emf"/><Relationship Id="rId26" Type="http://schemas.openxmlformats.org/officeDocument/2006/relationships/image" Target="../media/image37.emf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32.bin"/><Relationship Id="rId7" Type="http://schemas.openxmlformats.org/officeDocument/2006/relationships/image" Target="../media/image28.emf"/><Relationship Id="rId12" Type="http://schemas.openxmlformats.org/officeDocument/2006/relationships/oleObject" Target="../embeddings/oleObject28.bin"/><Relationship Id="rId17" Type="http://schemas.openxmlformats.org/officeDocument/2006/relationships/oleObject" Target="../embeddings/oleObject30.bin"/><Relationship Id="rId25" Type="http://schemas.openxmlformats.org/officeDocument/2006/relationships/oleObject" Target="../embeddings/oleObject34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9.jpeg"/><Relationship Id="rId20" Type="http://schemas.openxmlformats.org/officeDocument/2006/relationships/image" Target="../media/image34.e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0.emf"/><Relationship Id="rId24" Type="http://schemas.openxmlformats.org/officeDocument/2006/relationships/image" Target="../media/image36.emf"/><Relationship Id="rId5" Type="http://schemas.openxmlformats.org/officeDocument/2006/relationships/image" Target="../media/image27.emf"/><Relationship Id="rId15" Type="http://schemas.openxmlformats.org/officeDocument/2006/relationships/image" Target="../media/image32.emf"/><Relationship Id="rId23" Type="http://schemas.openxmlformats.org/officeDocument/2006/relationships/oleObject" Target="../embeddings/oleObject33.bin"/><Relationship Id="rId28" Type="http://schemas.openxmlformats.org/officeDocument/2006/relationships/image" Target="../media/image38.emf"/><Relationship Id="rId10" Type="http://schemas.openxmlformats.org/officeDocument/2006/relationships/oleObject" Target="../embeddings/oleObject27.bin"/><Relationship Id="rId19" Type="http://schemas.openxmlformats.org/officeDocument/2006/relationships/oleObject" Target="../embeddings/oleObject31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9.emf"/><Relationship Id="rId14" Type="http://schemas.openxmlformats.org/officeDocument/2006/relationships/oleObject" Target="../embeddings/oleObject29.bin"/><Relationship Id="rId22" Type="http://schemas.openxmlformats.org/officeDocument/2006/relationships/image" Target="../media/image35.emf"/><Relationship Id="rId27" Type="http://schemas.openxmlformats.org/officeDocument/2006/relationships/oleObject" Target="../embeddings/oleObject3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46.e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44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3.e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5.emf"/><Relationship Id="rId20" Type="http://schemas.openxmlformats.org/officeDocument/2006/relationships/image" Target="../media/image47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2.emf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49.jpeg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4.emf"/><Relationship Id="rId22" Type="http://schemas.openxmlformats.org/officeDocument/2006/relationships/image" Target="../media/image4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4.jpeg"/><Relationship Id="rId5" Type="http://schemas.openxmlformats.org/officeDocument/2006/relationships/image" Target="../media/image50.emf"/><Relationship Id="rId10" Type="http://schemas.openxmlformats.org/officeDocument/2006/relationships/image" Target="../media/image53.jpeg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6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9.jpeg"/><Relationship Id="rId12" Type="http://schemas.openxmlformats.org/officeDocument/2006/relationships/image" Target="../media/image6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jpeg"/><Relationship Id="rId11" Type="http://schemas.openxmlformats.org/officeDocument/2006/relationships/image" Target="../media/image57.emf"/><Relationship Id="rId5" Type="http://schemas.openxmlformats.org/officeDocument/2006/relationships/image" Target="../media/image55.e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oleObject" Target="../embeddings/oleObject56.bin"/><Relationship Id="rId18" Type="http://schemas.openxmlformats.org/officeDocument/2006/relationships/image" Target="../media/image69.emf"/><Relationship Id="rId3" Type="http://schemas.openxmlformats.org/officeDocument/2006/relationships/oleObject" Target="../embeddings/oleObject51.bin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6.emf"/><Relationship Id="rId17" Type="http://schemas.openxmlformats.org/officeDocument/2006/relationships/oleObject" Target="../embeddings/oleObject5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8.emf"/><Relationship Id="rId20" Type="http://schemas.openxmlformats.org/officeDocument/2006/relationships/image" Target="../media/image70.e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63.emf"/><Relationship Id="rId11" Type="http://schemas.openxmlformats.org/officeDocument/2006/relationships/oleObject" Target="../embeddings/oleObject55.bin"/><Relationship Id="rId24" Type="http://schemas.openxmlformats.org/officeDocument/2006/relationships/image" Target="../media/image72.emf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7.bin"/><Relationship Id="rId23" Type="http://schemas.openxmlformats.org/officeDocument/2006/relationships/oleObject" Target="../embeddings/oleObject61.bin"/><Relationship Id="rId10" Type="http://schemas.openxmlformats.org/officeDocument/2006/relationships/image" Target="../media/image65.emf"/><Relationship Id="rId19" Type="http://schemas.openxmlformats.org/officeDocument/2006/relationships/oleObject" Target="../embeddings/oleObject59.bin"/><Relationship Id="rId4" Type="http://schemas.openxmlformats.org/officeDocument/2006/relationships/image" Target="../media/image62.e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67.emf"/><Relationship Id="rId22" Type="http://schemas.openxmlformats.org/officeDocument/2006/relationships/image" Target="../media/image7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88.jpeg"/><Relationship Id="rId18" Type="http://schemas.openxmlformats.org/officeDocument/2006/relationships/oleObject" Target="../embeddings/oleObject68.bin"/><Relationship Id="rId26" Type="http://schemas.openxmlformats.org/officeDocument/2006/relationships/oleObject" Target="../embeddings/oleObject72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82.emf"/><Relationship Id="rId7" Type="http://schemas.openxmlformats.org/officeDocument/2006/relationships/image" Target="../media/image76.emf"/><Relationship Id="rId12" Type="http://schemas.openxmlformats.org/officeDocument/2006/relationships/image" Target="../media/image87.jpeg"/><Relationship Id="rId17" Type="http://schemas.openxmlformats.org/officeDocument/2006/relationships/image" Target="../media/image80.emf"/><Relationship Id="rId25" Type="http://schemas.openxmlformats.org/officeDocument/2006/relationships/image" Target="../media/image84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7.bin"/><Relationship Id="rId20" Type="http://schemas.openxmlformats.org/officeDocument/2006/relationships/oleObject" Target="../embeddings/oleObject69.bin"/><Relationship Id="rId29" Type="http://schemas.openxmlformats.org/officeDocument/2006/relationships/image" Target="../media/image86.emf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78.emf"/><Relationship Id="rId24" Type="http://schemas.openxmlformats.org/officeDocument/2006/relationships/oleObject" Target="../embeddings/oleObject71.bin"/><Relationship Id="rId5" Type="http://schemas.openxmlformats.org/officeDocument/2006/relationships/image" Target="../media/image75.emf"/><Relationship Id="rId15" Type="http://schemas.openxmlformats.org/officeDocument/2006/relationships/image" Target="../media/image79.emf"/><Relationship Id="rId23" Type="http://schemas.openxmlformats.org/officeDocument/2006/relationships/image" Target="../media/image83.emf"/><Relationship Id="rId28" Type="http://schemas.openxmlformats.org/officeDocument/2006/relationships/oleObject" Target="../embeddings/oleObject73.bin"/><Relationship Id="rId10" Type="http://schemas.openxmlformats.org/officeDocument/2006/relationships/oleObject" Target="../embeddings/oleObject65.bin"/><Relationship Id="rId19" Type="http://schemas.openxmlformats.org/officeDocument/2006/relationships/image" Target="../media/image81.e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77.emf"/><Relationship Id="rId14" Type="http://schemas.openxmlformats.org/officeDocument/2006/relationships/oleObject" Target="../embeddings/oleObject66.bin"/><Relationship Id="rId22" Type="http://schemas.openxmlformats.org/officeDocument/2006/relationships/oleObject" Target="../embeddings/oleObject70.bin"/><Relationship Id="rId27" Type="http://schemas.openxmlformats.org/officeDocument/2006/relationships/image" Target="../media/image8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13" Type="http://schemas.openxmlformats.org/officeDocument/2006/relationships/oleObject" Target="../embeddings/oleObject78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9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9.e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91.emf"/><Relationship Id="rId4" Type="http://schemas.openxmlformats.org/officeDocument/2006/relationships/image" Target="../media/image94.jpeg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9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95.emf"/><Relationship Id="rId4" Type="http://schemas.openxmlformats.org/officeDocument/2006/relationships/oleObject" Target="../embeddings/oleObject7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10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8.e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100.emf"/><Relationship Id="rId4" Type="http://schemas.openxmlformats.org/officeDocument/2006/relationships/image" Target="../media/image97.emf"/><Relationship Id="rId9" Type="http://schemas.openxmlformats.org/officeDocument/2006/relationships/oleObject" Target="../embeddings/oleObject8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10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>
                <a:latin typeface="Arial Black" pitchFamily="34" charset="0"/>
              </a:rPr>
              <a:t>Лекция </a:t>
            </a:r>
            <a:r>
              <a:rPr lang="en-US" altLang="ru-RU" sz="3200" dirty="0">
                <a:latin typeface="Arial Black" pitchFamily="34" charset="0"/>
              </a:rPr>
              <a:t>6 </a:t>
            </a: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en-US" altLang="ru-RU" dirty="0">
                <a:latin typeface="Arial Black" pitchFamily="34" charset="0"/>
              </a:rPr>
              <a:t/>
            </a:r>
            <a:br>
              <a:rPr lang="en-US" altLang="ru-RU" dirty="0">
                <a:latin typeface="Arial Black" pitchFamily="34" charset="0"/>
              </a:rPr>
            </a:br>
            <a: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  <a:t>КОЛЕБАНИЯ И ВОЛНЫ</a:t>
            </a:r>
            <a:br>
              <a:rPr lang="ru-RU" altLang="ru-RU" sz="4800" cap="all" dirty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4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209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4545013" y="1244600"/>
          <a:ext cx="1273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9" name="Equation" r:id="rId4" imgW="558315" imgH="177646" progId="Equation.DSMT4">
                  <p:embed/>
                </p:oleObj>
              </mc:Choice>
              <mc:Fallback>
                <p:oleObj name="Equation" r:id="rId4" imgW="558315" imgH="177646" progId="Equation.DSMT4">
                  <p:embed/>
                  <p:pic>
                    <p:nvPicPr>
                      <p:cNvPr id="0" name="Picture 2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5013" y="1244600"/>
                        <a:ext cx="1273175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 descr="6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2524" y="1279341"/>
            <a:ext cx="3797195" cy="2376912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/>
        </p:nvGraphicFramePr>
        <p:xfrm>
          <a:off x="6462713" y="1270000"/>
          <a:ext cx="1146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0" name="Equation" r:id="rId7" imgW="507780" imgH="177723" progId="Equation.DSMT4">
                  <p:embed/>
                </p:oleObj>
              </mc:Choice>
              <mc:Fallback>
                <p:oleObj name="Equation" r:id="rId7" imgW="507780" imgH="177723" progId="Equation.DSMT4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713" y="1270000"/>
                        <a:ext cx="1146175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4435456" y="2158716"/>
          <a:ext cx="17097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1" name="Equation" r:id="rId9" imgW="748975" imgH="177723" progId="Equation.DSMT4">
                  <p:embed/>
                </p:oleObj>
              </mc:Choice>
              <mc:Fallback>
                <p:oleObj name="Equation" r:id="rId9" imgW="748975" imgH="177723" progId="Equation.DSMT4">
                  <p:embed/>
                  <p:pic>
                    <p:nvPicPr>
                      <p:cNvPr id="0" name="Picture 2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456" y="2158716"/>
                        <a:ext cx="1709737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7616953" y="3068624"/>
          <a:ext cx="124936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2" name="Equation" r:id="rId11" imgW="545626" imgH="177646" progId="Equation.DSMT4">
                  <p:embed/>
                </p:oleObj>
              </mc:Choice>
              <mc:Fallback>
                <p:oleObj name="Equation" r:id="rId11" imgW="545626" imgH="177646" progId="Equation.DSMT4">
                  <p:embed/>
                  <p:pic>
                    <p:nvPicPr>
                      <p:cNvPr id="0" name="Picture 2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6953" y="3068624"/>
                        <a:ext cx="124936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/>
        </p:nvGraphicFramePr>
        <p:xfrm>
          <a:off x="1960293" y="4251110"/>
          <a:ext cx="13954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3" name="Equation" r:id="rId13" imgW="609336" imgH="177723" progId="Equation.DSMT4">
                  <p:embed/>
                </p:oleObj>
              </mc:Choice>
              <mc:Fallback>
                <p:oleObj name="Equation" r:id="rId13" imgW="609336" imgH="177723" progId="Equation.DSMT4">
                  <p:embed/>
                  <p:pic>
                    <p:nvPicPr>
                      <p:cNvPr id="0" name="Picture 2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293" y="4251110"/>
                        <a:ext cx="139541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565606"/>
              </p:ext>
            </p:extLst>
          </p:nvPr>
        </p:nvGraphicFramePr>
        <p:xfrm>
          <a:off x="6067425" y="1843088"/>
          <a:ext cx="174148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4" name="Equation" r:id="rId15" imgW="761669" imgH="418918" progId="Equation.DSMT4">
                  <p:embed/>
                </p:oleObj>
              </mc:Choice>
              <mc:Fallback>
                <p:oleObj name="Equation" r:id="rId15" imgW="761669" imgH="418918" progId="Equation.DSMT4">
                  <p:embed/>
                  <p:pic>
                    <p:nvPicPr>
                      <p:cNvPr id="0" name="Picture 3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7425" y="1843088"/>
                        <a:ext cx="1741488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"/>
          <p:cNvGraphicFramePr>
            <a:graphicFrameLocks noChangeAspect="1"/>
          </p:cNvGraphicFramePr>
          <p:nvPr/>
        </p:nvGraphicFramePr>
        <p:xfrm>
          <a:off x="5185360" y="3989206"/>
          <a:ext cx="16557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5" name="Equation" r:id="rId17" imgW="723586" imgH="393529" progId="Equation.DSMT4">
                  <p:embed/>
                </p:oleObj>
              </mc:Choice>
              <mc:Fallback>
                <p:oleObj name="Equation" r:id="rId17" imgW="723586" imgH="393529" progId="Equation.DSMT4">
                  <p:embed/>
                  <p:pic>
                    <p:nvPicPr>
                      <p:cNvPr id="0" name="Picture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5360" y="3989206"/>
                        <a:ext cx="16557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094737"/>
              </p:ext>
            </p:extLst>
          </p:nvPr>
        </p:nvGraphicFramePr>
        <p:xfrm>
          <a:off x="1164969" y="4847290"/>
          <a:ext cx="11049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6" name="Equation" r:id="rId19" imgW="482391" imgH="393529" progId="Equation.DSMT4">
                  <p:embed/>
                </p:oleObj>
              </mc:Choice>
              <mc:Fallback>
                <p:oleObj name="Equation" r:id="rId19" imgW="482391" imgH="393529" progId="Equation.DSMT4">
                  <p:embed/>
                  <p:pic>
                    <p:nvPicPr>
                      <p:cNvPr id="0" name="Picture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969" y="4847290"/>
                        <a:ext cx="11049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197753"/>
              </p:ext>
            </p:extLst>
          </p:nvPr>
        </p:nvGraphicFramePr>
        <p:xfrm>
          <a:off x="2873375" y="4951413"/>
          <a:ext cx="49990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7" name="Equation" r:id="rId21" imgW="2184400" imgH="241300" progId="Equation.DSMT4">
                  <p:embed/>
                </p:oleObj>
              </mc:Choice>
              <mc:Fallback>
                <p:oleObj name="Equation" r:id="rId21" imgW="2184400" imgH="241300" progId="Equation.DSMT4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4951413"/>
                        <a:ext cx="49990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908127"/>
              </p:ext>
            </p:extLst>
          </p:nvPr>
        </p:nvGraphicFramePr>
        <p:xfrm>
          <a:off x="1450975" y="5829300"/>
          <a:ext cx="61674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8" name="Equation" r:id="rId23" imgW="2705100" imgH="254000" progId="Equation.DSMT4">
                  <p:embed/>
                </p:oleObj>
              </mc:Choice>
              <mc:Fallback>
                <p:oleObj name="Equation" r:id="rId23" imgW="2705100" imgH="254000" progId="Equation.DSMT4">
                  <p:embed/>
                  <p:pic>
                    <p:nvPicPr>
                      <p:cNvPr id="0" name="Picture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975" y="5829300"/>
                        <a:ext cx="6167438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705975" y="4220725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(6.1в)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792274" y="5808857"/>
            <a:ext cx="106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767972" y="4994204"/>
            <a:ext cx="99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(6.1г)</a:t>
            </a:r>
          </a:p>
        </p:txBody>
      </p:sp>
      <p:graphicFrame>
        <p:nvGraphicFramePr>
          <p:cNvPr id="7352" name="Object 1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453274"/>
              </p:ext>
            </p:extLst>
          </p:nvPr>
        </p:nvGraphicFramePr>
        <p:xfrm>
          <a:off x="4324065" y="2776768"/>
          <a:ext cx="31575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9" name="Equation" r:id="rId25" imgW="1384300" imgH="419100" progId="Equation.DSMT4">
                  <p:embed/>
                </p:oleObj>
              </mc:Choice>
              <mc:Fallback>
                <p:oleObj name="Equation" r:id="rId25" imgW="1384300" imgH="419100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065" y="2776768"/>
                        <a:ext cx="3157537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917D10F4-FB2D-4B46-981D-F25B1BC32FCB}"/>
              </a:ext>
            </a:extLst>
          </p:cNvPr>
          <p:cNvSpPr/>
          <p:nvPr/>
        </p:nvSpPr>
        <p:spPr>
          <a:xfrm>
            <a:off x="7791086" y="2144081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(6.1а)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9667F169-536E-FD47-9564-3958A89037D2}"/>
              </a:ext>
            </a:extLst>
          </p:cNvPr>
          <p:cNvSpPr/>
          <p:nvPr/>
        </p:nvSpPr>
        <p:spPr>
          <a:xfrm>
            <a:off x="7764547" y="1293649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610F23E9-FF23-2F48-BBE9-038C26327C0E}"/>
              </a:ext>
            </a:extLst>
          </p:cNvPr>
          <p:cNvSpPr/>
          <p:nvPr/>
        </p:nvSpPr>
        <p:spPr>
          <a:xfrm>
            <a:off x="3482174" y="4220725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(6.1б)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  <a:r>
              <a:rPr lang="en-US" alt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40748" y="2152346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662382"/>
              </p:ext>
            </p:extLst>
          </p:nvPr>
        </p:nvGraphicFramePr>
        <p:xfrm>
          <a:off x="274638" y="2076450"/>
          <a:ext cx="26717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4" name="Equation" r:id="rId3" imgW="1167893" imgH="253890" progId="Equation.DSMT4">
                  <p:embed/>
                </p:oleObj>
              </mc:Choice>
              <mc:Fallback>
                <p:oleObj name="Equation" r:id="rId3" imgW="1167893" imgH="253890" progId="Equation.DSMT4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2076450"/>
                        <a:ext cx="267176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2927929" y="2235205"/>
            <a:ext cx="5504872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-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уравнение  гармонических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125603"/>
              </p:ext>
            </p:extLst>
          </p:nvPr>
        </p:nvGraphicFramePr>
        <p:xfrm>
          <a:off x="311150" y="2743200"/>
          <a:ext cx="2578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5" name="Equation" r:id="rId5" imgW="1130300" imgH="228600" progId="Equation.DSMT4">
                  <p:embed/>
                </p:oleObj>
              </mc:Choice>
              <mc:Fallback>
                <p:oleObj name="Equation" r:id="rId5" imgW="1130300" imgH="228600" progId="Equation.DSMT4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2743200"/>
                        <a:ext cx="25781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2982197" y="2835575"/>
            <a:ext cx="3288144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- амплитуда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Object 32"/>
          <p:cNvGraphicFramePr>
            <a:graphicFrameLocks noChangeAspect="1"/>
          </p:cNvGraphicFramePr>
          <p:nvPr/>
        </p:nvGraphicFramePr>
        <p:xfrm>
          <a:off x="617538" y="3313113"/>
          <a:ext cx="1333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6" name="Equation" r:id="rId7" imgW="583947" imgH="253890" progId="Equation.DSMT4">
                  <p:embed/>
                </p:oleObj>
              </mc:Choice>
              <mc:Fallback>
                <p:oleObj name="Equation" r:id="rId7" imgW="583947" imgH="253890" progId="Equation.DSMT4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3313113"/>
                        <a:ext cx="1333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2013529" y="3408233"/>
            <a:ext cx="6871853" cy="655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фаза колебаний, угловая мера отклонения от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 положения равновесия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Object 32"/>
          <p:cNvGraphicFramePr>
            <a:graphicFrameLocks noChangeAspect="1"/>
          </p:cNvGraphicFramePr>
          <p:nvPr/>
        </p:nvGraphicFramePr>
        <p:xfrm>
          <a:off x="1033463" y="4191000"/>
          <a:ext cx="31908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7" name="Equation" r:id="rId9" imgW="139700" imgH="139700" progId="Equation.DSMT4">
                  <p:embed/>
                </p:oleObj>
              </mc:Choice>
              <mc:Fallback>
                <p:oleObj name="Equation" r:id="rId9" imgW="139700" imgH="139700" progId="Equation.DSMT4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463" y="4191000"/>
                        <a:ext cx="319087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468583" y="4184088"/>
            <a:ext cx="266930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начальная фаза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Object 32"/>
          <p:cNvGraphicFramePr>
            <a:graphicFrameLocks noChangeAspect="1"/>
          </p:cNvGraphicFramePr>
          <p:nvPr/>
        </p:nvGraphicFramePr>
        <p:xfrm>
          <a:off x="957118" y="4536497"/>
          <a:ext cx="11033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8" name="Equation" r:id="rId11" imgW="482391" imgH="431613" progId="Equation.DSMT4">
                  <p:embed/>
                </p:oleObj>
              </mc:Choice>
              <mc:Fallback>
                <p:oleObj name="Equation" r:id="rId11" imgW="482391" imgH="431613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118" y="4536497"/>
                        <a:ext cx="1103313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2142838" y="4830634"/>
            <a:ext cx="371301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период 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" name="Object 32"/>
          <p:cNvGraphicFramePr>
            <a:graphicFrameLocks noChangeAspect="1"/>
          </p:cNvGraphicFramePr>
          <p:nvPr/>
        </p:nvGraphicFramePr>
        <p:xfrm>
          <a:off x="893475" y="5429693"/>
          <a:ext cx="4349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9" name="Equation" r:id="rId13" imgW="190583" imgH="228699" progId="Equation.DSMT4">
                  <p:embed/>
                </p:oleObj>
              </mc:Choice>
              <mc:Fallback>
                <p:oleObj name="Equation" r:id="rId13" imgW="190583" imgH="228699" progId="Equation.DSMT4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475" y="5429693"/>
                        <a:ext cx="434975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"/>
          <p:cNvSpPr txBox="1">
            <a:spLocks noRot="1" noChangeArrowheads="1"/>
          </p:cNvSpPr>
          <p:nvPr/>
        </p:nvSpPr>
        <p:spPr>
          <a:xfrm>
            <a:off x="1367073" y="5523360"/>
            <a:ext cx="6615382" cy="569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круговая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dirty="0">
                <a:latin typeface="Arial" pitchFamily="34" charset="0"/>
                <a:cs typeface="Arial" pitchFamily="34" charset="0"/>
                <a:sym typeface="Symbol"/>
              </a:rPr>
              <a:t>(циклическая)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частота  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колебаний</a:t>
            </a:r>
            <a:endParaRPr kumimoji="0" lang="ru-RU" altLang="ru-RU" sz="2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896623"/>
              </p:ext>
            </p:extLst>
          </p:nvPr>
        </p:nvGraphicFramePr>
        <p:xfrm>
          <a:off x="939800" y="5872163"/>
          <a:ext cx="214788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10" name="Equation" r:id="rId15" imgW="939600" imgH="393480" progId="Equation.DSMT4">
                  <p:embed/>
                </p:oleObj>
              </mc:Choice>
              <mc:Fallback>
                <p:oleObj name="Equation" r:id="rId15" imgW="939600" imgH="393480" progId="Equation.DSMT4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5872163"/>
                        <a:ext cx="2147888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"/>
          <p:cNvSpPr txBox="1">
            <a:spLocks noRot="1" noChangeArrowheads="1"/>
          </p:cNvSpPr>
          <p:nvPr/>
        </p:nvSpPr>
        <p:spPr>
          <a:xfrm>
            <a:off x="3419693" y="6111087"/>
            <a:ext cx="4562762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400" b="1" i="1" noProof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en-US" altLang="ru-RU" sz="2200" noProof="0" dirty="0">
                <a:latin typeface="Arial" pitchFamily="34" charset="0"/>
                <a:cs typeface="Arial" pitchFamily="34" charset="0"/>
                <a:sym typeface="Symbol"/>
              </a:rPr>
              <a:t> - 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частота колебаний = </a:t>
            </a:r>
            <a:r>
              <a:rPr lang="ru-RU" altLang="ru-RU" sz="2200" noProof="0" dirty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ru-RU" altLang="ru-RU" sz="2200" noProof="0" dirty="0">
                <a:latin typeface="Arial" pitchFamily="34" charset="0"/>
                <a:cs typeface="Arial" pitchFamily="34" charset="0"/>
                <a:sym typeface="Symbol"/>
              </a:rPr>
              <a:t>/</a:t>
            </a:r>
            <a:r>
              <a:rPr lang="ru-RU" altLang="ru-RU" sz="2200" i="1" noProof="0" dirty="0">
                <a:latin typeface="Times New Roman" pitchFamily="18" charset="0"/>
                <a:cs typeface="Times New Roman" pitchFamily="18" charset="0"/>
                <a:sym typeface="Symbol"/>
              </a:rPr>
              <a:t>Т</a:t>
            </a:r>
            <a:endParaRPr kumimoji="0" lang="ru-RU" altLang="ru-RU" sz="22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94764" y="6397914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Гармонические колебания. 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537092"/>
              </p:ext>
            </p:extLst>
          </p:nvPr>
        </p:nvGraphicFramePr>
        <p:xfrm>
          <a:off x="3265488" y="3213100"/>
          <a:ext cx="2284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9" name="Equation" r:id="rId4" imgW="1002865" imgH="228501" progId="Equation.DSMT4">
                  <p:embed/>
                </p:oleObj>
              </mc:Choice>
              <mc:Fallback>
                <p:oleObj name="Equation" r:id="rId4" imgW="1002865" imgH="228501" progId="Equation.DSMT4">
                  <p:embed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3213100"/>
                        <a:ext cx="2284412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378691" y="1921168"/>
            <a:ext cx="8496368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Колебательный процесс можно изобразить графически как вращение вектора </a:t>
            </a:r>
            <a:r>
              <a:rPr lang="en-US" alt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с угловой скоростью </a:t>
            </a:r>
            <a:r>
              <a:rPr lang="en-US" alt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ru-RU" altLang="ru-RU" sz="2200" baseline="-25000" dirty="0"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 и фазой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</a:t>
            </a:r>
            <a:r>
              <a:rPr lang="ru-RU" altLang="ru-RU" sz="2200" b="1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6-2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3058" y="2626953"/>
            <a:ext cx="2536772" cy="1755403"/>
          </a:xfrm>
          <a:prstGeom prst="rect">
            <a:avLst/>
          </a:prstGeom>
        </p:spPr>
      </p:pic>
      <p:pic>
        <p:nvPicPr>
          <p:cNvPr id="20" name="Рисунок 19" descr="6-2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51493" y="2627226"/>
            <a:ext cx="2536772" cy="1755403"/>
          </a:xfrm>
          <a:prstGeom prst="rect">
            <a:avLst/>
          </a:prstGeom>
        </p:spPr>
      </p:pic>
      <p:graphicFrame>
        <p:nvGraphicFramePr>
          <p:cNvPr id="21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969350"/>
              </p:ext>
            </p:extLst>
          </p:nvPr>
        </p:nvGraphicFramePr>
        <p:xfrm>
          <a:off x="771958" y="4401704"/>
          <a:ext cx="16224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0" name="Equation" r:id="rId8" imgW="710891" imgH="203112" progId="Equation.DSMT4">
                  <p:embed/>
                </p:oleObj>
              </mc:Choice>
              <mc:Fallback>
                <p:oleObj name="Equation" r:id="rId8" imgW="710891" imgH="203112" progId="Equation.DSMT4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958" y="4401704"/>
                        <a:ext cx="16224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636139"/>
              </p:ext>
            </p:extLst>
          </p:nvPr>
        </p:nvGraphicFramePr>
        <p:xfrm>
          <a:off x="5525223" y="4339215"/>
          <a:ext cx="26701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1" name="Equation" r:id="rId10" imgW="1167893" imgH="253890" progId="Equation.DSMT4">
                  <p:embed/>
                </p:oleObj>
              </mc:Choice>
              <mc:Fallback>
                <p:oleObj name="Equation" r:id="rId10" imgW="1167893" imgH="253890" progId="Equation.DSMT4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5223" y="4339215"/>
                        <a:ext cx="267017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820196"/>
              </p:ext>
            </p:extLst>
          </p:nvPr>
        </p:nvGraphicFramePr>
        <p:xfrm>
          <a:off x="327025" y="4837113"/>
          <a:ext cx="367982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2" name="‘ормула" r:id="rId12" imgW="1407960" imgH="283320" progId="Equation.3">
                  <p:embed/>
                </p:oleObj>
              </mc:Choice>
              <mc:Fallback>
                <p:oleObj name="‘ормула" r:id="rId12" imgW="1407960" imgH="283320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" y="4837113"/>
                        <a:ext cx="3679825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4082473" y="4873336"/>
            <a:ext cx="4738797" cy="602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Запаздывает по фазе на 90</a:t>
            </a:r>
            <a:r>
              <a:rPr lang="ru-RU" altLang="ru-RU" sz="2200" b="1" baseline="30000" dirty="0">
                <a:latin typeface="Arial" pitchFamily="34" charset="0"/>
                <a:cs typeface="Arial" pitchFamily="34" charset="0"/>
              </a:rPr>
              <a:t>о</a:t>
            </a:r>
            <a:r>
              <a:rPr lang="en-US" altLang="ru-RU" sz="2200" b="1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от скорости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55864" y="5496790"/>
            <a:ext cx="8988136" cy="1236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Отклонение </a:t>
            </a:r>
            <a:r>
              <a:rPr kumimoji="0" lang="en-US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max – 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скорость 0</a:t>
            </a:r>
            <a:endParaRPr kumimoji="0" lang="en-US" altLang="ru-RU" sz="2200" b="1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При прохождении равновесия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Колебания системы – повторяющийся периодически процесс с прохождением положения равновесия.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95398" y="4415120"/>
            <a:ext cx="948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(6.2б)</a:t>
            </a:r>
          </a:p>
        </p:txBody>
      </p:sp>
      <p:graphicFrame>
        <p:nvGraphicFramePr>
          <p:cNvPr id="1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537092"/>
              </p:ext>
            </p:extLst>
          </p:nvPr>
        </p:nvGraphicFramePr>
        <p:xfrm>
          <a:off x="3584864" y="2140021"/>
          <a:ext cx="288280" cy="353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3" name="Equation" r:id="rId14" imgW="152268" imgH="190335" progId="Equation.DSMT4">
                  <p:embed/>
                </p:oleObj>
              </mc:Choice>
              <mc:Fallback>
                <p:oleObj name="Equation" r:id="rId14" imgW="152268" imgH="190335" progId="Equation.DSMT4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864" y="2140021"/>
                        <a:ext cx="288280" cy="3537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F418E14-7E6F-7247-90F5-67888C16AAB7}"/>
              </a:ext>
            </a:extLst>
          </p:cNvPr>
          <p:cNvSpPr/>
          <p:nvPr/>
        </p:nvSpPr>
        <p:spPr>
          <a:xfrm>
            <a:off x="2516684" y="4397239"/>
            <a:ext cx="106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(6.2а)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2892" y="1"/>
            <a:ext cx="8385175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Математический маятник</a:t>
            </a:r>
          </a:p>
        </p:txBody>
      </p:sp>
      <p:sp>
        <p:nvSpPr>
          <p:cNvPr id="40" name="Rectangle 3"/>
          <p:cNvSpPr txBox="1">
            <a:spLocks noRot="1" noChangeArrowheads="1"/>
          </p:cNvSpPr>
          <p:nvPr/>
        </p:nvSpPr>
        <p:spPr>
          <a:xfrm>
            <a:off x="5338617" y="6253032"/>
            <a:ext cx="2706187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771432"/>
              </p:ext>
            </p:extLst>
          </p:nvPr>
        </p:nvGraphicFramePr>
        <p:xfrm>
          <a:off x="3705622" y="2137506"/>
          <a:ext cx="29860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3" name="Equation" r:id="rId4" imgW="1308100" imgH="228600" progId="Equation.DSMT4">
                  <p:embed/>
                </p:oleObj>
              </mc:Choice>
              <mc:Fallback>
                <p:oleObj name="Equation" r:id="rId4" imgW="1308100" imgH="228600" progId="Equation.DSMT4">
                  <p:embed/>
                  <p:pic>
                    <p:nvPicPr>
                      <p:cNvPr id="0" name="Picture 3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622" y="2137506"/>
                        <a:ext cx="2986088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514752"/>
              </p:ext>
            </p:extLst>
          </p:nvPr>
        </p:nvGraphicFramePr>
        <p:xfrm>
          <a:off x="4589824" y="1676301"/>
          <a:ext cx="11033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4" name="Equation" r:id="rId6" imgW="482600" imgH="203200" progId="Equation.DSMT4">
                  <p:embed/>
                </p:oleObj>
              </mc:Choice>
              <mc:Fallback>
                <p:oleObj name="Equation" r:id="rId6" imgW="482600" imgH="203200" progId="Equation.DSMT4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824" y="1676301"/>
                        <a:ext cx="11033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141581"/>
              </p:ext>
            </p:extLst>
          </p:nvPr>
        </p:nvGraphicFramePr>
        <p:xfrm>
          <a:off x="7078900" y="1719200"/>
          <a:ext cx="8429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5" name="Equation" r:id="rId8" imgW="368140" imgH="203112" progId="Equation.DSMT4">
                  <p:embed/>
                </p:oleObj>
              </mc:Choice>
              <mc:Fallback>
                <p:oleObj name="Equation" r:id="rId8" imgW="368140" imgH="203112" progId="Equation.DSMT4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900" y="1719200"/>
                        <a:ext cx="8429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818826"/>
              </p:ext>
            </p:extLst>
          </p:nvPr>
        </p:nvGraphicFramePr>
        <p:xfrm>
          <a:off x="2872109" y="1788911"/>
          <a:ext cx="1103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6" name="Equation" r:id="rId10" imgW="482181" imgH="203024" progId="Equation.DSMT4">
                  <p:embed/>
                </p:oleObj>
              </mc:Choice>
              <mc:Fallback>
                <p:oleObj name="Equation" r:id="rId10" imgW="482181" imgH="203024" progId="Equation.DSMT4">
                  <p:embed/>
                  <p:pic>
                    <p:nvPicPr>
                      <p:cNvPr id="0" name="Picture 3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2109" y="1788911"/>
                        <a:ext cx="11033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42630"/>
              </p:ext>
            </p:extLst>
          </p:nvPr>
        </p:nvGraphicFramePr>
        <p:xfrm>
          <a:off x="829583" y="4491872"/>
          <a:ext cx="281781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7" name="Equation" r:id="rId12" imgW="1231366" imgH="253890" progId="Equation.DSMT4">
                  <p:embed/>
                </p:oleObj>
              </mc:Choice>
              <mc:Fallback>
                <p:oleObj name="Equation" r:id="rId12" imgW="1231366" imgH="253890" progId="Equation.DSMT4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583" y="4491872"/>
                        <a:ext cx="281781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214677"/>
              </p:ext>
            </p:extLst>
          </p:nvPr>
        </p:nvGraphicFramePr>
        <p:xfrm>
          <a:off x="5688126" y="4256801"/>
          <a:ext cx="15970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8" name="Equation" r:id="rId14" imgW="698500" imgH="469900" progId="Equation.DSMT4">
                  <p:embed/>
                </p:oleObj>
              </mc:Choice>
              <mc:Fallback>
                <p:oleObj name="Equation" r:id="rId14" imgW="698500" imgH="469900" progId="Equation.DSMT4">
                  <p:embed/>
                  <p:pic>
                    <p:nvPicPr>
                      <p:cNvPr id="0" name="Picture 3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126" y="4256801"/>
                        <a:ext cx="15970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975641" y="5294362"/>
            <a:ext cx="7137814" cy="505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При прохождении равновесия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1109723" y="5963977"/>
            <a:ext cx="6899563" cy="625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Самостоятельно – сложение колебаний</a:t>
            </a:r>
            <a:endParaRPr lang="en-US" altLang="ru-RU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pic>
        <p:nvPicPr>
          <p:cNvPr id="16" name="Рисунок 15" descr="6-3b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6835" y="1015779"/>
            <a:ext cx="2007467" cy="3008543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309982"/>
              </p:ext>
            </p:extLst>
          </p:nvPr>
        </p:nvGraphicFramePr>
        <p:xfrm>
          <a:off x="2546817" y="1015779"/>
          <a:ext cx="46196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9" name="Equation" r:id="rId17" imgW="2019300" imgH="279400" progId="Equation.DSMT4">
                  <p:embed/>
                </p:oleObj>
              </mc:Choice>
              <mc:Fallback>
                <p:oleObj name="Equation" r:id="rId17" imgW="2019300" imgH="279400" progId="Equation.DSMT4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817" y="1015779"/>
                        <a:ext cx="461962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175054"/>
              </p:ext>
            </p:extLst>
          </p:nvPr>
        </p:nvGraphicFramePr>
        <p:xfrm>
          <a:off x="7301537" y="1055549"/>
          <a:ext cx="9874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30" name="Equation" r:id="rId19" imgW="431800" imgH="254000" progId="Equation.DSMT4">
                  <p:embed/>
                </p:oleObj>
              </mc:Choice>
              <mc:Fallback>
                <p:oleObj name="Equation" r:id="rId19" imgW="431800" imgH="254000" progId="Equation.DSMT4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1537" y="1055549"/>
                        <a:ext cx="9874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2" name="Object 10"/>
          <p:cNvGraphicFramePr>
            <a:graphicFrameLocks noChangeAspect="1"/>
          </p:cNvGraphicFramePr>
          <p:nvPr/>
        </p:nvGraphicFramePr>
        <p:xfrm>
          <a:off x="3703638" y="2806700"/>
          <a:ext cx="27543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31" name="Equation" r:id="rId21" imgW="1206500" imgH="228600" progId="Equation.DSMT4">
                  <p:embed/>
                </p:oleObj>
              </mc:Choice>
              <mc:Fallback>
                <p:oleObj name="Equation" r:id="rId21" imgW="1206500" imgH="228600" progId="Equation.DSMT4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2806700"/>
                        <a:ext cx="275431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466903"/>
              </p:ext>
            </p:extLst>
          </p:nvPr>
        </p:nvGraphicFramePr>
        <p:xfrm>
          <a:off x="3382963" y="3405188"/>
          <a:ext cx="17145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32" name="Equation" r:id="rId23" imgW="749300" imgH="241300" progId="Equation.DSMT4">
                  <p:embed/>
                </p:oleObj>
              </mc:Choice>
              <mc:Fallback>
                <p:oleObj name="Equation" r:id="rId23" imgW="749300" imgH="241300" progId="Equation.DSMT4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3405188"/>
                        <a:ext cx="1714500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5" name="Object 13"/>
          <p:cNvGraphicFramePr>
            <a:graphicFrameLocks noChangeAspect="1"/>
          </p:cNvGraphicFramePr>
          <p:nvPr/>
        </p:nvGraphicFramePr>
        <p:xfrm>
          <a:off x="7166442" y="2833594"/>
          <a:ext cx="13382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33" name="Equation" r:id="rId25" imgW="583947" imgH="203112" progId="Equation.DSMT4">
                  <p:embed/>
                </p:oleObj>
              </mc:Choice>
              <mc:Fallback>
                <p:oleObj name="Equation" r:id="rId25" imgW="583947" imgH="203112" progId="Equation.DSMT4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6442" y="2833594"/>
                        <a:ext cx="133826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76318"/>
              </p:ext>
            </p:extLst>
          </p:nvPr>
        </p:nvGraphicFramePr>
        <p:xfrm>
          <a:off x="5307318" y="3265487"/>
          <a:ext cx="217963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34" name="Equation" r:id="rId27" imgW="875540" imgH="393359" progId="Equation.DSMT4">
                  <p:embed/>
                </p:oleObj>
              </mc:Choice>
              <mc:Fallback>
                <p:oleObj name="Equation" r:id="rId27" imgW="875540" imgH="393359" progId="Equation.DSMT4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318" y="3265487"/>
                        <a:ext cx="2179637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85590" y="6202496"/>
            <a:ext cx="84609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891124" y="2181373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73194" y="3409051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(6.3а)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063193" y="4572819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9FCA3E90-BD7E-DF4E-85E6-4716BD499F79}"/>
              </a:ext>
            </a:extLst>
          </p:cNvPr>
          <p:cNvSpPr/>
          <p:nvPr/>
        </p:nvSpPr>
        <p:spPr>
          <a:xfrm>
            <a:off x="7827536" y="4572818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Затухающие колебания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6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6" y="1391416"/>
            <a:ext cx="5457074" cy="2449458"/>
          </a:xfrm>
          <a:prstGeom prst="rect">
            <a:avLst/>
          </a:prstGeom>
        </p:spPr>
      </p:pic>
      <p:graphicFrame>
        <p:nvGraphicFramePr>
          <p:cNvPr id="4428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743473"/>
              </p:ext>
            </p:extLst>
          </p:nvPr>
        </p:nvGraphicFramePr>
        <p:xfrm>
          <a:off x="5581778" y="1095487"/>
          <a:ext cx="26320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7" name="Equation" r:id="rId5" imgW="1155199" imgH="241195" progId="Equation.DSMT4">
                  <p:embed/>
                </p:oleObj>
              </mc:Choice>
              <mc:Fallback>
                <p:oleObj name="Equation" r:id="rId5" imgW="1155199" imgH="241195" progId="Equation.DSMT4">
                  <p:embed/>
                  <p:pic>
                    <p:nvPicPr>
                      <p:cNvPr id="0" name="Picture 4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778" y="1095487"/>
                        <a:ext cx="26320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523162"/>
              </p:ext>
            </p:extLst>
          </p:nvPr>
        </p:nvGraphicFramePr>
        <p:xfrm>
          <a:off x="5674902" y="1811016"/>
          <a:ext cx="22669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8" name="Equation" r:id="rId7" imgW="990170" imgH="177723" progId="Equation.DSMT4">
                  <p:embed/>
                </p:oleObj>
              </mc:Choice>
              <mc:Fallback>
                <p:oleObj name="Equation" r:id="rId7" imgW="990170" imgH="177723" progId="Equation.DSMT4">
                  <p:embed/>
                  <p:pic>
                    <p:nvPicPr>
                      <p:cNvPr id="0" name="Picture 4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4902" y="1811016"/>
                        <a:ext cx="22669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593266"/>
              </p:ext>
            </p:extLst>
          </p:nvPr>
        </p:nvGraphicFramePr>
        <p:xfrm>
          <a:off x="5647659" y="2257414"/>
          <a:ext cx="250031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9" name="Equation" r:id="rId9" imgW="1091726" imgH="393529" progId="Equation.DSMT4">
                  <p:embed/>
                </p:oleObj>
              </mc:Choice>
              <mc:Fallback>
                <p:oleObj name="Equation" r:id="rId9" imgW="1091726" imgH="393529" progId="Equation.DSMT4">
                  <p:embed/>
                  <p:pic>
                    <p:nvPicPr>
                      <p:cNvPr id="0" name="Picture 4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659" y="2257414"/>
                        <a:ext cx="250031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952852"/>
              </p:ext>
            </p:extLst>
          </p:nvPr>
        </p:nvGraphicFramePr>
        <p:xfrm>
          <a:off x="5647658" y="3283037"/>
          <a:ext cx="25003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0" name="Equation" r:id="rId11" imgW="1092200" imgH="241300" progId="Equation.DSMT4">
                  <p:embed/>
                </p:oleObj>
              </mc:Choice>
              <mc:Fallback>
                <p:oleObj name="Equation" r:id="rId11" imgW="1092200" imgH="241300" progId="Equation.DSMT4">
                  <p:embed/>
                  <p:pic>
                    <p:nvPicPr>
                      <p:cNvPr id="0" name="Picture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658" y="3283037"/>
                        <a:ext cx="2500313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780868"/>
              </p:ext>
            </p:extLst>
          </p:nvPr>
        </p:nvGraphicFramePr>
        <p:xfrm>
          <a:off x="138113" y="4073525"/>
          <a:ext cx="40401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1" name="Equation" r:id="rId13" imgW="1765300" imgH="254000" progId="Equation.DSMT4">
                  <p:embed/>
                </p:oleObj>
              </mc:Choice>
              <mc:Fallback>
                <p:oleObj name="Equation" r:id="rId13" imgW="1765300" imgH="254000" progId="Equation.DSMT4">
                  <p:embed/>
                  <p:pic>
                    <p:nvPicPr>
                      <p:cNvPr id="0" name="Picture 4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3" y="4073525"/>
                        <a:ext cx="404018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480969"/>
              </p:ext>
            </p:extLst>
          </p:nvPr>
        </p:nvGraphicFramePr>
        <p:xfrm>
          <a:off x="5462500" y="4044731"/>
          <a:ext cx="19478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2" name="Equation" r:id="rId15" imgW="850531" imgH="291973" progId="Equation.DSMT4">
                  <p:embed/>
                </p:oleObj>
              </mc:Choice>
              <mc:Fallback>
                <p:oleObj name="Equation" r:id="rId15" imgW="850531" imgH="291973" progId="Equation.DSMT4">
                  <p:embed/>
                  <p:pic>
                    <p:nvPicPr>
                      <p:cNvPr id="0" name="Picture 4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00" y="4044731"/>
                        <a:ext cx="1947863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537871"/>
              </p:ext>
            </p:extLst>
          </p:nvPr>
        </p:nvGraphicFramePr>
        <p:xfrm>
          <a:off x="197037" y="4728135"/>
          <a:ext cx="46434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3" name="Equation" r:id="rId17" imgW="2031118" imgH="482391" progId="Equation.DSMT4">
                  <p:embed/>
                </p:oleObj>
              </mc:Choice>
              <mc:Fallback>
                <p:oleObj name="Equation" r:id="rId17" imgW="2031118" imgH="482391" progId="Equation.DSMT4">
                  <p:embed/>
                  <p:pic>
                    <p:nvPicPr>
                      <p:cNvPr id="0" name="Picture 4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37" y="4728135"/>
                        <a:ext cx="4643438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4859414" y="5116674"/>
            <a:ext cx="3574473" cy="360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декремент затухания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256"/>
          <p:cNvGraphicFramePr>
            <a:graphicFrameLocks noChangeAspect="1"/>
          </p:cNvGraphicFramePr>
          <p:nvPr/>
        </p:nvGraphicFramePr>
        <p:xfrm>
          <a:off x="225384" y="5920357"/>
          <a:ext cx="29940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4" name="Equation" r:id="rId19" imgW="1307532" imgH="253890" progId="Equation.DSMT4">
                  <p:embed/>
                </p:oleObj>
              </mc:Choice>
              <mc:Fallback>
                <p:oleObj name="Equation" r:id="rId19" imgW="1307532" imgH="253890" progId="Equation.DSMT4">
                  <p:embed/>
                  <p:pic>
                    <p:nvPicPr>
                      <p:cNvPr id="0" name="Picture 4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384" y="5920357"/>
                        <a:ext cx="29940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3218572" y="5968133"/>
            <a:ext cx="4912660" cy="658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altLang="ru-RU" sz="2200" b="1" noProof="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огарифмический</a:t>
            </a:r>
            <a:r>
              <a:rPr lang="ru-RU" altLang="ru-RU" sz="2200" b="1" noProof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декремент затухания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400477"/>
              </p:ext>
            </p:extLst>
          </p:nvPr>
        </p:nvGraphicFramePr>
        <p:xfrm>
          <a:off x="7627664" y="3887569"/>
          <a:ext cx="14541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5" name="Equation" r:id="rId21" imgW="634725" imgH="431613" progId="Equation.DSMT4">
                  <p:embed/>
                </p:oleObj>
              </mc:Choice>
              <mc:Fallback>
                <p:oleObj name="Equation" r:id="rId21" imgW="634725" imgH="431613" progId="Equation.DSMT4">
                  <p:embed/>
                  <p:pic>
                    <p:nvPicPr>
                      <p:cNvPr id="0" name="Picture 4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7664" y="3887569"/>
                        <a:ext cx="145415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197664" y="4142512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213853" y="506587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29779" y="5966029"/>
            <a:ext cx="1014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5842CA11-19FE-6C4C-8403-CF4F1D5ED9BC}"/>
              </a:ext>
            </a:extLst>
          </p:cNvPr>
          <p:cNvSpPr/>
          <p:nvPr/>
        </p:nvSpPr>
        <p:spPr>
          <a:xfrm>
            <a:off x="8175493" y="1113854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6D9FD88-50A8-DD4C-85BB-1B49F5904278}"/>
              </a:ext>
            </a:extLst>
          </p:cNvPr>
          <p:cNvSpPr/>
          <p:nvPr/>
        </p:nvSpPr>
        <p:spPr>
          <a:xfrm>
            <a:off x="8117747" y="243616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CE41C94-90A8-334B-AD5A-23B608A4566E}"/>
              </a:ext>
            </a:extLst>
          </p:cNvPr>
          <p:cNvSpPr/>
          <p:nvPr/>
        </p:nvSpPr>
        <p:spPr>
          <a:xfrm>
            <a:off x="8129779" y="1780961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882AAE66-78AC-9248-B857-98004A3321C1}"/>
              </a:ext>
            </a:extLst>
          </p:cNvPr>
          <p:cNvSpPr/>
          <p:nvPr/>
        </p:nvSpPr>
        <p:spPr>
          <a:xfrm>
            <a:off x="8103450" y="3290388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83125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Вынужденные колебания. Резонанс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28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939561"/>
              </p:ext>
            </p:extLst>
          </p:nvPr>
        </p:nvGraphicFramePr>
        <p:xfrm>
          <a:off x="434975" y="1422400"/>
          <a:ext cx="74596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4" name="Equation" r:id="rId4" imgW="3263900" imgH="241300" progId="Equation.DSMT4">
                  <p:embed/>
                </p:oleObj>
              </mc:Choice>
              <mc:Fallback>
                <p:oleObj name="Equation" r:id="rId4" imgW="3263900" imgH="241300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422400"/>
                        <a:ext cx="745966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990449"/>
              </p:ext>
            </p:extLst>
          </p:nvPr>
        </p:nvGraphicFramePr>
        <p:xfrm>
          <a:off x="5302213" y="2187750"/>
          <a:ext cx="27019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5" name="Equation" r:id="rId6" imgW="1180588" imgH="469696" progId="Equation.DSMT4">
                  <p:embed/>
                </p:oleObj>
              </mc:Choice>
              <mc:Fallback>
                <p:oleObj name="Equation" r:id="rId6" imgW="1180588" imgH="469696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13" y="2187750"/>
                        <a:ext cx="27019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596338"/>
              </p:ext>
            </p:extLst>
          </p:nvPr>
        </p:nvGraphicFramePr>
        <p:xfrm>
          <a:off x="1394149" y="5400095"/>
          <a:ext cx="24685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6" name="Equation" r:id="rId8" imgW="1079500" imgH="292100" progId="Equation.DSMT4">
                  <p:embed/>
                </p:oleObj>
              </mc:Choice>
              <mc:Fallback>
                <p:oleObj name="Equation" r:id="rId8" imgW="1079500" imgH="292100" progId="Equation.DSMT4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149" y="5400095"/>
                        <a:ext cx="2468563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Рисунок 19" descr="6-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1498" y="2159822"/>
            <a:ext cx="5060715" cy="27349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124174" y="1497924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(6.6)</a:t>
            </a:r>
          </a:p>
        </p:txBody>
      </p:sp>
      <p:pic>
        <p:nvPicPr>
          <p:cNvPr id="12" name="Рисунок 11" descr="6-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74658" y="3425508"/>
            <a:ext cx="3215102" cy="277425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179AA35-89DE-8F45-A7FF-94B7DC5FC7B2}"/>
              </a:ext>
            </a:extLst>
          </p:cNvPr>
          <p:cNvSpPr/>
          <p:nvPr/>
        </p:nvSpPr>
        <p:spPr>
          <a:xfrm>
            <a:off x="4065554" y="5442359"/>
            <a:ext cx="10238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(6.6б)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C3CCEF5-0FCB-8042-A54D-8AB252493263}"/>
              </a:ext>
            </a:extLst>
          </p:cNvPr>
          <p:cNvSpPr/>
          <p:nvPr/>
        </p:nvSpPr>
        <p:spPr>
          <a:xfrm>
            <a:off x="8004138" y="2362561"/>
            <a:ext cx="1035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(6.6а)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6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63280" y="6475862"/>
            <a:ext cx="539368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673003" y="618744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3410924" y="4312409"/>
          <a:ext cx="9874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4" name="Equation" r:id="rId4" imgW="431613" imgH="177723" progId="Equation.DSMT4">
                  <p:embed/>
                </p:oleObj>
              </mc:Choice>
              <mc:Fallback>
                <p:oleObj name="Equation" r:id="rId4" imgW="431613" imgH="177723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0924" y="4312409"/>
                        <a:ext cx="9874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91440" y="747932"/>
            <a:ext cx="8950960" cy="3112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Волны, волновой процесс - 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распространени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</a:rPr>
              <a:t>е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колебаний в упругой среде.</a:t>
            </a:r>
          </a:p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Поперечные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–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noProof="0" dirty="0">
                <a:latin typeface="Arial" pitchFamily="34" charset="0"/>
                <a:cs typeface="Arial" pitchFamily="34" charset="0"/>
              </a:rPr>
              <a:t>к</a:t>
            </a: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олебания совершаются перпендикулярно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направлению распространения волны           .</a:t>
            </a:r>
            <a:endParaRPr kumimoji="0" lang="ru-RU" altLang="ru-RU" sz="2200" b="1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indent="3556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Продольные – колебания совершаются вдоль направления распространения волны    . В твердых телах распространяются и те и другие, в жидкостях и газах –  только продольные.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6-6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8485" y="3770773"/>
            <a:ext cx="2640763" cy="2454992"/>
          </a:xfrm>
          <a:prstGeom prst="rect">
            <a:avLst/>
          </a:prstGeom>
        </p:spPr>
      </p:pic>
      <p:pic>
        <p:nvPicPr>
          <p:cNvPr id="11" name="Рисунок 10" descr="6-6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33713" y="3877267"/>
            <a:ext cx="1793466" cy="2238348"/>
          </a:xfrm>
          <a:prstGeom prst="rect">
            <a:avLst/>
          </a:prstGeom>
        </p:spPr>
      </p:pic>
      <p:graphicFrame>
        <p:nvGraphicFramePr>
          <p:cNvPr id="12" name="Object 256"/>
          <p:cNvGraphicFramePr>
            <a:graphicFrameLocks noChangeAspect="1"/>
          </p:cNvGraphicFramePr>
          <p:nvPr/>
        </p:nvGraphicFramePr>
        <p:xfrm>
          <a:off x="4847277" y="4303930"/>
          <a:ext cx="10445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5" name="Equation" r:id="rId8" imgW="456803" imgH="177646" progId="Equation.DSMT4">
                  <p:embed/>
                </p:oleObj>
              </mc:Choice>
              <mc:Fallback>
                <p:oleObj name="Equation" r:id="rId8" imgW="456803" imgH="177646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7277" y="4303930"/>
                        <a:ext cx="10445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4114622" y="5064120"/>
          <a:ext cx="8985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6" name="Equation" r:id="rId10" imgW="393529" imgH="393529" progId="Equation.DSMT4">
                  <p:embed/>
                </p:oleObj>
              </mc:Choice>
              <mc:Fallback>
                <p:oleObj name="Equation" r:id="rId10" imgW="393529" imgH="393529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622" y="5064120"/>
                        <a:ext cx="898525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"/>
          <p:cNvSpPr txBox="1">
            <a:spLocks noRot="1" noChangeArrowheads="1"/>
          </p:cNvSpPr>
          <p:nvPr/>
        </p:nvSpPr>
        <p:spPr>
          <a:xfrm>
            <a:off x="0" y="6205501"/>
            <a:ext cx="9144000" cy="65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Фронт волны</a:t>
            </a: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Волновая поверхность. Отражение, поглощение, рассеяние  дифракция и интерференция волн.</a:t>
            </a:r>
          </a:p>
        </p:txBody>
      </p:sp>
      <p:pic>
        <p:nvPicPr>
          <p:cNvPr id="17" name="Рисунок 16" descr="9-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42013" y="1865677"/>
            <a:ext cx="544207" cy="486253"/>
          </a:xfrm>
          <a:prstGeom prst="rect">
            <a:avLst/>
          </a:prstGeom>
        </p:spPr>
      </p:pic>
      <p:pic>
        <p:nvPicPr>
          <p:cNvPr id="18" name="Рисунок 17" descr="9-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084843" y="2779657"/>
            <a:ext cx="1331437" cy="13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65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Уравнение плоской 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1018521" y="1153618"/>
          <a:ext cx="15081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1" name="Equation" r:id="rId3" imgW="660113" imgH="253890" progId="Equation.DSMT4">
                  <p:embed/>
                </p:oleObj>
              </mc:Choice>
              <mc:Fallback>
                <p:oleObj name="Equation" r:id="rId3" imgW="660113" imgH="253890" progId="Equation.DSMT4">
                  <p:embed/>
                  <p:pic>
                    <p:nvPicPr>
                      <p:cNvPr id="0" name="Picture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521" y="1153618"/>
                        <a:ext cx="15081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1443318" y="6216075"/>
            <a:ext cx="6730863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– скорость перемещения фазы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508781"/>
              </p:ext>
            </p:extLst>
          </p:nvPr>
        </p:nvGraphicFramePr>
        <p:xfrm>
          <a:off x="4808749" y="1124767"/>
          <a:ext cx="24574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2" name="Equation" r:id="rId5" imgW="1079500" imgH="254000" progId="Equation.DSMT4">
                  <p:embed/>
                </p:oleObj>
              </mc:Choice>
              <mc:Fallback>
                <p:oleObj name="Equation" r:id="rId5" imgW="1079500" imgH="254000" progId="Equation.DSMT4">
                  <p:embed/>
                  <p:pic>
                    <p:nvPicPr>
                      <p:cNvPr id="0" name="Picture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749" y="1124767"/>
                        <a:ext cx="24574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505293"/>
              </p:ext>
            </p:extLst>
          </p:nvPr>
        </p:nvGraphicFramePr>
        <p:xfrm>
          <a:off x="2528888" y="1889125"/>
          <a:ext cx="34226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3" name="Equation" r:id="rId7" imgW="1497950" imgH="431613" progId="Equation.DSMT4">
                  <p:embed/>
                </p:oleObj>
              </mc:Choice>
              <mc:Fallback>
                <p:oleObj name="Equation" r:id="rId7" imgW="1497950" imgH="431613" progId="Equation.DSMT4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1889125"/>
                        <a:ext cx="342265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125578"/>
              </p:ext>
            </p:extLst>
          </p:nvPr>
        </p:nvGraphicFramePr>
        <p:xfrm>
          <a:off x="1536700" y="2973388"/>
          <a:ext cx="62341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4" name="Equation" r:id="rId9" imgW="2729315" imgH="431613" progId="Equation.DSMT4">
                  <p:embed/>
                </p:oleObj>
              </mc:Choice>
              <mc:Fallback>
                <p:oleObj name="Equation" r:id="rId9" imgW="2729315" imgH="431613" progId="Equation.DSMT4">
                  <p:embed/>
                  <p:pic>
                    <p:nvPicPr>
                      <p:cNvPr id="0" name="Picture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2973388"/>
                        <a:ext cx="6234113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589513"/>
              </p:ext>
            </p:extLst>
          </p:nvPr>
        </p:nvGraphicFramePr>
        <p:xfrm>
          <a:off x="921030" y="4157088"/>
          <a:ext cx="10445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5" name="Equation" r:id="rId11" imgW="456803" imgH="177646" progId="Equation.DSMT4">
                  <p:embed/>
                </p:oleObj>
              </mc:Choice>
              <mc:Fallback>
                <p:oleObj name="Equation" r:id="rId11" imgW="456803" imgH="177646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030" y="4157088"/>
                        <a:ext cx="10445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270156"/>
              </p:ext>
            </p:extLst>
          </p:nvPr>
        </p:nvGraphicFramePr>
        <p:xfrm>
          <a:off x="2397877" y="3965317"/>
          <a:ext cx="107473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6" name="Equation" r:id="rId13" imgW="469696" imgH="393529" progId="Equation.DSMT4">
                  <p:embed/>
                </p:oleObj>
              </mc:Choice>
              <mc:Fallback>
                <p:oleObj name="Equation" r:id="rId13" imgW="469696" imgH="393529" progId="Equation.DSMT4">
                  <p:embed/>
                  <p:pic>
                    <p:nvPicPr>
                      <p:cNvPr id="0" name="Picture 3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877" y="3965317"/>
                        <a:ext cx="1074737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03327"/>
              </p:ext>
            </p:extLst>
          </p:nvPr>
        </p:nvGraphicFramePr>
        <p:xfrm>
          <a:off x="3728340" y="4109029"/>
          <a:ext cx="381183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7" name="Equation" r:id="rId15" imgW="1790700" imgH="203200" progId="Equation.DSMT4">
                  <p:embed/>
                </p:oleObj>
              </mc:Choice>
              <mc:Fallback>
                <p:oleObj name="Equation" r:id="rId15" imgW="1790700" imgH="203200" progId="Equation.DSMT4">
                  <p:embed/>
                  <p:pic>
                    <p:nvPicPr>
                      <p:cNvPr id="0" name="Picture 3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340" y="4109029"/>
                        <a:ext cx="3811836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4775200" y="4756730"/>
            <a:ext cx="1256146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983195"/>
              </p:ext>
            </p:extLst>
          </p:nvPr>
        </p:nvGraphicFramePr>
        <p:xfrm>
          <a:off x="1320465" y="4927805"/>
          <a:ext cx="25495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8" name="Equation" r:id="rId17" imgW="1117440" imgH="393480" progId="Equation.DSMT4">
                  <p:embed/>
                </p:oleObj>
              </mc:Choice>
              <mc:Fallback>
                <p:oleObj name="Equation" r:id="rId17" imgW="1117440" imgH="393480" progId="Equation.DSMT4">
                  <p:embed/>
                  <p:pic>
                    <p:nvPicPr>
                      <p:cNvPr id="0" name="Picture 3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465" y="4927805"/>
                        <a:ext cx="2549525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44126"/>
              </p:ext>
            </p:extLst>
          </p:nvPr>
        </p:nvGraphicFramePr>
        <p:xfrm>
          <a:off x="5524250" y="4910446"/>
          <a:ext cx="22923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39" name="Equation" r:id="rId19" imgW="1002865" imgH="393529" progId="Equation.DSMT4">
                  <p:embed/>
                </p:oleObj>
              </mc:Choice>
              <mc:Fallback>
                <p:oleObj name="Equation" r:id="rId19" imgW="1002865" imgH="393529" progId="Equation.DSMT4">
                  <p:embed/>
                  <p:pic>
                    <p:nvPicPr>
                      <p:cNvPr id="0" name="Picture 3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250" y="4910446"/>
                        <a:ext cx="22923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2" name="Object 18"/>
          <p:cNvGraphicFramePr>
            <a:graphicFrameLocks noChangeAspect="1"/>
          </p:cNvGraphicFramePr>
          <p:nvPr/>
        </p:nvGraphicFramePr>
        <p:xfrm>
          <a:off x="691997" y="2844341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40" name="Equation" r:id="rId21" imgW="114102" imgH="177492" progId="Equation.DSMT4">
                  <p:embed/>
                </p:oleObj>
              </mc:Choice>
              <mc:Fallback>
                <p:oleObj name="Equation" r:id="rId21" imgW="114102" imgH="177492" progId="Equation.DSMT4">
                  <p:embed/>
                  <p:pic>
                    <p:nvPicPr>
                      <p:cNvPr id="0" name="Picture 3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997" y="2844341"/>
                        <a:ext cx="1143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3" name="Object 19"/>
          <p:cNvGraphicFramePr>
            <a:graphicFrameLocks noChangeAspect="1"/>
          </p:cNvGraphicFramePr>
          <p:nvPr/>
        </p:nvGraphicFramePr>
        <p:xfrm>
          <a:off x="2143977" y="6209409"/>
          <a:ext cx="451251" cy="38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41" name="Equation" r:id="rId23" imgW="126835" imgH="139518" progId="Equation.DSMT4">
                  <p:embed/>
                </p:oleObj>
              </mc:Choice>
              <mc:Fallback>
                <p:oleObj name="Equation" r:id="rId23" imgW="126835" imgH="139518" progId="Equation.DSMT4">
                  <p:embed/>
                  <p:pic>
                    <p:nvPicPr>
                      <p:cNvPr id="0" name="Picture 3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977" y="6209409"/>
                        <a:ext cx="451251" cy="3855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088348" y="2035807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088348" y="3174324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(6.7а)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CA2E37A-1BEE-A941-8FFF-C456E87283E1}"/>
              </a:ext>
            </a:extLst>
          </p:cNvPr>
          <p:cNvSpPr/>
          <p:nvPr/>
        </p:nvSpPr>
        <p:spPr>
          <a:xfrm>
            <a:off x="7953878" y="4054169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(6.7б)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118D90CE-6D38-5145-8CE8-86053A8ABCFE}"/>
              </a:ext>
            </a:extLst>
          </p:cNvPr>
          <p:cNvSpPr/>
          <p:nvPr/>
        </p:nvSpPr>
        <p:spPr>
          <a:xfrm>
            <a:off x="3997287" y="5116946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(6.7в)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62755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Изображение плоской и сферической волн</a:t>
            </a:r>
          </a:p>
        </p:txBody>
      </p:sp>
      <p:pic>
        <p:nvPicPr>
          <p:cNvPr id="27" name="Рисунок 26" descr="6-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332" y="1828228"/>
            <a:ext cx="2780350" cy="3041007"/>
          </a:xfrm>
          <a:prstGeom prst="rect">
            <a:avLst/>
          </a:prstGeom>
        </p:spPr>
      </p:pic>
      <p:pic>
        <p:nvPicPr>
          <p:cNvPr id="28" name="Рисунок 27" descr="6-1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7821" y="1819265"/>
            <a:ext cx="2899049" cy="3046100"/>
          </a:xfrm>
          <a:prstGeom prst="rect">
            <a:avLst/>
          </a:prstGeom>
        </p:spPr>
      </p:pic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819320" y="5187307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/>
              <a:t>Плоская продольная волна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4844472" y="5178342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/>
              <a:t>Сферическая продольная волна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389530" y="6119637"/>
            <a:ext cx="6490447" cy="460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/>
              <a:t>–</a:t>
            </a:r>
            <a:r>
              <a:rPr lang="en-US" sz="2400" b="1" dirty="0"/>
              <a:t> </a:t>
            </a:r>
            <a:r>
              <a:rPr lang="ru-RU" sz="2400" b="1" dirty="0"/>
              <a:t>направления распространения волн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10</a:t>
            </a:fld>
            <a:endParaRPr lang="ru-RU" alt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rgbClr val="C00000"/>
                </a:solidFill>
                <a:latin typeface="Arial Black" pitchFamily="34" charset="0"/>
              </a:rPr>
              <a:t>Стоячие 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122661"/>
              </p:ext>
            </p:extLst>
          </p:nvPr>
        </p:nvGraphicFramePr>
        <p:xfrm>
          <a:off x="4184685" y="1128572"/>
          <a:ext cx="34131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5" name="Equation" r:id="rId4" imgW="1497950" imgH="253890" progId="Equation.DSMT4">
                  <p:embed/>
                </p:oleObj>
              </mc:Choice>
              <mc:Fallback>
                <p:oleObj name="Equation" r:id="rId4" imgW="1497950" imgH="253890" progId="Equation.DSMT4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685" y="1128572"/>
                        <a:ext cx="34131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879368"/>
              </p:ext>
            </p:extLst>
          </p:nvPr>
        </p:nvGraphicFramePr>
        <p:xfrm>
          <a:off x="4419311" y="2007282"/>
          <a:ext cx="35099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6" name="Equation" r:id="rId6" imgW="1536033" imgH="253890" progId="Equation.DSMT4">
                  <p:embed/>
                </p:oleObj>
              </mc:Choice>
              <mc:Fallback>
                <p:oleObj name="Equation" r:id="rId6" imgW="1536033" imgH="253890" progId="Equation.DSMT4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311" y="2007282"/>
                        <a:ext cx="350996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373198"/>
              </p:ext>
            </p:extLst>
          </p:nvPr>
        </p:nvGraphicFramePr>
        <p:xfrm>
          <a:off x="5111750" y="2870200"/>
          <a:ext cx="28067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7" name="Equation" r:id="rId8" imgW="1231366" imgH="177723" progId="Equation.DSMT4">
                  <p:embed/>
                </p:oleObj>
              </mc:Choice>
              <mc:Fallback>
                <p:oleObj name="Equation" r:id="rId8" imgW="1231366" imgH="177723" progId="Equation.DSMT4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0" y="2870200"/>
                        <a:ext cx="2806700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198961"/>
              </p:ext>
            </p:extLst>
          </p:nvPr>
        </p:nvGraphicFramePr>
        <p:xfrm>
          <a:off x="5507038" y="3600450"/>
          <a:ext cx="203041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8" name="Equation" r:id="rId10" imgW="888614" imgH="253890" progId="Equation.DSMT4">
                  <p:embed/>
                </p:oleObj>
              </mc:Choice>
              <mc:Fallback>
                <p:oleObj name="Equation" r:id="rId10" imgW="888614" imgH="253890" progId="Equation.DSMT4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38" y="3600450"/>
                        <a:ext cx="203041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Рисунок 28" descr="6-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1369" y="1239672"/>
            <a:ext cx="3733316" cy="2113127"/>
          </a:xfrm>
          <a:prstGeom prst="rect">
            <a:avLst/>
          </a:prstGeom>
        </p:spPr>
      </p:pic>
      <p:pic>
        <p:nvPicPr>
          <p:cNvPr id="30" name="Рисунок 29" descr="6-8b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42681" y="3628486"/>
            <a:ext cx="2743864" cy="1854018"/>
          </a:xfrm>
          <a:prstGeom prst="rect">
            <a:avLst/>
          </a:prstGeom>
        </p:spPr>
      </p:pic>
      <p:graphicFrame>
        <p:nvGraphicFramePr>
          <p:cNvPr id="3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535728"/>
              </p:ext>
            </p:extLst>
          </p:nvPr>
        </p:nvGraphicFramePr>
        <p:xfrm>
          <a:off x="3529013" y="4219575"/>
          <a:ext cx="8128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9" name="Equation" r:id="rId14" imgW="355446" imgH="228501" progId="Equation.DSMT4">
                  <p:embed/>
                </p:oleObj>
              </mc:Choice>
              <mc:Fallback>
                <p:oleObj name="Equation" r:id="rId14" imgW="355446" imgH="228501" progId="Equation.DSMT4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4219575"/>
                        <a:ext cx="81280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850407"/>
              </p:ext>
            </p:extLst>
          </p:nvPr>
        </p:nvGraphicFramePr>
        <p:xfrm>
          <a:off x="579438" y="5964238"/>
          <a:ext cx="7826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0" name="Equation" r:id="rId16" imgW="342751" imgH="228501" progId="Equation.DSMT4">
                  <p:embed/>
                </p:oleObj>
              </mc:Choice>
              <mc:Fallback>
                <p:oleObj name="Equation" r:id="rId16" imgW="342751" imgH="228501" progId="Equation.DSMT4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5964238"/>
                        <a:ext cx="782637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4513263" y="4284663"/>
          <a:ext cx="2117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1" name="Equation" r:id="rId18" imgW="926698" imgH="203112" progId="Equation.DSMT4">
                  <p:embed/>
                </p:oleObj>
              </mc:Choice>
              <mc:Fallback>
                <p:oleObj name="Equation" r:id="rId18" imgW="926698" imgH="203112" progId="Equation.DSMT4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3" y="4284663"/>
                        <a:ext cx="2117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56"/>
          <p:cNvGraphicFramePr>
            <a:graphicFrameLocks noChangeAspect="1"/>
          </p:cNvGraphicFramePr>
          <p:nvPr/>
        </p:nvGraphicFramePr>
        <p:xfrm>
          <a:off x="3454112" y="4977824"/>
          <a:ext cx="13350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2" name="Equation" r:id="rId20" imgW="583693" imgH="177646" progId="Equation.DSMT4">
                  <p:embed/>
                </p:oleObj>
              </mc:Choice>
              <mc:Fallback>
                <p:oleObj name="Equation" r:id="rId20" imgW="583693" imgH="177646" progId="Equation.DSMT4">
                  <p:embed/>
                  <p:pic>
                    <p:nvPicPr>
                      <p:cNvPr id="0" name="Picture 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112" y="4977824"/>
                        <a:ext cx="133508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/>
        </p:nvGraphicFramePr>
        <p:xfrm>
          <a:off x="5259243" y="4753264"/>
          <a:ext cx="17700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3" name="Equation" r:id="rId22" imgW="774364" imgH="393529" progId="Equation.DSMT4">
                  <p:embed/>
                </p:oleObj>
              </mc:Choice>
              <mc:Fallback>
                <p:oleObj name="Equation" r:id="rId22" imgW="774364" imgH="393529" progId="Equation.DSMT4">
                  <p:embed/>
                  <p:pic>
                    <p:nvPicPr>
                      <p:cNvPr id="0" name="Picture 3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243" y="4753264"/>
                        <a:ext cx="1770063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/>
        </p:nvGraphicFramePr>
        <p:xfrm>
          <a:off x="7352868" y="4716175"/>
          <a:ext cx="14795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4" name="Equation" r:id="rId24" imgW="647419" imgH="393529" progId="Equation.DSMT4">
                  <p:embed/>
                </p:oleObj>
              </mc:Choice>
              <mc:Fallback>
                <p:oleObj name="Equation" r:id="rId24" imgW="647419" imgH="393529" progId="Equation.DSMT4">
                  <p:embed/>
                  <p:pic>
                    <p:nvPicPr>
                      <p:cNvPr id="0" name="Picture 3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2868" y="4716175"/>
                        <a:ext cx="14795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/>
        </p:nvGraphicFramePr>
        <p:xfrm>
          <a:off x="1452563" y="5761038"/>
          <a:ext cx="20875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5" name="Equation" r:id="rId26" imgW="914400" imgH="393700" progId="Equation.DSMT4">
                  <p:embed/>
                </p:oleObj>
              </mc:Choice>
              <mc:Fallback>
                <p:oleObj name="Equation" r:id="rId26" imgW="914400" imgH="393700" progId="Equation.DSMT4">
                  <p:embed/>
                  <p:pic>
                    <p:nvPicPr>
                      <p:cNvPr id="0" name="Picture 3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5761038"/>
                        <a:ext cx="208756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3925888" y="5751513"/>
          <a:ext cx="19431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6" name="Equation" r:id="rId28" imgW="850531" imgH="393529" progId="Equation.DSMT4">
                  <p:embed/>
                </p:oleObj>
              </mc:Choice>
              <mc:Fallback>
                <p:oleObj name="Equation" r:id="rId28" imgW="850531" imgH="393529" progId="Equation.DSMT4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888" y="5751513"/>
                        <a:ext cx="19431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213854" y="3694277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213854" y="282470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1ABF6C57-8C36-9348-A1EA-3A857A378F10}"/>
              </a:ext>
            </a:extLst>
          </p:cNvPr>
          <p:cNvSpPr/>
          <p:nvPr/>
        </p:nvSpPr>
        <p:spPr>
          <a:xfrm>
            <a:off x="7929273" y="2077536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FC0D271-82A8-4946-88D1-B5368B9C0FEA}"/>
              </a:ext>
            </a:extLst>
          </p:cNvPr>
          <p:cNvSpPr/>
          <p:nvPr/>
        </p:nvSpPr>
        <p:spPr>
          <a:xfrm>
            <a:off x="7597810" y="1239672"/>
            <a:ext cx="1546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6.7а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69D1CB48-ADD1-7C42-BE8D-79020D88615A}"/>
              </a:ext>
            </a:extLst>
          </p:cNvPr>
          <p:cNvSpPr/>
          <p:nvPr/>
        </p:nvSpPr>
        <p:spPr>
          <a:xfrm>
            <a:off x="6057171" y="599440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е)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244BC078-D9D3-254F-B7BC-2C27064962A0}"/>
              </a:ext>
            </a:extLst>
          </p:cNvPr>
          <p:cNvSpPr/>
          <p:nvPr/>
        </p:nvSpPr>
        <p:spPr>
          <a:xfrm>
            <a:off x="7706448" y="5500283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Биения</a:t>
            </a:r>
          </a:p>
        </p:txBody>
      </p:sp>
      <p:pic>
        <p:nvPicPr>
          <p:cNvPr id="25" name="Рисунок 24" descr="6-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230" y="1084265"/>
            <a:ext cx="5362301" cy="3205348"/>
          </a:xfrm>
          <a:prstGeom prst="rect">
            <a:avLst/>
          </a:prstGeom>
        </p:spPr>
      </p:pic>
      <p:graphicFrame>
        <p:nvGraphicFramePr>
          <p:cNvPr id="108558" name="Object 14"/>
          <p:cNvGraphicFramePr>
            <a:graphicFrameLocks noChangeAspect="1"/>
          </p:cNvGraphicFramePr>
          <p:nvPr/>
        </p:nvGraphicFramePr>
        <p:xfrm>
          <a:off x="5769909" y="2462866"/>
          <a:ext cx="20256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59" name="Equation" r:id="rId5" imgW="888614" imgH="253890" progId="Equation.DSMT4">
                  <p:embed/>
                </p:oleObj>
              </mc:Choice>
              <mc:Fallback>
                <p:oleObj name="Equation" r:id="rId5" imgW="888614" imgH="253890" progId="Equation.DSMT4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909" y="2462866"/>
                        <a:ext cx="2025650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4"/>
          <p:cNvGraphicFramePr>
            <a:graphicFrameLocks noChangeAspect="1"/>
          </p:cNvGraphicFramePr>
          <p:nvPr/>
        </p:nvGraphicFramePr>
        <p:xfrm>
          <a:off x="6780213" y="1511300"/>
          <a:ext cx="1214437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60" name="‘ормула" r:id="rId7" imgW="532937" imgH="177646" progId="Equation.3">
                  <p:embed/>
                </p:oleObj>
              </mc:Choice>
              <mc:Fallback>
                <p:oleObj name="‘ормула" r:id="rId7" imgW="532937" imgH="177646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213" y="1511300"/>
                        <a:ext cx="1214437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8025595" y="2488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graphicFrame>
        <p:nvGraphicFramePr>
          <p:cNvPr id="34" name="Object 14"/>
          <p:cNvGraphicFramePr>
            <a:graphicFrameLocks noChangeAspect="1"/>
          </p:cNvGraphicFramePr>
          <p:nvPr/>
        </p:nvGraphicFramePr>
        <p:xfrm>
          <a:off x="5769258" y="3633134"/>
          <a:ext cx="31242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61" name="Equation" r:id="rId9" imgW="1371600" imgH="279400" progId="Equation.DSMT4">
                  <p:embed/>
                </p:oleObj>
              </mc:Choice>
              <mc:Fallback>
                <p:oleObj name="Equation" r:id="rId9" imgW="1371600" imgH="2794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258" y="3633134"/>
                        <a:ext cx="312420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8025595" y="4250090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</a:p>
        </p:txBody>
      </p:sp>
      <p:graphicFrame>
        <p:nvGraphicFramePr>
          <p:cNvPr id="108561" name="Object 17"/>
          <p:cNvGraphicFramePr>
            <a:graphicFrameLocks noChangeAspect="1"/>
          </p:cNvGraphicFramePr>
          <p:nvPr/>
        </p:nvGraphicFramePr>
        <p:xfrm>
          <a:off x="635000" y="4470400"/>
          <a:ext cx="4940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62" name="Equation" r:id="rId11" imgW="2171700" imgH="457200" progId="Equation.DSMT4">
                  <p:embed/>
                </p:oleObj>
              </mc:Choice>
              <mc:Fallback>
                <p:oleObj name="Equation" r:id="rId11" imgW="2171700" imgH="457200" progId="Equation.DSMT4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4470400"/>
                        <a:ext cx="494030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7"/>
          <p:cNvGraphicFramePr>
            <a:graphicFrameLocks noChangeAspect="1"/>
          </p:cNvGraphicFramePr>
          <p:nvPr/>
        </p:nvGraphicFramePr>
        <p:xfrm>
          <a:off x="1187450" y="5648325"/>
          <a:ext cx="383698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63" name="Equation" r:id="rId13" imgW="1689100" imgH="457200" progId="Equation.DSMT4">
                  <p:embed/>
                </p:oleObj>
              </mc:Choice>
              <mc:Fallback>
                <p:oleObj name="Equation" r:id="rId13" imgW="1689100" imgH="457200" progId="Equation.DSMT4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648325"/>
                        <a:ext cx="383698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5712701" y="4774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389972" y="5930972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1б)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6061" y="690291"/>
            <a:ext cx="8901953" cy="5984829"/>
          </a:xfrm>
        </p:spPr>
        <p:txBody>
          <a:bodyPr>
            <a:noAutofit/>
          </a:bodyPr>
          <a:lstStyle/>
          <a:p>
            <a:pPr marL="0" indent="358775" algn="just"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Звук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– распространение механических колебаний в виде упругих волн в твёрдой, жидкой или газообразной среде. В узком смысле под звуком имеют в виду колебания в контексте с тем, как они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воспринимаются органами чувств животных и человека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Звук характеризуется амплитудой и частотой (спектром частот). Диапазон воспринимаемых человеком частот от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16÷20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Гц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до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15÷20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кГц.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Звук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диапазона слышимости человека называют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инфразвуком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; выше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до 1 ГГц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ультразвуком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от 1 ГГц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гиперзвуком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В среднем скорость звука в воздухе 340÷344 м/с. Скорость звука (продольных волн) в упругой среде: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Здесь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– модуль Юнга сжатия (модуль объемной упругости);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 плотность среды (жидкости или газа). Эта формула применима и к распространению продольных волн в тонком металлическом стержне. Скорость распространения поперечной волны в твердом теле определяется той же формулой, но вместо модуля Юнга (сжатия)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, необходимо подставить модуль сдвига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.</a:t>
            </a:r>
          </a:p>
          <a:p>
            <a:pPr marL="0" indent="358775" algn="just">
              <a:spcBef>
                <a:spcPts val="0"/>
              </a:spcBef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  <a:sym typeface="Symbol"/>
              </a:rPr>
              <a:t>Другие характеристики звука: звуковое давление, длительность, громкость, тембр (обертоновая окраска), порог слышимости, болевой порог и т.д.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93760" y="6457950"/>
            <a:ext cx="41656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74407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Звук</a:t>
            </a:r>
          </a:p>
        </p:txBody>
      </p:sp>
      <p:graphicFrame>
        <p:nvGraphicFramePr>
          <p:cNvPr id="1157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584076"/>
              </p:ext>
            </p:extLst>
          </p:nvPr>
        </p:nvGraphicFramePr>
        <p:xfrm>
          <a:off x="3920808" y="3390583"/>
          <a:ext cx="124618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3" name="Equation" r:id="rId4" imgW="647700" imgH="368300" progId="Equation.DSMT4">
                  <p:embed/>
                </p:oleObj>
              </mc:Choice>
              <mc:Fallback>
                <p:oleObj name="Equation" r:id="rId4" imgW="647700" imgH="3683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808" y="3390583"/>
                        <a:ext cx="1246187" cy="70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440174" y="3511995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(9.9)</a:t>
            </a:r>
          </a:p>
        </p:txBody>
      </p:sp>
    </p:spTree>
    <p:extLst>
      <p:ext uri="{BB962C8B-B14F-4D97-AF65-F5344CB8AC3E}">
        <p14:creationId xmlns:p14="http://schemas.microsoft.com/office/powerpoint/2010/main" val="229215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196935" y="4500926"/>
            <a:ext cx="8694054" cy="218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/>
              <a:t>С проявлением этого эффекта в повседневной жизни знаком, вероятно, любой человек: изменение звука сирены вначале приближающегося к наблюдателю, а затем удаляющегося от него (звук сирены тепловоза, паровоза на переездах, пожарной машины, машины скорой помощи, полиции, да и просто звука двигателя быстро движущегося автомобиля).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232229" y="1276522"/>
            <a:ext cx="8665028" cy="1365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/>
              <a:t>Акустический эффект Доплера заключается в изменении частоты воспринимаемого звука (приемника) при движении источника звука и приемника друг относительно друга.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Рисунок 28" descr="6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8515" y="2529505"/>
            <a:ext cx="6306357" cy="1824782"/>
          </a:xfrm>
          <a:prstGeom prst="rect">
            <a:avLst/>
          </a:prstGeom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70651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8986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236484" y="787632"/>
            <a:ext cx="8623738" cy="542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</a:rPr>
              <a:t>Всего имеется 4 варианта проявления эффекта Доплера: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Источник звука (генератор звуковых волн (частота колебаний</a:t>
            </a:r>
            <a:r>
              <a:rPr lang="en-US" sz="2400" dirty="0"/>
              <a:t> </a:t>
            </a:r>
            <a:r>
              <a:rPr lang="en-US" altLang="ru-RU" sz="2400" b="1" i="1" dirty="0"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ru-RU" sz="2400" dirty="0"/>
              <a:t>,скорость звука</a:t>
            </a:r>
            <a:r>
              <a:rPr lang="en-US" sz="2400" dirty="0"/>
              <a:t> </a:t>
            </a:r>
            <a:r>
              <a:rPr lang="ru-RU" sz="2400" dirty="0">
                <a:sym typeface="Symbol"/>
              </a:rPr>
              <a:t></a:t>
            </a:r>
            <a:r>
              <a:rPr lang="ru-RU" sz="2400" dirty="0"/>
              <a:t>)приближается к покоящемуся наблюдателю: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Источник звука (источник) удаляется от покоящегося наблюдателя.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/>
              <a:t>Наблюдатель (приемник) приближается к покоящемуся источнику звука.</a:t>
            </a:r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/>
              <a:t>Наблюдатель (приемник) удаляется от покоящегося источника звука.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495785"/>
              </p:ext>
            </p:extLst>
          </p:nvPr>
        </p:nvGraphicFramePr>
        <p:xfrm>
          <a:off x="4037888" y="1814435"/>
          <a:ext cx="18272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0" name="Equation" r:id="rId3" imgW="914400" imgH="584200" progId="Equation.DSMT4">
                  <p:embed/>
                </p:oleObj>
              </mc:Choice>
              <mc:Fallback>
                <p:oleObj name="Equation" r:id="rId3" imgW="914400" imgH="584200" progId="Equation.DSMT4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888" y="1814435"/>
                        <a:ext cx="1827212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45476"/>
              </p:ext>
            </p:extLst>
          </p:nvPr>
        </p:nvGraphicFramePr>
        <p:xfrm>
          <a:off x="3634747" y="3078596"/>
          <a:ext cx="182721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1" name="Equation" r:id="rId5" imgW="914400" imgH="584200" progId="Equation.DSMT4">
                  <p:embed/>
                </p:oleObj>
              </mc:Choice>
              <mc:Fallback>
                <p:oleObj name="Equation" r:id="rId5" imgW="914400" imgH="584200" progId="Equation.DSMT4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4747" y="3078596"/>
                        <a:ext cx="1827212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296988"/>
              </p:ext>
            </p:extLst>
          </p:nvPr>
        </p:nvGraphicFramePr>
        <p:xfrm>
          <a:off x="3688510" y="4595651"/>
          <a:ext cx="205581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2" name="Equation" r:id="rId7" imgW="1028254" imgH="457002" progId="Equation.DSMT4">
                  <p:embed/>
                </p:oleObj>
              </mc:Choice>
              <mc:Fallback>
                <p:oleObj name="Equation" r:id="rId7" imgW="1028254" imgH="457002" progId="Equation.DSMT4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8510" y="4595651"/>
                        <a:ext cx="2055812" cy="900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98556"/>
              </p:ext>
            </p:extLst>
          </p:nvPr>
        </p:nvGraphicFramePr>
        <p:xfrm>
          <a:off x="3809287" y="5969424"/>
          <a:ext cx="20558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3" name="Equation" r:id="rId9" imgW="1028254" imgH="457002" progId="Equation.DSMT4">
                  <p:embed/>
                </p:oleObj>
              </mc:Choice>
              <mc:Fallback>
                <p:oleObj name="Equation" r:id="rId9" imgW="1028254" imgH="457002" progId="Equation.DSMT4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287" y="5969424"/>
                        <a:ext cx="20558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891994" y="2159072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(6.12а)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65100" y="3548601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(6.12б)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09924" y="5045708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(6.12в)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918889" y="6255943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(6.12г)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299548"/>
              </p:ext>
            </p:extLst>
          </p:nvPr>
        </p:nvGraphicFramePr>
        <p:xfrm>
          <a:off x="7548996" y="3602777"/>
          <a:ext cx="98714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4" name="Equation" r:id="rId11" imgW="114102" imgH="177492" progId="Equation.DSMT4">
                  <p:embed/>
                </p:oleObj>
              </mc:Choice>
              <mc:Fallback>
                <p:oleObj name="Equation" r:id="rId11" imgW="114102" imgH="177492" progId="Equation.DSMT4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8996" y="3602777"/>
                        <a:ext cx="98714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dirty="0">
                <a:solidFill>
                  <a:srgbClr val="C00000"/>
                </a:solidFill>
                <a:latin typeface="Arial Black" pitchFamily="34" charset="0"/>
              </a:rPr>
              <a:t>Эффект </a:t>
            </a:r>
            <a:r>
              <a:rPr lang="ru-RU" altLang="ru-RU" sz="4000" dirty="0" err="1">
                <a:solidFill>
                  <a:srgbClr val="C00000"/>
                </a:solidFill>
                <a:latin typeface="Arial Black" pitchFamily="34" charset="0"/>
              </a:rPr>
              <a:t>Допплера</a:t>
            </a:r>
            <a:r>
              <a:rPr lang="ru-RU" altLang="ru-RU" sz="4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(продолжение)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115422" y="5487707"/>
          <a:ext cx="2757488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9" name="Equation" r:id="rId3" imgW="1040497" imgH="241091" progId="Equation.DSMT4">
                  <p:embed/>
                </p:oleObj>
              </mc:Choice>
              <mc:Fallback>
                <p:oleObj name="Equation" r:id="rId3" imgW="1040497" imgH="241091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5422" y="5487707"/>
                        <a:ext cx="2757488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 descr="6-9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690" y="1814986"/>
            <a:ext cx="4188590" cy="1211994"/>
          </a:xfrm>
          <a:prstGeom prst="rect">
            <a:avLst/>
          </a:prstGeom>
        </p:spPr>
      </p:pic>
      <p:pic>
        <p:nvPicPr>
          <p:cNvPr id="13" name="Рисунок 12" descr="6-9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5519" y="1433660"/>
            <a:ext cx="3890285" cy="2050518"/>
          </a:xfrm>
          <a:prstGeom prst="rect">
            <a:avLst/>
          </a:prstGeom>
        </p:spPr>
      </p:pic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0" y="3522241"/>
            <a:ext cx="8828689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Схематическое представление </a:t>
            </a:r>
            <a:r>
              <a:rPr kumimoji="0" lang="ru-RU" altLang="ru-RU" sz="220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допплероскопии</a:t>
            </a:r>
            <a:endParaRPr lang="ru-RU" altLang="ru-RU" sz="2200" dirty="0">
              <a:latin typeface="Arial" pitchFamily="34" charset="0"/>
              <a:cs typeface="Arial" pitchFamily="34" charset="0"/>
            </a:endParaRP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кровеносных сосудов</a:t>
            </a:r>
            <a:endParaRPr lang="en-US" altLang="ru-RU" sz="2200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Rot="1" noChangeArrowheads="1"/>
          </p:cNvSpPr>
          <p:nvPr/>
        </p:nvSpPr>
        <p:spPr>
          <a:xfrm>
            <a:off x="539430" y="4508358"/>
            <a:ext cx="8183230" cy="1211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Совместное решение уравнений 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6.12г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и 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6.12а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да</a:t>
            </a:r>
            <a:r>
              <a:rPr lang="ru-RU" altLang="ru-RU" sz="2200" dirty="0">
                <a:latin typeface="Arial" pitchFamily="34" charset="0"/>
                <a:cs typeface="Arial" pitchFamily="34" charset="0"/>
              </a:rPr>
              <a:t>е</a:t>
            </a:r>
            <a:r>
              <a:rPr kumimoji="0" lang="ru-RU" altLang="ru-RU" sz="220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т выражение для разности частот на детекторе стационарного прибора, как результат биений, которое после калибровки запишется как:</a:t>
            </a:r>
            <a:endParaRPr lang="en-US" altLang="ru-RU" sz="2200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Аускультация. </a:t>
            </a:r>
            <a:r>
              <a:rPr lang="ru-RU" altLang="ru-RU" sz="3600" dirty="0" err="1">
                <a:solidFill>
                  <a:srgbClr val="C00000"/>
                </a:solidFill>
                <a:latin typeface="Arial Black" pitchFamily="34" charset="0"/>
              </a:rPr>
              <a:t>Стетофонендоскоп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сттоскоп старый 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800" y="2902853"/>
            <a:ext cx="3496690" cy="2077823"/>
          </a:xfrm>
          <a:prstGeom prst="rect">
            <a:avLst/>
          </a:prstGeom>
        </p:spPr>
      </p:pic>
      <p:pic>
        <p:nvPicPr>
          <p:cNvPr id="8" name="Рисунок 7" descr="Стетоскоп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2227" y="2772229"/>
            <a:ext cx="2859315" cy="2123364"/>
          </a:xfrm>
          <a:prstGeom prst="rect">
            <a:avLst/>
          </a:prstGeom>
        </p:spPr>
      </p:pic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2349837" y="5006224"/>
            <a:ext cx="4665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75387" y="5694391"/>
            <a:ext cx="53665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Стетоскопы раннего периода (а),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современный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стетофонендоскоп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(б)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251012" y="1402027"/>
            <a:ext cx="8534399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Аускультация </a:t>
            </a:r>
            <a:r>
              <a:rPr lang="ru-RU" altLang="ru-RU" sz="2400" dirty="0">
                <a:latin typeface="Arial" pitchFamily="34" charset="0"/>
                <a:cs typeface="Arial" pitchFamily="34" charset="0"/>
              </a:rPr>
              <a:t>–</a:t>
            </a: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/>
              <a:t>физический метод медицинской диагностики, заключающийся в выслушивании звуков, образующихся в процессе функционирования внутренних органов.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Схематическое изображение органа слуха у человека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298" y="3533259"/>
            <a:ext cx="895482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54013" algn="just"/>
            <a:r>
              <a:rPr lang="ru-RU" sz="1600" dirty="0"/>
              <a:t>Орган слуха состоит из наружного, среднего и внутреннего уха.</a:t>
            </a:r>
          </a:p>
          <a:p>
            <a:pPr algn="just"/>
            <a:r>
              <a:rPr lang="ru-RU" sz="1600" dirty="0"/>
              <a:t>Как работает здоровое ухо: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звуковые сигналы поступают в слуховой проход и вызывают колебания барабанной перепонки,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колебания барабанной перепонки приводят в движение три слуховые косточки,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посредством слуховых косточек колебания передаются в жидкость внутреннего уха (улитки).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движение жидкости в улитке стимулирует крошечные волосковые сенсорные клетки,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волосковые клетки преобразуют механические колебания в электрические сигналы,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/>
              <a:t> электрические сигналы посредством клеток спирального ганглия и слухового нерва передаются в кору головного мозга.</a:t>
            </a:r>
          </a:p>
          <a:p>
            <a:pPr indent="354013" algn="just"/>
            <a:r>
              <a:rPr lang="ru-RU" sz="1600" dirty="0"/>
              <a:t>Мозг воспринимает и анализирует полученные сигналы как звук. Восприятие звука человеком измеряется в </a:t>
            </a:r>
            <a:r>
              <a:rPr lang="ru-RU" sz="1600" dirty="0" err="1"/>
              <a:t>децибеллах</a:t>
            </a:r>
            <a:r>
              <a:rPr lang="ru-RU" sz="1600" dirty="0"/>
              <a:t>.</a:t>
            </a:r>
            <a:r>
              <a:rPr lang="ru-RU" sz="1600" i="1" dirty="0"/>
              <a:t> </a:t>
            </a:r>
            <a:endParaRPr lang="ru-RU" sz="1600" dirty="0"/>
          </a:p>
        </p:txBody>
      </p:sp>
      <p:pic>
        <p:nvPicPr>
          <p:cNvPr id="9" name="Рисунок 8" descr="3_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566" y="1245968"/>
            <a:ext cx="4825546" cy="22539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Децибел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17715" y="1172863"/>
            <a:ext cx="87371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i="1" dirty="0"/>
              <a:t>Децибел</a:t>
            </a:r>
            <a:r>
              <a:rPr lang="ru-RU" sz="2400" dirty="0"/>
              <a:t> – это безразмерная единица, применяемая для измерения отношения ряда величин – «силовых» (силы тока, напряжения и т.п.) или «энергетических» (мощности, энергии, плотности потока мощности и т.п.)</a:t>
            </a:r>
          </a:p>
        </p:txBody>
      </p:sp>
      <p:graphicFrame>
        <p:nvGraphicFramePr>
          <p:cNvPr id="9728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599563"/>
              </p:ext>
            </p:extLst>
          </p:nvPr>
        </p:nvGraphicFramePr>
        <p:xfrm>
          <a:off x="738188" y="2881313"/>
          <a:ext cx="2220912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72" name="Equation" r:id="rId3" imgW="888614" imgH="431613" progId="Equation.DSMT4">
                  <p:embed/>
                </p:oleObj>
              </mc:Choice>
              <mc:Fallback>
                <p:oleObj name="Equation" r:id="rId3" imgW="888614" imgH="431613" progId="Equation.DSMT4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2881313"/>
                        <a:ext cx="2220912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601036"/>
              </p:ext>
            </p:extLst>
          </p:nvPr>
        </p:nvGraphicFramePr>
        <p:xfrm>
          <a:off x="686639" y="4253265"/>
          <a:ext cx="2728913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73" name="Equation" r:id="rId5" imgW="1091726" imgH="406224" progId="Equation.DSMT4">
                  <p:embed/>
                </p:oleObj>
              </mc:Choice>
              <mc:Fallback>
                <p:oleObj name="Equation" r:id="rId5" imgW="1091726" imgH="406224" progId="Equation.DSMT4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639" y="4253265"/>
                        <a:ext cx="2728913" cy="1001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718297" y="5699685"/>
          <a:ext cx="222091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74" name="Equation" r:id="rId7" imgW="888614" imgH="241195" progId="Equation.DSMT4">
                  <p:embed/>
                </p:oleObj>
              </mc:Choice>
              <mc:Fallback>
                <p:oleObj name="Equation" r:id="rId7" imgW="888614" imgH="241195" progId="Equation.DSMT4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297" y="5699685"/>
                        <a:ext cx="2220913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3514165" y="2926080"/>
            <a:ext cx="5029200" cy="119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р -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величина звукового давления, </a:t>
            </a:r>
            <a:r>
              <a:rPr lang="ru-RU" altLang="ru-RU" sz="2200" b="1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200" b="1" baseline="-25000" dirty="0">
                <a:latin typeface="Times New Roman" pitchFamily="18" charset="0"/>
                <a:cs typeface="Times New Roman" pitchFamily="18" charset="0"/>
              </a:rPr>
              <a:t>0,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= 2·10</a:t>
            </a:r>
            <a:r>
              <a:rPr lang="ru-RU" sz="2200" b="1" baseline="30000" dirty="0">
                <a:latin typeface="Times New Roman" pitchFamily="18" charset="0"/>
                <a:cs typeface="Times New Roman" pitchFamily="18" charset="0"/>
              </a:rPr>
              <a:t>−5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/>
              <a:t>Па на частоте 1 кГц), 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–</a:t>
            </a:r>
            <a:r>
              <a:rPr lang="ru-RU" sz="2200" b="1" dirty="0"/>
              <a:t> величина, приятая за нулевой уровень. </a:t>
            </a: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Rot="1" noChangeArrowheads="1"/>
          </p:cNvSpPr>
          <p:nvPr/>
        </p:nvSpPr>
        <p:spPr>
          <a:xfrm>
            <a:off x="3448280" y="4476923"/>
            <a:ext cx="5695719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 - интенсивность (мощность) звука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>
          <a:xfrm>
            <a:off x="3576917" y="5678193"/>
            <a:ext cx="5199530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ru-RU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величина, соответствующая нулевому уровню интенсивности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29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52205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Аудиограмма</a:t>
            </a:r>
            <a:endParaRPr lang="ru-RU" alt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3199" y="4095820"/>
            <a:ext cx="873710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/>
              <a:t>Тональная </a:t>
            </a:r>
            <a:r>
              <a:rPr lang="ru-RU" sz="2400" dirty="0" err="1"/>
              <a:t>аудиограмма</a:t>
            </a:r>
            <a:r>
              <a:rPr lang="ru-RU" sz="2400" dirty="0"/>
              <a:t> (выделена  на сером фоне) – зависимость восприятия звука (порог слышимости с учетом звучания букв) от частоты на уровне шумов, т.е. восприятие тонального шума (</a:t>
            </a:r>
            <a:r>
              <a:rPr lang="en-US" sz="2400" dirty="0"/>
              <a:t>tonal sound</a:t>
            </a:r>
            <a:r>
              <a:rPr lang="ru-RU" sz="2400" dirty="0"/>
              <a:t>), характеризуемого единственной частотой или узкополосными компонентами, различаемыми на слух на фоне общего шума. Сплошная линия - восприятие звука фиксированной частоты.</a:t>
            </a:r>
          </a:p>
          <a:p>
            <a:r>
              <a:rPr lang="ru-RU" sz="2400" dirty="0"/>
              <a:t> </a:t>
            </a:r>
          </a:p>
          <a:p>
            <a:pPr algn="just"/>
            <a:r>
              <a:rPr lang="ru-RU" sz="2400" dirty="0"/>
              <a:t> </a:t>
            </a:r>
          </a:p>
        </p:txBody>
      </p:sp>
      <p:pic>
        <p:nvPicPr>
          <p:cNvPr id="9" name="Рисунок 8" descr="3_1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463" y="540326"/>
            <a:ext cx="3910612" cy="36172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8357</TotalTime>
  <Words>939</Words>
  <Application>Microsoft Office PowerPoint</Application>
  <PresentationFormat>Экран (4:3)</PresentationFormat>
  <Paragraphs>165</Paragraphs>
  <Slides>20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Тема Office</vt:lpstr>
      <vt:lpstr>Equation</vt:lpstr>
      <vt:lpstr>‘ормула</vt:lpstr>
      <vt:lpstr>Лекция 6   КОЛЕБАНИЯ И ВОЛНЫ </vt:lpstr>
      <vt:lpstr>Гармонические колебания. Пружинный маятник</vt:lpstr>
      <vt:lpstr>Гармонические колебания. Пружинный маятник (продолжение)</vt:lpstr>
      <vt:lpstr>Гармонические колебания. (продолжение)</vt:lpstr>
      <vt:lpstr>Математический маятник</vt:lpstr>
      <vt:lpstr>Затухающие колебания</vt:lpstr>
      <vt:lpstr>Вынужденные колебания. Резонанс</vt:lpstr>
      <vt:lpstr>Волны</vt:lpstr>
      <vt:lpstr>Уравнение плоской волны</vt:lpstr>
      <vt:lpstr>Изображение плоской и сферической волн</vt:lpstr>
      <vt:lpstr>Стоячие волны</vt:lpstr>
      <vt:lpstr>Биения</vt:lpstr>
      <vt:lpstr>Звук</vt:lpstr>
      <vt:lpstr>Эффект Доплера</vt:lpstr>
      <vt:lpstr>Эффект Доплера</vt:lpstr>
      <vt:lpstr>Эффект Допплера (продолжение)</vt:lpstr>
      <vt:lpstr>Аускультация. Стетофонендоскоп</vt:lpstr>
      <vt:lpstr>Схематическое изображение органа слуха у человека</vt:lpstr>
      <vt:lpstr>Децибел</vt:lpstr>
      <vt:lpstr>Аудиограмма</vt:lpstr>
    </vt:vector>
  </TitlesOfParts>
  <Company>Andrey Filippov &amp;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Альберт</cp:lastModifiedBy>
  <cp:revision>754</cp:revision>
  <dcterms:created xsi:type="dcterms:W3CDTF">2004-09-01T16:22:32Z</dcterms:created>
  <dcterms:modified xsi:type="dcterms:W3CDTF">2022-10-13T06:19:55Z</dcterms:modified>
</cp:coreProperties>
</file>