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61" r:id="rId3"/>
    <p:sldId id="271" r:id="rId4"/>
    <p:sldId id="272" r:id="rId5"/>
    <p:sldId id="273" r:id="rId6"/>
    <p:sldId id="274" r:id="rId7"/>
    <p:sldId id="270" r:id="rId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429" autoAdjust="0"/>
  </p:normalViewPr>
  <p:slideViewPr>
    <p:cSldViewPr>
      <p:cViewPr varScale="1">
        <p:scale>
          <a:sx n="137" d="100"/>
          <a:sy n="137" d="100"/>
        </p:scale>
        <p:origin x="864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11</c:v>
                </c:pt>
                <c:pt idx="3">
                  <c:v>10</c:v>
                </c:pt>
                <c:pt idx="4">
                  <c:v>11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28-42B3-A1FE-1941DB77672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Внеплановые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3</c:v>
                </c:pt>
                <c:pt idx="1">
                  <c:v>6</c:v>
                </c:pt>
                <c:pt idx="2">
                  <c:v>1</c:v>
                </c:pt>
                <c:pt idx="3">
                  <c:v>1</c:v>
                </c:pt>
                <c:pt idx="4">
                  <c:v>8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28-42B3-A1FE-1941DB7767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1277952"/>
        <c:axId val="111279488"/>
      </c:barChart>
      <c:catAx>
        <c:axId val="11127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1279488"/>
        <c:crosses val="autoZero"/>
        <c:auto val="1"/>
        <c:lblAlgn val="ctr"/>
        <c:lblOffset val="100"/>
        <c:noMultiLvlLbl val="0"/>
      </c:catAx>
      <c:valAx>
        <c:axId val="11127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127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18876858267506141"/>
          <c:y val="0"/>
          <c:w val="0.59450057588537986"/>
          <c:h val="0.139161491856079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pie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Рассмотренные вопросы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06D-4DD0-8A0B-8A56A82B79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06D-4DD0-8A0B-8A56A82B79A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06D-4DD0-8A0B-8A56A82B79A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06D-4DD0-8A0B-8A56A82B79A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06D-4DD0-8A0B-8A56A82B79A9}"/>
              </c:ext>
            </c:extLst>
          </c:dPt>
          <c:cat>
            <c:strRef>
              <c:f>Лист1!$A$2:$A$5</c:f>
              <c:strCache>
                <c:ptCount val="4"/>
                <c:pt idx="1">
                  <c:v>Разное</c:v>
                </c:pt>
                <c:pt idx="2">
                  <c:v>Плановые вопросы</c:v>
                </c:pt>
                <c:pt idx="3">
                  <c:v>Введённые в основные вопросы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49</c:v>
                </c:pt>
                <c:pt idx="2">
                  <c:v>23</c:v>
                </c:pt>
                <c:pt idx="3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06D-4DD0-8A0B-8A56A82B7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4.9999964391420897E-2"/>
          <c:y val="0.67588389606364307"/>
          <c:w val="0.89999989317426266"/>
          <c:h val="0.289837430467037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921486171503495E-2"/>
          <c:y val="3.2117204758740754E-2"/>
          <c:w val="0.9288699770432548"/>
          <c:h val="0.696325801147245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 сведению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Лист1!$A$8:$A$13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Лист1!$B$8:$B$13</c:f>
              <c:numCache>
                <c:formatCode>General</c:formatCode>
                <c:ptCount val="6"/>
                <c:pt idx="0">
                  <c:v>7</c:v>
                </c:pt>
                <c:pt idx="1">
                  <c:v>9</c:v>
                </c:pt>
                <c:pt idx="2">
                  <c:v>7</c:v>
                </c:pt>
                <c:pt idx="3">
                  <c:v>14</c:v>
                </c:pt>
                <c:pt idx="4">
                  <c:v>26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2E-4530-83D8-6325876C5E1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Утверждено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Лист1!$A$8:$A$13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Лист1!$C$8:$C$13</c:f>
              <c:numCache>
                <c:formatCode>General</c:formatCode>
                <c:ptCount val="6"/>
                <c:pt idx="0">
                  <c:v>124</c:v>
                </c:pt>
                <c:pt idx="1">
                  <c:v>135</c:v>
                </c:pt>
                <c:pt idx="2">
                  <c:v>112</c:v>
                </c:pt>
                <c:pt idx="3">
                  <c:v>103</c:v>
                </c:pt>
                <c:pt idx="4">
                  <c:v>106</c:v>
                </c:pt>
                <c:pt idx="5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2E-4530-83D8-6325876C5E1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 рассмотрение УС КФУ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Лист1!$A$8:$A$13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Лист1!$D$8:$D$13</c:f>
              <c:numCache>
                <c:formatCode>General</c:formatCode>
                <c:ptCount val="6"/>
                <c:pt idx="0">
                  <c:v>9</c:v>
                </c:pt>
                <c:pt idx="1">
                  <c:v>19</c:v>
                </c:pt>
                <c:pt idx="2">
                  <c:v>17</c:v>
                </c:pt>
                <c:pt idx="3">
                  <c:v>20</c:v>
                </c:pt>
                <c:pt idx="4">
                  <c:v>11</c:v>
                </c:pt>
                <c:pt idx="5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2E-4530-83D8-6325876C5E1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1491968"/>
        <c:axId val="51493504"/>
      </c:barChart>
      <c:catAx>
        <c:axId val="5149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493504"/>
        <c:crosses val="autoZero"/>
        <c:auto val="1"/>
        <c:lblAlgn val="ctr"/>
        <c:lblOffset val="100"/>
        <c:noMultiLvlLbl val="0"/>
      </c:catAx>
      <c:valAx>
        <c:axId val="5149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49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79537798638770107"/>
          <c:w val="1"/>
          <c:h val="7.2884332620762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Посещаемость (%)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Лист1!$A$2:$A$15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82.1</c:v>
                </c:pt>
                <c:pt idx="1">
                  <c:v>89.7</c:v>
                </c:pt>
                <c:pt idx="2">
                  <c:v>92.3</c:v>
                </c:pt>
                <c:pt idx="3">
                  <c:v>84.6</c:v>
                </c:pt>
                <c:pt idx="4">
                  <c:v>76.900000000000006</c:v>
                </c:pt>
                <c:pt idx="5">
                  <c:v>84.6</c:v>
                </c:pt>
                <c:pt idx="6">
                  <c:v>74.400000000000006</c:v>
                </c:pt>
                <c:pt idx="7">
                  <c:v>97.4</c:v>
                </c:pt>
                <c:pt idx="8">
                  <c:v>84.2</c:v>
                </c:pt>
                <c:pt idx="9">
                  <c:v>78.900000000000006</c:v>
                </c:pt>
                <c:pt idx="10">
                  <c:v>81.599999999999994</c:v>
                </c:pt>
                <c:pt idx="11">
                  <c:v>89.5</c:v>
                </c:pt>
                <c:pt idx="12">
                  <c:v>94.7</c:v>
                </c:pt>
                <c:pt idx="13">
                  <c:v>94.7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34-46D8-A0DF-C06572F52D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2289007"/>
        <c:axId val="1447087935"/>
      </c:lineChart>
      <c:catAx>
        <c:axId val="2722890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47087935"/>
        <c:crosses val="autoZero"/>
        <c:auto val="1"/>
        <c:lblAlgn val="ctr"/>
        <c:lblOffset val="100"/>
        <c:noMultiLvlLbl val="0"/>
      </c:catAx>
      <c:valAx>
        <c:axId val="1447087935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22890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0.25015</cdr:x>
      <cdr:y>0.2604</cdr:y>
    </cdr:from>
    <cdr:to>
      <cdr:x>0.35278</cdr:x>
      <cdr:y>0.34342</cdr:y>
    </cdr:to>
    <cdr:sp macro="" textlink="">
      <cdr:nvSpPr>
        <cdr:cNvPr id="2" name="TextBox 18">
          <a:extLst xmlns:a="http://schemas.openxmlformats.org/drawingml/2006/main">
            <a:ext uri="{FF2B5EF4-FFF2-40B4-BE49-F238E27FC236}">
              <a16:creationId xmlns:a16="http://schemas.microsoft.com/office/drawing/2014/main" id="{3D943CB4-FDD9-4D17-9C22-797E758D2E5C}"/>
            </a:ext>
          </a:extLst>
        </cdr:cNvPr>
        <cdr:cNvSpPr txBox="1"/>
      </cdr:nvSpPr>
      <cdr:spPr>
        <a:xfrm xmlns:a="http://schemas.openxmlformats.org/drawingml/2006/main">
          <a:off x="1423030" y="1158401"/>
          <a:ext cx="583824" cy="3693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37%</a:t>
          </a:r>
        </a:p>
      </cdr:txBody>
    </cdr:sp>
  </cdr:relSizeAnchor>
  <cdr:relSizeAnchor xmlns:cdr="http://schemas.openxmlformats.org/drawingml/2006/chartDrawing">
    <cdr:from>
      <cdr:x>0.24503</cdr:x>
      <cdr:y>0.49949</cdr:y>
    </cdr:from>
    <cdr:to>
      <cdr:x>0.34766</cdr:x>
      <cdr:y>0.58251</cdr:y>
    </cdr:to>
    <cdr:sp macro="" textlink="">
      <cdr:nvSpPr>
        <cdr:cNvPr id="3" name="TextBox 18">
          <a:extLst xmlns:a="http://schemas.openxmlformats.org/drawingml/2006/main">
            <a:ext uri="{FF2B5EF4-FFF2-40B4-BE49-F238E27FC236}">
              <a16:creationId xmlns:a16="http://schemas.microsoft.com/office/drawing/2014/main" id="{3D943CB4-FDD9-4D17-9C22-797E758D2E5C}"/>
            </a:ext>
          </a:extLst>
        </cdr:cNvPr>
        <cdr:cNvSpPr txBox="1"/>
      </cdr:nvSpPr>
      <cdr:spPr>
        <a:xfrm xmlns:a="http://schemas.openxmlformats.org/drawingml/2006/main">
          <a:off x="1393889" y="2221981"/>
          <a:ext cx="583825" cy="3693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63%</a:t>
          </a:r>
        </a:p>
      </cdr:txBody>
    </cdr:sp>
  </cdr:relSizeAnchor>
  <cdr:relSizeAnchor xmlns:cdr="http://schemas.openxmlformats.org/drawingml/2006/chartDrawing">
    <cdr:from>
      <cdr:x>0.39972</cdr:x>
      <cdr:y>0.49949</cdr:y>
    </cdr:from>
    <cdr:to>
      <cdr:x>0.50235</cdr:x>
      <cdr:y>0.58251</cdr:y>
    </cdr:to>
    <cdr:sp macro="" textlink="">
      <cdr:nvSpPr>
        <cdr:cNvPr id="4" name="TextBox 18">
          <a:extLst xmlns:a="http://schemas.openxmlformats.org/drawingml/2006/main">
            <a:ext uri="{FF2B5EF4-FFF2-40B4-BE49-F238E27FC236}">
              <a16:creationId xmlns:a16="http://schemas.microsoft.com/office/drawing/2014/main" id="{0A61B9B7-36A5-4614-8346-B0455102BCED}"/>
            </a:ext>
          </a:extLst>
        </cdr:cNvPr>
        <cdr:cNvSpPr txBox="1"/>
      </cdr:nvSpPr>
      <cdr:spPr>
        <a:xfrm xmlns:a="http://schemas.openxmlformats.org/drawingml/2006/main">
          <a:off x="2273880" y="2221981"/>
          <a:ext cx="583825" cy="3693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92%</a:t>
          </a:r>
        </a:p>
      </cdr:txBody>
    </cdr:sp>
  </cdr:relSizeAnchor>
  <cdr:relSizeAnchor xmlns:cdr="http://schemas.openxmlformats.org/drawingml/2006/chartDrawing">
    <cdr:from>
      <cdr:x>0.40506</cdr:x>
      <cdr:y>0.30191</cdr:y>
    </cdr:from>
    <cdr:to>
      <cdr:x>0.48712</cdr:x>
      <cdr:y>0.38493</cdr:y>
    </cdr:to>
    <cdr:sp macro="" textlink="">
      <cdr:nvSpPr>
        <cdr:cNvPr id="5" name="TextBox 18">
          <a:extLst xmlns:a="http://schemas.openxmlformats.org/drawingml/2006/main">
            <a:ext uri="{FF2B5EF4-FFF2-40B4-BE49-F238E27FC236}">
              <a16:creationId xmlns:a16="http://schemas.microsoft.com/office/drawing/2014/main" id="{09CDC647-B0EF-40E5-9386-FE4CE10DE59E}"/>
            </a:ext>
          </a:extLst>
        </cdr:cNvPr>
        <cdr:cNvSpPr txBox="1"/>
      </cdr:nvSpPr>
      <cdr:spPr>
        <a:xfrm xmlns:a="http://schemas.openxmlformats.org/drawingml/2006/main">
          <a:off x="2304256" y="1343057"/>
          <a:ext cx="466809" cy="3693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8%</a:t>
          </a:r>
        </a:p>
      </cdr:txBody>
    </cdr:sp>
  </cdr:relSizeAnchor>
  <cdr:relSizeAnchor xmlns:cdr="http://schemas.openxmlformats.org/drawingml/2006/chartDrawing">
    <cdr:from>
      <cdr:x>0.5443</cdr:x>
      <cdr:y>0.49949</cdr:y>
    </cdr:from>
    <cdr:to>
      <cdr:x>0.64693</cdr:x>
      <cdr:y>0.58251</cdr:y>
    </cdr:to>
    <cdr:sp macro="" textlink="">
      <cdr:nvSpPr>
        <cdr:cNvPr id="6" name="TextBox 18">
          <a:extLst xmlns:a="http://schemas.openxmlformats.org/drawingml/2006/main">
            <a:ext uri="{FF2B5EF4-FFF2-40B4-BE49-F238E27FC236}">
              <a16:creationId xmlns:a16="http://schemas.microsoft.com/office/drawing/2014/main" id="{48E16C8A-B2CD-B153-10BB-099814D5E655}"/>
            </a:ext>
          </a:extLst>
        </cdr:cNvPr>
        <cdr:cNvSpPr txBox="1"/>
      </cdr:nvSpPr>
      <cdr:spPr>
        <a:xfrm xmlns:a="http://schemas.openxmlformats.org/drawingml/2006/main">
          <a:off x="3096344" y="2221981"/>
          <a:ext cx="583824" cy="3693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91%</a:t>
          </a:r>
        </a:p>
      </cdr:txBody>
    </cdr:sp>
  </cdr:relSizeAnchor>
  <cdr:relSizeAnchor xmlns:cdr="http://schemas.openxmlformats.org/drawingml/2006/chartDrawing">
    <cdr:from>
      <cdr:x>0.55037</cdr:x>
      <cdr:y>0.34343</cdr:y>
    </cdr:from>
    <cdr:to>
      <cdr:x>0.63243</cdr:x>
      <cdr:y>0.42645</cdr:y>
    </cdr:to>
    <cdr:sp macro="" textlink="">
      <cdr:nvSpPr>
        <cdr:cNvPr id="7" name="TextBox 18">
          <a:extLst xmlns:a="http://schemas.openxmlformats.org/drawingml/2006/main">
            <a:ext uri="{FF2B5EF4-FFF2-40B4-BE49-F238E27FC236}">
              <a16:creationId xmlns:a16="http://schemas.microsoft.com/office/drawing/2014/main" id="{48E16C8A-B2CD-B153-10BB-099814D5E655}"/>
            </a:ext>
          </a:extLst>
        </cdr:cNvPr>
        <cdr:cNvSpPr txBox="1"/>
      </cdr:nvSpPr>
      <cdr:spPr>
        <a:xfrm xmlns:a="http://schemas.openxmlformats.org/drawingml/2006/main">
          <a:off x="3130841" y="1527723"/>
          <a:ext cx="466809" cy="3693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9%</a:t>
          </a:r>
        </a:p>
      </cdr:txBody>
    </cdr:sp>
  </cdr:relSizeAnchor>
  <cdr:relSizeAnchor xmlns:cdr="http://schemas.openxmlformats.org/drawingml/2006/chartDrawing">
    <cdr:from>
      <cdr:x>0.6962</cdr:x>
      <cdr:y>0.49616</cdr:y>
    </cdr:from>
    <cdr:to>
      <cdr:x>0.79883</cdr:x>
      <cdr:y>0.57919</cdr:y>
    </cdr:to>
    <cdr:sp macro="" textlink="">
      <cdr:nvSpPr>
        <cdr:cNvPr id="8" name="TextBox 18">
          <a:extLst xmlns:a="http://schemas.openxmlformats.org/drawingml/2006/main">
            <a:ext uri="{FF2B5EF4-FFF2-40B4-BE49-F238E27FC236}">
              <a16:creationId xmlns:a16="http://schemas.microsoft.com/office/drawing/2014/main" id="{FE4BA834-D05E-B462-47D1-4A136EEB7895}"/>
            </a:ext>
          </a:extLst>
        </cdr:cNvPr>
        <cdr:cNvSpPr txBox="1"/>
      </cdr:nvSpPr>
      <cdr:spPr>
        <a:xfrm xmlns:a="http://schemas.openxmlformats.org/drawingml/2006/main">
          <a:off x="3960440" y="2207153"/>
          <a:ext cx="583824" cy="36935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58%</a:t>
          </a:r>
        </a:p>
      </cdr:txBody>
    </cdr:sp>
  </cdr:relSizeAnchor>
  <cdr:relSizeAnchor xmlns:cdr="http://schemas.openxmlformats.org/drawingml/2006/chartDrawing">
    <cdr:from>
      <cdr:x>0.6962</cdr:x>
      <cdr:y>0.17242</cdr:y>
    </cdr:from>
    <cdr:to>
      <cdr:x>0.79883</cdr:x>
      <cdr:y>0.25545</cdr:y>
    </cdr:to>
    <cdr:sp macro="" textlink="">
      <cdr:nvSpPr>
        <cdr:cNvPr id="9" name="TextBox 18">
          <a:extLst xmlns:a="http://schemas.openxmlformats.org/drawingml/2006/main">
            <a:ext uri="{FF2B5EF4-FFF2-40B4-BE49-F238E27FC236}">
              <a16:creationId xmlns:a16="http://schemas.microsoft.com/office/drawing/2014/main" id="{7E43917B-0785-ED9A-9F9F-5E323D4C16F9}"/>
            </a:ext>
          </a:extLst>
        </cdr:cNvPr>
        <cdr:cNvSpPr txBox="1"/>
      </cdr:nvSpPr>
      <cdr:spPr>
        <a:xfrm xmlns:a="http://schemas.openxmlformats.org/drawingml/2006/main">
          <a:off x="3960440" y="766993"/>
          <a:ext cx="583824" cy="36935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42%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03.02.2026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уважаемый Дмитри</a:t>
            </a:r>
            <a:r>
              <a:rPr lang="ru-RU" baseline="0" dirty="0"/>
              <a:t>й Альбертович</a:t>
            </a:r>
            <a:r>
              <a:rPr lang="ru-RU" dirty="0"/>
              <a:t>! Добрый день, коллеги.</a:t>
            </a:r>
          </a:p>
          <a:p>
            <a:r>
              <a:rPr lang="ru-RU" dirty="0"/>
              <a:t>Согласно поручению</a:t>
            </a:r>
            <a:r>
              <a:rPr lang="ru-RU" baseline="0" dirty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41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385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768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59A93-0D42-EDA8-83E3-C1A14784A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4C6843D-0AC5-ECA3-F30C-E01108B4B6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3753680-9DD8-4924-B724-5D6951A919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Также такие пиктограммы</a:t>
            </a:r>
            <a:r>
              <a:rPr lang="ru-RU" baseline="0" dirty="0"/>
              <a:t> могут быть использованы, как тематический паттерн, при создании текстового слайда. </a:t>
            </a:r>
            <a:r>
              <a:rPr lang="ru-RU" i="1" baseline="0" dirty="0"/>
              <a:t>(</a:t>
            </a:r>
            <a:r>
              <a:rPr lang="ru-RU" b="1" i="1" baseline="0" dirty="0"/>
              <a:t>пока не уверен нужен ли этот слайд</a:t>
            </a:r>
            <a:r>
              <a:rPr lang="ru-RU" i="1" baseline="0" dirty="0"/>
              <a:t>)</a:t>
            </a:r>
          </a:p>
          <a:p>
            <a:endParaRPr lang="ru-RU" i="1" baseline="0" dirty="0"/>
          </a:p>
          <a:p>
            <a:r>
              <a:rPr lang="ru-RU" i="0" baseline="0" dirty="0"/>
              <a:t>След слайд</a:t>
            </a:r>
            <a:endParaRPr lang="ru-RU" i="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D60B05-157F-EB87-88D1-6D7C9B4DD7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682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824927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86007" y="732498"/>
            <a:ext cx="519045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АНАЛИЗ РАБОТЫ УЧЁНОГО СОВЕТА 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НАБЕРЕЖНОЧЕЛНИНСКОГО ИНСТИТУТА (ФИЛИАЛА) КФУ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 2025 ГОД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86008" y="3212852"/>
            <a:ext cx="5334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549F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Председатель временной комиссии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549F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По анализу решений УС НЧИ КФУ за 2025 год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Башмаков Дмитрий Александрович</a:t>
            </a: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Заведующий кафедрой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ЭЭиЭТ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26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960440" y="766993"/>
            <a:ext cx="583824" cy="369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ACA0BD-1148-ABB6-9750-C2475140024A}"/>
              </a:ext>
            </a:extLst>
          </p:cNvPr>
          <p:cNvSpPr txBox="1"/>
          <p:nvPr/>
        </p:nvSpPr>
        <p:spPr>
          <a:xfrm>
            <a:off x="964851" y="8107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Количество проведённых заседаний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9F56C91-9FF7-30DE-2BA5-2419AD0D8630}"/>
              </a:ext>
            </a:extLst>
          </p:cNvPr>
          <p:cNvSpPr/>
          <p:nvPr/>
        </p:nvSpPr>
        <p:spPr>
          <a:xfrm>
            <a:off x="899592" y="1140589"/>
            <a:ext cx="23762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Общее количество:</a:t>
            </a:r>
          </a:p>
          <a:p>
            <a:r>
              <a:rPr lang="ru-RU" dirty="0"/>
              <a:t>-    Заседаний 14;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Рассмотренных вопросов </a:t>
            </a:r>
          </a:p>
          <a:p>
            <a:r>
              <a:rPr lang="ru-RU" dirty="0"/>
              <a:t>2020 – 107, 2021 – 108; 2022 – 109; 2023 – 100; 2024 – 101; 2025 - 99.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не рассмотренных вопросов</a:t>
            </a:r>
          </a:p>
          <a:p>
            <a:r>
              <a:rPr lang="ru-RU" dirty="0"/>
              <a:t>2020 – 0, 2021 – 0, 2022 – 0, 2023 – 0; 2024 – 0; 2025 – 2.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087C4648-5B70-A2F7-10D5-8DF093612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2731670"/>
              </p:ext>
            </p:extLst>
          </p:nvPr>
        </p:nvGraphicFramePr>
        <p:xfrm>
          <a:off x="3275856" y="580621"/>
          <a:ext cx="5688632" cy="44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99F36B5-65D5-5D85-746D-9F4D753A1E12}"/>
              </a:ext>
            </a:extLst>
          </p:cNvPr>
          <p:cNvSpPr txBox="1"/>
          <p:nvPr/>
        </p:nvSpPr>
        <p:spPr>
          <a:xfrm>
            <a:off x="8163288" y="177966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21%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596AEC9-11A1-DCE3-CE7D-14B574F98472}"/>
              </a:ext>
            </a:extLst>
          </p:cNvPr>
          <p:cNvSpPr/>
          <p:nvPr/>
        </p:nvSpPr>
        <p:spPr>
          <a:xfrm>
            <a:off x="8172400" y="2787774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79%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FC8ECB-906A-F830-0721-A5609329A8EF}"/>
              </a:ext>
            </a:extLst>
          </p:cNvPr>
          <p:cNvSpPr txBox="1"/>
          <p:nvPr/>
        </p:nvSpPr>
        <p:spPr>
          <a:xfrm>
            <a:off x="3841420" y="192367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23%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10F10AA-55E4-DEA8-2E6D-43D770BFD5D3}"/>
              </a:ext>
            </a:extLst>
          </p:cNvPr>
          <p:cNvSpPr/>
          <p:nvPr/>
        </p:nvSpPr>
        <p:spPr>
          <a:xfrm>
            <a:off x="3841420" y="2802582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77%</a:t>
            </a:r>
          </a:p>
        </p:txBody>
      </p:sp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FACB79-5660-E909-7C0E-D61FDBD1E9BD}"/>
              </a:ext>
            </a:extLst>
          </p:cNvPr>
          <p:cNvSpPr txBox="1"/>
          <p:nvPr/>
        </p:nvSpPr>
        <p:spPr>
          <a:xfrm>
            <a:off x="1043608" y="8753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Объём рассмотренных вопросов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F84C811-53E8-2769-4346-585B09149B53}"/>
              </a:ext>
            </a:extLst>
          </p:cNvPr>
          <p:cNvSpPr/>
          <p:nvPr/>
        </p:nvSpPr>
        <p:spPr>
          <a:xfrm>
            <a:off x="860280" y="503654"/>
            <a:ext cx="25090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Общее количество рассмотренных вопросов 107.</a:t>
            </a:r>
          </a:p>
          <a:p>
            <a:pPr marL="285750" indent="-285750">
              <a:buFontTx/>
              <a:buChar char="-"/>
            </a:pPr>
            <a:r>
              <a:rPr lang="ru-RU" dirty="0"/>
              <a:t>Запланированных вопросов: 23;</a:t>
            </a:r>
          </a:p>
          <a:p>
            <a:pPr marL="285750" indent="-285750">
              <a:buFontTx/>
              <a:buChar char="-"/>
            </a:pPr>
            <a:r>
              <a:rPr lang="ru-RU" dirty="0"/>
              <a:t>Дополнительно введённых в основную часть вопросов: 27;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Рассмотренные в разном вопросы: 49.</a:t>
            </a:r>
          </a:p>
          <a:p>
            <a:r>
              <a:rPr lang="ru-RU" dirty="0"/>
              <a:t>Вопросы связанные с образовательной деятельностью:</a:t>
            </a:r>
          </a:p>
          <a:p>
            <a:r>
              <a:rPr lang="ru-RU" dirty="0"/>
              <a:t>26 – 26% от общего количества.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CAF42FDA-130F-1461-C1A7-DF33187F32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4104856"/>
              </p:ext>
            </p:extLst>
          </p:nvPr>
        </p:nvGraphicFramePr>
        <p:xfrm>
          <a:off x="3269332" y="680457"/>
          <a:ext cx="5616624" cy="4445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E3F06DB0-2EA2-8660-3D08-09BC44A930F0}"/>
              </a:ext>
            </a:extLst>
          </p:cNvPr>
          <p:cNvSpPr txBox="1"/>
          <p:nvPr/>
        </p:nvSpPr>
        <p:spPr>
          <a:xfrm>
            <a:off x="3770831" y="219591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49%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FA63E04-5A26-042F-8F2A-B7BD4F5701B4}"/>
              </a:ext>
            </a:extLst>
          </p:cNvPr>
          <p:cNvSpPr/>
          <p:nvPr/>
        </p:nvSpPr>
        <p:spPr>
          <a:xfrm>
            <a:off x="4856144" y="2194638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51%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869D8E2-0996-05CF-E2C2-D86DCA74B9B0}"/>
              </a:ext>
            </a:extLst>
          </p:cNvPr>
          <p:cNvSpPr/>
          <p:nvPr/>
        </p:nvSpPr>
        <p:spPr>
          <a:xfrm>
            <a:off x="7164288" y="2176687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23%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F6824ED-C77B-17DC-75A8-5C91030A3F83}"/>
              </a:ext>
            </a:extLst>
          </p:cNvPr>
          <p:cNvSpPr/>
          <p:nvPr/>
        </p:nvSpPr>
        <p:spPr>
          <a:xfrm>
            <a:off x="8083019" y="2146289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28%</a:t>
            </a:r>
          </a:p>
        </p:txBody>
      </p:sp>
    </p:spTree>
    <p:extLst>
      <p:ext uri="{BB962C8B-B14F-4D97-AF65-F5344CB8AC3E}">
        <p14:creationId xmlns:p14="http://schemas.microsoft.com/office/powerpoint/2010/main" val="1558185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B70197-A00C-DBDA-BB54-61D73C7CDD0A}"/>
              </a:ext>
            </a:extLst>
          </p:cNvPr>
          <p:cNvSpPr txBox="1"/>
          <p:nvPr/>
        </p:nvSpPr>
        <p:spPr>
          <a:xfrm>
            <a:off x="1043608" y="8753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Структура принятых решений</a:t>
            </a:r>
          </a:p>
          <a:p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4C9EB13-B669-21D3-BB5C-8FE1DBEB76C4}"/>
              </a:ext>
            </a:extLst>
          </p:cNvPr>
          <p:cNvSpPr/>
          <p:nvPr/>
        </p:nvSpPr>
        <p:spPr>
          <a:xfrm>
            <a:off x="899592" y="1113874"/>
            <a:ext cx="216131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Общее количество принятых решений 131.</a:t>
            </a:r>
          </a:p>
          <a:p>
            <a:pPr marL="285750" indent="-285750">
              <a:buFontTx/>
              <a:buChar char="-"/>
            </a:pPr>
            <a:r>
              <a:rPr lang="ru-RU" dirty="0"/>
              <a:t>Принятых к сведению 0;</a:t>
            </a:r>
          </a:p>
          <a:p>
            <a:pPr marL="285750" indent="-285750">
              <a:buFontTx/>
              <a:buChar char="-"/>
            </a:pPr>
            <a:r>
              <a:rPr lang="ru-RU" dirty="0"/>
              <a:t>Утверждённых 111;</a:t>
            </a:r>
          </a:p>
          <a:p>
            <a:pPr marL="285750" indent="-285750">
              <a:buFontTx/>
              <a:buChar char="-"/>
            </a:pPr>
            <a:r>
              <a:rPr lang="ru-RU" dirty="0"/>
              <a:t>Вынесенных на рассмотрение Ученого совета КФУ 26.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0C03F9A9-4D90-0D87-BB8B-41D967477A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5440264"/>
              </p:ext>
            </p:extLst>
          </p:nvPr>
        </p:nvGraphicFramePr>
        <p:xfrm>
          <a:off x="3284121" y="357534"/>
          <a:ext cx="5891192" cy="4785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023721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B70197-A00C-DBDA-BB54-61D73C7CDD0A}"/>
              </a:ext>
            </a:extLst>
          </p:cNvPr>
          <p:cNvSpPr txBox="1"/>
          <p:nvPr/>
        </p:nvSpPr>
        <p:spPr>
          <a:xfrm>
            <a:off x="1043608" y="8753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Посещаемость заседаний учёного совета</a:t>
            </a:r>
          </a:p>
          <a:p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4C9EB13-B669-21D3-BB5C-8FE1DBEB76C4}"/>
              </a:ext>
            </a:extLst>
          </p:cNvPr>
          <p:cNvSpPr/>
          <p:nvPr/>
        </p:nvSpPr>
        <p:spPr>
          <a:xfrm>
            <a:off x="887939" y="1707654"/>
            <a:ext cx="21613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Средняя посещаемость за 2025 год составила 86,1%.</a:t>
            </a:r>
          </a:p>
          <a:p>
            <a:r>
              <a:rPr lang="ru-RU" dirty="0"/>
              <a:t>В 2024 году посещаемость 87,3%.</a:t>
            </a:r>
          </a:p>
          <a:p>
            <a:endParaRPr lang="ru-RU" dirty="0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832D06A8-DCA2-9CD2-9CF8-B205E74FE1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5746083"/>
              </p:ext>
            </p:extLst>
          </p:nvPr>
        </p:nvGraphicFramePr>
        <p:xfrm>
          <a:off x="3049250" y="535165"/>
          <a:ext cx="5979771" cy="4277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663020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B96CD-12D6-24F2-E024-04C65B31D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7AC3EDC-E0BA-749B-CBF7-69FF2E140963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>
            <a:extLst>
              <a:ext uri="{FF2B5EF4-FFF2-40B4-BE49-F238E27FC236}">
                <a16:creationId xmlns:a16="http://schemas.microsoft.com/office/drawing/2014/main" id="{C388B6A0-478C-6EC2-57C5-6B13D72AE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id="{B6E91F95-2B1B-3CDB-3A02-38D43432E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id="{5143B2D6-9BAF-77F2-5DE7-19A5CF125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482C0E-74CA-8931-F897-10355F8DF0EA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1A474B-F2CE-FF23-68EF-BB8BE103190F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3076" name="Picture 4" descr="C:\Users\MSShafigullin\Desktop\2020\Презентация КФУ\Пиктограммы и иконки\1772916-school-and-education\1772916-school-and-education\png\036-astronomy.png">
            <a:extLst>
              <a:ext uri="{FF2B5EF4-FFF2-40B4-BE49-F238E27FC236}">
                <a16:creationId xmlns:a16="http://schemas.microsoft.com/office/drawing/2014/main" id="{B3B5D537-1023-6207-39DC-4ACFAD3F18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705600" y="133350"/>
            <a:ext cx="24384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:\Users\MSShafigullin\Desktop\2020\5+\5+ (white).png">
            <a:extLst>
              <a:ext uri="{FF2B5EF4-FFF2-40B4-BE49-F238E27FC236}">
                <a16:creationId xmlns:a16="http://schemas.microsoft.com/office/drawing/2014/main" id="{3A7124AF-D160-4A5A-A286-168A8DF79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2370CC-AB43-7AB6-C1C2-1F9077F9F1B2}"/>
              </a:ext>
            </a:extLst>
          </p:cNvPr>
          <p:cNvSpPr txBox="1"/>
          <p:nvPr/>
        </p:nvSpPr>
        <p:spPr>
          <a:xfrm>
            <a:off x="1043608" y="9592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Проект решения комиссии по анализу работу Учёного совета НЧИ КФУ за 2025 г.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E78BF37-E53D-58EC-68FC-D385C2787DF5}"/>
              </a:ext>
            </a:extLst>
          </p:cNvPr>
          <p:cNvSpPr/>
          <p:nvPr/>
        </p:nvSpPr>
        <p:spPr>
          <a:xfrm>
            <a:off x="997330" y="897598"/>
            <a:ext cx="5590894" cy="2339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Признать работу УС НЧИ КФУ за 2025 год удовлетворительной.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Рекомендовать в установленные сроки инициаторам вопросов предоставлять документы на рассмотрение на учёный совет.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Рекомендовать руководителям структурных подразделений планировать свою деятельность с учётом графика заседаний УС НЧИ КФУ.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587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1510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267744" y="2355726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</TotalTime>
  <Words>580</Words>
  <Application>Microsoft Office PowerPoint</Application>
  <PresentationFormat>Экран (16:9)</PresentationFormat>
  <Paragraphs>104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PT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Admin</cp:lastModifiedBy>
  <cp:revision>77</cp:revision>
  <dcterms:created xsi:type="dcterms:W3CDTF">2020-07-15T10:53:07Z</dcterms:created>
  <dcterms:modified xsi:type="dcterms:W3CDTF">2026-02-03T06:54:20Z</dcterms:modified>
</cp:coreProperties>
</file>