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299" r:id="rId3"/>
    <p:sldId id="301" r:id="rId4"/>
    <p:sldId id="309" r:id="rId5"/>
    <p:sldId id="310" r:id="rId6"/>
    <p:sldId id="311" r:id="rId7"/>
    <p:sldId id="257" r:id="rId8"/>
    <p:sldId id="293" r:id="rId9"/>
    <p:sldId id="351" r:id="rId10"/>
    <p:sldId id="349" r:id="rId11"/>
    <p:sldId id="326" r:id="rId12"/>
    <p:sldId id="327" r:id="rId13"/>
    <p:sldId id="288" r:id="rId14"/>
    <p:sldId id="295" r:id="rId15"/>
    <p:sldId id="314" r:id="rId16"/>
    <p:sldId id="317" r:id="rId17"/>
    <p:sldId id="320" r:id="rId18"/>
    <p:sldId id="319" r:id="rId19"/>
    <p:sldId id="321" r:id="rId20"/>
    <p:sldId id="318" r:id="rId21"/>
    <p:sldId id="324" r:id="rId22"/>
    <p:sldId id="316" r:id="rId23"/>
    <p:sldId id="258" r:id="rId24"/>
    <p:sldId id="286" r:id="rId25"/>
    <p:sldId id="302" r:id="rId26"/>
    <p:sldId id="287" r:id="rId27"/>
    <p:sldId id="290" r:id="rId28"/>
    <p:sldId id="291" r:id="rId29"/>
    <p:sldId id="343" r:id="rId30"/>
    <p:sldId id="337" r:id="rId31"/>
    <p:sldId id="335" r:id="rId32"/>
    <p:sldId id="350" r:id="rId33"/>
    <p:sldId id="332" r:id="rId34"/>
    <p:sldId id="336" r:id="rId35"/>
    <p:sldId id="273" r:id="rId36"/>
    <p:sldId id="339" r:id="rId37"/>
    <p:sldId id="338" r:id="rId38"/>
    <p:sldId id="341" r:id="rId39"/>
    <p:sldId id="340" r:id="rId40"/>
    <p:sldId id="274" r:id="rId41"/>
    <p:sldId id="328" r:id="rId42"/>
    <p:sldId id="330" r:id="rId43"/>
    <p:sldId id="333" r:id="rId44"/>
    <p:sldId id="334" r:id="rId45"/>
    <p:sldId id="276" r:id="rId46"/>
    <p:sldId id="342" r:id="rId47"/>
    <p:sldId id="275" r:id="rId48"/>
    <p:sldId id="344" r:id="rId49"/>
    <p:sldId id="345" r:id="rId50"/>
    <p:sldId id="347" r:id="rId51"/>
    <p:sldId id="346" r:id="rId52"/>
    <p:sldId id="348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9415" autoAdjust="0"/>
  </p:normalViewPr>
  <p:slideViewPr>
    <p:cSldViewPr>
      <p:cViewPr varScale="1">
        <p:scale>
          <a:sx n="118" d="100"/>
          <a:sy n="11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E1E1D-9C77-464F-BD8F-7B6AE3B18CBE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91472-7204-42CF-8E97-00F264B2E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90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A9F2605-1D3F-4A83-966E-67FC7836C8F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66EC351-DC55-4C3E-9A25-881EF81010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Инфекционные заболевания и вклад микроорганизмов в неинфекционные патологии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Патогенные микроорганизмы</a:t>
            </a:r>
          </a:p>
        </p:txBody>
      </p:sp>
    </p:spTree>
    <p:extLst>
      <p:ext uri="{BB962C8B-B14F-4D97-AF65-F5344CB8AC3E}">
        <p14:creationId xmlns:p14="http://schemas.microsoft.com/office/powerpoint/2010/main" val="12847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412552" cy="511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99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\Desktop\slide-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57373" cy="634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7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ilinsk\Desktop\7560805283441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22802"/>
            <a:ext cx="7250863" cy="543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11805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2020 году смертность (число смертей в расчете на 1000 населения) в России выросла на 17,9% — с 12,3 до 14,5 случая</a:t>
            </a:r>
          </a:p>
        </p:txBody>
      </p:sp>
    </p:spTree>
    <p:extLst>
      <p:ext uri="{BB962C8B-B14F-4D97-AF65-F5344CB8AC3E}">
        <p14:creationId xmlns:p14="http://schemas.microsoft.com/office/powerpoint/2010/main" val="1877026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oilinsk\Desktop\D460E605-5F30-462C-9D61-052EDD6BF147_w1080_r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6983" cy="666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842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oilinsk\Desktop\BJdzAVu5hGOJjvRzxycxAw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370"/>
            <a:ext cx="8856984" cy="669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59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Инфекция и заболевание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10844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>
                <a:solidFill>
                  <a:srgbClr val="C00000"/>
                </a:solidFill>
              </a:rPr>
              <a:t>Инфе́кция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—заражение живых организмов микроорганизмами (бактериями,  грибами, простейшими, вирусами, </a:t>
            </a:r>
            <a:r>
              <a:rPr lang="ru-RU" dirty="0" err="1"/>
              <a:t>прионами</a:t>
            </a:r>
            <a:r>
              <a:rPr lang="ru-RU" dirty="0"/>
              <a:t>). </a:t>
            </a:r>
          </a:p>
          <a:p>
            <a:pPr marL="114300" indent="0">
              <a:buNone/>
            </a:pPr>
            <a:r>
              <a:rPr lang="ru-RU" dirty="0"/>
              <a:t>Термин означает различные виды взаимодействия чужеродных микроорганизмов с организмом человека (в медицине), животных (в зоотехнике, ветеринарии), растений (в агрономии).</a:t>
            </a:r>
          </a:p>
          <a:p>
            <a:r>
              <a:rPr lang="ru-RU" b="1" dirty="0">
                <a:solidFill>
                  <a:srgbClr val="C00000"/>
                </a:solidFill>
              </a:rPr>
              <a:t>Заболевание</a:t>
            </a:r>
            <a:r>
              <a:rPr lang="ru-RU" dirty="0"/>
              <a:t> - ответ на действие патогенных факторов, проявляющийся в нарушении нормальной жизнедеятельности</a:t>
            </a:r>
          </a:p>
        </p:txBody>
      </p:sp>
      <p:pic>
        <p:nvPicPr>
          <p:cNvPr id="1026" name="Picture 2" descr="C:\Users\Ильинская\Desktop\adenovirysnaya-infekciya-gl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95" y="4826254"/>
            <a:ext cx="2466257" cy="157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Nmeningitid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050" y="4826254"/>
            <a:ext cx="2068736" cy="157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978" y="396441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Аденовирус   	      </a:t>
            </a:r>
            <a:r>
              <a:rPr lang="en-US" dirty="0"/>
              <a:t>Neisseria </a:t>
            </a:r>
            <a:r>
              <a:rPr lang="en-US" dirty="0" err="1"/>
              <a:t>meningitidis</a:t>
            </a:r>
            <a:r>
              <a:rPr lang="en-US" dirty="0"/>
              <a:t>  </a:t>
            </a:r>
            <a:r>
              <a:rPr lang="ru-RU" dirty="0"/>
              <a:t>                </a:t>
            </a:r>
            <a:r>
              <a:rPr lang="ru-RU" dirty="0" err="1"/>
              <a:t>Дерматофиты</a:t>
            </a:r>
            <a:endParaRPr lang="ru-RU" dirty="0"/>
          </a:p>
        </p:txBody>
      </p:sp>
      <p:pic>
        <p:nvPicPr>
          <p:cNvPr id="1028" name="Picture 4" descr="C:\Users\Ильинская\Pictures\imagesZT11NEE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456" y="4817811"/>
            <a:ext cx="2145035" cy="155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048" y="431328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/>
              <a:t>(</a:t>
            </a:r>
            <a:r>
              <a:rPr lang="en-US" sz="1200" i="1" dirty="0" err="1"/>
              <a:t>Microsporum</a:t>
            </a:r>
            <a:r>
              <a:rPr lang="en-US" sz="1200" i="1" dirty="0"/>
              <a:t>, </a:t>
            </a:r>
            <a:r>
              <a:rPr lang="en-US" sz="1200" i="1" dirty="0" err="1"/>
              <a:t>Trichophyton</a:t>
            </a:r>
            <a:r>
              <a:rPr lang="en-US" sz="1200" i="1" dirty="0"/>
              <a:t>, </a:t>
            </a:r>
            <a:r>
              <a:rPr lang="en-US" sz="1200" i="1" dirty="0" err="1"/>
              <a:t>Epidermophyton</a:t>
            </a:r>
            <a:r>
              <a:rPr lang="ru-RU" sz="1200" i="1" dirty="0"/>
              <a:t>)</a:t>
            </a:r>
            <a:r>
              <a:rPr lang="en-US" dirty="0"/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74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интенсивность эпидемических процессов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Спорадическая заболеваемость </a:t>
            </a:r>
            <a:r>
              <a:rPr lang="ru-RU" dirty="0"/>
              <a:t>- единичные, как бы не связанные между собой случаи болезни (не более 10 на 100 тыс. населения).</a:t>
            </a:r>
            <a:br>
              <a:rPr lang="ru-RU" dirty="0"/>
            </a:br>
            <a:endParaRPr lang="ru-RU" dirty="0"/>
          </a:p>
          <a:p>
            <a:r>
              <a:rPr lang="ru-RU" b="1" i="1" dirty="0">
                <a:solidFill>
                  <a:srgbClr val="FF0000"/>
                </a:solidFill>
              </a:rPr>
              <a:t>Эпидемическая заболеваемость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(эпидемия) - групповая заболеваемость ( 20-100 на 100 тыс. населения).</a:t>
            </a:r>
            <a:br>
              <a:rPr lang="ru-RU" dirty="0"/>
            </a:br>
            <a:endParaRPr lang="ru-RU" dirty="0"/>
          </a:p>
          <a:p>
            <a:r>
              <a:rPr lang="ru-RU" b="1" i="1" dirty="0">
                <a:solidFill>
                  <a:srgbClr val="FF0000"/>
                </a:solidFill>
              </a:rPr>
              <a:t>Пандемия</a:t>
            </a:r>
            <a:r>
              <a:rPr lang="ru-RU" b="1" i="1" dirty="0"/>
              <a:t> </a:t>
            </a:r>
            <a:r>
              <a:rPr lang="ru-RU" dirty="0"/>
              <a:t>- массовое распространение инфекционной болезни на большие территории.</a:t>
            </a:r>
            <a:br>
              <a:rPr lang="ru-RU" dirty="0"/>
            </a:br>
            <a:endParaRPr lang="ru-RU" dirty="0"/>
          </a:p>
          <a:p>
            <a:r>
              <a:rPr lang="ru-RU" dirty="0"/>
              <a:t>В соответствии с распространенностью инфекционные заболевания также выделяют </a:t>
            </a:r>
            <a:r>
              <a:rPr lang="ru-RU" b="1" i="1" dirty="0"/>
              <a:t>повсеместные </a:t>
            </a:r>
            <a:r>
              <a:rPr lang="ru-RU" dirty="0"/>
              <a:t>(</a:t>
            </a:r>
            <a:r>
              <a:rPr lang="ru-RU" dirty="0" err="1"/>
              <a:t>убиквитарные</a:t>
            </a:r>
            <a:r>
              <a:rPr lang="ru-RU" dirty="0"/>
              <a:t>) и </a:t>
            </a:r>
            <a:r>
              <a:rPr lang="ru-RU" b="1" i="1" dirty="0"/>
              <a:t>эндемичные инфекции, </a:t>
            </a:r>
            <a:r>
              <a:rPr lang="ru-RU" dirty="0"/>
              <a:t>выявляемые на определенных, нередко небольших территориях.</a:t>
            </a:r>
            <a:br>
              <a:rPr lang="ru-RU" dirty="0"/>
            </a:br>
            <a:endParaRPr lang="ru-RU" dirty="0"/>
          </a:p>
          <a:p>
            <a:r>
              <a:rPr lang="ru-RU" b="1" i="1" dirty="0"/>
              <a:t>Экзотические болезни</a:t>
            </a:r>
            <a:r>
              <a:rPr lang="ru-RU" dirty="0"/>
              <a:t> - не свойственные данной территории. Они могут быть следствием завоза возбудителей инфицированными людьми или животными, с пищевыми продуктами или различными изделиями.</a:t>
            </a:r>
            <a:br>
              <a:rPr lang="ru-RU" dirty="0"/>
            </a:br>
            <a:endParaRPr lang="ru-RU" dirty="0"/>
          </a:p>
          <a:p>
            <a:r>
              <a:rPr lang="ru-RU" b="1" i="1" dirty="0"/>
              <a:t>Конвенционные </a:t>
            </a:r>
            <a:r>
              <a:rPr lang="ru-RU" dirty="0"/>
              <a:t>(карантинные) </a:t>
            </a:r>
            <a:r>
              <a:rPr lang="ru-RU" b="1" i="1" dirty="0"/>
              <a:t>болезни</a:t>
            </a:r>
            <a:r>
              <a:rPr lang="ru-RU" dirty="0"/>
              <a:t> - наиболее опасные болезни, склонные к быстрому распространению, например, чума, холера, оспа, желтая лихорадка. Система информации и меры профилактики в этих случаях обусловлены международными соглашениями (конвенцией).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41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ilinsk\Desktop\2_22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380"/>
            <a:ext cx="864096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503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Перечень особо опасных инфекций, подлежащие</a:t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международному надзору</a:t>
            </a:r>
            <a:br>
              <a:rPr lang="ru-RU" sz="2000" b="1" dirty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• сыпной и возвратный тифы,</a:t>
            </a:r>
          </a:p>
          <a:p>
            <a:pPr marL="114300" indent="0">
              <a:buNone/>
            </a:pPr>
            <a:r>
              <a:rPr lang="ru-RU" dirty="0"/>
              <a:t>• грипп (новые подтипы),</a:t>
            </a:r>
          </a:p>
          <a:p>
            <a:pPr marL="114300" indent="0">
              <a:buNone/>
            </a:pPr>
            <a:r>
              <a:rPr lang="ru-RU" dirty="0"/>
              <a:t>• полиомиелит,</a:t>
            </a:r>
          </a:p>
          <a:p>
            <a:pPr marL="114300" indent="0">
              <a:buNone/>
            </a:pPr>
            <a:r>
              <a:rPr lang="ru-RU" dirty="0"/>
              <a:t>• малярия,</a:t>
            </a:r>
          </a:p>
          <a:p>
            <a:pPr marL="114300" indent="0">
              <a:buNone/>
            </a:pPr>
            <a:r>
              <a:rPr lang="ru-RU" dirty="0"/>
              <a:t>• холера,</a:t>
            </a:r>
          </a:p>
          <a:p>
            <a:pPr marL="114300" indent="0">
              <a:buNone/>
            </a:pPr>
            <a:r>
              <a:rPr lang="ru-RU" dirty="0"/>
              <a:t>• чума (легочная форма),</a:t>
            </a:r>
          </a:p>
          <a:p>
            <a:pPr marL="114300" indent="0">
              <a:buNone/>
            </a:pPr>
            <a:r>
              <a:rPr lang="ru-RU" dirty="0"/>
              <a:t>• желтая и </a:t>
            </a:r>
            <a:r>
              <a:rPr lang="ru-RU" dirty="0" err="1"/>
              <a:t>гемморагические</a:t>
            </a:r>
            <a:r>
              <a:rPr lang="ru-RU" dirty="0"/>
              <a:t> лихорадки (</a:t>
            </a:r>
            <a:r>
              <a:rPr lang="ru-RU" dirty="0" err="1"/>
              <a:t>Ласса</a:t>
            </a:r>
            <a:r>
              <a:rPr lang="ru-RU" dirty="0"/>
              <a:t>, Марбург, </a:t>
            </a:r>
            <a:r>
              <a:rPr lang="ru-RU" dirty="0" err="1"/>
              <a:t>Эбола</a:t>
            </a:r>
            <a:r>
              <a:rPr lang="ru-RU" dirty="0"/>
              <a:t>, Западного Нила).</a:t>
            </a:r>
          </a:p>
        </p:txBody>
      </p:sp>
    </p:spTree>
    <p:extLst>
      <p:ext uri="{BB962C8B-B14F-4D97-AF65-F5344CB8AC3E}">
        <p14:creationId xmlns:p14="http://schemas.microsoft.com/office/powerpoint/2010/main" val="20196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Пандемия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" y="1752600"/>
            <a:ext cx="7775223" cy="437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274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314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183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ИНФЕКЦИОННЫХ ЗАБОЛЕВАНИЙ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i="1" dirty="0"/>
              <a:t>Инфицирующая доза </a:t>
            </a:r>
            <a:r>
              <a:rPr lang="ru-RU" sz="2900" dirty="0"/>
              <a:t>– </a:t>
            </a:r>
            <a:r>
              <a:rPr lang="ru-RU" sz="2900" i="1" dirty="0"/>
              <a:t>минимальное количество микробных клеток, способных вызывать инфекционный процесс</a:t>
            </a:r>
            <a:r>
              <a:rPr lang="ru-RU" sz="2900" dirty="0"/>
              <a:t>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Входные ворота инфекции</a:t>
            </a:r>
            <a:r>
              <a:rPr lang="ru-RU" sz="2900" b="1" dirty="0"/>
              <a:t> </a:t>
            </a:r>
            <a:r>
              <a:rPr lang="ru-RU" sz="2900" dirty="0"/>
              <a:t>– </a:t>
            </a:r>
            <a:r>
              <a:rPr lang="ru-RU" sz="2900" i="1" dirty="0"/>
              <a:t>место проникновения возбудителя в организм человека через определенные ткани, лишенные физиологической защиты против конкретного вида возбудителя.</a:t>
            </a:r>
            <a:r>
              <a:rPr lang="ru-RU" sz="2900" dirty="0"/>
              <a:t/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Очаг инфекции</a:t>
            </a:r>
            <a:r>
              <a:rPr lang="ru-RU" sz="2900" b="1" dirty="0"/>
              <a:t> </a:t>
            </a:r>
            <a:r>
              <a:rPr lang="ru-RU" sz="2900" dirty="0"/>
              <a:t>(очаговая инфекция) – размножение возбудителя в месте внедрения.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Генерализованная</a:t>
            </a:r>
            <a:r>
              <a:rPr lang="ru-RU" sz="2900" b="1" i="1" dirty="0"/>
              <a:t> форма инфекции </a:t>
            </a:r>
            <a:r>
              <a:rPr lang="ru-RU" sz="2900" dirty="0"/>
              <a:t>- инфекция, при которой возбудитель распространяется по организму </a:t>
            </a:r>
            <a:r>
              <a:rPr lang="ru-RU" sz="2900" dirty="0" err="1"/>
              <a:t>лимфогенным</a:t>
            </a:r>
            <a:r>
              <a:rPr lang="ru-RU" sz="2900" dirty="0"/>
              <a:t> или гематогенным путем.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Бактериемия </a:t>
            </a:r>
            <a:r>
              <a:rPr lang="ru-RU" sz="2900" dirty="0"/>
              <a:t>– циркуляция в крови бактерий.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Фунгемия</a:t>
            </a:r>
            <a:r>
              <a:rPr lang="ru-RU" sz="2900" dirty="0"/>
              <a:t> - циркуляция в крови грибов.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Вирусемия</a:t>
            </a:r>
            <a:r>
              <a:rPr lang="ru-RU" sz="2900" dirty="0"/>
              <a:t> - циркуляция в крови вирусов.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Паразитемия</a:t>
            </a:r>
            <a:r>
              <a:rPr lang="ru-RU" sz="2900" dirty="0"/>
              <a:t> – циркуляция в крови простейших </a:t>
            </a:r>
            <a:r>
              <a:rPr lang="ru-RU" dirty="0"/>
              <a:t>и гельминтов.</a:t>
            </a:r>
          </a:p>
        </p:txBody>
      </p:sp>
    </p:spTree>
    <p:extLst>
      <p:ext uri="{BB962C8B-B14F-4D97-AF65-F5344CB8AC3E}">
        <p14:creationId xmlns:p14="http://schemas.microsoft.com/office/powerpoint/2010/main" val="245295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Защитные механизмы организма</a:t>
            </a:r>
          </a:p>
        </p:txBody>
      </p:sp>
      <p:pic>
        <p:nvPicPr>
          <p:cNvPr id="6147" name="Picture 3" descr="C:\Users\Ольга\Desktop\301_r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563245" cy="450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176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ИММУНИТЕТ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Иммунитет — это способность многоклеточных организмов поддерживать постоянство своего макромолекулярного состава путем удаления продуктов чужеродной генетической информации, что обеспечивает устойчивость к инфекционным агентам и резистентность к опухолям. </a:t>
            </a:r>
          </a:p>
          <a:p>
            <a:r>
              <a:rPr lang="ru-RU" dirty="0"/>
              <a:t>Различают 2 типа иммунного ответа: </a:t>
            </a:r>
            <a:r>
              <a:rPr lang="ru-RU" dirty="0">
                <a:solidFill>
                  <a:srgbClr val="FF0000"/>
                </a:solidFill>
              </a:rPr>
              <a:t>клеточный </a:t>
            </a:r>
            <a:r>
              <a:rPr lang="ru-RU" dirty="0"/>
              <a:t>и </a:t>
            </a:r>
            <a:r>
              <a:rPr lang="ru-RU" dirty="0">
                <a:solidFill>
                  <a:srgbClr val="FF0000"/>
                </a:solidFill>
              </a:rPr>
              <a:t>гуморальный.</a:t>
            </a:r>
            <a:r>
              <a:rPr lang="ru-RU" dirty="0"/>
              <a:t> Результатом клеточного ответа является разрушение чужеродного агента и формирование клеточной памяти на случай повторного заражения. </a:t>
            </a:r>
          </a:p>
          <a:p>
            <a:r>
              <a:rPr lang="ru-RU" dirty="0"/>
              <a:t>В результате гуморального ответа образуются антитела – белки, специфически настроенные против конкретного патологического агента. </a:t>
            </a:r>
          </a:p>
        </p:txBody>
      </p:sp>
    </p:spTree>
    <p:extLst>
      <p:ext uri="{BB962C8B-B14F-4D97-AF65-F5344CB8AC3E}">
        <p14:creationId xmlns:p14="http://schemas.microsoft.com/office/powerpoint/2010/main" val="374204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61" y="332656"/>
            <a:ext cx="8357111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547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60907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208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35500" cy="619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725144"/>
            <a:ext cx="1872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нейтрофилы, моноциты, макрофаги, дендритные клетки и тучные клетки</a:t>
            </a:r>
          </a:p>
        </p:txBody>
      </p:sp>
    </p:spTree>
    <p:extLst>
      <p:ext uri="{BB962C8B-B14F-4D97-AF65-F5344CB8AC3E}">
        <p14:creationId xmlns:p14="http://schemas.microsoft.com/office/powerpoint/2010/main" val="2462718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644364"/>
          </a:xfrm>
        </p:spPr>
        <p:txBody>
          <a:bodyPr/>
          <a:lstStyle/>
          <a:p>
            <a:r>
              <a:rPr lang="ru-RU" dirty="0"/>
              <a:t>Функции фагоцитов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42718"/>
            <a:ext cx="8280920" cy="564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867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49694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5229200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Где ошибка?</a:t>
            </a:r>
          </a:p>
        </p:txBody>
      </p:sp>
    </p:spTree>
    <p:extLst>
      <p:ext uri="{BB962C8B-B14F-4D97-AF65-F5344CB8AC3E}">
        <p14:creationId xmlns:p14="http://schemas.microsoft.com/office/powerpoint/2010/main" val="2904619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7" y="145232"/>
            <a:ext cx="8793409" cy="659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1697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313356" cy="6235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023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Патогенность микроорганизмов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ru-RU" dirty="0"/>
              <a:t>Все существующие микроорганизмы подразделяют на:</a:t>
            </a:r>
          </a:p>
          <a:p>
            <a:r>
              <a:rPr lang="ru-RU" b="1" dirty="0">
                <a:solidFill>
                  <a:srgbClr val="C00000"/>
                </a:solidFill>
              </a:rPr>
              <a:t>патогенные </a:t>
            </a:r>
          </a:p>
          <a:p>
            <a:r>
              <a:rPr lang="ru-RU" b="1" dirty="0">
                <a:solidFill>
                  <a:srgbClr val="C00000"/>
                </a:solidFill>
              </a:rPr>
              <a:t>условно-патогенные</a:t>
            </a:r>
          </a:p>
          <a:p>
            <a:r>
              <a:rPr lang="ru-RU" b="1" dirty="0">
                <a:solidFill>
                  <a:srgbClr val="C00000"/>
                </a:solidFill>
              </a:rPr>
              <a:t>сапрофиты</a:t>
            </a: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Патогенность</a:t>
            </a:r>
            <a:r>
              <a:rPr lang="ru-RU" dirty="0"/>
              <a:t> – способность вызывать заболевание. Свойство вида (</a:t>
            </a:r>
            <a:r>
              <a:rPr lang="en-US" i="1" dirty="0" err="1"/>
              <a:t>Corinebacterium</a:t>
            </a:r>
            <a:r>
              <a:rPr lang="en-US" i="1" dirty="0"/>
              <a:t> </a:t>
            </a:r>
            <a:r>
              <a:rPr lang="en-US" i="1" dirty="0" err="1"/>
              <a:t>diphteriae</a:t>
            </a:r>
            <a:r>
              <a:rPr lang="en-US" i="1" dirty="0"/>
              <a:t>)</a:t>
            </a:r>
          </a:p>
          <a:p>
            <a:r>
              <a:rPr lang="ru-RU" b="1" dirty="0">
                <a:solidFill>
                  <a:srgbClr val="FF0000"/>
                </a:solidFill>
              </a:rPr>
              <a:t>Вирулентность</a:t>
            </a:r>
            <a:r>
              <a:rPr lang="ru-RU" dirty="0"/>
              <a:t> – это </a:t>
            </a:r>
            <a:r>
              <a:rPr lang="ru-RU" b="1" dirty="0">
                <a:solidFill>
                  <a:srgbClr val="00B0F0"/>
                </a:solidFill>
              </a:rPr>
              <a:t>степень патогенности</a:t>
            </a:r>
            <a:r>
              <a:rPr lang="ru-RU" dirty="0"/>
              <a:t>. Свойство штамма, определяется </a:t>
            </a:r>
            <a:r>
              <a:rPr lang="ru-RU" dirty="0" err="1"/>
              <a:t>инфекциозностью</a:t>
            </a:r>
            <a:r>
              <a:rPr lang="ru-RU" dirty="0"/>
              <a:t>, </a:t>
            </a:r>
            <a:r>
              <a:rPr lang="ru-RU" dirty="0" err="1"/>
              <a:t>инвазивностью</a:t>
            </a:r>
            <a:r>
              <a:rPr lang="ru-RU" dirty="0"/>
              <a:t> и </a:t>
            </a:r>
            <a:r>
              <a:rPr lang="ru-RU" dirty="0" err="1"/>
              <a:t>токсигенностью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2914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722542"/>
              </p:ext>
            </p:extLst>
          </p:nvPr>
        </p:nvGraphicFramePr>
        <p:xfrm>
          <a:off x="179512" y="188640"/>
          <a:ext cx="8712968" cy="6465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Патогенные бактерии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Заболевание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Возбудитель сибирской язвы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</a:rPr>
                        <a:t>Bacillus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</a:rPr>
                        <a:t>anthracis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Сибиреязвенная пустула</a:t>
                      </a:r>
                    </a:p>
                    <a:p>
                      <a:r>
                        <a:rPr lang="ru-RU" sz="1100" dirty="0"/>
                        <a:t> Легочная сибирская язва</a:t>
                      </a:r>
                    </a:p>
                    <a:p>
                      <a:r>
                        <a:rPr lang="ru-RU" sz="1100" dirty="0"/>
                        <a:t> Желудочно-кишечная сибирская язва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Палочка коклюша (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Bordetella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 pertussis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Коклюш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Хламидия пневмонии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Chlamydia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</a:rPr>
                        <a:t>pneumoniae</a:t>
                      </a:r>
                      <a:r>
                        <a:rPr lang="en-US" sz="1100" dirty="0"/>
                        <a:t>)</a:t>
                      </a:r>
                    </a:p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Внебольничные респираторные инфекции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Хламидия </a:t>
                      </a:r>
                      <a:r>
                        <a:rPr lang="ru-RU" sz="1100" dirty="0" err="1">
                          <a:effectLst/>
                        </a:rPr>
                        <a:t>трахоматис</a:t>
                      </a:r>
                      <a:r>
                        <a:rPr lang="ru-RU" sz="1100" dirty="0">
                          <a:effectLst/>
                        </a:rPr>
                        <a:t>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Chlamydia trachomatis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Негонококковый</a:t>
                      </a:r>
                      <a:r>
                        <a:rPr lang="ru-RU" sz="1100" dirty="0"/>
                        <a:t> уретрит</a:t>
                      </a:r>
                    </a:p>
                    <a:p>
                      <a:r>
                        <a:rPr lang="ru-RU" sz="1100" dirty="0"/>
                        <a:t> Трахома</a:t>
                      </a:r>
                    </a:p>
                    <a:p>
                      <a:r>
                        <a:rPr lang="ru-RU" sz="1100" dirty="0"/>
                        <a:t> Венерическая </a:t>
                      </a:r>
                      <a:r>
                        <a:rPr lang="ru-RU" sz="1100" dirty="0" err="1"/>
                        <a:t>лимфогранулема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Хламидия </a:t>
                      </a:r>
                      <a:r>
                        <a:rPr lang="ru-RU" sz="1100" dirty="0" err="1"/>
                        <a:t>пситаци</a:t>
                      </a:r>
                      <a:r>
                        <a:rPr lang="ru-RU" sz="1100" dirty="0"/>
                        <a:t>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Chlamydia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</a:rPr>
                        <a:t>psittaci</a:t>
                      </a:r>
                      <a:r>
                        <a:rPr lang="en-US" sz="1100" dirty="0"/>
                        <a:t>)</a:t>
                      </a: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Орнитоз (Попугайная лихорадка)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/>
                        <a:t>Бруцелла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err="1"/>
                        <a:t>абортус</a:t>
                      </a:r>
                      <a:r>
                        <a:rPr lang="ru-RU" sz="1100" dirty="0"/>
                        <a:t> (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</a:rPr>
                        <a:t>Brucella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</a:rPr>
                        <a:t>abortus</a:t>
                      </a:r>
                      <a:r>
                        <a:rPr lang="en-US" sz="1100" dirty="0"/>
                        <a:t>)</a:t>
                      </a: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Бруцеллез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</a:rPr>
                        <a:t>Клостридиум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ботулинум</a:t>
                      </a:r>
                      <a:r>
                        <a:rPr lang="ru-RU" sz="1100" dirty="0">
                          <a:effectLst/>
                        </a:rPr>
                        <a:t>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Clostridium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botulinum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Ботулизм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Палочка газовой гангрены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Clostridium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perfringens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Газовая гангрена</a:t>
                      </a:r>
                    </a:p>
                    <a:p>
                      <a:r>
                        <a:rPr lang="ru-RU" sz="1100" dirty="0">
                          <a:effectLst/>
                        </a:rPr>
                        <a:t> Острое пищевое отравление</a:t>
                      </a:r>
                    </a:p>
                    <a:p>
                      <a:r>
                        <a:rPr lang="ru-RU" sz="1100" dirty="0">
                          <a:effectLst/>
                        </a:rPr>
                        <a:t> Анаэробный целлюлит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Дифтерийная палочка (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Corynebacterium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diphtheriae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Дифтерия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Гемофильная палочка (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Haemophilus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influenzae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Бактериальный менингит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Инфекции верхних дыхательных путей</a:t>
                      </a:r>
                      <a:br>
                        <a:rPr lang="ru-RU" sz="1100" dirty="0">
                          <a:effectLst/>
                        </a:rPr>
                      </a:br>
                      <a:endParaRPr lang="ru-RU" sz="1100" dirty="0">
                        <a:effectLst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</a:rPr>
                        <a:t>Хеликобактер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пилори</a:t>
                      </a:r>
                      <a:r>
                        <a:rPr lang="ru-RU" sz="1100" dirty="0">
                          <a:effectLst/>
                        </a:rPr>
                        <a:t>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Helicobacter pylori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Пептическая</a:t>
                      </a:r>
                      <a:r>
                        <a:rPr lang="ru-RU" sz="1100" baseline="0" dirty="0">
                          <a:effectLst/>
                        </a:rPr>
                        <a:t> язва</a:t>
                      </a:r>
                    </a:p>
                    <a:p>
                      <a:r>
                        <a:rPr lang="ru-RU" sz="1100" dirty="0">
                          <a:effectLst/>
                        </a:rPr>
                        <a:t>В-клеточная </a:t>
                      </a:r>
                      <a:r>
                        <a:rPr lang="ru-RU" sz="1100" dirty="0" err="1">
                          <a:effectLst/>
                        </a:rPr>
                        <a:t>лимфома</a:t>
                      </a:r>
                      <a:r>
                        <a:rPr lang="ru-RU" sz="1100" dirty="0">
                          <a:effectLst/>
                        </a:rPr>
                        <a:t> желудочно-кишечного тракта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Микобактерия лепры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Mycobacterium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leprae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Проказа (Болезнь </a:t>
                      </a:r>
                      <a:r>
                        <a:rPr lang="ru-RU" sz="1100" dirty="0" err="1">
                          <a:effectLst/>
                        </a:rPr>
                        <a:t>Хансена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</a:rPr>
                        <a:t>Шигелла</a:t>
                      </a:r>
                      <a:r>
                        <a:rPr lang="ru-RU" sz="1100" dirty="0">
                          <a:effectLst/>
                        </a:rPr>
                        <a:t> соней (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Shigella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sonnei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Дизентерия/</a:t>
                      </a:r>
                      <a:r>
                        <a:rPr lang="ru-RU" sz="1100" dirty="0" err="1"/>
                        <a:t>Шигеллез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Риккетсия риккетсии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Rickettsia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</a:rPr>
                        <a:t>rickettsii</a:t>
                      </a:r>
                      <a:r>
                        <a:rPr lang="en-US" sz="1100" dirty="0"/>
                        <a:t>)</a:t>
                      </a: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Клещевой сыпной тиф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042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Домашнее задание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722659"/>
              </p:ext>
            </p:extLst>
          </p:nvPr>
        </p:nvGraphicFramePr>
        <p:xfrm>
          <a:off x="457200" y="1752600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Патогенная</a:t>
                      </a:r>
                      <a:r>
                        <a:rPr lang="ru-RU" baseline="0" dirty="0"/>
                        <a:t> бактерия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Самостоятельный выбор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Симптомы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Источник заражения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Путь передачи инфекции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Грампринадлежность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Подвижность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Спорообразование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Терапия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Особенности бактерии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51720" y="5778215"/>
            <a:ext cx="4272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	ilinskayaolgakfu@gmail.com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04248" y="5778215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Номер группы, ФИО</a:t>
            </a:r>
          </a:p>
        </p:txBody>
      </p:sp>
    </p:spTree>
    <p:extLst>
      <p:ext uri="{BB962C8B-B14F-4D97-AF65-F5344CB8AC3E}">
        <p14:creationId xmlns:p14="http://schemas.microsoft.com/office/powerpoint/2010/main" val="179335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1605066"/>
              </p:ext>
            </p:extLst>
          </p:nvPr>
        </p:nvGraphicFramePr>
        <p:xfrm>
          <a:off x="395536" y="1772816"/>
          <a:ext cx="8229600" cy="4855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8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07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Условно патогенные бактерии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Заболевания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Кишечная палочка 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Escherichia coli</a:t>
                      </a: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Инфекции мочевыводящих путей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Диарея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Менингит у младенцев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</a:rPr>
                        <a:t>Энтеротоксигенная</a:t>
                      </a:r>
                      <a:r>
                        <a:rPr lang="ru-RU" sz="1100" dirty="0">
                          <a:effectLst/>
                        </a:rPr>
                        <a:t> кишечная палочка (</a:t>
                      </a:r>
                      <a:r>
                        <a:rPr lang="en-US" sz="1100" dirty="0" err="1">
                          <a:effectLst/>
                        </a:rPr>
                        <a:t>Enterotoxigenic</a:t>
                      </a:r>
                      <a:r>
                        <a:rPr lang="en-US" sz="1100" dirty="0">
                          <a:effectLst/>
                        </a:rPr>
                        <a:t> Escherichia coli, ETEC)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Диарея путешественников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</a:rPr>
                        <a:t>Энтеропатогенная</a:t>
                      </a:r>
                      <a:r>
                        <a:rPr lang="ru-RU" sz="1100" dirty="0">
                          <a:effectLst/>
                        </a:rPr>
                        <a:t> кишечная палочка </a:t>
                      </a:r>
                      <a:r>
                        <a:rPr lang="en-US" sz="1100" dirty="0" err="1">
                          <a:effectLst/>
                        </a:rPr>
                        <a:t>Enteropathogenic</a:t>
                      </a:r>
                      <a:r>
                        <a:rPr lang="en-US" sz="1100" dirty="0">
                          <a:effectLst/>
                        </a:rPr>
                        <a:t> E. coli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Диарея у младенцев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100" dirty="0"/>
                        <a:t>Кишечная палочка O157:H7 (E. coli O157:H7)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Гемоколит</a:t>
                      </a:r>
                      <a:endParaRPr lang="ru-RU" sz="1100" dirty="0"/>
                    </a:p>
                    <a:p>
                      <a:r>
                        <a:rPr lang="ru-RU" sz="1100" dirty="0"/>
                        <a:t> Гемолитический уремический синдром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Фекальный энтерококк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Enterococcus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</a:rPr>
                        <a:t>faecalis</a:t>
                      </a:r>
                      <a:r>
                        <a:rPr lang="en-US" sz="1100" dirty="0"/>
                        <a:t>)</a:t>
                      </a: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Внутрибольничные инфекции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Золотистый стафилококк (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</a:rPr>
                        <a:t>Staphylococcus </a:t>
                      </a:r>
                      <a:r>
                        <a:rPr lang="en-US" sz="1100" dirty="0" err="1">
                          <a:solidFill>
                            <a:srgbClr val="C00000"/>
                          </a:solidFill>
                          <a:effectLst/>
                        </a:rPr>
                        <a:t>aureus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Локализованные кожные инфекции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Диффузные заболевания кожи (Импетиго)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Глубокие нагноения, местные инфекции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Острый инфекционный эндокардит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Септицемия (Сепсис)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Некротическая пневмония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Токсикоз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Инфекционно-токсический шок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Стафилококковое пищевое отравление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</a:rPr>
                        <a:t>Эпидермальный</a:t>
                      </a:r>
                      <a:r>
                        <a:rPr lang="ru-RU" sz="1100" dirty="0">
                          <a:effectLst/>
                        </a:rPr>
                        <a:t> стафилококк (</a:t>
                      </a:r>
                      <a:r>
                        <a:rPr lang="en-US" sz="1100" dirty="0">
                          <a:effectLst/>
                        </a:rPr>
                        <a:t>Staphylococcus </a:t>
                      </a:r>
                      <a:r>
                        <a:rPr lang="en-US" sz="1100" dirty="0" err="1">
                          <a:effectLst/>
                        </a:rPr>
                        <a:t>epidermidis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Инфекции имплантированных протезов, например сердечных клапанов и катетеров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Стафилококк сапрофитный (</a:t>
                      </a:r>
                      <a:r>
                        <a:rPr lang="en-US" sz="1100" dirty="0">
                          <a:effectLst/>
                        </a:rPr>
                        <a:t>Staphylococcus </a:t>
                      </a:r>
                      <a:r>
                        <a:rPr lang="en-US" sz="1100" dirty="0" err="1">
                          <a:effectLst/>
                        </a:rPr>
                        <a:t>saprophyticus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/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Цистит у женщин</a:t>
                      </a: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188640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К условно-патогенным микроорганизмам относят бактерии и грибы, в обычных условиях безвредные для </a:t>
            </a:r>
            <a:r>
              <a:rPr lang="ru-RU" sz="1600" dirty="0" err="1">
                <a:solidFill>
                  <a:srgbClr val="C00000"/>
                </a:solidFill>
              </a:rPr>
              <a:t>макроорганизма</a:t>
            </a:r>
            <a:r>
              <a:rPr lang="ru-RU" sz="1600" dirty="0">
                <a:solidFill>
                  <a:srgbClr val="C00000"/>
                </a:solidFill>
              </a:rPr>
              <a:t> и постоянно присутствующие в окружающей его среде. Эти микроорганизмы становятся возбудителями заболеваний в определенных обстоятельствах, когда из-за врожденных или приобретенных дефектов повышается восприимчивость к ним.</a:t>
            </a:r>
          </a:p>
        </p:txBody>
      </p:sp>
    </p:spTree>
    <p:extLst>
      <p:ext uri="{BB962C8B-B14F-4D97-AF65-F5344CB8AC3E}">
        <p14:creationId xmlns:p14="http://schemas.microsoft.com/office/powerpoint/2010/main" val="817988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24936" cy="103942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Когда Условно-патогенные микроорганизмы становятся патогенными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8999558"/>
              </p:ext>
            </p:extLst>
          </p:nvPr>
        </p:nvGraphicFramePr>
        <p:xfrm>
          <a:off x="251520" y="1196752"/>
          <a:ext cx="8568955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9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42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848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Внешние</a:t>
                      </a:r>
                      <a:r>
                        <a:rPr lang="ru-RU" baseline="0" dirty="0">
                          <a:solidFill>
                            <a:srgbClr val="FF0000"/>
                          </a:solidFill>
                        </a:rPr>
                        <a:t> п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редрасполагающие факторы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Выделяемая условно-патогенная флора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Предполагаемый механизм развития инфекции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Катетеризация вен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err="1"/>
                        <a:t>Эпидермальный</a:t>
                      </a:r>
                      <a:r>
                        <a:rPr lang="ru-RU" sz="1100" b="1" dirty="0"/>
                        <a:t> стафилококк, </a:t>
                      </a:r>
                      <a:r>
                        <a:rPr lang="ru-RU" sz="1100" b="1" dirty="0" err="1"/>
                        <a:t>криптококки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псевдомонас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кандиды</a:t>
                      </a:r>
                      <a:r>
                        <a:rPr lang="ru-RU" sz="1100" b="1" dirty="0"/>
                        <a:t>, бактероиды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Кожа не выполняет барьерной функции и может служить источником инфекции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Аппаратура для искусственной вентиляции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err="1"/>
                        <a:t>Псевдомонас</a:t>
                      </a:r>
                      <a:r>
                        <a:rPr lang="ru-RU" sz="1100" b="1" dirty="0"/>
                        <a:t>, </a:t>
                      </a:r>
                      <a:r>
                        <a:rPr lang="en-US" sz="1100" b="1" dirty="0" err="1"/>
                        <a:t>Serratia</a:t>
                      </a:r>
                      <a:endParaRPr lang="en-US" sz="11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Служат дополнительными воротами инфекции; аппаратура нередко загрязняется условно-патогенными микроорганизмами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Катетеризация мочеточника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err="1"/>
                        <a:t>Псевдомонас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Serratia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Herellea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эпидермальный</a:t>
                      </a:r>
                      <a:r>
                        <a:rPr lang="ru-RU" sz="1100" b="1" dirty="0"/>
                        <a:t> стафилококк, </a:t>
                      </a:r>
                      <a:r>
                        <a:rPr lang="ru-RU" sz="1100" b="1" dirty="0" err="1"/>
                        <a:t>кандиды</a:t>
                      </a:r>
                      <a:endParaRPr lang="ru-RU" sz="11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Служат источником и дополнительными воротами проникновения инфекции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100" b="1"/>
                        <a:t>Ожоги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err="1"/>
                        <a:t>Псевдомонас</a:t>
                      </a:r>
                      <a:r>
                        <a:rPr lang="ru-RU" sz="1100" b="1" dirty="0"/>
                        <a:t>, стафилококки, </a:t>
                      </a:r>
                      <a:r>
                        <a:rPr lang="ru-RU" sz="1100" b="1" dirty="0" err="1"/>
                        <a:t>кандиды</a:t>
                      </a:r>
                      <a:r>
                        <a:rPr lang="ru-RU" sz="1100" b="1" dirty="0"/>
                        <a:t>, грибы, </a:t>
                      </a:r>
                      <a:r>
                        <a:rPr lang="ru-RU" sz="1100" b="1" dirty="0" err="1"/>
                        <a:t>Serratia</a:t>
                      </a:r>
                      <a:endParaRPr lang="ru-RU" sz="11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Изменение экологии микрофлоры и физико-химических свойств кожи; нарушение функции нейтрофилов; изменение реакций на антигенную стимуляцию и гиперчувствительности замедленного типа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/>
                        <a:t>Нарушения питания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Микобактерии, вирусы кори, простого герпеса, ветряной оспы и опоясывающего лишая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Нарушение функции Т- клеток, снижение активности комплемента, нарушение миграции фагоцитов, снижение бактерицидной активности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/>
                        <a:t>Хирургические вмешательства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err="1"/>
                        <a:t>Эпидермальный</a:t>
                      </a:r>
                      <a:r>
                        <a:rPr lang="ru-RU" sz="1100" b="1" dirty="0"/>
                        <a:t> стафилококк, </a:t>
                      </a:r>
                      <a:r>
                        <a:rPr lang="ru-RU" sz="1100" b="1" dirty="0" err="1"/>
                        <a:t>псевдомонас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кандиды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Alcaligenes</a:t>
                      </a:r>
                      <a:r>
                        <a:rPr lang="ru-RU" sz="1100" b="1" dirty="0"/>
                        <a:t> </a:t>
                      </a:r>
                      <a:r>
                        <a:rPr lang="ru-RU" sz="1100" b="1" dirty="0" err="1"/>
                        <a:t>fecalis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При профилактическом</a:t>
                      </a:r>
                      <a:br>
                        <a:rPr lang="ru-RU" sz="1100" b="1" dirty="0"/>
                      </a:br>
                      <a:r>
                        <a:rPr lang="ru-RU" sz="1100" b="1" dirty="0"/>
                        <a:t>лечении антибиотиками изменяется состав нормальной микрофлоры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129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467859"/>
              </p:ext>
            </p:extLst>
          </p:nvPr>
        </p:nvGraphicFramePr>
        <p:xfrm>
          <a:off x="251520" y="404664"/>
          <a:ext cx="8229600" cy="615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Внутренние и наследственные факторы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Выделяемые микроорганизмы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Предполагаемый механизм развития инфекции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Хронические гранулематозные заболевания</a:t>
                      </a:r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Стафилококки, </a:t>
                      </a:r>
                      <a:r>
                        <a:rPr lang="ru-RU" sz="1100" b="1" dirty="0" err="1"/>
                        <a:t>грамогрицательные</a:t>
                      </a:r>
                      <a:r>
                        <a:rPr lang="ru-RU" sz="1100" b="1" dirty="0"/>
                        <a:t> микроорганизмы кишечной группы, </a:t>
                      </a:r>
                      <a:r>
                        <a:rPr lang="ru-RU" sz="1100" b="1" dirty="0" err="1"/>
                        <a:t>нокардии</a:t>
                      </a:r>
                      <a:endParaRPr lang="ru-RU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Нарушения продукции перекиси водорода с недостаточностью бактерицидной функции клеток</a:t>
                      </a:r>
                    </a:p>
                    <a:p>
                      <a:endParaRPr lang="ru-RU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Дефицит </a:t>
                      </a:r>
                      <a:r>
                        <a:rPr lang="ru-RU" sz="1100" b="1" dirty="0" err="1"/>
                        <a:t>миелопероксидазы</a:t>
                      </a:r>
                      <a:endParaRPr lang="ru-RU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err="1"/>
                        <a:t>Кандиды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Недостаточность бактерицидного действия в отношении </a:t>
                      </a:r>
                      <a:r>
                        <a:rPr lang="ru-RU" sz="1100" b="1" dirty="0" err="1"/>
                        <a:t>кандид</a:t>
                      </a:r>
                      <a:endParaRPr lang="ru-RU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Врожденная </a:t>
                      </a:r>
                      <a:r>
                        <a:rPr lang="ru-RU" sz="1100" b="1" dirty="0" err="1"/>
                        <a:t>нейтропения</a:t>
                      </a:r>
                      <a:endParaRPr lang="ru-RU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err="1"/>
                        <a:t>Псевдомонас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эпидермальный</a:t>
                      </a:r>
                      <a:r>
                        <a:rPr lang="ru-RU" sz="1100" b="1" dirty="0"/>
                        <a:t> стафилококк, </a:t>
                      </a:r>
                      <a:r>
                        <a:rPr lang="ru-RU" sz="1100" b="1" dirty="0" err="1"/>
                        <a:t>Herellea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Serratia</a:t>
                      </a:r>
                      <a:endParaRPr lang="ru-RU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Недостаточное число нейтрофилов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Синдром гуморального иммунодефицита (дефекты преимущественно В-лимфоцитов)</a:t>
                      </a:r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Бактериальные патогены, (</a:t>
                      </a:r>
                      <a:r>
                        <a:rPr lang="ru-RU" sz="1100" b="1" dirty="0" err="1"/>
                        <a:t>псевдомонады</a:t>
                      </a:r>
                      <a:r>
                        <a:rPr lang="ru-RU" sz="1100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Снижение способности к фагоцитозу, недостаточные лизис и агглютинация бактерий, неадекватная нейтрализация бактериальных токсинов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Синдром клеточного иммунодефицита (дефекты преимущественно Т-лимфоцитов)</a:t>
                      </a:r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Микобактерии, листерии, </a:t>
                      </a:r>
                      <a:r>
                        <a:rPr lang="ru-RU" sz="1100" b="1" dirty="0" err="1"/>
                        <a:t>нокардии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цитомогаловирусы</a:t>
                      </a:r>
                      <a:r>
                        <a:rPr lang="ru-RU" sz="1100" b="1" dirty="0"/>
                        <a:t>, вирус ветряной оспы, </a:t>
                      </a:r>
                      <a:r>
                        <a:rPr lang="ru-RU" sz="1100" b="1" dirty="0" err="1"/>
                        <a:t>криптококки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кандиды</a:t>
                      </a:r>
                      <a:r>
                        <a:rPr lang="ru-RU" sz="1100" b="1" dirty="0"/>
                        <a:t>, пневмоцисты, </a:t>
                      </a:r>
                      <a:r>
                        <a:rPr lang="en-US" sz="1100" b="1" dirty="0" err="1"/>
                        <a:t>Strongiloides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stercoralis</a:t>
                      </a:r>
                      <a:endParaRPr lang="en-US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Отсутствие пли ослабление реакции гиперчувствительности замедленного типа, отсутствие взаимодействия Т- и В-лимфоцитов в продукции антител к специфическим антигенам Т- лимфоцитов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/>
                        <a:t>Сахарный диабет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Стафилококки, кишечная палочка, протей, </a:t>
                      </a:r>
                      <a:r>
                        <a:rPr lang="ru-RU" sz="1100" b="1" dirty="0" err="1"/>
                        <a:t>клостридии</a:t>
                      </a:r>
                      <a:r>
                        <a:rPr lang="ru-RU" sz="1100" b="1" dirty="0"/>
                        <a:t>, актиномицеты, </a:t>
                      </a:r>
                      <a:r>
                        <a:rPr lang="ru-RU" sz="1100" b="1" dirty="0" err="1"/>
                        <a:t>кандиды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Mucor</a:t>
                      </a:r>
                      <a:r>
                        <a:rPr lang="ru-RU" sz="1100" b="1" dirty="0"/>
                        <a:t>, </a:t>
                      </a:r>
                      <a:r>
                        <a:rPr lang="ru-RU" sz="1100" b="1" dirty="0" err="1"/>
                        <a:t>Torulopsis</a:t>
                      </a:r>
                      <a:endParaRPr lang="ru-RU" sz="1100" b="1" dirty="0"/>
                    </a:p>
                    <a:p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Нарушение фагоцитарной активности, снижение </a:t>
                      </a:r>
                      <a:r>
                        <a:rPr lang="ru-RU" sz="1100" b="1" dirty="0" err="1"/>
                        <a:t>опсонирующей</a:t>
                      </a:r>
                      <a:r>
                        <a:rPr lang="ru-RU" sz="1100" b="1" dirty="0"/>
                        <a:t> способности сыворотки и хемотаксиса нейтрофилов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164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Какие свойства обуславливают патогенность (вирулентность)?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ru-RU" sz="1900" b="1" dirty="0">
                <a:solidFill>
                  <a:srgbClr val="0070C0"/>
                </a:solidFill>
              </a:rPr>
              <a:t>Способность микроорганизмов к колонизации, </a:t>
            </a:r>
          </a:p>
          <a:p>
            <a:pPr marL="571500" indent="-457200">
              <a:buFont typeface="+mj-lt"/>
              <a:buAutoNum type="arabicPeriod"/>
            </a:pPr>
            <a:r>
              <a:rPr lang="ru-RU" sz="1900" b="1" dirty="0" err="1">
                <a:solidFill>
                  <a:srgbClr val="0070C0"/>
                </a:solidFill>
              </a:rPr>
              <a:t>Инвазивность</a:t>
            </a:r>
            <a:r>
              <a:rPr lang="ru-RU" sz="1900" b="1" dirty="0">
                <a:solidFill>
                  <a:srgbClr val="0070C0"/>
                </a:solidFill>
              </a:rPr>
              <a:t>, </a:t>
            </a:r>
          </a:p>
          <a:p>
            <a:pPr marL="571500" indent="-457200">
              <a:buFont typeface="+mj-lt"/>
              <a:buAutoNum type="arabicPeriod"/>
            </a:pPr>
            <a:r>
              <a:rPr lang="ru-RU" sz="1900" b="1" dirty="0" err="1">
                <a:solidFill>
                  <a:srgbClr val="0070C0"/>
                </a:solidFill>
              </a:rPr>
              <a:t>Токсигенность</a:t>
            </a:r>
            <a:r>
              <a:rPr lang="ru-RU" sz="1900" b="1" dirty="0">
                <a:solidFill>
                  <a:srgbClr val="0070C0"/>
                </a:solidFill>
              </a:rPr>
              <a:t>, </a:t>
            </a:r>
          </a:p>
          <a:p>
            <a:pPr marL="571500" indent="-457200">
              <a:buFont typeface="+mj-lt"/>
              <a:buAutoNum type="arabicPeriod"/>
            </a:pPr>
            <a:r>
              <a:rPr lang="ru-RU" sz="1900" b="1" dirty="0">
                <a:solidFill>
                  <a:srgbClr val="0070C0"/>
                </a:solidFill>
              </a:rPr>
              <a:t>Устойчивость к </a:t>
            </a:r>
            <a:r>
              <a:rPr lang="ru-RU" sz="1900" b="1" dirty="0" err="1">
                <a:solidFill>
                  <a:srgbClr val="0070C0"/>
                </a:solidFill>
              </a:rPr>
              <a:t>микробицидным</a:t>
            </a:r>
            <a:r>
              <a:rPr lang="ru-RU" sz="1900" b="1" dirty="0">
                <a:solidFill>
                  <a:srgbClr val="0070C0"/>
                </a:solidFill>
              </a:rPr>
              <a:t> факторам организма, </a:t>
            </a:r>
          </a:p>
          <a:p>
            <a:pPr marL="571500" indent="-457200">
              <a:buFont typeface="+mj-lt"/>
              <a:buAutoNum type="arabicPeriod"/>
            </a:pPr>
            <a:r>
              <a:rPr lang="ru-RU" sz="1900" b="1" dirty="0">
                <a:solidFill>
                  <a:srgbClr val="0070C0"/>
                </a:solidFill>
              </a:rPr>
              <a:t>Способность к длительному </a:t>
            </a:r>
            <a:r>
              <a:rPr lang="ru-RU" sz="1900" b="1" dirty="0" err="1">
                <a:solidFill>
                  <a:srgbClr val="0070C0"/>
                </a:solidFill>
              </a:rPr>
              <a:t>персистированию</a:t>
            </a:r>
            <a:r>
              <a:rPr lang="ru-RU" sz="1900" b="1" dirty="0">
                <a:solidFill>
                  <a:srgbClr val="0070C0"/>
                </a:solidFill>
              </a:rPr>
              <a:t>. </a:t>
            </a:r>
          </a:p>
          <a:p>
            <a:endParaRPr lang="ru-RU" sz="1900" b="1" dirty="0">
              <a:solidFill>
                <a:srgbClr val="0070C0"/>
              </a:solidFill>
            </a:endParaRPr>
          </a:p>
          <a:p>
            <a:r>
              <a:rPr lang="ru-RU" sz="2000" b="1" dirty="0" err="1">
                <a:solidFill>
                  <a:srgbClr val="00B0F0"/>
                </a:solidFill>
              </a:rPr>
              <a:t>Инфекциозность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dirty="0"/>
              <a:t>–</a:t>
            </a:r>
            <a:r>
              <a:rPr lang="ru-RU" sz="2000" b="1" dirty="0"/>
              <a:t> </a:t>
            </a:r>
            <a:r>
              <a:rPr lang="ru-RU" sz="2000" dirty="0"/>
              <a:t>способность возбудителей проникать в организм и вызывать заболевание, а также способность микробов передаваться с помощью одного из механизмов передачи, сохраняя в этой фазе свои патогенные свойства и преодолевая поверхностные барьеры (кожу и слизистые). Она обусловлена наличием у возбудителей факторов, способствующих его прикреплению к клеткам организма и их колонизации. </a:t>
            </a:r>
          </a:p>
          <a:p>
            <a:r>
              <a:rPr lang="ru-RU" sz="2000" b="1" dirty="0" err="1">
                <a:solidFill>
                  <a:srgbClr val="00B0F0"/>
                </a:solidFill>
              </a:rPr>
              <a:t>Инвазивность</a:t>
            </a:r>
            <a:r>
              <a:rPr lang="ru-RU" sz="2000" dirty="0"/>
              <a:t> – способность размножаться в организме хозяина (</a:t>
            </a:r>
            <a:r>
              <a:rPr lang="en-US" sz="2000" i="1" dirty="0"/>
              <a:t>Bacillus </a:t>
            </a:r>
            <a:r>
              <a:rPr lang="en-US" sz="2000" i="1" dirty="0" err="1"/>
              <a:t>anthracis</a:t>
            </a:r>
            <a:r>
              <a:rPr lang="en-US" sz="2000" dirty="0"/>
              <a:t>).</a:t>
            </a:r>
          </a:p>
          <a:p>
            <a:r>
              <a:rPr lang="ru-RU" sz="2000" b="1" dirty="0" err="1">
                <a:solidFill>
                  <a:srgbClr val="00B0F0"/>
                </a:solidFill>
              </a:rPr>
              <a:t>Токсигенность</a:t>
            </a:r>
            <a:r>
              <a:rPr lang="ru-RU" sz="2000" dirty="0"/>
              <a:t> – способность образовывать токсины, повреждающие ткани хозяина (</a:t>
            </a:r>
            <a:r>
              <a:rPr lang="en-US" sz="2000" i="1" dirty="0" err="1"/>
              <a:t>Corinebacterium</a:t>
            </a:r>
            <a:r>
              <a:rPr lang="en-US" sz="2000" i="1" dirty="0"/>
              <a:t> </a:t>
            </a:r>
            <a:r>
              <a:rPr lang="en-US" sz="2000" i="1" dirty="0" err="1"/>
              <a:t>diphteriae</a:t>
            </a:r>
            <a:r>
              <a:rPr lang="en-US" sz="2000" dirty="0"/>
              <a:t>)</a:t>
            </a:r>
            <a:r>
              <a:rPr lang="ru-RU" sz="2000" dirty="0"/>
              <a:t>.</a:t>
            </a:r>
            <a:endParaRPr lang="en-US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19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97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096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8294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8158"/>
            <a:ext cx="77172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4826675"/>
            <a:ext cx="77768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М-белок</a:t>
            </a:r>
            <a:r>
              <a:rPr lang="ru-RU" sz="1600" dirty="0"/>
              <a:t> стрептококка обладает </a:t>
            </a:r>
            <a:r>
              <a:rPr lang="ru-RU" sz="1600" dirty="0" err="1"/>
              <a:t>антифагоцитарной</a:t>
            </a:r>
            <a:r>
              <a:rPr lang="ru-RU" sz="1600" dirty="0"/>
              <a:t> активностью, выраженными </a:t>
            </a:r>
            <a:r>
              <a:rPr lang="ru-RU" sz="1600" dirty="0" err="1"/>
              <a:t>протективными</a:t>
            </a:r>
            <a:r>
              <a:rPr lang="ru-RU" sz="1600" dirty="0"/>
              <a:t> свойствами</a:t>
            </a:r>
          </a:p>
          <a:p>
            <a:r>
              <a:rPr lang="ru-RU" sz="1600" dirty="0" err="1">
                <a:solidFill>
                  <a:srgbClr val="FF0000"/>
                </a:solidFill>
              </a:rPr>
              <a:t>Бело́к</a:t>
            </a:r>
            <a:r>
              <a:rPr lang="ru-RU" sz="1600" dirty="0">
                <a:solidFill>
                  <a:srgbClr val="FF0000"/>
                </a:solidFill>
              </a:rPr>
              <a:t> A</a:t>
            </a:r>
            <a:r>
              <a:rPr lang="ru-RU" sz="1600" dirty="0"/>
              <a:t> (40—60 </a:t>
            </a:r>
            <a:r>
              <a:rPr lang="ru-RU" sz="1600" dirty="0" err="1"/>
              <a:t>кДа</a:t>
            </a:r>
            <a:r>
              <a:rPr lang="ru-RU" sz="1600" dirty="0"/>
              <a:t>,) выделенный с поверхности клеточной стенки золотистого стафилококка (</a:t>
            </a:r>
            <a:r>
              <a:rPr lang="ru-RU" sz="1600" dirty="0" err="1"/>
              <a:t>Staphylococcus</a:t>
            </a:r>
            <a:r>
              <a:rPr lang="ru-RU" sz="1600" dirty="0"/>
              <a:t> </a:t>
            </a:r>
            <a:r>
              <a:rPr lang="ru-RU" sz="1600" dirty="0" err="1"/>
              <a:t>aureus</a:t>
            </a:r>
            <a:r>
              <a:rPr lang="ru-RU" sz="1600" dirty="0"/>
              <a:t>)связывает многие иммуноглобулины млекопитающих, особенно G.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Корд-фактор </a:t>
            </a:r>
            <a:r>
              <a:rPr lang="ru-RU" sz="1600" dirty="0"/>
              <a:t>- липиды поверхностной стенки микобактерий, обуславливает устойчивость возбудителей к кислотам и спиртам</a:t>
            </a:r>
          </a:p>
        </p:txBody>
      </p:sp>
    </p:spTree>
    <p:extLst>
      <p:ext uri="{BB962C8B-B14F-4D97-AF65-F5344CB8AC3E}">
        <p14:creationId xmlns:p14="http://schemas.microsoft.com/office/powerpoint/2010/main" val="120500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дмин\Desktop\i315GB9S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1827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Структуры и молекулы, обуславливающие </a:t>
            </a:r>
            <a:r>
              <a:rPr lang="ru-RU" sz="2400" dirty="0" err="1">
                <a:solidFill>
                  <a:srgbClr val="FF0000"/>
                </a:solidFill>
              </a:rPr>
              <a:t>вирулентнойсть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31" name="Picture 7" descr="C:\Users\Ольга\Desktop\91557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1166"/>
            <a:ext cx="6907857" cy="523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462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644364"/>
          </a:xfrm>
        </p:spPr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Helicobacter  pylori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34726"/>
            <a:ext cx="8640960" cy="553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397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Колонизация: АДГЕЗИЯ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Прикрепление к поверхности клеток обеспечивают </a:t>
            </a:r>
            <a:r>
              <a:rPr lang="ru-RU" sz="2000" b="1" dirty="0" err="1">
                <a:solidFill>
                  <a:srgbClr val="0070C0"/>
                </a:solidFill>
              </a:rPr>
              <a:t>адгезины</a:t>
            </a:r>
            <a:r>
              <a:rPr lang="ru-RU" sz="2000" b="1" dirty="0"/>
              <a:t>, </a:t>
            </a:r>
            <a:r>
              <a:rPr lang="ru-RU" sz="2000" dirty="0"/>
              <a:t>или факторы колонизации — различные молекулы адгезии (белки, ЛПС, </a:t>
            </a:r>
            <a:r>
              <a:rPr lang="ru-RU" sz="2000" dirty="0" err="1"/>
              <a:t>липотейхоевые</a:t>
            </a:r>
            <a:r>
              <a:rPr lang="ru-RU" sz="2000" dirty="0"/>
              <a:t> кислоты), входящие в состав поверхности бактериальной клетки, микроворсинок или капсул. </a:t>
            </a:r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Связи: </a:t>
            </a:r>
          </a:p>
          <a:p>
            <a:pPr marL="114300" indent="0">
              <a:buNone/>
            </a:pPr>
            <a:r>
              <a:rPr lang="ru-RU" sz="2000" b="1" dirty="0">
                <a:solidFill>
                  <a:srgbClr val="0070C0"/>
                </a:solidFill>
              </a:rPr>
              <a:t>электростатические </a:t>
            </a:r>
            <a:r>
              <a:rPr lang="ru-RU" sz="2000" dirty="0">
                <a:solidFill>
                  <a:srgbClr val="0070C0"/>
                </a:solidFill>
              </a:rPr>
              <a:t>(снижение отрицательного заряда за счет микроворсинок)</a:t>
            </a:r>
          </a:p>
          <a:p>
            <a:pPr marL="114300" indent="0">
              <a:buNone/>
            </a:pPr>
            <a:r>
              <a:rPr lang="ru-RU" sz="2000" b="1" dirty="0">
                <a:solidFill>
                  <a:srgbClr val="0070C0"/>
                </a:solidFill>
              </a:rPr>
              <a:t>гидрофобные </a:t>
            </a:r>
            <a:r>
              <a:rPr lang="ru-RU" sz="2000" dirty="0">
                <a:solidFill>
                  <a:srgbClr val="0070C0"/>
                </a:solidFill>
              </a:rPr>
              <a:t>(</a:t>
            </a:r>
            <a:r>
              <a:rPr lang="ru-RU" sz="2000" dirty="0" err="1">
                <a:solidFill>
                  <a:srgbClr val="0070C0"/>
                </a:solidFill>
              </a:rPr>
              <a:t>бескапсульные</a:t>
            </a:r>
            <a:r>
              <a:rPr lang="ru-RU" sz="2000" dirty="0">
                <a:solidFill>
                  <a:srgbClr val="0070C0"/>
                </a:solidFill>
              </a:rPr>
              <a:t> микроорганизмы)</a:t>
            </a:r>
          </a:p>
          <a:p>
            <a:pPr marL="114300" indent="0">
              <a:buNone/>
            </a:pPr>
            <a:r>
              <a:rPr lang="ru-RU" sz="2000" b="1" dirty="0" err="1">
                <a:solidFill>
                  <a:srgbClr val="0070C0"/>
                </a:solidFill>
              </a:rPr>
              <a:t>лиганд</a:t>
            </a:r>
            <a:r>
              <a:rPr lang="ru-RU" sz="2000" b="1" dirty="0">
                <a:solidFill>
                  <a:srgbClr val="0070C0"/>
                </a:solidFill>
              </a:rPr>
              <a:t>-рецепторные </a:t>
            </a:r>
            <a:r>
              <a:rPr lang="ru-RU" sz="2000" dirty="0">
                <a:solidFill>
                  <a:srgbClr val="0070C0"/>
                </a:solidFill>
              </a:rPr>
              <a:t>(гемагглютинины, </a:t>
            </a:r>
            <a:r>
              <a:rPr lang="ru-RU" sz="2000" dirty="0" err="1">
                <a:solidFill>
                  <a:srgbClr val="0070C0"/>
                </a:solidFill>
              </a:rPr>
              <a:t>тейхоевые</a:t>
            </a:r>
            <a:r>
              <a:rPr lang="ru-RU" sz="2000" dirty="0">
                <a:solidFill>
                  <a:srgbClr val="0070C0"/>
                </a:solidFill>
              </a:rPr>
              <a:t> кислоты)</a:t>
            </a:r>
          </a:p>
        </p:txBody>
      </p:sp>
    </p:spTree>
    <p:extLst>
      <p:ext uri="{BB962C8B-B14F-4D97-AF65-F5344CB8AC3E}">
        <p14:creationId xmlns:p14="http://schemas.microsoft.com/office/powerpoint/2010/main" val="4182791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Поверхностные оболочки бактерий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620481"/>
            <a:ext cx="8712968" cy="47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8793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919317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95936" y="6021288"/>
            <a:ext cx="39604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Гонококк — вид грамотрицательных диплококков рода </a:t>
            </a:r>
            <a:r>
              <a:rPr lang="ru-RU" sz="1600" i="1" dirty="0" err="1"/>
              <a:t>Neisseria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82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35524" cy="623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154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42834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КАПСУЛА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052736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Патогенные бактерии (пневмококк, бациллы сибирской язвы и др.) образуют капсулу только в организме больного человека или животного. Для некоторых микроорганизмов (группа капсульных бактерий — бактерии пневмонии, </a:t>
            </a:r>
            <a:r>
              <a:rPr lang="ru-RU" dirty="0" err="1"/>
              <a:t>озены</a:t>
            </a:r>
            <a:r>
              <a:rPr lang="ru-RU" dirty="0"/>
              <a:t> и риносклеромы) наличие капсулы является их постоянным признаком, т. е. они образуют капсулу как в организме, так и вне его. Капсулы для патогенных бактерий являются полезным образованием, защищающим их от вредного воздействия </a:t>
            </a:r>
            <a:r>
              <a:rPr lang="ru-RU" dirty="0" err="1"/>
              <a:t>макроорганизма</a:t>
            </a:r>
            <a:r>
              <a:rPr lang="ru-RU" dirty="0"/>
              <a:t> (фагоцитоза, действия антител).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7041" y="4005064"/>
            <a:ext cx="2304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Капсула состоит из высокомолекулярных полисахаридов и </a:t>
            </a:r>
            <a:r>
              <a:rPr lang="ru-RU" sz="1600" dirty="0" err="1"/>
              <a:t>глюкопротеидов</a:t>
            </a:r>
            <a:r>
              <a:rPr lang="ru-RU" sz="1600" dirty="0"/>
              <a:t> (например, у пневмококка), или из протеинов (у бацилл сибирской язвы).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8997"/>
            <a:ext cx="5400600" cy="3169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9453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42834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Капсула как фактор патогенности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Капсула ингибирует начальные этапы защитных реакций — </a:t>
            </a:r>
            <a:r>
              <a:rPr lang="ru-RU" b="1" dirty="0">
                <a:solidFill>
                  <a:srgbClr val="C00000"/>
                </a:solidFill>
              </a:rPr>
              <a:t>распознавание и поглощение</a:t>
            </a:r>
            <a:r>
              <a:rPr lang="ru-RU" b="1" dirty="0"/>
              <a:t>. </a:t>
            </a:r>
          </a:p>
          <a:p>
            <a:r>
              <a:rPr lang="ru-RU" b="1" dirty="0"/>
              <a:t>Капсулы «экранируют» бактериальные структуры, активирующие </a:t>
            </a:r>
            <a:r>
              <a:rPr lang="ru-RU" b="1" dirty="0">
                <a:solidFill>
                  <a:srgbClr val="C00000"/>
                </a:solidFill>
              </a:rPr>
              <a:t>систему комплемента</a:t>
            </a:r>
            <a:r>
              <a:rPr lang="ru-RU" b="1" dirty="0"/>
              <a:t>, а также структуры, распознаваемые иммунокомпетентными клетками. Например, слой капсульного вещества защищает </a:t>
            </a:r>
            <a:r>
              <a:rPr lang="ru-RU" b="1" dirty="0" err="1"/>
              <a:t>тейхоевые</a:t>
            </a:r>
            <a:r>
              <a:rPr lang="ru-RU" b="1" dirty="0"/>
              <a:t> кислоты стафилококков от связывания опсонинами. </a:t>
            </a:r>
          </a:p>
          <a:p>
            <a:r>
              <a:rPr lang="ru-RU" b="1" dirty="0">
                <a:solidFill>
                  <a:srgbClr val="C00000"/>
                </a:solidFill>
              </a:rPr>
              <a:t>Гидрофильность капсул </a:t>
            </a:r>
            <a:r>
              <a:rPr lang="ru-RU" b="1" dirty="0"/>
              <a:t>затрудняет их поглощение фагоцитами, а само капсульное вещество </a:t>
            </a:r>
            <a:r>
              <a:rPr lang="ru-RU" b="1" dirty="0">
                <a:solidFill>
                  <a:srgbClr val="C00000"/>
                </a:solidFill>
              </a:rPr>
              <a:t>защищает </a:t>
            </a:r>
            <a:r>
              <a:rPr lang="ru-RU" b="1" dirty="0"/>
              <a:t>бактерию от действия </a:t>
            </a:r>
            <a:r>
              <a:rPr lang="ru-RU" b="1" dirty="0" err="1"/>
              <a:t>лизосомальных</a:t>
            </a:r>
            <a:r>
              <a:rPr lang="ru-RU" b="1" dirty="0"/>
              <a:t> ферментов и токсичных </a:t>
            </a:r>
            <a:r>
              <a:rPr lang="ru-RU" b="1" dirty="0" err="1"/>
              <a:t>оксидантов</a:t>
            </a:r>
            <a:r>
              <a:rPr lang="ru-RU" b="1" dirty="0"/>
              <a:t>, выделяемых </a:t>
            </a:r>
            <a:r>
              <a:rPr lang="ru-RU" b="1" dirty="0" err="1"/>
              <a:t>фагоцитирующими</a:t>
            </a:r>
            <a:r>
              <a:rPr lang="ru-RU" b="1" dirty="0"/>
              <a:t> клетками. </a:t>
            </a:r>
          </a:p>
          <a:p>
            <a:r>
              <a:rPr lang="ru-RU" b="1" dirty="0"/>
              <a:t>Большое значение имеет </a:t>
            </a:r>
            <a:r>
              <a:rPr lang="ru-RU" b="1" dirty="0">
                <a:solidFill>
                  <a:srgbClr val="C00000"/>
                </a:solidFill>
              </a:rPr>
              <a:t>лёгкая </a:t>
            </a:r>
            <a:r>
              <a:rPr lang="ru-RU" b="1" dirty="0" err="1">
                <a:solidFill>
                  <a:srgbClr val="C00000"/>
                </a:solidFill>
              </a:rPr>
              <a:t>отделяемость</a:t>
            </a:r>
            <a:r>
              <a:rPr lang="ru-RU" b="1" dirty="0">
                <a:solidFill>
                  <a:srgbClr val="C00000"/>
                </a:solidFill>
              </a:rPr>
              <a:t> капсул </a:t>
            </a:r>
            <a:r>
              <a:rPr lang="ru-RU" b="1" dirty="0"/>
              <a:t>или слизистого слоя от поверхности бактерий. В частности, при поглощении капсулированных бактерий (например, синегнойной палочки), последние легко «снимают с себя» капсулы и избегают прямого контакта с фагоцитом. </a:t>
            </a:r>
          </a:p>
          <a:p>
            <a:pPr marL="11430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11430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708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Комплемент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— система сывороточных белков и нескольких белков клеточных мембран, выполняющих три важных функции — </a:t>
            </a:r>
            <a:r>
              <a:rPr lang="ru-RU" dirty="0" err="1"/>
              <a:t>опсонизацию</a:t>
            </a:r>
            <a:r>
              <a:rPr lang="ru-RU" dirty="0"/>
              <a:t> микроорганизмов для дальнейшего их фагоцитоза, инициацию сосудистых реакций воспаления и перфорацию мембран бактериальных клеток. Компоненты комплемента обозначают буквами латинского алфавита С, В и D с добавлением арабской цифры (номер компонента) и дополнительных строчных букв.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Опсонины</a:t>
            </a:r>
            <a:r>
              <a:rPr lang="ru-RU" dirty="0"/>
              <a:t> - антитела (</a:t>
            </a:r>
            <a:r>
              <a:rPr lang="ru-RU" dirty="0" err="1"/>
              <a:t>IgA</a:t>
            </a:r>
            <a:r>
              <a:rPr lang="ru-RU" dirty="0"/>
              <a:t>, </a:t>
            </a:r>
            <a:r>
              <a:rPr lang="ru-RU" dirty="0" err="1"/>
              <a:t>IgG</a:t>
            </a:r>
            <a:r>
              <a:rPr lang="ru-RU" dirty="0"/>
              <a:t>), факторы комплемента (C3b, C4b, iC3b), </a:t>
            </a:r>
            <a:r>
              <a:rPr lang="ru-RU" dirty="0" err="1"/>
              <a:t>лектин</a:t>
            </a:r>
            <a:r>
              <a:rPr lang="ru-RU" dirty="0"/>
              <a:t>, связывающий </a:t>
            </a:r>
            <a:r>
              <a:rPr lang="ru-RU" dirty="0" err="1"/>
              <a:t>маннозу</a:t>
            </a:r>
            <a:r>
              <a:rPr lang="ru-RU" dirty="0"/>
              <a:t> – вещества, усиливающие фагоцитоз.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70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12968" cy="57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4499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568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 err="1">
                <a:solidFill>
                  <a:srgbClr val="FF0000"/>
                </a:solidFill>
              </a:rPr>
              <a:t>F</a:t>
            </a:r>
            <a:r>
              <a:rPr lang="ru-RU" sz="1100" dirty="0" err="1">
                <a:solidFill>
                  <a:srgbClr val="FF0000"/>
                </a:solidFill>
              </a:rPr>
              <a:t>с</a:t>
            </a:r>
            <a:r>
              <a:rPr lang="ru-RU" sz="1600" dirty="0">
                <a:solidFill>
                  <a:srgbClr val="FF0000"/>
                </a:solidFill>
              </a:rPr>
              <a:t>-рецептор</a:t>
            </a:r>
            <a:r>
              <a:rPr lang="ru-RU" sz="1600" dirty="0">
                <a:solidFill>
                  <a:schemeClr val="tx1"/>
                </a:solidFill>
              </a:rPr>
              <a:t> — белок, расположенный на поверхности нескольких видов клеток иммунной системы (естественных киллеров, макрофагов, нейтрофилов и тучных клеток) и принимающий участие в её защитных реакциях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62473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622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716372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ИНВАЗИВНОСТЬ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b="1" dirty="0" err="1"/>
              <a:t>Инвазивность</a:t>
            </a:r>
            <a:r>
              <a:rPr lang="ru-RU" b="1" dirty="0"/>
              <a:t>: </a:t>
            </a:r>
          </a:p>
          <a:p>
            <a:r>
              <a:rPr lang="ru-RU" dirty="0"/>
              <a:t>проникновение и размножение в эпителиальных клетках; </a:t>
            </a:r>
          </a:p>
          <a:p>
            <a:r>
              <a:rPr lang="ru-RU" dirty="0"/>
              <a:t>проникновение в результате повреждения кожных покровов, </a:t>
            </a:r>
          </a:p>
          <a:p>
            <a:r>
              <a:rPr lang="ru-RU" dirty="0" err="1"/>
              <a:t>диссеминиация</a:t>
            </a:r>
            <a:r>
              <a:rPr lang="ru-RU" dirty="0"/>
              <a:t> из первичного очага инфекции</a:t>
            </a:r>
          </a:p>
          <a:p>
            <a:pPr marL="114300" indent="0">
              <a:buNone/>
            </a:pPr>
            <a:r>
              <a:rPr lang="ru-RU" b="1" dirty="0"/>
              <a:t>Обусловлена:</a:t>
            </a:r>
          </a:p>
          <a:p>
            <a:r>
              <a:rPr lang="ru-RU" dirty="0"/>
              <a:t>подвижностью (обеспечивает проникновение как в клетки, так и межклеточные пространства); </a:t>
            </a:r>
          </a:p>
          <a:p>
            <a:r>
              <a:rPr lang="ru-RU" dirty="0"/>
              <a:t>особыми клеточными факторами — </a:t>
            </a:r>
            <a:r>
              <a:rPr lang="ru-RU" dirty="0" err="1"/>
              <a:t>инвазины</a:t>
            </a:r>
            <a:r>
              <a:rPr lang="ru-RU" dirty="0"/>
              <a:t> [от лат. </a:t>
            </a:r>
            <a:r>
              <a:rPr lang="ru-RU" dirty="0" err="1"/>
              <a:t>invasio</a:t>
            </a:r>
            <a:r>
              <a:rPr lang="ru-RU" dirty="0"/>
              <a:t>, проникать, атаковать], способствующие проникновению в </a:t>
            </a:r>
            <a:r>
              <a:rPr lang="ru-RU" dirty="0" err="1"/>
              <a:t>эпителиоциты</a:t>
            </a:r>
            <a:r>
              <a:rPr lang="ru-RU" dirty="0"/>
              <a:t> посредством </a:t>
            </a:r>
            <a:r>
              <a:rPr lang="ru-RU" dirty="0" err="1"/>
              <a:t>эндоцитоза</a:t>
            </a:r>
            <a:r>
              <a:rPr lang="ru-RU" dirty="0"/>
              <a:t> (например, поверхностные белки грамотрицательных бактерий). </a:t>
            </a:r>
          </a:p>
        </p:txBody>
      </p:sp>
    </p:spTree>
    <p:extLst>
      <p:ext uri="{BB962C8B-B14F-4D97-AF65-F5344CB8AC3E}">
        <p14:creationId xmlns:p14="http://schemas.microsoft.com/office/powerpoint/2010/main" val="29263487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06" y="188640"/>
            <a:ext cx="882318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5877272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 </a:t>
            </a:r>
            <a:r>
              <a:rPr lang="ru-RU" dirty="0" err="1"/>
              <a:t>Микроскладчатые</a:t>
            </a:r>
            <a:r>
              <a:rPr lang="ru-RU" dirty="0"/>
              <a:t> клетки (М-клетки) представляют собой специализированные эпителиальные </a:t>
            </a:r>
            <a:r>
              <a:rPr lang="ru-RU" dirty="0" err="1"/>
              <a:t>фагоцитирующие</a:t>
            </a:r>
            <a:r>
              <a:rPr lang="ru-RU" dirty="0"/>
              <a:t> клетки кишечника</a:t>
            </a:r>
          </a:p>
        </p:txBody>
      </p:sp>
    </p:spTree>
    <p:extLst>
      <p:ext uri="{BB962C8B-B14F-4D97-AF65-F5344CB8AC3E}">
        <p14:creationId xmlns:p14="http://schemas.microsoft.com/office/powerpoint/2010/main" val="3130598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60672" cy="103942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Ферменты как фактор патогенности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Усиление контакта (</a:t>
            </a:r>
            <a:r>
              <a:rPr lang="ru-RU" dirty="0">
                <a:solidFill>
                  <a:srgbClr val="C00000"/>
                </a:solidFill>
              </a:rPr>
              <a:t>нейраминидаза </a:t>
            </a:r>
            <a:r>
              <a:rPr lang="ru-RU" dirty="0"/>
              <a:t>облегчает проникновение холерного вибриона через слой слизи и контакт с </a:t>
            </a:r>
            <a:r>
              <a:rPr lang="ru-RU" dirty="0" err="1"/>
              <a:t>сиалосодержащими</a:t>
            </a:r>
            <a:r>
              <a:rPr lang="ru-RU" dirty="0"/>
              <a:t> рецепторами эпителия кишечника)</a:t>
            </a:r>
          </a:p>
          <a:p>
            <a:pPr marL="114300" indent="0">
              <a:buNone/>
            </a:pPr>
            <a:r>
              <a:rPr lang="ru-RU" sz="1300" b="1" dirty="0">
                <a:solidFill>
                  <a:srgbClr val="002060"/>
                </a:solidFill>
              </a:rPr>
              <a:t>отщепляет концевые </a:t>
            </a:r>
            <a:r>
              <a:rPr lang="ru-RU" sz="1300" b="1" dirty="0" err="1">
                <a:solidFill>
                  <a:srgbClr val="002060"/>
                </a:solidFill>
              </a:rPr>
              <a:t>сиаловые</a:t>
            </a:r>
            <a:r>
              <a:rPr lang="ru-RU" sz="1300" b="1" dirty="0">
                <a:solidFill>
                  <a:srgbClr val="002060"/>
                </a:solidFill>
              </a:rPr>
              <a:t> кислоты от гликопротеидов и гликолипидов</a:t>
            </a:r>
          </a:p>
          <a:p>
            <a:r>
              <a:rPr lang="ru-RU" dirty="0" err="1"/>
              <a:t>Инактивация</a:t>
            </a:r>
            <a:r>
              <a:rPr lang="ru-RU" dirty="0"/>
              <a:t> гуморальных факторов (</a:t>
            </a:r>
            <a:r>
              <a:rPr lang="ru-RU" dirty="0">
                <a:solidFill>
                  <a:srgbClr val="C00000"/>
                </a:solidFill>
              </a:rPr>
              <a:t>протеазы,</a:t>
            </a:r>
            <a:r>
              <a:rPr lang="ru-RU" dirty="0"/>
              <a:t> расщепляющие в том числе и молекулы </a:t>
            </a:r>
            <a:r>
              <a:rPr lang="ru-RU" dirty="0" err="1"/>
              <a:t>IgA</a:t>
            </a:r>
            <a:endParaRPr lang="ru-RU" dirty="0"/>
          </a:p>
          <a:p>
            <a:pPr marL="114300" indent="0">
              <a:buNone/>
            </a:pPr>
            <a:r>
              <a:rPr lang="ru-RU" sz="1300" b="1" dirty="0" err="1">
                <a:solidFill>
                  <a:srgbClr val="002060"/>
                </a:solidFill>
              </a:rPr>
              <a:t>гидролизуют</a:t>
            </a:r>
            <a:r>
              <a:rPr lang="ru-RU" sz="1300" b="1" dirty="0">
                <a:solidFill>
                  <a:srgbClr val="002060"/>
                </a:solidFill>
              </a:rPr>
              <a:t> белки</a:t>
            </a:r>
          </a:p>
          <a:p>
            <a:r>
              <a:rPr lang="ru-RU" dirty="0"/>
              <a:t>Нейтрализация АФК (</a:t>
            </a:r>
            <a:r>
              <a:rPr lang="ru-RU" dirty="0">
                <a:solidFill>
                  <a:srgbClr val="C00000"/>
                </a:solidFill>
              </a:rPr>
              <a:t>каталаза и супероксид-</a:t>
            </a:r>
            <a:r>
              <a:rPr lang="ru-RU" dirty="0" err="1">
                <a:solidFill>
                  <a:srgbClr val="C00000"/>
                </a:solidFill>
              </a:rPr>
              <a:t>дисмутаза</a:t>
            </a:r>
            <a:r>
              <a:rPr lang="ru-RU" dirty="0"/>
              <a:t> нейтрализует АФК фагоцитов)</a:t>
            </a:r>
          </a:p>
          <a:p>
            <a:pPr marL="114300" indent="0">
              <a:buNone/>
            </a:pPr>
            <a:r>
              <a:rPr lang="ru-RU" sz="1300" b="1" dirty="0">
                <a:solidFill>
                  <a:srgbClr val="002060"/>
                </a:solidFill>
              </a:rPr>
              <a:t>катализирует расщепление </a:t>
            </a:r>
            <a:r>
              <a:rPr lang="ru-RU" sz="1300" b="1" dirty="0" err="1">
                <a:solidFill>
                  <a:srgbClr val="002060"/>
                </a:solidFill>
              </a:rPr>
              <a:t>перикиси</a:t>
            </a:r>
            <a:r>
              <a:rPr lang="ru-RU" sz="1300" b="1" dirty="0">
                <a:solidFill>
                  <a:srgbClr val="002060"/>
                </a:solidFill>
              </a:rPr>
              <a:t> на воду и молекулярный кислород</a:t>
            </a:r>
          </a:p>
          <a:p>
            <a:pPr marL="114300" indent="0">
              <a:buNone/>
            </a:pPr>
            <a:r>
              <a:rPr lang="ru-RU" sz="1300" b="1" dirty="0">
                <a:solidFill>
                  <a:srgbClr val="002060"/>
                </a:solidFill>
              </a:rPr>
              <a:t>катализирует </a:t>
            </a:r>
            <a:r>
              <a:rPr lang="ru-RU" sz="1300" b="1" dirty="0" err="1">
                <a:solidFill>
                  <a:srgbClr val="002060"/>
                </a:solidFill>
              </a:rPr>
              <a:t>дисмутацию</a:t>
            </a:r>
            <a:r>
              <a:rPr lang="ru-RU" sz="1300" b="1" dirty="0">
                <a:solidFill>
                  <a:srgbClr val="002060"/>
                </a:solidFill>
              </a:rPr>
              <a:t> </a:t>
            </a:r>
            <a:r>
              <a:rPr lang="ru-RU" sz="1300" b="1" dirty="0" err="1">
                <a:solidFill>
                  <a:srgbClr val="002060"/>
                </a:solidFill>
              </a:rPr>
              <a:t>синглетного</a:t>
            </a:r>
            <a:r>
              <a:rPr lang="ru-RU" sz="1300" b="1" dirty="0">
                <a:solidFill>
                  <a:srgbClr val="002060"/>
                </a:solidFill>
              </a:rPr>
              <a:t> кислорода, образующегося при прохождении электронов по дыхательной цепи</a:t>
            </a:r>
          </a:p>
          <a:p>
            <a:r>
              <a:rPr lang="ru-RU" dirty="0"/>
              <a:t>Создание нужного рН (</a:t>
            </a:r>
            <a:r>
              <a:rPr lang="ru-RU" dirty="0" err="1"/>
              <a:t>Helicobacter</a:t>
            </a:r>
            <a:r>
              <a:rPr lang="ru-RU" dirty="0"/>
              <a:t> </a:t>
            </a:r>
            <a:r>
              <a:rPr lang="ru-RU" dirty="0" err="1"/>
              <a:t>pylori</a:t>
            </a:r>
            <a:r>
              <a:rPr lang="ru-RU" dirty="0"/>
              <a:t> выделяет </a:t>
            </a:r>
            <a:r>
              <a:rPr lang="ru-RU" dirty="0" err="1">
                <a:solidFill>
                  <a:srgbClr val="C00000"/>
                </a:solidFill>
              </a:rPr>
              <a:t>уреазу</a:t>
            </a:r>
            <a:r>
              <a:rPr lang="ru-RU" dirty="0">
                <a:solidFill>
                  <a:srgbClr val="C00000"/>
                </a:solidFill>
              </a:rPr>
              <a:t>,</a:t>
            </a:r>
            <a:r>
              <a:rPr lang="ru-RU" dirty="0"/>
              <a:t> нейтрализующую кислую среду в желудке)</a:t>
            </a:r>
          </a:p>
          <a:p>
            <a:pPr marL="114300" indent="0">
              <a:buNone/>
            </a:pPr>
            <a:r>
              <a:rPr lang="ru-RU" sz="1400" b="1" dirty="0">
                <a:solidFill>
                  <a:srgbClr val="002060"/>
                </a:solidFill>
              </a:rPr>
              <a:t>катализирует расщепление мочевины на аммиак и углекислый газ</a:t>
            </a:r>
          </a:p>
        </p:txBody>
      </p:sp>
    </p:spTree>
    <p:extLst>
      <p:ext uri="{BB962C8B-B14F-4D97-AF65-F5344CB8AC3E}">
        <p14:creationId xmlns:p14="http://schemas.microsoft.com/office/powerpoint/2010/main" val="2228398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9"/>
            <a:ext cx="864096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385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4002"/>
            <a:ext cx="8712968" cy="652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7598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7" y="260648"/>
            <a:ext cx="3816423" cy="305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429000"/>
            <a:ext cx="76328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solidFill>
                  <a:srgbClr val="FF0000"/>
                </a:solidFill>
              </a:rPr>
              <a:t>Эпидермальный</a:t>
            </a:r>
            <a:r>
              <a:rPr lang="ru-RU" sz="1600" b="1" dirty="0">
                <a:solidFill>
                  <a:srgbClr val="FF0000"/>
                </a:solidFill>
              </a:rPr>
              <a:t> стафилококк (</a:t>
            </a:r>
            <a:r>
              <a:rPr lang="ru-RU" sz="1600" b="1" dirty="0" err="1">
                <a:solidFill>
                  <a:srgbClr val="FF0000"/>
                </a:solidFill>
              </a:rPr>
              <a:t>Staphylococcus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epidermidis</a:t>
            </a:r>
            <a:r>
              <a:rPr lang="ru-RU" sz="1600" b="1" dirty="0">
                <a:solidFill>
                  <a:srgbClr val="FF0000"/>
                </a:solidFill>
              </a:rPr>
              <a:t>) </a:t>
            </a:r>
            <a:r>
              <a:rPr lang="ru-RU" sz="1600" dirty="0"/>
              <a:t>— часто встречается на коже и слизистых оболочках человека, может вызывать сепсис, эндокардит, конъюнктивит, гнойную инфекцию ран и гнойные инфекции мочевыводящих путей.</a:t>
            </a:r>
          </a:p>
          <a:p>
            <a:endParaRPr lang="ru-RU" sz="1600" dirty="0"/>
          </a:p>
          <a:p>
            <a:r>
              <a:rPr lang="ru-RU" sz="1600" b="1" dirty="0">
                <a:solidFill>
                  <a:srgbClr val="FF0000"/>
                </a:solidFill>
              </a:rPr>
              <a:t>Сапрофитный стафилококк (</a:t>
            </a:r>
            <a:r>
              <a:rPr lang="ru-RU" sz="1600" b="1" dirty="0" err="1">
                <a:solidFill>
                  <a:srgbClr val="FF0000"/>
                </a:solidFill>
              </a:rPr>
              <a:t>Staphylococcus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saprophyticus</a:t>
            </a:r>
            <a:r>
              <a:rPr lang="ru-RU" sz="1600" b="1" dirty="0">
                <a:solidFill>
                  <a:srgbClr val="FF0000"/>
                </a:solidFill>
              </a:rPr>
              <a:t>) </a:t>
            </a:r>
            <a:r>
              <a:rPr lang="ru-RU" sz="1600" dirty="0"/>
              <a:t>— может вызывать острый цистит и уретрит.</a:t>
            </a:r>
          </a:p>
          <a:p>
            <a:endParaRPr lang="ru-RU" sz="1600" dirty="0"/>
          </a:p>
          <a:p>
            <a:r>
              <a:rPr lang="ru-RU" sz="1600" b="1" dirty="0">
                <a:solidFill>
                  <a:srgbClr val="FF0000"/>
                </a:solidFill>
              </a:rPr>
              <a:t>Гемолитический стафилококк (</a:t>
            </a:r>
            <a:r>
              <a:rPr lang="ru-RU" sz="1600" b="1" dirty="0" err="1">
                <a:solidFill>
                  <a:srgbClr val="FF0000"/>
                </a:solidFill>
              </a:rPr>
              <a:t>Staphylococcus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haemolyticus</a:t>
            </a:r>
            <a:r>
              <a:rPr lang="ru-RU" sz="1600" b="1" dirty="0">
                <a:solidFill>
                  <a:srgbClr val="FF0000"/>
                </a:solidFill>
              </a:rPr>
              <a:t>) </a:t>
            </a:r>
            <a:r>
              <a:rPr lang="ru-RU" sz="1600" dirty="0"/>
              <a:t>— может вызвать различные гнойные воспалительные процессы на разных органах; сепсис и поражение кожного покрова, эндокардит; поражения уретры и цистит.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95936" y="260648"/>
            <a:ext cx="49610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Золотистый стафилококк (</a:t>
            </a:r>
            <a:r>
              <a:rPr lang="ru-RU" sz="1600" b="1" dirty="0" err="1">
                <a:solidFill>
                  <a:srgbClr val="FF0000"/>
                </a:solidFill>
              </a:rPr>
              <a:t>Staphylococcus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aureus</a:t>
            </a:r>
            <a:r>
              <a:rPr lang="ru-RU" sz="1600" b="1" dirty="0">
                <a:solidFill>
                  <a:srgbClr val="FF0000"/>
                </a:solidFill>
              </a:rPr>
              <a:t>) </a:t>
            </a:r>
            <a:r>
              <a:rPr lang="ru-RU" sz="1600" dirty="0"/>
              <a:t>наиболее патогенный для человека. Отличительной биохимической особенностью является выработка фермента </a:t>
            </a:r>
            <a:r>
              <a:rPr lang="ru-RU" sz="1600" dirty="0" err="1"/>
              <a:t>коагулазы</a:t>
            </a:r>
            <a:r>
              <a:rPr lang="ru-RU" sz="1600" dirty="0"/>
              <a:t>, </a:t>
            </a:r>
            <a:r>
              <a:rPr lang="ru-RU" sz="1600" dirty="0" err="1"/>
              <a:t>Метициллин</a:t>
            </a:r>
            <a:r>
              <a:rPr lang="ru-RU" sz="1600" dirty="0"/>
              <a:t>-резистентный золотистый стафилококк — любой штамм золотистого стафилококка, который устойчив к большой группе антибиотиков — бета-лактамов (включают в себя пенициллины и цефалоспорины). Заболевания, вызванные этими штаммами, особенно трудно поддаются лечению.</a:t>
            </a:r>
          </a:p>
        </p:txBody>
      </p:sp>
    </p:spTree>
    <p:extLst>
      <p:ext uri="{BB962C8B-B14F-4D97-AF65-F5344CB8AC3E}">
        <p14:creationId xmlns:p14="http://schemas.microsoft.com/office/powerpoint/2010/main" val="5915201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4808438" cy="6411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293096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MRSA -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methicillin-resistant </a:t>
            </a:r>
            <a:r>
              <a:rPr lang="en-US" dirty="0"/>
              <a:t>Staphylococcus </a:t>
            </a:r>
            <a:r>
              <a:rPr lang="en-US" dirty="0" err="1"/>
              <a:t>aureus</a:t>
            </a:r>
            <a:endParaRPr lang="en-US" dirty="0"/>
          </a:p>
          <a:p>
            <a:endParaRPr lang="en-US" dirty="0"/>
          </a:p>
          <a:p>
            <a:r>
              <a:rPr lang="en-US" dirty="0"/>
              <a:t>CA-MRSA -  community-associated MRSA infections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HA-MRSA - health care-associated MRSA</a:t>
            </a:r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2584269" cy="175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2584269" cy="181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5985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Резистентность микроорганизмов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64096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350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1460</TotalTime>
  <Words>1764</Words>
  <Application>Microsoft Office PowerPoint</Application>
  <PresentationFormat>Экран (4:3)</PresentationFormat>
  <Paragraphs>235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Аптека</vt:lpstr>
      <vt:lpstr>Патогенные микроорганизмы</vt:lpstr>
      <vt:lpstr>INTRODUCTION</vt:lpstr>
      <vt:lpstr>Презентация PowerPoint</vt:lpstr>
      <vt:lpstr>Презентация PowerPoint</vt:lpstr>
      <vt:lpstr>Презентация PowerPoint</vt:lpstr>
      <vt:lpstr>Презентация PowerPoint</vt:lpstr>
      <vt:lpstr>Инфекция и заболевание</vt:lpstr>
      <vt:lpstr>интенсивность эпидемических процессов </vt:lpstr>
      <vt:lpstr>Презентация PowerPoint</vt:lpstr>
      <vt:lpstr>Перечень особо опасных инфекций, подлежащие международному надзору </vt:lpstr>
      <vt:lpstr>Пандемия</vt:lpstr>
      <vt:lpstr>Презентация PowerPoint</vt:lpstr>
      <vt:lpstr>ОСОБЕННОСТИ ИНФЕКЦИОННЫХ ЗАБОЛЕВАНИЙ</vt:lpstr>
      <vt:lpstr>Защитные механизмы организма</vt:lpstr>
      <vt:lpstr>ИММУНИТЕТ</vt:lpstr>
      <vt:lpstr>Презентация PowerPoint</vt:lpstr>
      <vt:lpstr>Презентация PowerPoint</vt:lpstr>
      <vt:lpstr>Презентация PowerPoint</vt:lpstr>
      <vt:lpstr>Функции фагоцитов</vt:lpstr>
      <vt:lpstr>Презентация PowerPoint</vt:lpstr>
      <vt:lpstr>Презентация PowerPoint</vt:lpstr>
      <vt:lpstr>Презентация PowerPoint</vt:lpstr>
      <vt:lpstr>Патогенность микроорганизмов</vt:lpstr>
      <vt:lpstr>Презентация PowerPoint</vt:lpstr>
      <vt:lpstr>Домашнее задание</vt:lpstr>
      <vt:lpstr>Презентация PowerPoint</vt:lpstr>
      <vt:lpstr>Когда Условно-патогенные микроорганизмы становятся патогенными</vt:lpstr>
      <vt:lpstr>Презентация PowerPoint</vt:lpstr>
      <vt:lpstr>Какие свойства обуславливают патогенность (вирулентность)?</vt:lpstr>
      <vt:lpstr>Презентация PowerPoint</vt:lpstr>
      <vt:lpstr>Презентация PowerPoint</vt:lpstr>
      <vt:lpstr>Презентация PowerPoint</vt:lpstr>
      <vt:lpstr>Структуры и молекулы, обуславливающие вирулентнойсть </vt:lpstr>
      <vt:lpstr>Helicobacter  pylori</vt:lpstr>
      <vt:lpstr>Колонизация: АДГЕЗИЯ</vt:lpstr>
      <vt:lpstr>Поверхностные оболочки бактерий</vt:lpstr>
      <vt:lpstr>Презентация PowerPoint</vt:lpstr>
      <vt:lpstr>Презентация PowerPoint</vt:lpstr>
      <vt:lpstr>КАПСУЛА</vt:lpstr>
      <vt:lpstr>Капсула как фактор патогенности</vt:lpstr>
      <vt:lpstr>Определения</vt:lpstr>
      <vt:lpstr>Презентация PowerPoint</vt:lpstr>
      <vt:lpstr>Презентация PowerPoint</vt:lpstr>
      <vt:lpstr>Fс-рецептор — белок, расположенный на поверхности нескольких видов клеток иммунной системы (естественных киллеров, макрофагов, нейтрофилов и тучных клеток) и принимающий участие в её защитных реакциях</vt:lpstr>
      <vt:lpstr>ИНВАЗИВНОСТЬ</vt:lpstr>
      <vt:lpstr>Презентация PowerPoint</vt:lpstr>
      <vt:lpstr>Ферменты как фактор патогенности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Резистентность микроорганизмов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Патогенные микроорганизмы</dc:title>
  <dc:creator>Ильинская</dc:creator>
  <cp:lastModifiedBy>Ильинская</cp:lastModifiedBy>
  <cp:revision>134</cp:revision>
  <dcterms:created xsi:type="dcterms:W3CDTF">2015-04-20T09:15:30Z</dcterms:created>
  <dcterms:modified xsi:type="dcterms:W3CDTF">2023-10-04T09:51:55Z</dcterms:modified>
</cp:coreProperties>
</file>