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4" r:id="rId5"/>
    <p:sldId id="273" r:id="rId6"/>
    <p:sldId id="265" r:id="rId7"/>
    <p:sldId id="260" r:id="rId8"/>
    <p:sldId id="261" r:id="rId9"/>
    <p:sldId id="264" r:id="rId10"/>
    <p:sldId id="280" r:id="rId11"/>
    <p:sldId id="281" r:id="rId12"/>
    <p:sldId id="266" r:id="rId13"/>
    <p:sldId id="282" r:id="rId14"/>
    <p:sldId id="267" r:id="rId15"/>
    <p:sldId id="268" r:id="rId16"/>
    <p:sldId id="277" r:id="rId17"/>
    <p:sldId id="276" r:id="rId18"/>
    <p:sldId id="262" r:id="rId19"/>
    <p:sldId id="271" r:id="rId20"/>
    <p:sldId id="269" r:id="rId21"/>
    <p:sldId id="272" r:id="rId22"/>
    <p:sldId id="279" r:id="rId23"/>
    <p:sldId id="278" r:id="rId24"/>
    <p:sldId id="275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158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46EF-C769-4830-AABD-9F5D628603D8}" type="datetimeFigureOut">
              <a:rPr lang="ru-RU" smtClean="0"/>
              <a:t>09.09.2021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B5D2D-D95E-4BEC-A9C7-8FD2857C52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909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46EF-C769-4830-AABD-9F5D628603D8}" type="datetimeFigureOut">
              <a:rPr lang="ru-RU" smtClean="0"/>
              <a:t>09.09.2021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B5D2D-D95E-4BEC-A9C7-8FD2857C52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2400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46EF-C769-4830-AABD-9F5D628603D8}" type="datetimeFigureOut">
              <a:rPr lang="ru-RU" smtClean="0"/>
              <a:t>09.09.2021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B5D2D-D95E-4BEC-A9C7-8FD2857C52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7618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46EF-C769-4830-AABD-9F5D628603D8}" type="datetimeFigureOut">
              <a:rPr lang="ru-RU" smtClean="0"/>
              <a:t>09.09.2021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B5D2D-D95E-4BEC-A9C7-8FD2857C52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3697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46EF-C769-4830-AABD-9F5D628603D8}" type="datetimeFigureOut">
              <a:rPr lang="ru-RU" smtClean="0"/>
              <a:t>09.09.2021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B5D2D-D95E-4BEC-A9C7-8FD2857C52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2975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46EF-C769-4830-AABD-9F5D628603D8}" type="datetimeFigureOut">
              <a:rPr lang="ru-RU" smtClean="0"/>
              <a:t>09.09.2021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B5D2D-D95E-4BEC-A9C7-8FD2857C52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9272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46EF-C769-4830-AABD-9F5D628603D8}" type="datetimeFigureOut">
              <a:rPr lang="ru-RU" smtClean="0"/>
              <a:t>09.09.2021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B5D2D-D95E-4BEC-A9C7-8FD2857C52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460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46EF-C769-4830-AABD-9F5D628603D8}" type="datetimeFigureOut">
              <a:rPr lang="ru-RU" smtClean="0"/>
              <a:t>09.09.2021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B5D2D-D95E-4BEC-A9C7-8FD2857C52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6178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46EF-C769-4830-AABD-9F5D628603D8}" type="datetimeFigureOut">
              <a:rPr lang="ru-RU" smtClean="0"/>
              <a:t>09.09.2021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B5D2D-D95E-4BEC-A9C7-8FD2857C52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07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46EF-C769-4830-AABD-9F5D628603D8}" type="datetimeFigureOut">
              <a:rPr lang="ru-RU" smtClean="0"/>
              <a:t>09.09.2021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B5D2D-D95E-4BEC-A9C7-8FD2857C52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022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46EF-C769-4830-AABD-9F5D628603D8}" type="datetimeFigureOut">
              <a:rPr lang="ru-RU" smtClean="0"/>
              <a:t>09.09.2021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B5D2D-D95E-4BEC-A9C7-8FD2857C52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8743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000">
              <a:schemeClr val="accent3">
                <a:lumMod val="40000"/>
                <a:lumOff val="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8946EF-C769-4830-AABD-9F5D628603D8}" type="datetimeFigureOut">
              <a:rPr lang="ru-RU" smtClean="0"/>
              <a:t>09.09.2021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7B5D2D-D95E-4BEC-A9C7-8FD2857C52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9590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МИКРОСКОПИЧЕСКИЕ ГРИБЫ – ВОЗБУДИТЕЛИ МИКОЗОВ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2889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МИКОЗЫ - статистика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 данным ВОЗ, у каждого </a:t>
            </a:r>
            <a:r>
              <a:rPr lang="ru-RU" dirty="0" smtClean="0">
                <a:solidFill>
                  <a:srgbClr val="FF0000"/>
                </a:solidFill>
              </a:rPr>
              <a:t>пятого </a:t>
            </a:r>
            <a:r>
              <a:rPr lang="ru-RU" dirty="0" smtClean="0"/>
              <a:t>жителя планеты выявлено грибковое заболевание.</a:t>
            </a:r>
            <a:endParaRPr lang="en-US" dirty="0" smtClean="0"/>
          </a:p>
          <a:p>
            <a:r>
              <a:rPr lang="ru-RU" dirty="0" smtClean="0"/>
              <a:t>В список потенциальных возбудителей микозов включено около </a:t>
            </a:r>
            <a:r>
              <a:rPr lang="ru-RU" dirty="0" smtClean="0">
                <a:solidFill>
                  <a:srgbClr val="FF0000"/>
                </a:solidFill>
              </a:rPr>
              <a:t>400 видов </a:t>
            </a:r>
            <a:r>
              <a:rPr lang="ru-RU" dirty="0" smtClean="0"/>
              <a:t>грибов. </a:t>
            </a:r>
          </a:p>
          <a:p>
            <a:r>
              <a:rPr lang="ru-RU" dirty="0" smtClean="0"/>
              <a:t>Увеличилось количество заболеваний, обусловленных грибами, ранее считавшимися</a:t>
            </a:r>
            <a:r>
              <a:rPr lang="ru-RU" dirty="0" smtClean="0">
                <a:solidFill>
                  <a:srgbClr val="FF0000"/>
                </a:solidFill>
              </a:rPr>
              <a:t> непатогенными </a:t>
            </a:r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2809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Морфология грибов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96753"/>
            <a:ext cx="8229600" cy="288032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Морфологический элемент нитчатых </a:t>
            </a:r>
            <a:r>
              <a:rPr lang="ru-RU" sz="2800" u="sng" dirty="0" smtClean="0"/>
              <a:t>многоклеточных </a:t>
            </a:r>
            <a:r>
              <a:rPr lang="ru-RU" sz="2800" dirty="0" smtClean="0"/>
              <a:t>грибов - </a:t>
            </a:r>
            <a:r>
              <a:rPr lang="ru-RU" sz="2800" dirty="0" smtClean="0">
                <a:solidFill>
                  <a:srgbClr val="FF0000"/>
                </a:solidFill>
              </a:rPr>
              <a:t>гифа  (мицелий). </a:t>
            </a:r>
          </a:p>
          <a:p>
            <a:r>
              <a:rPr lang="ru-RU" sz="2800" dirty="0" smtClean="0"/>
              <a:t>Основная форма </a:t>
            </a:r>
            <a:r>
              <a:rPr lang="ru-RU" sz="2800" u="sng" dirty="0" smtClean="0"/>
              <a:t>одноклеточных</a:t>
            </a:r>
            <a:r>
              <a:rPr lang="ru-RU" sz="2800" dirty="0" smtClean="0"/>
              <a:t> грибов -  </a:t>
            </a:r>
            <a:r>
              <a:rPr lang="ru-RU" sz="2800" dirty="0" smtClean="0">
                <a:solidFill>
                  <a:srgbClr val="FF0000"/>
                </a:solidFill>
              </a:rPr>
              <a:t>дрожжевые клетки</a:t>
            </a:r>
            <a:r>
              <a:rPr lang="ru-RU" sz="2800" dirty="0" smtClean="0"/>
              <a:t>.</a:t>
            </a:r>
          </a:p>
          <a:p>
            <a:r>
              <a:rPr lang="ru-RU" sz="2800" dirty="0" smtClean="0"/>
              <a:t>Диморфные грибы  имеют 2 формы (</a:t>
            </a:r>
            <a:r>
              <a:rPr lang="ru-RU" sz="2800" dirty="0" smtClean="0">
                <a:solidFill>
                  <a:srgbClr val="FF0000"/>
                </a:solidFill>
              </a:rPr>
              <a:t>мицелий </a:t>
            </a:r>
            <a:r>
              <a:rPr lang="ru-RU" sz="2800" dirty="0" smtClean="0"/>
              <a:t>– сапрофитная стадия, </a:t>
            </a:r>
            <a:r>
              <a:rPr lang="ru-RU" sz="2800" dirty="0" err="1" smtClean="0">
                <a:solidFill>
                  <a:srgbClr val="FF0000"/>
                </a:solidFill>
              </a:rPr>
              <a:t>левуры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smtClean="0"/>
              <a:t>– паразитная)</a:t>
            </a:r>
            <a:endParaRPr lang="ru-RU" sz="2800" dirty="0"/>
          </a:p>
        </p:txBody>
      </p:sp>
      <p:pic>
        <p:nvPicPr>
          <p:cNvPr id="1027" name="Picture 3" descr="C:\Users\Ильинская\Desktop\Gribok-Candida-albicans-620x3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039" y="4148912"/>
            <a:ext cx="4228320" cy="2386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Ильинская\Desktop\untitled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706" y="4149080"/>
            <a:ext cx="2448272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627784" y="6165304"/>
            <a:ext cx="1584176" cy="370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Трихофитон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707904" y="4281320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Кандида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0272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Админ\Desktop\slide-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8640"/>
            <a:ext cx="8352928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627784" y="476672"/>
            <a:ext cx="4392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ЦАРСТВО </a:t>
            </a:r>
            <a:r>
              <a:rPr lang="en-US" sz="2800" b="1" dirty="0" smtClean="0">
                <a:solidFill>
                  <a:srgbClr val="002060"/>
                </a:solidFill>
              </a:rPr>
              <a:t>FUNGI (MYCOTA)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11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solidFill>
                  <a:srgbClr val="FF0000"/>
                </a:solidFill>
              </a:rPr>
              <a:t>Микромицеты</a:t>
            </a:r>
            <a:r>
              <a:rPr lang="ru-RU" b="1" dirty="0" smtClean="0">
                <a:solidFill>
                  <a:srgbClr val="FF0000"/>
                </a:solidFill>
              </a:rPr>
              <a:t> – эукариоты!!!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3074" name="Picture 2" descr="C:\Users\Админ\Desktop\slide-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836712"/>
            <a:ext cx="7784595" cy="583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20296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ru-RU" dirty="0" smtClean="0"/>
              <a:t>Спороношение грибов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4352" y="1772816"/>
            <a:ext cx="4148273" cy="3168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72816"/>
            <a:ext cx="4330824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897293"/>
            <a:ext cx="2473846" cy="1695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985" y="4913768"/>
            <a:ext cx="2529131" cy="1755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524328" y="5517232"/>
            <a:ext cx="16196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Бластоспоры</a:t>
            </a:r>
            <a:r>
              <a:rPr lang="ru-RU" dirty="0" smtClean="0"/>
              <a:t> – почки, как у </a:t>
            </a:r>
            <a:r>
              <a:rPr lang="en-US" dirty="0" smtClean="0"/>
              <a:t>Candida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869382" y="5669641"/>
            <a:ext cx="18806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Артроспоры</a:t>
            </a:r>
            <a:r>
              <a:rPr lang="ru-RU" dirty="0" smtClean="0"/>
              <a:t> – фрагментация гиф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14825" y="1403484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Конидии (</a:t>
            </a:r>
            <a:r>
              <a:rPr lang="ru-RU" dirty="0" err="1" smtClean="0"/>
              <a:t>кондиоспоры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860032" y="1408789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Спорангиоспоры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1183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Как классифицируют микозы?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3074" name="Picture 2" descr="C:\Users\Ильинская\Desktop\img43-1024x76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58555"/>
            <a:ext cx="8043737" cy="5534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87499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Ильинская\Desktop\47272833_136024568_pdf-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133885"/>
            <a:ext cx="4264130" cy="349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037" y="3140968"/>
            <a:ext cx="4047129" cy="3487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477" y="1538447"/>
            <a:ext cx="2348526" cy="1439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034" y="159530"/>
            <a:ext cx="2309411" cy="1287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5214" y="1480496"/>
            <a:ext cx="2365259" cy="1523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87331"/>
            <a:ext cx="3350154" cy="25082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accent1"/>
            </a:solidFill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665214" y="260648"/>
            <a:ext cx="23652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МНОЖНСТВЕННОСТЬ КЛАССИФИКАЦИЙ МИКОЗОВ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8540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Ильинская\Desktop\gribok-vnutrennih-organov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337" y="260647"/>
            <a:ext cx="8717151" cy="6537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749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88" y="260648"/>
            <a:ext cx="8740100" cy="6326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58883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715812" cy="633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93553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dirty="0"/>
              <a:t>М</a:t>
            </a:r>
            <a:r>
              <a:rPr lang="ru-RU" dirty="0" smtClean="0"/>
              <a:t>икозы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4464827"/>
              </p:ext>
            </p:extLst>
          </p:nvPr>
        </p:nvGraphicFramePr>
        <p:xfrm>
          <a:off x="457200" y="836712"/>
          <a:ext cx="8229600" cy="3358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2592"/>
                <a:gridCol w="2952328"/>
                <a:gridCol w="3034680"/>
              </a:tblGrid>
              <a:tr h="432048">
                <a:tc>
                  <a:txBody>
                    <a:bodyPr/>
                    <a:lstStyle/>
                    <a:p>
                      <a:r>
                        <a:rPr lang="ru-RU" dirty="0" smtClean="0"/>
                        <a:t>Возбудитель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Морфология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Патогенез</a:t>
                      </a:r>
                      <a:endParaRPr lang="ru-RU" dirty="0"/>
                    </a:p>
                  </a:txBody>
                  <a:tcPr/>
                </a:tc>
              </a:tr>
              <a:tr h="577353">
                <a:tc>
                  <a:txBody>
                    <a:bodyPr/>
                    <a:lstStyle/>
                    <a:p>
                      <a:r>
                        <a:rPr lang="en-US" sz="1400" b="1" i="1" dirty="0" smtClean="0"/>
                        <a:t>Candida </a:t>
                      </a:r>
                      <a:r>
                        <a:rPr lang="en-US" sz="1400" b="1" i="1" dirty="0" err="1" smtClean="0"/>
                        <a:t>albicans</a:t>
                      </a:r>
                      <a:endParaRPr lang="ru-RU" sz="14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Овальные дрожжевые</a:t>
                      </a:r>
                      <a:r>
                        <a:rPr lang="ru-RU" sz="1400" baseline="0" dirty="0" smtClean="0"/>
                        <a:t> клетки, 2-6 мкм, псевдомицелий, почки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«Молочница». Все носители на слизистой (заболевание после антибиотикотерапии)</a:t>
                      </a:r>
                      <a:endParaRPr lang="ru-RU" sz="1400" dirty="0"/>
                    </a:p>
                  </a:txBody>
                  <a:tcPr/>
                </a:tc>
              </a:tr>
              <a:tr h="577353">
                <a:tc>
                  <a:txBody>
                    <a:bodyPr/>
                    <a:lstStyle/>
                    <a:p>
                      <a:r>
                        <a:rPr lang="en-US" sz="1400" b="1" i="1" dirty="0" smtClean="0"/>
                        <a:t>Cryptococcus </a:t>
                      </a:r>
                      <a:r>
                        <a:rPr lang="en-US" sz="1400" b="1" i="1" dirty="0" err="1" smtClean="0"/>
                        <a:t>neoformans</a:t>
                      </a:r>
                      <a:endParaRPr lang="ru-RU" sz="14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Овальные дрожжевые</a:t>
                      </a:r>
                      <a:r>
                        <a:rPr lang="ru-RU" sz="1400" baseline="0" dirty="0" smtClean="0"/>
                        <a:t> клетки, до 12 мкм в тканях и спинномозговой жидкости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Криптококкоз</a:t>
                      </a:r>
                      <a:r>
                        <a:rPr lang="ru-RU" sz="1400" dirty="0" smtClean="0"/>
                        <a:t>. Фекалии птиц; от человека к человеку не передается</a:t>
                      </a:r>
                      <a:endParaRPr lang="ru-RU" sz="1400" dirty="0"/>
                    </a:p>
                  </a:txBody>
                  <a:tcPr/>
                </a:tc>
              </a:tr>
              <a:tr h="577353">
                <a:tc>
                  <a:txBody>
                    <a:bodyPr/>
                    <a:lstStyle/>
                    <a:p>
                      <a:r>
                        <a:rPr lang="en-US" sz="1400" b="1" i="1" dirty="0" err="1" smtClean="0"/>
                        <a:t>Blastomyces</a:t>
                      </a:r>
                      <a:r>
                        <a:rPr lang="en-US" sz="1400" b="1" i="1" dirty="0" smtClean="0"/>
                        <a:t> </a:t>
                      </a:r>
                      <a:r>
                        <a:rPr lang="en-US" sz="1400" b="1" i="1" dirty="0" err="1" smtClean="0"/>
                        <a:t>dermatitidis</a:t>
                      </a:r>
                      <a:endParaRPr lang="ru-RU" sz="14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Сферические клетки до 15 мкм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Бластомикоз. Из</a:t>
                      </a:r>
                      <a:r>
                        <a:rPr lang="ru-RU" sz="1400" baseline="0" dirty="0" smtClean="0"/>
                        <a:t> почвы с пылью. </a:t>
                      </a:r>
                      <a:r>
                        <a:rPr lang="ru-RU" sz="1400" dirty="0" smtClean="0"/>
                        <a:t>Легкие, мозговые</a:t>
                      </a:r>
                      <a:r>
                        <a:rPr lang="ru-RU" sz="1400" baseline="0" dirty="0" smtClean="0"/>
                        <a:t> оболочки, </a:t>
                      </a:r>
                      <a:r>
                        <a:rPr lang="ru-RU" sz="1400" baseline="0" dirty="0" err="1" smtClean="0"/>
                        <a:t>Грануломы</a:t>
                      </a:r>
                      <a:r>
                        <a:rPr lang="ru-RU" sz="1400" baseline="0" dirty="0" smtClean="0"/>
                        <a:t> (скопления макрофагов)</a:t>
                      </a:r>
                      <a:endParaRPr lang="ru-RU" sz="1400" dirty="0"/>
                    </a:p>
                  </a:txBody>
                  <a:tcPr/>
                </a:tc>
              </a:tr>
              <a:tr h="577353">
                <a:tc>
                  <a:txBody>
                    <a:bodyPr/>
                    <a:lstStyle/>
                    <a:p>
                      <a:r>
                        <a:rPr lang="ru-RU" sz="1400" b="1" i="1" dirty="0" err="1" smtClean="0">
                          <a:effectLst/>
                        </a:rPr>
                        <a:t>Trichophyton</a:t>
                      </a:r>
                      <a:r>
                        <a:rPr lang="ru-RU" sz="1400" b="1" i="1" dirty="0" smtClean="0">
                          <a:effectLst/>
                        </a:rPr>
                        <a:t> </a:t>
                      </a:r>
                      <a:r>
                        <a:rPr lang="ru-RU" sz="1400" b="1" i="1" dirty="0" err="1" smtClean="0">
                          <a:effectLst/>
                        </a:rPr>
                        <a:t>rubrum</a:t>
                      </a:r>
                      <a:r>
                        <a:rPr lang="ru-RU" sz="1400" b="1" i="1" dirty="0" smtClean="0">
                          <a:effectLst/>
                        </a:rPr>
                        <a:t>, </a:t>
                      </a:r>
                      <a:r>
                        <a:rPr lang="ru-RU" sz="1400" b="1" i="1" dirty="0" err="1" smtClean="0">
                          <a:effectLst/>
                        </a:rPr>
                        <a:t>Trichophyton</a:t>
                      </a:r>
                      <a:r>
                        <a:rPr lang="ru-RU" sz="1400" b="1" i="1" dirty="0" smtClean="0">
                          <a:effectLst/>
                        </a:rPr>
                        <a:t> </a:t>
                      </a:r>
                      <a:r>
                        <a:rPr lang="ru-RU" sz="1400" b="1" i="1" dirty="0" err="1" smtClean="0">
                          <a:effectLst/>
                        </a:rPr>
                        <a:t>interdigitale</a:t>
                      </a:r>
                      <a:r>
                        <a:rPr lang="ru-RU" sz="1400" b="1" i="1" dirty="0" smtClean="0">
                          <a:effectLst/>
                        </a:rPr>
                        <a:t>, </a:t>
                      </a:r>
                      <a:r>
                        <a:rPr lang="ru-RU" sz="1400" b="1" i="1" dirty="0" err="1" smtClean="0">
                          <a:effectLst/>
                        </a:rPr>
                        <a:t>Trichophyton</a:t>
                      </a:r>
                      <a:r>
                        <a:rPr lang="ru-RU" sz="1400" b="1" i="1" dirty="0" smtClean="0">
                          <a:effectLst/>
                        </a:rPr>
                        <a:t> </a:t>
                      </a:r>
                      <a:r>
                        <a:rPr lang="ru-RU" sz="1400" b="1" i="1" dirty="0" err="1" smtClean="0">
                          <a:effectLst/>
                        </a:rPr>
                        <a:t>tonsurans</a:t>
                      </a:r>
                      <a:r>
                        <a:rPr lang="ru-RU" sz="1400" b="1" i="1" dirty="0" smtClean="0">
                          <a:effectLst/>
                        </a:rPr>
                        <a:t> </a:t>
                      </a:r>
                      <a:endParaRPr lang="ru-RU" sz="14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Мицелиальные</a:t>
                      </a:r>
                      <a:r>
                        <a:rPr lang="ru-RU" sz="1400" dirty="0" smtClean="0"/>
                        <a:t> грибы, споры в макро и </a:t>
                      </a:r>
                      <a:r>
                        <a:rPr lang="ru-RU" sz="1400" dirty="0" err="1" smtClean="0"/>
                        <a:t>микроконидиях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Трихофотия</a:t>
                      </a:r>
                      <a:r>
                        <a:rPr lang="ru-RU" sz="1400" dirty="0" smtClean="0"/>
                        <a:t>. Носители</a:t>
                      </a:r>
                      <a:r>
                        <a:rPr lang="ru-RU" sz="1400" baseline="0" dirty="0" smtClean="0"/>
                        <a:t> – люди, споры попадают при контакте; поражения кожи, волос, ногтей.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 descr="C:\Users\Ильинская\Desktop\Blastomyces%20dermatitidi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529419"/>
            <a:ext cx="1584176" cy="1022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Ильинская\Desktop\4739249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8994" y="4437111"/>
            <a:ext cx="1846139" cy="2170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7504" y="5877272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Бластомикоз</a:t>
            </a:r>
            <a:endParaRPr lang="ru-RU" dirty="0"/>
          </a:p>
        </p:txBody>
      </p:sp>
      <p:pic>
        <p:nvPicPr>
          <p:cNvPr id="1028" name="Picture 4" descr="C:\Users\Ильинская\Desktop\221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2495" y="4876827"/>
            <a:ext cx="1863105" cy="1730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072495" y="4437111"/>
            <a:ext cx="1863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Криптококкоз</a:t>
            </a:r>
            <a:endParaRPr lang="ru-RU" dirty="0"/>
          </a:p>
        </p:txBody>
      </p:sp>
      <p:pic>
        <p:nvPicPr>
          <p:cNvPr id="1029" name="Picture 5" descr="C:\Users\Ильинская\Desktop\image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370505"/>
            <a:ext cx="1370087" cy="1339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156176" y="5854212"/>
            <a:ext cx="1408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Кандидоз</a:t>
            </a:r>
            <a:endParaRPr lang="ru-RU" dirty="0"/>
          </a:p>
        </p:txBody>
      </p:sp>
      <p:pic>
        <p:nvPicPr>
          <p:cNvPr id="16386" name="Picture 2" descr="C:\Users\Ольга\Desktop\images1CMCYOW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8111" y="5307297"/>
            <a:ext cx="1521891" cy="1139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1785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92080" y="1628800"/>
            <a:ext cx="3468324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sz="2200" b="1" dirty="0" err="1" smtClean="0">
                <a:solidFill>
                  <a:srgbClr val="FF0000"/>
                </a:solidFill>
              </a:rPr>
              <a:t>Trihophyton</a:t>
            </a:r>
            <a:r>
              <a:rPr lang="ru-RU" sz="2200" b="1" dirty="0" smtClean="0">
                <a:solidFill>
                  <a:srgbClr val="FF0000"/>
                </a:solidFill>
              </a:rPr>
              <a:t> </a:t>
            </a:r>
            <a:r>
              <a:rPr lang="ru-RU" sz="2200" b="1" dirty="0" err="1" smtClean="0">
                <a:solidFill>
                  <a:srgbClr val="FF0000"/>
                </a:solidFill>
              </a:rPr>
              <a:t>schonleinii</a:t>
            </a:r>
            <a:r>
              <a:rPr lang="ru-RU" sz="2200" dirty="0" smtClean="0"/>
              <a:t> паразитирует </a:t>
            </a:r>
            <a:r>
              <a:rPr lang="ru-RU" sz="2200" dirty="0"/>
              <a:t>только на человеке. Поэтому мнение, что заражение может произойти от животных, является ошибочным. Основной путь передачи инфекции – контактно-бытовой. 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010" y="3645024"/>
            <a:ext cx="4376486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64088" y="260648"/>
            <a:ext cx="27836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</a:rPr>
              <a:t>Фавус, парша человека</a:t>
            </a:r>
            <a:endParaRPr lang="ru-RU" sz="2000" b="1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7544" y="5013176"/>
            <a:ext cx="34563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Парша́ </a:t>
            </a:r>
            <a:r>
              <a:rPr lang="ru-RU" dirty="0" err="1"/>
              <a:t>я́блони</a:t>
            </a:r>
            <a:r>
              <a:rPr lang="ru-RU" dirty="0"/>
              <a:t> — заболевание и повреждения на листьях и плодах яблони, вызываемые сумчатым грибом </a:t>
            </a:r>
            <a:r>
              <a:rPr lang="ru-RU" b="1" dirty="0" err="1">
                <a:solidFill>
                  <a:srgbClr val="0070C0"/>
                </a:solidFill>
              </a:rPr>
              <a:t>Venturia</a:t>
            </a:r>
            <a:r>
              <a:rPr lang="ru-RU" b="1" dirty="0">
                <a:solidFill>
                  <a:srgbClr val="0070C0"/>
                </a:solidFill>
              </a:rPr>
              <a:t> </a:t>
            </a:r>
            <a:r>
              <a:rPr lang="ru-RU" b="1" dirty="0" err="1">
                <a:solidFill>
                  <a:srgbClr val="0070C0"/>
                </a:solidFill>
              </a:rPr>
              <a:t>inaequalis</a:t>
            </a:r>
            <a:r>
              <a:rPr lang="ru-RU" b="1" dirty="0">
                <a:solidFill>
                  <a:srgbClr val="0070C0"/>
                </a:solidFill>
              </a:rPr>
              <a:t>.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708920"/>
            <a:ext cx="2952328" cy="1983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81915" y="460703"/>
            <a:ext cx="27363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Парша растений </a:t>
            </a:r>
            <a:r>
              <a:rPr lang="ru-RU" dirty="0" smtClean="0"/>
              <a:t>не опасна для человека; содержание </a:t>
            </a:r>
            <a:r>
              <a:rPr lang="ru-RU" dirty="0" err="1" smtClean="0"/>
              <a:t>микотоксинов</a:t>
            </a:r>
            <a:r>
              <a:rPr lang="ru-RU" dirty="0" smtClean="0"/>
              <a:t> в пораженных плодах минимально.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85572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564904"/>
            <a:ext cx="5112568" cy="403244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 err="1" smtClean="0">
                <a:solidFill>
                  <a:srgbClr val="FF0000"/>
                </a:solidFill>
              </a:rPr>
              <a:t>Дерматофития</a:t>
            </a:r>
            <a:r>
              <a:rPr lang="ru-RU" dirty="0" smtClean="0"/>
              <a:t>, трихофития, также дерматомикоз, </a:t>
            </a:r>
            <a:r>
              <a:rPr lang="ru-RU" dirty="0" err="1" smtClean="0"/>
              <a:t>дерматофитоз</a:t>
            </a:r>
            <a:r>
              <a:rPr lang="ru-RU" dirty="0" smtClean="0"/>
              <a:t>, стригущий лишай, парша</a:t>
            </a:r>
            <a:r>
              <a:rPr lang="en-US" dirty="0" smtClean="0"/>
              <a:t>— </a:t>
            </a:r>
            <a:r>
              <a:rPr lang="ru-RU" dirty="0" smtClean="0"/>
              <a:t>кожные инфекционные заболевания, вызываемые грибами </a:t>
            </a:r>
            <a:r>
              <a:rPr lang="en-US" i="1" dirty="0" err="1" smtClean="0"/>
              <a:t>Trichophyton</a:t>
            </a:r>
            <a:r>
              <a:rPr lang="en-US" dirty="0" smtClean="0"/>
              <a:t>, </a:t>
            </a:r>
            <a:r>
              <a:rPr lang="en-US" dirty="0" err="1" smtClean="0"/>
              <a:t>Microsporum</a:t>
            </a:r>
            <a:r>
              <a:rPr lang="en-US" dirty="0" smtClean="0"/>
              <a:t> </a:t>
            </a:r>
            <a:r>
              <a:rPr lang="ru-RU" dirty="0" smtClean="0"/>
              <a:t>и </a:t>
            </a:r>
            <a:r>
              <a:rPr lang="en-US" dirty="0" err="1" smtClean="0"/>
              <a:t>Epidermophyton</a:t>
            </a:r>
            <a:r>
              <a:rPr lang="en-US" dirty="0" smtClean="0"/>
              <a:t>.</a:t>
            </a:r>
            <a:endParaRPr lang="ru-RU" dirty="0" smtClean="0"/>
          </a:p>
          <a:p>
            <a:pPr marL="0" indent="0">
              <a:buNone/>
            </a:pPr>
            <a:endParaRPr lang="ru-RU" dirty="0" smtClean="0">
              <a:effectLst/>
            </a:endParaRPr>
          </a:p>
          <a:p>
            <a:pPr marL="0" indent="0">
              <a:buNone/>
            </a:pPr>
            <a:r>
              <a:rPr lang="ru-RU" b="1" dirty="0" err="1" smtClean="0">
                <a:solidFill>
                  <a:srgbClr val="FF0000"/>
                </a:solidFill>
                <a:effectLst/>
              </a:rPr>
              <a:t>Онхиомикоз</a:t>
            </a:r>
            <a:r>
              <a:rPr lang="ru-RU" dirty="0" smtClean="0">
                <a:effectLst/>
              </a:rPr>
              <a:t> - грибковое поражение ногтей. Вызывается </a:t>
            </a:r>
            <a:r>
              <a:rPr lang="ru-RU" dirty="0" err="1" smtClean="0">
                <a:effectLst/>
              </a:rPr>
              <a:t>дерматофитами</a:t>
            </a:r>
            <a:r>
              <a:rPr lang="ru-RU" dirty="0" smtClean="0">
                <a:effectLst/>
              </a:rPr>
              <a:t> </a:t>
            </a:r>
            <a:r>
              <a:rPr lang="ru-RU" i="1" dirty="0" err="1" smtClean="0">
                <a:effectLst/>
              </a:rPr>
              <a:t>Trichophyton</a:t>
            </a:r>
            <a:r>
              <a:rPr lang="ru-RU" i="1" dirty="0" smtClean="0">
                <a:effectLst/>
              </a:rPr>
              <a:t> </a:t>
            </a:r>
            <a:r>
              <a:rPr lang="ru-RU" i="1" dirty="0" err="1" smtClean="0">
                <a:effectLst/>
              </a:rPr>
              <a:t>rubrum</a:t>
            </a:r>
            <a:r>
              <a:rPr lang="ru-RU" dirty="0" smtClean="0">
                <a:effectLst/>
              </a:rPr>
              <a:t>, </a:t>
            </a:r>
            <a:r>
              <a:rPr lang="ru-RU" i="1" dirty="0" err="1" smtClean="0">
                <a:effectLst/>
              </a:rPr>
              <a:t>Trichophyton</a:t>
            </a:r>
            <a:r>
              <a:rPr lang="ru-RU" i="1" dirty="0" smtClean="0">
                <a:effectLst/>
              </a:rPr>
              <a:t> </a:t>
            </a:r>
            <a:r>
              <a:rPr lang="ru-RU" i="1" dirty="0" err="1" smtClean="0">
                <a:effectLst/>
              </a:rPr>
              <a:t>interdigitale</a:t>
            </a:r>
            <a:r>
              <a:rPr lang="ru-RU" dirty="0" smtClean="0">
                <a:effectLst/>
              </a:rPr>
              <a:t>, </a:t>
            </a:r>
            <a:r>
              <a:rPr lang="ru-RU" i="1" dirty="0" err="1" smtClean="0">
                <a:effectLst/>
              </a:rPr>
              <a:t>Trichophyton</a:t>
            </a:r>
            <a:r>
              <a:rPr lang="ru-RU" i="1" dirty="0" smtClean="0">
                <a:effectLst/>
              </a:rPr>
              <a:t> </a:t>
            </a:r>
            <a:r>
              <a:rPr lang="ru-RU" i="1" dirty="0" err="1" smtClean="0">
                <a:effectLst/>
              </a:rPr>
              <a:t>tonsurans</a:t>
            </a:r>
            <a:r>
              <a:rPr lang="ru-RU" dirty="0" smtClean="0">
                <a:effectLst/>
              </a:rPr>
              <a:t> и другими. Также может вызываться </a:t>
            </a:r>
            <a:r>
              <a:rPr lang="ru-RU" i="1" dirty="0" err="1" smtClean="0">
                <a:effectLst/>
              </a:rPr>
              <a:t>Epidermophyton</a:t>
            </a:r>
            <a:r>
              <a:rPr lang="ru-RU" i="1" dirty="0" smtClean="0">
                <a:effectLst/>
              </a:rPr>
              <a:t> </a:t>
            </a:r>
            <a:r>
              <a:rPr lang="ru-RU" i="1" dirty="0" err="1" smtClean="0">
                <a:effectLst/>
              </a:rPr>
              <a:t>floccosum</a:t>
            </a:r>
            <a:r>
              <a:rPr lang="ru-RU" dirty="0" smtClean="0">
                <a:effectLst/>
              </a:rPr>
              <a:t> и </a:t>
            </a:r>
            <a:r>
              <a:rPr lang="ru-RU" dirty="0" err="1" smtClean="0">
                <a:effectLst/>
              </a:rPr>
              <a:t>Microsporum</a:t>
            </a:r>
            <a:r>
              <a:rPr lang="ru-RU" dirty="0" smtClean="0">
                <a:effectLst/>
              </a:rPr>
              <a:t> </a:t>
            </a:r>
            <a:r>
              <a:rPr lang="ru-RU" dirty="0" err="1" smtClean="0">
                <a:effectLst/>
              </a:rPr>
              <a:t>canis</a:t>
            </a:r>
            <a:r>
              <a:rPr lang="ru-RU" dirty="0" smtClean="0">
                <a:effectLst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52120" y="260648"/>
            <a:ext cx="3384376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Н</a:t>
            </a:r>
            <a:r>
              <a:rPr lang="ru-RU" b="1" dirty="0" smtClean="0">
                <a:solidFill>
                  <a:srgbClr val="FF0000"/>
                </a:solidFill>
                <a:effectLst/>
              </a:rPr>
              <a:t>осителями</a:t>
            </a:r>
            <a:r>
              <a:rPr lang="ru-RU" dirty="0" smtClean="0">
                <a:effectLst/>
              </a:rPr>
              <a:t> возбудителей этой болезни являются дети младшего и среднего возраста, а также животные; заражение при непосредственном контакте с больным, при пользовании общими головными уборами, одеждой. Заболевание распространяется по поверхности кожи, на коже головы, на теле, на ступнях, на ногтях. </a:t>
            </a:r>
          </a:p>
          <a:p>
            <a:endParaRPr lang="ru-RU" dirty="0" smtClean="0">
              <a:effectLst/>
            </a:endParaRPr>
          </a:p>
          <a:p>
            <a:r>
              <a:rPr lang="ru-RU" dirty="0" smtClean="0">
                <a:effectLst/>
              </a:rPr>
              <a:t>Главными </a:t>
            </a:r>
            <a:r>
              <a:rPr lang="ru-RU" b="1" dirty="0" smtClean="0">
                <a:solidFill>
                  <a:srgbClr val="FF0000"/>
                </a:solidFill>
                <a:effectLst/>
              </a:rPr>
              <a:t>симптомами </a:t>
            </a:r>
            <a:r>
              <a:rPr lang="ru-RU" dirty="0" smtClean="0">
                <a:effectLst/>
              </a:rPr>
              <a:t>болезни являются следующие: появление очагов болезни — красноватых кольцеобразных пятен, вызывающих зуд и чесотку, поражение корней волос и облысение передней области черепа.</a:t>
            </a:r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4777"/>
            <a:ext cx="3126421" cy="21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 descr="C:\Users\Ольга\Desktop\imagesWZRB7B8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32656"/>
            <a:ext cx="2088232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120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ГРИБЫ - ДЕРМАТОФИТЫ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3314" name="Picture 2" descr="C:\Users\Ольга\Desktop\Dermatophytes-Microsporum-Trichophyton-Epidermophyto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64704"/>
            <a:ext cx="8937067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7658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08" y="188640"/>
            <a:ext cx="4536504" cy="56207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Системные микозы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795313"/>
            <a:ext cx="403244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effectLst/>
              </a:rPr>
              <a:t>Пециломикоз</a:t>
            </a:r>
            <a:r>
              <a:rPr lang="ru-RU" b="1" dirty="0" smtClean="0">
                <a:effectLst/>
              </a:rPr>
              <a:t> - </a:t>
            </a:r>
            <a:r>
              <a:rPr lang="ru-RU" b="1" dirty="0"/>
              <a:t>г</a:t>
            </a:r>
            <a:r>
              <a:rPr lang="ru-RU" b="1" dirty="0" smtClean="0">
                <a:effectLst/>
              </a:rPr>
              <a:t>лубокий микоз</a:t>
            </a:r>
            <a:r>
              <a:rPr lang="ru-RU" dirty="0" smtClean="0">
                <a:effectLst/>
              </a:rPr>
              <a:t> с поражением крови, кроветворных органов, органов дыхания, кожи, мочеполовой системы, аллергическими проявлениями разного характера и т.д., в основе которых лежит поражение иммунитета человека. </a:t>
            </a:r>
            <a:endParaRPr lang="en-US" dirty="0" smtClean="0">
              <a:effectLst/>
            </a:endParaRPr>
          </a:p>
          <a:p>
            <a:r>
              <a:rPr lang="en-US" b="1" i="1" dirty="0" smtClean="0">
                <a:solidFill>
                  <a:srgbClr val="FF0000"/>
                </a:solidFill>
                <a:effectLst/>
              </a:rPr>
              <a:t>P</a:t>
            </a:r>
            <a:r>
              <a:rPr lang="ru-RU" b="1" i="1" dirty="0" err="1" smtClean="0">
                <a:solidFill>
                  <a:srgbClr val="FF0000"/>
                </a:solidFill>
                <a:effectLst/>
              </a:rPr>
              <a:t>aecilomyces</a:t>
            </a:r>
            <a:r>
              <a:rPr lang="ru-RU" b="1" i="1" dirty="0" smtClean="0">
                <a:solidFill>
                  <a:srgbClr val="FF0000"/>
                </a:solidFill>
                <a:effectLst/>
              </a:rPr>
              <a:t> </a:t>
            </a:r>
            <a:r>
              <a:rPr lang="ru-RU" b="1" i="1" dirty="0" err="1" smtClean="0">
                <a:solidFill>
                  <a:srgbClr val="FF0000"/>
                </a:solidFill>
                <a:effectLst/>
              </a:rPr>
              <a:t>variotii</a:t>
            </a:r>
            <a:r>
              <a:rPr lang="ru-RU" b="1" i="1" dirty="0" smtClean="0">
                <a:solidFill>
                  <a:srgbClr val="FF0000"/>
                </a:solidFill>
                <a:effectLst/>
              </a:rPr>
              <a:t> </a:t>
            </a:r>
            <a:r>
              <a:rPr lang="ru-RU" b="1" i="1" dirty="0" err="1" smtClean="0">
                <a:solidFill>
                  <a:srgbClr val="FF0000"/>
                </a:solidFill>
                <a:effectLst/>
              </a:rPr>
              <a:t>Bainer</a:t>
            </a:r>
            <a:r>
              <a:rPr lang="ru-RU" b="1" i="1" dirty="0" smtClean="0">
                <a:solidFill>
                  <a:srgbClr val="FF0000"/>
                </a:solidFill>
                <a:effectLst/>
              </a:rPr>
              <a:t> 1907</a:t>
            </a:r>
            <a:r>
              <a:rPr lang="ru-RU" dirty="0" smtClean="0">
                <a:effectLst/>
              </a:rPr>
              <a:t>.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436096" y="3068960"/>
            <a:ext cx="345638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Глубокий бластомикоз </a:t>
            </a:r>
            <a:r>
              <a:rPr lang="ru-RU" b="1" dirty="0" err="1" smtClean="0"/>
              <a:t>Буссе</a:t>
            </a:r>
            <a:r>
              <a:rPr lang="ru-RU" b="1" dirty="0" smtClean="0"/>
              <a:t>-Бушке</a:t>
            </a:r>
            <a:r>
              <a:rPr lang="ru-RU" dirty="0" smtClean="0"/>
              <a:t> (</a:t>
            </a:r>
            <a:r>
              <a:rPr lang="ru-RU" dirty="0" err="1" smtClean="0"/>
              <a:t>син</a:t>
            </a:r>
            <a:r>
              <a:rPr lang="ru-RU" dirty="0" smtClean="0"/>
              <a:t>.: европейский бластомикоз, </a:t>
            </a:r>
            <a:r>
              <a:rPr lang="ru-RU" dirty="0" err="1" smtClean="0"/>
              <a:t>криптококкоз</a:t>
            </a:r>
            <a:r>
              <a:rPr lang="ru-RU" dirty="0" smtClean="0"/>
              <a:t>, </a:t>
            </a:r>
            <a:r>
              <a:rPr lang="ru-RU" dirty="0" err="1" smtClean="0"/>
              <a:t>торулез</a:t>
            </a:r>
            <a:r>
              <a:rPr lang="ru-RU" dirty="0" smtClean="0"/>
              <a:t>). Системное торпидное </a:t>
            </a:r>
            <a:r>
              <a:rPr lang="ru-RU" dirty="0" err="1" smtClean="0"/>
              <a:t>фунгозное</a:t>
            </a:r>
            <a:r>
              <a:rPr lang="ru-RU" dirty="0" smtClean="0"/>
              <a:t> заболевание с преимущественным поражением оболочек головного мозга. Описаны также поражения легких, селезенки, печени, почек, кожи, подкожной клетчатки и слизистых оболочек. Вызывается дрожжевым грибом </a:t>
            </a:r>
            <a:r>
              <a:rPr lang="ru-RU" b="1" i="1" dirty="0" err="1" smtClean="0">
                <a:solidFill>
                  <a:srgbClr val="FF0000"/>
                </a:solidFill>
              </a:rPr>
              <a:t>Cryptococcus</a:t>
            </a:r>
            <a:r>
              <a:rPr lang="ru-RU" b="1" i="1" dirty="0" smtClean="0">
                <a:solidFill>
                  <a:srgbClr val="FF0000"/>
                </a:solidFill>
              </a:rPr>
              <a:t> </a:t>
            </a:r>
            <a:r>
              <a:rPr lang="ru-RU" b="1" i="1" dirty="0" err="1" smtClean="0">
                <a:solidFill>
                  <a:srgbClr val="FF0000"/>
                </a:solidFill>
              </a:rPr>
              <a:t>neoformans</a:t>
            </a:r>
            <a:endParaRPr lang="ru-RU" b="1" i="1" dirty="0">
              <a:solidFill>
                <a:srgbClr val="FF0000"/>
              </a:solidFill>
            </a:endParaRPr>
          </a:p>
        </p:txBody>
      </p:sp>
      <p:pic>
        <p:nvPicPr>
          <p:cNvPr id="14339" name="Picture 3" descr="C:\Users\Ольга\Desktop\026386629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5058" y="592485"/>
            <a:ext cx="1845306" cy="2137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C:\Users\Ольга\Desktop\blastomikoz-yuzhno-amerikanskij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622734"/>
            <a:ext cx="1804449" cy="2076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Picture 5" descr="C:\Users\Ольга\Desktop\untitled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429000"/>
            <a:ext cx="1905000" cy="153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758700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effectLst/>
              </a:rPr>
              <a:t> 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229644" y="3429000"/>
            <a:ext cx="2990428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effectLst/>
              </a:rPr>
              <a:t>Внутриклеточный цикл паразитирования тканевых форм грибов рода </a:t>
            </a:r>
            <a:r>
              <a:rPr lang="ru-RU" sz="1400" dirty="0" err="1" smtClean="0">
                <a:effectLst/>
              </a:rPr>
              <a:t>Paecilomyces</a:t>
            </a:r>
            <a:r>
              <a:rPr lang="ru-RU" sz="1400" dirty="0" smtClean="0">
                <a:effectLst/>
              </a:rPr>
              <a:t> не позволяет достичь их полной элиминации из организма хозяина. После полного курса лечения системными антимикотическими препаратами сохраняется возможность рецидива инфекции. Наиболее часто зафиксированы проявления </a:t>
            </a:r>
            <a:r>
              <a:rPr lang="ru-RU" sz="1400" dirty="0" err="1" smtClean="0">
                <a:effectLst/>
              </a:rPr>
              <a:t>пециломикоза</a:t>
            </a:r>
            <a:r>
              <a:rPr lang="ru-RU" sz="1400" dirty="0" smtClean="0">
                <a:effectLst/>
              </a:rPr>
              <a:t> в форме аллергических заболеваний, в том числе в виде бронхиальной астмы.</a:t>
            </a:r>
            <a:endParaRPr lang="ru-RU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34380" y="5373216"/>
            <a:ext cx="21221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FF0000"/>
                </a:solidFill>
                <a:effectLst/>
              </a:rPr>
              <a:t>Повсеместное распространение грибов рода </a:t>
            </a:r>
            <a:r>
              <a:rPr lang="ru-RU" sz="1200" dirty="0" err="1" smtClean="0">
                <a:solidFill>
                  <a:srgbClr val="FF0000"/>
                </a:solidFill>
                <a:effectLst/>
              </a:rPr>
              <a:t>Paecilomyces</a:t>
            </a:r>
            <a:r>
              <a:rPr lang="ru-RU" sz="1200" dirty="0" smtClean="0">
                <a:solidFill>
                  <a:srgbClr val="FF0000"/>
                </a:solidFill>
                <a:effectLst/>
              </a:rPr>
              <a:t> в почве определяет массовую инфицированность ими населения земного шара.</a:t>
            </a:r>
            <a:endParaRPr lang="ru-RU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053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Актиномикоз  (</a:t>
            </a:r>
            <a:r>
              <a:rPr lang="ru-RU" sz="2000" dirty="0" err="1" smtClean="0">
                <a:solidFill>
                  <a:srgbClr val="FF0000"/>
                </a:solidFill>
              </a:rPr>
              <a:t>псевдомиккоз</a:t>
            </a:r>
            <a:r>
              <a:rPr lang="ru-RU" sz="2000" dirty="0" smtClean="0">
                <a:solidFill>
                  <a:srgbClr val="FF0000"/>
                </a:solidFill>
              </a:rPr>
              <a:t>) - хроническое инфекционное заболевание, вызываемое различными видами актиномицетов </a:t>
            </a:r>
            <a:br>
              <a:rPr lang="ru-RU" sz="2000" dirty="0" smtClean="0">
                <a:solidFill>
                  <a:srgbClr val="FF0000"/>
                </a:solidFill>
              </a:rPr>
            </a:br>
            <a:r>
              <a:rPr lang="ru-RU" sz="2000" dirty="0" smtClean="0">
                <a:solidFill>
                  <a:srgbClr val="FF0000"/>
                </a:solidFill>
              </a:rPr>
              <a:t>(факультативно анаэробные </a:t>
            </a:r>
            <a:r>
              <a:rPr lang="en-US" sz="1800" b="1" i="1" dirty="0" err="1" smtClean="0">
                <a:solidFill>
                  <a:srgbClr val="FF0000"/>
                </a:solidFill>
              </a:rPr>
              <a:t>Actinomyces</a:t>
            </a:r>
            <a:r>
              <a:rPr lang="en-US" sz="1800" b="1" i="1" dirty="0" smtClean="0">
                <a:solidFill>
                  <a:srgbClr val="FF0000"/>
                </a:solidFill>
              </a:rPr>
              <a:t> </a:t>
            </a:r>
            <a:r>
              <a:rPr lang="en-US" sz="1800" b="1" i="1" dirty="0" err="1" smtClean="0">
                <a:solidFill>
                  <a:srgbClr val="FF0000"/>
                </a:solidFill>
              </a:rPr>
              <a:t>israelii</a:t>
            </a:r>
            <a:r>
              <a:rPr lang="en-US" sz="1800" b="1" i="1" dirty="0" smtClean="0">
                <a:solidFill>
                  <a:srgbClr val="FF0000"/>
                </a:solidFill>
              </a:rPr>
              <a:t> и </a:t>
            </a:r>
            <a:r>
              <a:rPr lang="en-US" sz="1800" b="1" i="1" dirty="0" err="1" smtClean="0">
                <a:solidFill>
                  <a:srgbClr val="FF0000"/>
                </a:solidFill>
              </a:rPr>
              <a:t>Actinomyces</a:t>
            </a:r>
            <a:r>
              <a:rPr lang="en-US" sz="1800" b="1" i="1" dirty="0" smtClean="0">
                <a:solidFill>
                  <a:srgbClr val="FF0000"/>
                </a:solidFill>
              </a:rPr>
              <a:t> </a:t>
            </a:r>
            <a:r>
              <a:rPr lang="en-US" sz="1800" b="1" i="1" dirty="0" err="1" smtClean="0">
                <a:solidFill>
                  <a:srgbClr val="FF0000"/>
                </a:solidFill>
              </a:rPr>
              <a:t>boves</a:t>
            </a:r>
            <a:r>
              <a:rPr lang="ru-RU" sz="1800" b="1" i="1" dirty="0">
                <a:solidFill>
                  <a:srgbClr val="FF0000"/>
                </a:solidFill>
              </a:rPr>
              <a:t>)</a:t>
            </a:r>
            <a:r>
              <a:rPr lang="ru-RU" sz="2000" b="1" i="1" dirty="0" smtClean="0">
                <a:solidFill>
                  <a:srgbClr val="FF0000"/>
                </a:solidFill>
              </a:rPr>
              <a:t>.</a:t>
            </a:r>
            <a:r>
              <a:rPr lang="ru-RU" sz="2000" i="1" dirty="0" smtClean="0">
                <a:solidFill>
                  <a:srgbClr val="FF0000"/>
                </a:solidFill>
              </a:rPr>
              <a:t/>
            </a:r>
            <a:br>
              <a:rPr lang="ru-RU" sz="2000" i="1" dirty="0" smtClean="0">
                <a:solidFill>
                  <a:srgbClr val="FF0000"/>
                </a:solidFill>
              </a:rPr>
            </a:br>
            <a:endParaRPr lang="ru-RU" sz="2000" i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24744"/>
            <a:ext cx="3456384" cy="518457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000" dirty="0" smtClean="0"/>
              <a:t>Наиболее часто актиномикоз кожи проявляется в виде гуммозных образований. Развиваются подкожные деревянистой плотности инфильтративные бляшки и опухолевидные узловатые образования с бородавчатой, дольчатой поверхностью. Очаги местами размягчаются, образуя свищи, из которых выделяются серовато-желтые, гнойные с неприятным запахом </a:t>
            </a:r>
            <a:r>
              <a:rPr lang="ru-RU" sz="2000" dirty="0" err="1" smtClean="0"/>
              <a:t>крошкообразные</a:t>
            </a:r>
            <a:r>
              <a:rPr lang="ru-RU" sz="2000" dirty="0" smtClean="0"/>
              <a:t> массы, содержащие мелкие зернистые частицы - колонии актиномицетов (друзы). Деструктивные процессы могут привести к разрушению глубоколежащих тканей с образованием язв. </a:t>
            </a:r>
            <a:endParaRPr lang="ru-RU" sz="2000" dirty="0"/>
          </a:p>
        </p:txBody>
      </p:sp>
      <p:pic>
        <p:nvPicPr>
          <p:cNvPr id="17411" name="Picture 3" descr="C:\Users\Ольга\Desktop\untitled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484784"/>
            <a:ext cx="3076301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C:\Users\Ольга\Desktop\untitled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933056"/>
            <a:ext cx="3960440" cy="2683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3" name="Picture 5" descr="C:\Users\Ольга\Desktop\Actinomycosis_PHIL_2856_lor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093" y="1556792"/>
            <a:ext cx="1396845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0973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Заражение микроскопическими грибами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9824" y="1628800"/>
            <a:ext cx="820891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/>
              <a:t>Эпидемиология.</a:t>
            </a:r>
            <a:r>
              <a:rPr lang="ru-RU" dirty="0"/>
              <a:t> Инфицирование происходит двумя путями. </a:t>
            </a:r>
            <a:r>
              <a:rPr lang="ru-RU" b="1" dirty="0" smtClean="0">
                <a:solidFill>
                  <a:srgbClr val="FF0000"/>
                </a:solidFill>
              </a:rPr>
              <a:t>Прямой </a:t>
            </a:r>
            <a:r>
              <a:rPr lang="ru-RU" dirty="0" smtClean="0"/>
              <a:t>путь </a:t>
            </a:r>
            <a:r>
              <a:rPr lang="ru-RU" dirty="0"/>
              <a:t>передачи инфекции возможен при контакте с почвой, растениями, больными животными или больным человеком, </a:t>
            </a:r>
            <a:r>
              <a:rPr lang="ru-RU" b="1" dirty="0">
                <a:solidFill>
                  <a:srgbClr val="FF0000"/>
                </a:solidFill>
              </a:rPr>
              <a:t>непрямой</a:t>
            </a:r>
            <a:r>
              <a:rPr lang="ru-RU" dirty="0"/>
              <a:t> - при </a:t>
            </a:r>
            <a:r>
              <a:rPr lang="ru-RU" dirty="0" smtClean="0"/>
              <a:t>соприкосновении с </a:t>
            </a:r>
            <a:r>
              <a:rPr lang="ru-RU" dirty="0"/>
              <a:t>различными вещами и предметами, бывшими в употреблении у больных, а также через предметы ухода за животными.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3284984"/>
            <a:ext cx="842493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/>
              <a:t>Патогенез.</a:t>
            </a:r>
            <a:r>
              <a:rPr lang="ru-RU" dirty="0"/>
              <a:t> </a:t>
            </a:r>
            <a:r>
              <a:rPr lang="ru-RU" dirty="0" smtClean="0"/>
              <a:t>Восприимчивость к </a:t>
            </a:r>
            <a:r>
              <a:rPr lang="ru-RU" dirty="0"/>
              <a:t>грибковой инфекции обусловлена состоянием иммунной системы, нейроэндокринными и метаболическими нарушениями, состоянием кожи, сопутствующими заболеваниями. Возраст, пол, профессиональные факторы также имеют значение. Детская кожа с недостаточной плотностью и компактностью рогового слоя, эпидермиса и волос, измененным химизмом пота и водно-липидной мантии особенно благоприятна для внедрения патогенных грибов и для перехода </a:t>
            </a:r>
            <a:r>
              <a:rPr lang="ru-RU" dirty="0" err="1"/>
              <a:t>сапрофитирующей</a:t>
            </a:r>
            <a:r>
              <a:rPr lang="ru-RU" dirty="0"/>
              <a:t> грибковой флоры в патогенную.</a:t>
            </a:r>
          </a:p>
        </p:txBody>
      </p:sp>
    </p:spTree>
    <p:extLst>
      <p:ext uri="{BB962C8B-B14F-4D97-AF65-F5344CB8AC3E}">
        <p14:creationId xmlns:p14="http://schemas.microsoft.com/office/powerpoint/2010/main" val="3273881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FF0000"/>
                </a:solidFill>
              </a:rPr>
              <a:t>В клинической практике противогрибковые средства делят на 3 основные группы:</a:t>
            </a:r>
            <a:br>
              <a:rPr lang="ru-RU" sz="3600" b="1" dirty="0">
                <a:solidFill>
                  <a:srgbClr val="FF0000"/>
                </a:solidFill>
              </a:rPr>
            </a:b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62899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1. Препараты для лечения глубоких (системных) микозов.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2. Препараты для лечения эпидермофитий и трихофитий.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3. Препараты для лечения кандидозов.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716016" y="5877272"/>
            <a:ext cx="4392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 </a:t>
            </a:r>
            <a:r>
              <a:rPr lang="ru-RU" dirty="0"/>
              <a:t>основным показаниям к применению </a:t>
            </a:r>
            <a:r>
              <a:rPr lang="ru-RU" dirty="0" smtClean="0"/>
              <a:t> -классификация </a:t>
            </a:r>
            <a:r>
              <a:rPr lang="ru-RU" dirty="0"/>
              <a:t>Д.А. </a:t>
            </a:r>
            <a:r>
              <a:rPr lang="ru-RU" dirty="0" err="1"/>
              <a:t>Харкевича</a:t>
            </a:r>
            <a:r>
              <a:rPr lang="ru-RU" dirty="0"/>
              <a:t>, 2006 г.</a:t>
            </a:r>
          </a:p>
        </p:txBody>
      </p:sp>
    </p:spTree>
    <p:extLst>
      <p:ext uri="{BB962C8B-B14F-4D97-AF65-F5344CB8AC3E}">
        <p14:creationId xmlns:p14="http://schemas.microsoft.com/office/powerpoint/2010/main" val="36441633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224136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В соответствии с химическим строением </a:t>
            </a:r>
            <a:r>
              <a:rPr lang="ru-RU" sz="2800" dirty="0"/>
              <a:t>противогрибковые средства классифицируют следующим образом:</a:t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endParaRPr lang="ru-RU" dirty="0"/>
          </a:p>
          <a:p>
            <a:pPr marL="0" indent="0">
              <a:buNone/>
            </a:pPr>
            <a:r>
              <a:rPr lang="ru-RU" sz="4200" dirty="0">
                <a:latin typeface="Arial Black" panose="020B0A04020102020204" pitchFamily="34" charset="0"/>
              </a:rPr>
              <a:t>1. </a:t>
            </a:r>
            <a:r>
              <a:rPr lang="ru-RU" sz="4200" dirty="0" err="1">
                <a:latin typeface="Arial Black" panose="020B0A04020102020204" pitchFamily="34" charset="0"/>
              </a:rPr>
              <a:t>Полиеновые</a:t>
            </a:r>
            <a:r>
              <a:rPr lang="ru-RU" sz="4200" dirty="0">
                <a:latin typeface="Arial Black" panose="020B0A04020102020204" pitchFamily="34" charset="0"/>
              </a:rPr>
              <a:t> антибиотики: </a:t>
            </a:r>
            <a:r>
              <a:rPr lang="ru-RU" sz="4200" dirty="0" err="1">
                <a:latin typeface="Arial Black" panose="020B0A04020102020204" pitchFamily="34" charset="0"/>
              </a:rPr>
              <a:t>нистатин</a:t>
            </a:r>
            <a:r>
              <a:rPr lang="ru-RU" sz="4200" dirty="0">
                <a:latin typeface="Arial Black" panose="020B0A04020102020204" pitchFamily="34" charset="0"/>
              </a:rPr>
              <a:t>, </a:t>
            </a:r>
            <a:r>
              <a:rPr lang="ru-RU" sz="4200" dirty="0" err="1">
                <a:latin typeface="Arial Black" panose="020B0A04020102020204" pitchFamily="34" charset="0"/>
              </a:rPr>
              <a:t>леворин</a:t>
            </a:r>
            <a:r>
              <a:rPr lang="ru-RU" sz="4200" dirty="0">
                <a:latin typeface="Arial Black" panose="020B0A04020102020204" pitchFamily="34" charset="0"/>
              </a:rPr>
              <a:t>, </a:t>
            </a:r>
            <a:r>
              <a:rPr lang="ru-RU" sz="4200" dirty="0" err="1">
                <a:latin typeface="Arial Black" panose="020B0A04020102020204" pitchFamily="34" charset="0"/>
              </a:rPr>
              <a:t>натамицин</a:t>
            </a:r>
            <a:r>
              <a:rPr lang="ru-RU" sz="4200" dirty="0">
                <a:latin typeface="Arial Black" panose="020B0A04020102020204" pitchFamily="34" charset="0"/>
              </a:rPr>
              <a:t>, </a:t>
            </a:r>
            <a:r>
              <a:rPr lang="ru-RU" sz="4200" dirty="0" err="1">
                <a:latin typeface="Arial Black" panose="020B0A04020102020204" pitchFamily="34" charset="0"/>
              </a:rPr>
              <a:t>амфотерицин</a:t>
            </a:r>
            <a:r>
              <a:rPr lang="ru-RU" sz="4200" dirty="0">
                <a:latin typeface="Arial Black" panose="020B0A04020102020204" pitchFamily="34" charset="0"/>
              </a:rPr>
              <a:t> В, </a:t>
            </a:r>
            <a:r>
              <a:rPr lang="ru-RU" sz="4200" dirty="0" err="1">
                <a:latin typeface="Arial Black" panose="020B0A04020102020204" pitchFamily="34" charset="0"/>
              </a:rPr>
              <a:t>микогептин</a:t>
            </a:r>
            <a:r>
              <a:rPr lang="ru-RU" sz="4200" dirty="0">
                <a:latin typeface="Arial Black" panose="020B0A04020102020204" pitchFamily="34" charset="0"/>
              </a:rPr>
              <a:t>.</a:t>
            </a:r>
          </a:p>
          <a:p>
            <a:endParaRPr lang="ru-RU" sz="4200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ru-RU" sz="4200" dirty="0">
                <a:latin typeface="Arial Black" panose="020B0A04020102020204" pitchFamily="34" charset="0"/>
              </a:rPr>
              <a:t>2. Производные имидазола: </a:t>
            </a:r>
            <a:r>
              <a:rPr lang="ru-RU" sz="4200" dirty="0" err="1">
                <a:latin typeface="Arial Black" panose="020B0A04020102020204" pitchFamily="34" charset="0"/>
              </a:rPr>
              <a:t>миконазол</a:t>
            </a:r>
            <a:r>
              <a:rPr lang="ru-RU" sz="4200" dirty="0">
                <a:latin typeface="Arial Black" panose="020B0A04020102020204" pitchFamily="34" charset="0"/>
              </a:rPr>
              <a:t>, </a:t>
            </a:r>
            <a:r>
              <a:rPr lang="ru-RU" sz="4200" dirty="0" err="1">
                <a:latin typeface="Arial Black" panose="020B0A04020102020204" pitchFamily="34" charset="0"/>
              </a:rPr>
              <a:t>кетоконазол</a:t>
            </a:r>
            <a:r>
              <a:rPr lang="ru-RU" sz="4200" dirty="0">
                <a:latin typeface="Arial Black" panose="020B0A04020102020204" pitchFamily="34" charset="0"/>
              </a:rPr>
              <a:t>, </a:t>
            </a:r>
            <a:r>
              <a:rPr lang="ru-RU" sz="4200" dirty="0" err="1">
                <a:latin typeface="Arial Black" panose="020B0A04020102020204" pitchFamily="34" charset="0"/>
              </a:rPr>
              <a:t>изоконазол</a:t>
            </a:r>
            <a:r>
              <a:rPr lang="ru-RU" sz="4200" dirty="0">
                <a:latin typeface="Arial Black" panose="020B0A04020102020204" pitchFamily="34" charset="0"/>
              </a:rPr>
              <a:t>, </a:t>
            </a:r>
            <a:r>
              <a:rPr lang="ru-RU" sz="4200" dirty="0" err="1">
                <a:latin typeface="Arial Black" panose="020B0A04020102020204" pitchFamily="34" charset="0"/>
              </a:rPr>
              <a:t>клотримазол</a:t>
            </a:r>
            <a:r>
              <a:rPr lang="ru-RU" sz="4200" dirty="0">
                <a:latin typeface="Arial Black" panose="020B0A04020102020204" pitchFamily="34" charset="0"/>
              </a:rPr>
              <a:t>, </a:t>
            </a:r>
            <a:r>
              <a:rPr lang="ru-RU" sz="4200" dirty="0" err="1">
                <a:latin typeface="Arial Black" panose="020B0A04020102020204" pitchFamily="34" charset="0"/>
              </a:rPr>
              <a:t>эконазол</a:t>
            </a:r>
            <a:r>
              <a:rPr lang="ru-RU" sz="4200" dirty="0">
                <a:latin typeface="Arial Black" panose="020B0A04020102020204" pitchFamily="34" charset="0"/>
              </a:rPr>
              <a:t>, </a:t>
            </a:r>
            <a:r>
              <a:rPr lang="ru-RU" sz="4200" dirty="0" err="1">
                <a:latin typeface="Arial Black" panose="020B0A04020102020204" pitchFamily="34" charset="0"/>
              </a:rPr>
              <a:t>бифоназол</a:t>
            </a:r>
            <a:r>
              <a:rPr lang="ru-RU" sz="4200" dirty="0">
                <a:latin typeface="Arial Black" panose="020B0A04020102020204" pitchFamily="34" charset="0"/>
              </a:rPr>
              <a:t>, </a:t>
            </a:r>
            <a:r>
              <a:rPr lang="ru-RU" sz="4200" dirty="0" err="1">
                <a:latin typeface="Arial Black" panose="020B0A04020102020204" pitchFamily="34" charset="0"/>
              </a:rPr>
              <a:t>оксиконазол</a:t>
            </a:r>
            <a:r>
              <a:rPr lang="ru-RU" sz="4200" dirty="0">
                <a:latin typeface="Arial Black" panose="020B0A04020102020204" pitchFamily="34" charset="0"/>
              </a:rPr>
              <a:t>, </a:t>
            </a:r>
            <a:r>
              <a:rPr lang="ru-RU" sz="4200" dirty="0" err="1">
                <a:latin typeface="Arial Black" panose="020B0A04020102020204" pitchFamily="34" charset="0"/>
              </a:rPr>
              <a:t>бутоконазол</a:t>
            </a:r>
            <a:r>
              <a:rPr lang="ru-RU" sz="4200" dirty="0">
                <a:latin typeface="Arial Black" panose="020B0A04020102020204" pitchFamily="34" charset="0"/>
              </a:rPr>
              <a:t>.</a:t>
            </a:r>
          </a:p>
          <a:p>
            <a:endParaRPr lang="ru-RU" sz="4200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ru-RU" sz="4200" dirty="0">
                <a:latin typeface="Arial Black" panose="020B0A04020102020204" pitchFamily="34" charset="0"/>
              </a:rPr>
              <a:t>3. Производные </a:t>
            </a:r>
            <a:r>
              <a:rPr lang="ru-RU" sz="4200" dirty="0" err="1">
                <a:latin typeface="Arial Black" panose="020B0A04020102020204" pitchFamily="34" charset="0"/>
              </a:rPr>
              <a:t>триазола</a:t>
            </a:r>
            <a:r>
              <a:rPr lang="ru-RU" sz="4200" dirty="0">
                <a:latin typeface="Arial Black" panose="020B0A04020102020204" pitchFamily="34" charset="0"/>
              </a:rPr>
              <a:t>: </a:t>
            </a:r>
            <a:r>
              <a:rPr lang="ru-RU" sz="4200" dirty="0" err="1">
                <a:latin typeface="Arial Black" panose="020B0A04020102020204" pitchFamily="34" charset="0"/>
              </a:rPr>
              <a:t>флуконазол</a:t>
            </a:r>
            <a:r>
              <a:rPr lang="ru-RU" sz="4200" dirty="0">
                <a:latin typeface="Arial Black" panose="020B0A04020102020204" pitchFamily="34" charset="0"/>
              </a:rPr>
              <a:t>, </a:t>
            </a:r>
            <a:r>
              <a:rPr lang="ru-RU" sz="4200" dirty="0" err="1">
                <a:latin typeface="Arial Black" panose="020B0A04020102020204" pitchFamily="34" charset="0"/>
              </a:rPr>
              <a:t>итраконазол</a:t>
            </a:r>
            <a:r>
              <a:rPr lang="ru-RU" sz="4200" dirty="0">
                <a:latin typeface="Arial Black" panose="020B0A04020102020204" pitchFamily="34" charset="0"/>
              </a:rPr>
              <a:t>, </a:t>
            </a:r>
            <a:r>
              <a:rPr lang="ru-RU" sz="4200" dirty="0" err="1">
                <a:latin typeface="Arial Black" panose="020B0A04020102020204" pitchFamily="34" charset="0"/>
              </a:rPr>
              <a:t>вориконазол</a:t>
            </a:r>
            <a:r>
              <a:rPr lang="ru-RU" sz="4200" dirty="0">
                <a:latin typeface="Arial Black" panose="020B0A04020102020204" pitchFamily="34" charset="0"/>
              </a:rPr>
              <a:t>.</a:t>
            </a:r>
          </a:p>
          <a:p>
            <a:endParaRPr lang="ru-RU" sz="4200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ru-RU" sz="4200" dirty="0">
                <a:latin typeface="Arial Black" panose="020B0A04020102020204" pitchFamily="34" charset="0"/>
              </a:rPr>
              <a:t>4. </a:t>
            </a:r>
            <a:r>
              <a:rPr lang="ru-RU" sz="4200" dirty="0" err="1">
                <a:latin typeface="Arial Black" panose="020B0A04020102020204" pitchFamily="34" charset="0"/>
              </a:rPr>
              <a:t>Аллиламины</a:t>
            </a:r>
            <a:r>
              <a:rPr lang="ru-RU" sz="4200" dirty="0">
                <a:latin typeface="Arial Black" panose="020B0A04020102020204" pitchFamily="34" charset="0"/>
              </a:rPr>
              <a:t> (производные N-</a:t>
            </a:r>
            <a:r>
              <a:rPr lang="ru-RU" sz="4200" dirty="0" err="1">
                <a:latin typeface="Arial Black" panose="020B0A04020102020204" pitchFamily="34" charset="0"/>
              </a:rPr>
              <a:t>метилнафталина</a:t>
            </a:r>
            <a:r>
              <a:rPr lang="ru-RU" sz="4200" dirty="0">
                <a:latin typeface="Arial Black" panose="020B0A04020102020204" pitchFamily="34" charset="0"/>
              </a:rPr>
              <a:t>): </a:t>
            </a:r>
            <a:r>
              <a:rPr lang="ru-RU" sz="4200" dirty="0" err="1">
                <a:latin typeface="Arial Black" panose="020B0A04020102020204" pitchFamily="34" charset="0"/>
              </a:rPr>
              <a:t>тербинафин</a:t>
            </a:r>
            <a:r>
              <a:rPr lang="ru-RU" sz="4200" dirty="0">
                <a:latin typeface="Arial Black" panose="020B0A04020102020204" pitchFamily="34" charset="0"/>
              </a:rPr>
              <a:t>, </a:t>
            </a:r>
            <a:r>
              <a:rPr lang="ru-RU" sz="4200" dirty="0" err="1">
                <a:latin typeface="Arial Black" panose="020B0A04020102020204" pitchFamily="34" charset="0"/>
              </a:rPr>
              <a:t>нафтифин</a:t>
            </a:r>
            <a:r>
              <a:rPr lang="ru-RU" sz="4200" dirty="0">
                <a:latin typeface="Arial Black" panose="020B0A04020102020204" pitchFamily="34" charset="0"/>
              </a:rPr>
              <a:t>.</a:t>
            </a:r>
          </a:p>
          <a:p>
            <a:endParaRPr lang="ru-RU" sz="4200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ru-RU" sz="4200" dirty="0">
                <a:latin typeface="Arial Black" panose="020B0A04020102020204" pitchFamily="34" charset="0"/>
              </a:rPr>
              <a:t>5. </a:t>
            </a:r>
            <a:r>
              <a:rPr lang="ru-RU" sz="4200" dirty="0" err="1">
                <a:latin typeface="Arial Black" panose="020B0A04020102020204" pitchFamily="34" charset="0"/>
              </a:rPr>
              <a:t>Эхинокандины</a:t>
            </a:r>
            <a:r>
              <a:rPr lang="ru-RU" sz="4200" dirty="0">
                <a:latin typeface="Arial Black" panose="020B0A04020102020204" pitchFamily="34" charset="0"/>
              </a:rPr>
              <a:t>: </a:t>
            </a:r>
            <a:r>
              <a:rPr lang="ru-RU" sz="4200" dirty="0" err="1">
                <a:latin typeface="Arial Black" panose="020B0A04020102020204" pitchFamily="34" charset="0"/>
              </a:rPr>
              <a:t>каспофунгин</a:t>
            </a:r>
            <a:r>
              <a:rPr lang="ru-RU" sz="4200" dirty="0">
                <a:latin typeface="Arial Black" panose="020B0A04020102020204" pitchFamily="34" charset="0"/>
              </a:rPr>
              <a:t>, </a:t>
            </a:r>
            <a:r>
              <a:rPr lang="ru-RU" sz="4200" dirty="0" err="1">
                <a:latin typeface="Arial Black" panose="020B0A04020102020204" pitchFamily="34" charset="0"/>
              </a:rPr>
              <a:t>микафунгин</a:t>
            </a:r>
            <a:r>
              <a:rPr lang="ru-RU" sz="4200" dirty="0">
                <a:latin typeface="Arial Black" panose="020B0A04020102020204" pitchFamily="34" charset="0"/>
              </a:rPr>
              <a:t>, </a:t>
            </a:r>
            <a:r>
              <a:rPr lang="ru-RU" sz="4200" dirty="0" err="1">
                <a:latin typeface="Arial Black" panose="020B0A04020102020204" pitchFamily="34" charset="0"/>
              </a:rPr>
              <a:t>анидулафунгин</a:t>
            </a:r>
            <a:r>
              <a:rPr lang="ru-RU" sz="4200" dirty="0">
                <a:latin typeface="Arial Black" panose="020B0A04020102020204" pitchFamily="34" charset="0"/>
              </a:rPr>
              <a:t>.</a:t>
            </a:r>
          </a:p>
          <a:p>
            <a:endParaRPr lang="ru-RU" sz="4200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ru-RU" sz="4200" dirty="0">
                <a:latin typeface="Arial Black" panose="020B0A04020102020204" pitchFamily="34" charset="0"/>
              </a:rPr>
              <a:t>6. Препараты других групп: </a:t>
            </a:r>
            <a:r>
              <a:rPr lang="ru-RU" sz="4200" dirty="0" err="1">
                <a:latin typeface="Arial Black" panose="020B0A04020102020204" pitchFamily="34" charset="0"/>
              </a:rPr>
              <a:t>гризеофульвин</a:t>
            </a:r>
            <a:r>
              <a:rPr lang="ru-RU" sz="4200" dirty="0">
                <a:latin typeface="Arial Black" panose="020B0A04020102020204" pitchFamily="34" charset="0"/>
              </a:rPr>
              <a:t>, </a:t>
            </a:r>
            <a:r>
              <a:rPr lang="ru-RU" sz="4200" dirty="0" err="1">
                <a:latin typeface="Arial Black" panose="020B0A04020102020204" pitchFamily="34" charset="0"/>
              </a:rPr>
              <a:t>аморолфин</a:t>
            </a:r>
            <a:r>
              <a:rPr lang="ru-RU" sz="4200" dirty="0">
                <a:latin typeface="Arial Black" panose="020B0A04020102020204" pitchFamily="34" charset="0"/>
              </a:rPr>
              <a:t>, </a:t>
            </a:r>
            <a:r>
              <a:rPr lang="ru-RU" sz="4200" dirty="0" err="1">
                <a:latin typeface="Arial Black" panose="020B0A04020102020204" pitchFamily="34" charset="0"/>
              </a:rPr>
              <a:t>циклопирокс</a:t>
            </a:r>
            <a:r>
              <a:rPr lang="ru-RU" sz="4200" dirty="0">
                <a:latin typeface="Arial Black" panose="020B0A04020102020204" pitchFamily="34" charset="0"/>
              </a:rPr>
              <a:t>, </a:t>
            </a:r>
            <a:r>
              <a:rPr lang="ru-RU" sz="4200" dirty="0" err="1">
                <a:latin typeface="Arial Black" panose="020B0A04020102020204" pitchFamily="34" charset="0"/>
              </a:rPr>
              <a:t>флуцитозин</a:t>
            </a:r>
            <a:r>
              <a:rPr lang="ru-RU" sz="4200" dirty="0">
                <a:latin typeface="Arial Black" panose="020B0A04020102020204" pitchFamily="34" charset="0"/>
              </a:rPr>
              <a:t>.</a:t>
            </a:r>
          </a:p>
          <a:p>
            <a:pPr marL="0" indent="0">
              <a:buNone/>
            </a:pPr>
            <a:endParaRPr lang="ru-RU" sz="42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8481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Механизмы действия </a:t>
            </a:r>
            <a:r>
              <a:rPr lang="ru-RU" sz="2400" b="1" dirty="0" err="1" smtClean="0">
                <a:solidFill>
                  <a:srgbClr val="FF0000"/>
                </a:solidFill>
              </a:rPr>
              <a:t>антимикотиков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620688"/>
            <a:ext cx="8856984" cy="5904656"/>
          </a:xfrm>
        </p:spPr>
        <p:txBody>
          <a:bodyPr>
            <a:noAutofit/>
          </a:bodyPr>
          <a:lstStyle/>
          <a:p>
            <a:r>
              <a:rPr lang="ru-RU" sz="2000" dirty="0" err="1"/>
              <a:t>Полиеновые</a:t>
            </a:r>
            <a:r>
              <a:rPr lang="ru-RU" sz="2000" dirty="0"/>
              <a:t> антибиотики прочно </a:t>
            </a:r>
            <a:r>
              <a:rPr lang="ru-RU" sz="2000" dirty="0">
                <a:solidFill>
                  <a:srgbClr val="FF0000"/>
                </a:solidFill>
              </a:rPr>
              <a:t>связываются с </a:t>
            </a:r>
            <a:r>
              <a:rPr lang="ru-RU" sz="2000" dirty="0" err="1">
                <a:solidFill>
                  <a:srgbClr val="FF0000"/>
                </a:solidFill>
              </a:rPr>
              <a:t>эргостеролом</a:t>
            </a:r>
            <a:r>
              <a:rPr lang="ru-RU" sz="2000" dirty="0">
                <a:solidFill>
                  <a:srgbClr val="FF0000"/>
                </a:solidFill>
              </a:rPr>
              <a:t> </a:t>
            </a:r>
            <a:r>
              <a:rPr lang="ru-RU" sz="2000" dirty="0"/>
              <a:t>клеточной мембраны грибов, нарушают ее целостность, что приводит к потере клеточных макромолекул и ионов и к лизису клетки.</a:t>
            </a:r>
          </a:p>
          <a:p>
            <a:r>
              <a:rPr lang="ru-RU" sz="2000" dirty="0" err="1" smtClean="0"/>
              <a:t>Азолы</a:t>
            </a:r>
            <a:r>
              <a:rPr lang="ru-RU" sz="2000" dirty="0" smtClean="0"/>
              <a:t> нарушают целостность </a:t>
            </a:r>
            <a:r>
              <a:rPr lang="ru-RU" sz="2000" dirty="0"/>
              <a:t>мембраны </a:t>
            </a:r>
            <a:r>
              <a:rPr lang="ru-RU" sz="2000" dirty="0" smtClean="0"/>
              <a:t>через нарушение </a:t>
            </a:r>
            <a:r>
              <a:rPr lang="ru-RU" sz="2000" dirty="0" smtClean="0">
                <a:solidFill>
                  <a:srgbClr val="FF0000"/>
                </a:solidFill>
              </a:rPr>
              <a:t>синтеза </a:t>
            </a:r>
            <a:r>
              <a:rPr lang="ru-RU" sz="2000" dirty="0" err="1" smtClean="0">
                <a:solidFill>
                  <a:srgbClr val="FF0000"/>
                </a:solidFill>
              </a:rPr>
              <a:t>эргостерола</a:t>
            </a:r>
            <a:r>
              <a:rPr lang="ru-RU" sz="2000" dirty="0" smtClean="0">
                <a:solidFill>
                  <a:srgbClr val="FF0000"/>
                </a:solidFill>
              </a:rPr>
              <a:t> </a:t>
            </a:r>
            <a:r>
              <a:rPr lang="ru-RU" sz="2000" dirty="0"/>
              <a:t>— основного структурного компонента клеточной мембраны грибов. Эффект связан с ингибированием </a:t>
            </a:r>
            <a:r>
              <a:rPr lang="ru-RU" sz="2000" dirty="0" err="1"/>
              <a:t>цитохром</a:t>
            </a:r>
            <a:r>
              <a:rPr lang="ru-RU" sz="2000" dirty="0"/>
              <a:t> P450-зависимых ферментов, в </a:t>
            </a:r>
            <a:r>
              <a:rPr lang="ru-RU" sz="2000" dirty="0" err="1"/>
              <a:t>т.ч</a:t>
            </a:r>
            <a:r>
              <a:rPr lang="ru-RU" sz="2000" dirty="0"/>
              <a:t>. 14-альфа-деметилазы (стерол-14-деметилаза), катализирующей реакцию превращения </a:t>
            </a:r>
            <a:r>
              <a:rPr lang="ru-RU" sz="2000" dirty="0" err="1"/>
              <a:t>ланостерола</a:t>
            </a:r>
            <a:r>
              <a:rPr lang="ru-RU" sz="2000" dirty="0"/>
              <a:t> в </a:t>
            </a:r>
            <a:r>
              <a:rPr lang="ru-RU" sz="2000" dirty="0" err="1"/>
              <a:t>эргостерол</a:t>
            </a:r>
            <a:r>
              <a:rPr lang="ru-RU" sz="2000" dirty="0"/>
              <a:t>, что и приводит к нарушению синтеза </a:t>
            </a:r>
            <a:r>
              <a:rPr lang="ru-RU" sz="2000" dirty="0" err="1"/>
              <a:t>эргостерола</a:t>
            </a:r>
            <a:r>
              <a:rPr lang="ru-RU" sz="2000" dirty="0"/>
              <a:t> клеточной мембраны грибов</a:t>
            </a:r>
            <a:r>
              <a:rPr lang="ru-RU" sz="2000" dirty="0" smtClean="0"/>
              <a:t>.</a:t>
            </a:r>
          </a:p>
          <a:p>
            <a:r>
              <a:rPr lang="ru-RU" sz="2000" dirty="0" err="1"/>
              <a:t>Флуцитозин</a:t>
            </a:r>
            <a:r>
              <a:rPr lang="ru-RU" sz="2000" dirty="0"/>
              <a:t> — </a:t>
            </a:r>
            <a:r>
              <a:rPr lang="ru-RU" sz="2000" dirty="0">
                <a:solidFill>
                  <a:srgbClr val="FF0000"/>
                </a:solidFill>
              </a:rPr>
              <a:t>фторированный пиримидин</a:t>
            </a:r>
            <a:r>
              <a:rPr lang="ru-RU" sz="2000" dirty="0"/>
              <a:t>, по механизму действия отличается от других противогрибковых средств. Применяется в/в для лечения системных инфекций, в </a:t>
            </a:r>
            <a:r>
              <a:rPr lang="ru-RU" sz="2000" dirty="0" err="1"/>
              <a:t>т.ч</a:t>
            </a:r>
            <a:r>
              <a:rPr lang="ru-RU" sz="2000" dirty="0"/>
              <a:t>. </a:t>
            </a:r>
            <a:r>
              <a:rPr lang="ru-RU" sz="2000" dirty="0" err="1"/>
              <a:t>генерализованного</a:t>
            </a:r>
            <a:r>
              <a:rPr lang="ru-RU" sz="2000" dirty="0"/>
              <a:t> кандидоза, </a:t>
            </a:r>
            <a:r>
              <a:rPr lang="ru-RU" sz="2000" dirty="0" err="1"/>
              <a:t>криптококкоза</a:t>
            </a:r>
            <a:r>
              <a:rPr lang="ru-RU" sz="2000" dirty="0"/>
              <a:t>, </a:t>
            </a:r>
            <a:r>
              <a:rPr lang="ru-RU" sz="2000" dirty="0" err="1" smtClean="0"/>
              <a:t>хромобластоза</a:t>
            </a:r>
            <a:r>
              <a:rPr lang="ru-RU" sz="2000" dirty="0" smtClean="0"/>
              <a:t>.</a:t>
            </a:r>
          </a:p>
          <a:p>
            <a:r>
              <a:rPr lang="ru-RU" sz="2000" dirty="0" err="1" smtClean="0"/>
              <a:t>Гризеофульвин</a:t>
            </a:r>
            <a:r>
              <a:rPr lang="ru-RU" sz="2000" dirty="0" smtClean="0"/>
              <a:t> влияет </a:t>
            </a:r>
            <a:r>
              <a:rPr lang="ru-RU" sz="2000" dirty="0"/>
              <a:t>на </a:t>
            </a:r>
            <a:r>
              <a:rPr lang="ru-RU" sz="2000" dirty="0" err="1"/>
              <a:t>микротубулярные</a:t>
            </a:r>
            <a:r>
              <a:rPr lang="ru-RU" sz="2000" dirty="0"/>
              <a:t> белки клетки гриба, в результате чего происходит </a:t>
            </a:r>
            <a:r>
              <a:rPr lang="ru-RU" sz="2000" dirty="0" smtClean="0">
                <a:solidFill>
                  <a:srgbClr val="FF0000"/>
                </a:solidFill>
              </a:rPr>
              <a:t>остановка </a:t>
            </a:r>
            <a:r>
              <a:rPr lang="ru-RU" sz="2000" dirty="0">
                <a:solidFill>
                  <a:srgbClr val="FF0000"/>
                </a:solidFill>
              </a:rPr>
              <a:t>митотического деления </a:t>
            </a:r>
            <a:r>
              <a:rPr lang="ru-RU" sz="2000" dirty="0"/>
              <a:t>клеток </a:t>
            </a:r>
            <a:r>
              <a:rPr lang="ru-RU" sz="2000" dirty="0" smtClean="0"/>
              <a:t>гриба. Накапливается </a:t>
            </a:r>
            <a:r>
              <a:rPr lang="ru-RU" sz="2000" dirty="0"/>
              <a:t>в предшественниках </a:t>
            </a:r>
            <a:r>
              <a:rPr lang="ru-RU" sz="2000" dirty="0" err="1"/>
              <a:t>кератиноцитов</a:t>
            </a:r>
            <a:r>
              <a:rPr lang="ru-RU" sz="2000" dirty="0"/>
              <a:t> кожи, волос и ногтей, </a:t>
            </a:r>
            <a:r>
              <a:rPr lang="ru-RU" sz="2000" dirty="0" smtClean="0"/>
              <a:t>связывается </a:t>
            </a:r>
            <a:r>
              <a:rPr lang="ru-RU" sz="2000" dirty="0"/>
              <a:t>с новообразованным кератином, </a:t>
            </a:r>
            <a:r>
              <a:rPr lang="ru-RU" sz="2000" dirty="0" smtClean="0"/>
              <a:t>обеспечивает резистентность </a:t>
            </a:r>
            <a:r>
              <a:rPr lang="ru-RU" sz="2000" dirty="0"/>
              <a:t>к грибковой </a:t>
            </a:r>
            <a:r>
              <a:rPr lang="ru-RU" sz="2000" dirty="0" smtClean="0"/>
              <a:t>инвазии. Излечение </a:t>
            </a:r>
            <a:r>
              <a:rPr lang="ru-RU" sz="2000" dirty="0"/>
              <a:t>наступает после полной замены инфицированного </a:t>
            </a:r>
            <a:r>
              <a:rPr lang="ru-RU" sz="2000" dirty="0" smtClean="0"/>
              <a:t>кератина. </a:t>
            </a:r>
          </a:p>
        </p:txBody>
      </p:sp>
    </p:spTree>
    <p:extLst>
      <p:ext uri="{BB962C8B-B14F-4D97-AF65-F5344CB8AC3E}">
        <p14:creationId xmlns:p14="http://schemas.microsoft.com/office/powerpoint/2010/main" val="29656509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902" y="114878"/>
            <a:ext cx="8817586" cy="6626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65084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8712968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71709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Салфетка антигрибковая?</a:t>
            </a:r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844824"/>
            <a:ext cx="453124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228184" y="2852936"/>
            <a:ext cx="27718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002060"/>
                </a:solidFill>
              </a:rPr>
              <a:t>Салфетка антигрибковая, стерильная</a:t>
            </a:r>
          </a:p>
          <a:p>
            <a:r>
              <a:rPr lang="ru-RU" sz="2800" dirty="0">
                <a:solidFill>
                  <a:srgbClr val="002060"/>
                </a:solidFill>
              </a:rPr>
              <a:t>Ср-Асептика</a:t>
            </a:r>
          </a:p>
        </p:txBody>
      </p:sp>
    </p:spTree>
    <p:extLst>
      <p:ext uri="{BB962C8B-B14F-4D97-AF65-F5344CB8AC3E}">
        <p14:creationId xmlns:p14="http://schemas.microsoft.com/office/powerpoint/2010/main" val="154792152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1069</Words>
  <Application>Microsoft Office PowerPoint</Application>
  <PresentationFormat>Экран (4:3)</PresentationFormat>
  <Paragraphs>91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МИКРОСКОПИЧЕСКИЕ ГРИБЫ – ВОЗБУДИТЕЛИ МИКОЗОВ</vt:lpstr>
      <vt:lpstr>МИКОЗЫ - статистика</vt:lpstr>
      <vt:lpstr>Морфология грибов</vt:lpstr>
      <vt:lpstr>Презентация PowerPoint</vt:lpstr>
      <vt:lpstr>Микромицеты – эукариоты!!!</vt:lpstr>
      <vt:lpstr>Спороношение грибов</vt:lpstr>
      <vt:lpstr>Как классифицируют микозы?</vt:lpstr>
      <vt:lpstr>Презентация PowerPoint</vt:lpstr>
      <vt:lpstr>Презентация PowerPoint</vt:lpstr>
      <vt:lpstr>Презентация PowerPoint</vt:lpstr>
      <vt:lpstr>Презентация PowerPoint</vt:lpstr>
      <vt:lpstr>Микозы</vt:lpstr>
      <vt:lpstr>Trihophyton schonleinii паразитирует только на человеке. Поэтому мнение, что заражение может произойти от животных, является ошибочным. Основной путь передачи инфекции – контактно-бытовой. </vt:lpstr>
      <vt:lpstr>Презентация PowerPoint</vt:lpstr>
      <vt:lpstr>ГРИБЫ - ДЕРМАТОФИТЫ</vt:lpstr>
      <vt:lpstr>Системные микозы</vt:lpstr>
      <vt:lpstr>Актиномикоз  (псевдомиккоз) - хроническое инфекционное заболевание, вызываемое различными видами актиномицетов  (факультативно анаэробные Actinomyces israelii и Actinomyces boves). </vt:lpstr>
      <vt:lpstr>Заражение микроскопическими грибами</vt:lpstr>
      <vt:lpstr>В клинической практике противогрибковые средства делят на 3 основные группы: </vt:lpstr>
      <vt:lpstr>В соответствии с химическим строением противогрибковые средства классифицируют следующим образом: </vt:lpstr>
      <vt:lpstr>Механизмы действия антимикотиков</vt:lpstr>
      <vt:lpstr>Презентация PowerPoint</vt:lpstr>
      <vt:lpstr>Презентация PowerPoint</vt:lpstr>
      <vt:lpstr>Салфетка антигрибковая?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Ильинская</dc:creator>
  <cp:lastModifiedBy>Ильинская</cp:lastModifiedBy>
  <cp:revision>29</cp:revision>
  <dcterms:created xsi:type="dcterms:W3CDTF">2018-10-25T11:51:40Z</dcterms:created>
  <dcterms:modified xsi:type="dcterms:W3CDTF">2021-09-09T08:00:42Z</dcterms:modified>
</cp:coreProperties>
</file>