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2" r:id="rId4"/>
    <p:sldId id="299" r:id="rId5"/>
    <p:sldId id="263" r:id="rId6"/>
    <p:sldId id="310" r:id="rId7"/>
    <p:sldId id="306" r:id="rId8"/>
    <p:sldId id="300" r:id="rId9"/>
    <p:sldId id="308" r:id="rId10"/>
    <p:sldId id="303" r:id="rId11"/>
    <p:sldId id="304" r:id="rId12"/>
    <p:sldId id="309" r:id="rId13"/>
    <p:sldId id="302" r:id="rId14"/>
    <p:sldId id="258" r:id="rId15"/>
    <p:sldId id="305" r:id="rId16"/>
  </p:sldIdLst>
  <p:sldSz cx="12190413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4AAA6412-C7BB-43F4-A238-561CFAD8BDEC}">
          <p14:sldIdLst>
            <p14:sldId id="256"/>
            <p14:sldId id="257"/>
            <p14:sldId id="262"/>
            <p14:sldId id="299"/>
            <p14:sldId id="263"/>
            <p14:sldId id="310"/>
            <p14:sldId id="306"/>
            <p14:sldId id="300"/>
            <p14:sldId id="308"/>
            <p14:sldId id="303"/>
            <p14:sldId id="304"/>
            <p14:sldId id="309"/>
            <p14:sldId id="302"/>
            <p14:sldId id="258"/>
            <p14:sldId id="30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14" autoAdjust="0"/>
  </p:normalViewPr>
  <p:slideViewPr>
    <p:cSldViewPr>
      <p:cViewPr varScale="1">
        <p:scale>
          <a:sx n="110" d="100"/>
          <a:sy n="110" d="100"/>
        </p:scale>
        <p:origin x="-558" y="-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CE8B7-3400-4DB5-B6FC-0770673AD68C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858D8-ACE3-4C6A-B734-9365A6028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1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4858D8-ACE3-4C6A-B734-9365A6028E8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75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470DD-4AA6-4DA0-A6BF-BB90116A7A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327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4858D8-ACE3-4C6A-B734-9365A6028E8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37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470DD-4AA6-4DA0-A6BF-BB90116A7A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733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4858D8-ACE3-4C6A-B734-9365A6028E8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096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858D8-ACE3-4C6A-B734-9365A6028E8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030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470DD-4AA6-4DA0-A6BF-BB90116A7A6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327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470DD-4AA6-4DA0-A6BF-BB90116A7A6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327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7"/>
            <a:ext cx="10361852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3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8" y="4406902"/>
            <a:ext cx="1036185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8" y="2906713"/>
            <a:ext cx="1036185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202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2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4" y="273052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2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74640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0" y="274640"/>
            <a:ext cx="8025356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2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2" y="1600202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2" y="6356352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6352"/>
            <a:ext cx="38602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4" y="6356352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6.png"/><Relationship Id="rId5" Type="http://schemas.openxmlformats.org/officeDocument/2006/relationships/image" Target="../media/image16.jpeg"/><Relationship Id="rId10" Type="http://schemas.openxmlformats.org/officeDocument/2006/relationships/image" Target="../media/image5.png"/><Relationship Id="rId4" Type="http://schemas.openxmlformats.org/officeDocument/2006/relationships/image" Target="../media/image15.jpe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png"/><Relationship Id="rId18" Type="http://schemas.openxmlformats.org/officeDocument/2006/relationships/image" Target="../media/image34.jpeg"/><Relationship Id="rId26" Type="http://schemas.openxmlformats.org/officeDocument/2006/relationships/image" Target="../media/image37.png"/><Relationship Id="rId3" Type="http://schemas.openxmlformats.org/officeDocument/2006/relationships/image" Target="../media/image19.jpeg"/><Relationship Id="rId21" Type="http://schemas.openxmlformats.org/officeDocument/2006/relationships/image" Target="../media/image4.pn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5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2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24" Type="http://schemas.openxmlformats.org/officeDocument/2006/relationships/image" Target="../media/image35.pn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23" Type="http://schemas.openxmlformats.org/officeDocument/2006/relationships/image" Target="../media/image6.png"/><Relationship Id="rId10" Type="http://schemas.openxmlformats.org/officeDocument/2006/relationships/image" Target="../media/image26.jpeg"/><Relationship Id="rId19" Type="http://schemas.openxmlformats.org/officeDocument/2006/relationships/image" Target="../media/image18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fu.ru/biology-medicine/struktura-instituta/kafedry/kafedra-zoologii-bespozvonochnyh-i-funkcionalnoj/nauchnye-issledovaniya/illjustrirovannyj-annotirovannyj-katalog-paukov" TargetMode="External"/><Relationship Id="rId5" Type="http://schemas.openxmlformats.org/officeDocument/2006/relationships/image" Target="../media/image41.jpeg"/><Relationship Id="rId10" Type="http://schemas.openxmlformats.org/officeDocument/2006/relationships/image" Target="../media/image6.png"/><Relationship Id="rId4" Type="http://schemas.openxmlformats.org/officeDocument/2006/relationships/image" Target="../media/image40.jpe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331" y="1845972"/>
            <a:ext cx="7943750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spcBef>
                <a:spcPct val="0"/>
              </a:spcBef>
            </a:pPr>
            <a:r>
              <a:rPr lang="ru-RU" altLang="ru-RU" sz="3600" dirty="0">
                <a:solidFill>
                  <a:schemeClr val="tx2">
                    <a:lumMod val="75000"/>
                  </a:schemeClr>
                </a:solidFill>
                <a:ea typeface="Tahoma" pitchFamily="34" charset="0"/>
                <a:cs typeface="Arial" panose="020B0604020202020204" pitchFamily="34" charset="0"/>
              </a:rPr>
              <a:t>Программа развития</a:t>
            </a:r>
          </a:p>
          <a:p>
            <a:pPr algn="ctr">
              <a:lnSpc>
                <a:spcPct val="114000"/>
              </a:lnSpc>
              <a:spcBef>
                <a:spcPct val="0"/>
              </a:spcBef>
            </a:pPr>
            <a:endParaRPr lang="ru-RU" altLang="ru-RU" sz="3600" dirty="0">
              <a:solidFill>
                <a:schemeClr val="tx2">
                  <a:lumMod val="75000"/>
                </a:schemeClr>
              </a:solidFill>
              <a:ea typeface="Tahoma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  <a:spcBef>
                <a:spcPct val="0"/>
              </a:spcBef>
            </a:pPr>
            <a:r>
              <a:rPr lang="ru-RU" alt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КАФЕДРА ЗООЛОГИИ И ОБЩЕЙ БИОЛОГИИ </a:t>
            </a:r>
            <a:r>
              <a:rPr lang="ru-RU" altLang="ru-RU" sz="3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ИФМиБ</a:t>
            </a:r>
            <a:r>
              <a:rPr lang="ru-RU" alt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КФУ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751390" y="5221733"/>
            <a:ext cx="39004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ru-RU" altLang="ru-RU" b="1" dirty="0" err="1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и.о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. заведующего кафедрой</a:t>
            </a:r>
          </a:p>
          <a:p>
            <a:pPr algn="r">
              <a:spcBef>
                <a:spcPct val="0"/>
              </a:spcBef>
            </a:pP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Порфирьев Андрей Георгиевич</a:t>
            </a:r>
          </a:p>
          <a:p>
            <a:pPr algn="r">
              <a:spcBef>
                <a:spcPct val="0"/>
              </a:spcBef>
            </a:pP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к.б.н., доцент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46500" y="6165303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588198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/>
          </a:p>
        </p:txBody>
      </p:sp>
      <p:pic>
        <p:nvPicPr>
          <p:cNvPr id="10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7" y="903786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58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59152" y="6396335"/>
            <a:ext cx="307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66033" y="238754"/>
            <a:ext cx="10096561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2788" indent="-712788" algn="just">
              <a:lnSpc>
                <a:spcPct val="110000"/>
              </a:lnSpc>
              <a:spcAft>
                <a:spcPts val="1200"/>
              </a:spcAft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Миссия кафедры: </a:t>
            </a:r>
          </a:p>
          <a:p>
            <a:pPr algn="just">
              <a:lnSpc>
                <a:spcPct val="110000"/>
              </a:lnSpc>
              <a:spcAft>
                <a:spcPts val="1200"/>
              </a:spcAft>
            </a:pPr>
            <a:r>
              <a:rPr lang="ru-RU" sz="2400" b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высококвалифицированных специалистов в области изучения животного мира для решения задач сохранения и развития биоресурсов, а также рационального природопользования</a:t>
            </a:r>
          </a:p>
          <a:p>
            <a:pPr marL="712788" indent="-712788" algn="just">
              <a:lnSpc>
                <a:spcPct val="110000"/>
              </a:lnSpc>
              <a:spcAft>
                <a:spcPts val="1200"/>
              </a:spcAft>
            </a:pPr>
            <a:endParaRPr lang="ru-RU" sz="2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85083" y="2371704"/>
            <a:ext cx="9967208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300"/>
              </a:spcBef>
            </a:pPr>
            <a:r>
              <a:rPr lang="ru-RU" b="1" dirty="0">
                <a:solidFill>
                  <a:prstClr val="black"/>
                </a:solidFill>
                <a:latin typeface="Arial Narrow" panose="020B0606020202030204" pitchFamily="34" charset="0"/>
              </a:rPr>
              <a:t>Подготовка выпускников осуществляется для обеспечения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потребности Российской Федерации </a:t>
            </a:r>
            <a:r>
              <a:rPr lang="ru-RU" b="1" dirty="0">
                <a:solidFill>
                  <a:prstClr val="black"/>
                </a:solidFill>
                <a:latin typeface="Arial Narrow" panose="020B0606020202030204" pitchFamily="34" charset="0"/>
              </a:rPr>
              <a:t>специалистами в рамках: </a:t>
            </a:r>
          </a:p>
          <a:p>
            <a:pPr algn="just">
              <a:lnSpc>
                <a:spcPct val="90000"/>
              </a:lnSpc>
              <a:spcBef>
                <a:spcPts val="300"/>
              </a:spcBef>
            </a:pPr>
            <a:endParaRPr lang="ru-RU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prstClr val="black"/>
                </a:solidFill>
                <a:latin typeface="Arial Narrow" panose="020B0606020202030204" pitchFamily="34" charset="0"/>
              </a:rPr>
              <a:t>«Концепции развития биологического образования в Российской Федерации», Российский союз ректоров, февраль, 2024:</a:t>
            </a:r>
            <a:r>
              <a:rPr lang="en-US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Arial Narrow" panose="020B0606020202030204" pitchFamily="34" charset="0"/>
              </a:rPr>
              <a:t>«направлена на модернизацию обучения биологии, усиление связи с научными достижениями и практикой, формирование функциональной грамотности, научной картины мира»;</a:t>
            </a:r>
          </a:p>
          <a:p>
            <a:pPr algn="just">
              <a:lnSpc>
                <a:spcPct val="90000"/>
              </a:lnSpc>
              <a:spcBef>
                <a:spcPts val="300"/>
              </a:spcBef>
            </a:pPr>
            <a:r>
              <a:rPr lang="ru-RU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  <a:p>
            <a:pPr marL="285750" indent="-285750" algn="just">
              <a:lnSpc>
                <a:spcPct val="900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b="1" dirty="0">
                <a:latin typeface="Arial Narrow" panose="020B0606020202030204" pitchFamily="34" charset="0"/>
              </a:rPr>
              <a:t>Указ Президента Российской Федерации от 18.06.2024 г. № 529: </a:t>
            </a:r>
          </a:p>
          <a:p>
            <a:pPr marL="265113" algn="just">
              <a:lnSpc>
                <a:spcPct val="90000"/>
              </a:lnSpc>
              <a:spcBef>
                <a:spcPts val="300"/>
              </a:spcBef>
            </a:pPr>
            <a:r>
              <a:rPr lang="ru-RU" b="1" dirty="0">
                <a:latin typeface="Arial Narrow" panose="020B0606020202030204" pitchFamily="34" charset="0"/>
              </a:rPr>
              <a:t>Критическая технология №19:</a:t>
            </a:r>
            <a:r>
              <a:rPr lang="ru-RU" b="0" i="0" dirty="0">
                <a:solidFill>
                  <a:srgbClr val="020C22"/>
                </a:solidFill>
                <a:effectLst/>
                <a:latin typeface="Arial Narrow" panose="020B0606020202030204" pitchFamily="34" charset="0"/>
              </a:rPr>
              <a:t> Мониторинг и прогнозирование состояния окружающей среды и изменения климата (в том              числе ключевых районов Мирового океана, морей России, Арктики и Антарктики);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</a:p>
          <a:p>
            <a:pPr marL="265113" algn="just">
              <a:lnSpc>
                <a:spcPct val="90000"/>
              </a:lnSpc>
              <a:spcBef>
                <a:spcPts val="300"/>
              </a:spcBef>
            </a:pPr>
            <a:r>
              <a:rPr lang="ru-RU" b="1" dirty="0">
                <a:latin typeface="Arial Narrow" panose="020B0606020202030204" pitchFamily="34" charset="0"/>
              </a:rPr>
              <a:t>Критическая технология №21: </a:t>
            </a:r>
            <a:r>
              <a:rPr lang="ru-RU" dirty="0">
                <a:latin typeface="Arial Narrow" panose="020B0606020202030204" pitchFamily="34" charset="0"/>
              </a:rPr>
              <a:t>Технологии сохранения биологического разнообразия и борьбы с чужеродными (инвазивными) видами животных, растений и микроорганизмов;</a:t>
            </a:r>
          </a:p>
        </p:txBody>
      </p:sp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C373441B-AFC1-4F40-B40C-46F12F16AFC0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0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418BEC07-9347-4E42-A7B9-E026D2550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EE8D442D-B258-4D66-8F4E-84DC700B1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F81CDAD-CD13-4BE9-A71C-B3C642F1ECF9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54BA952-EA41-45B7-BDDF-E49F0645A5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FE72F958-D083-4639-9962-181524D4C889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2AE981EB-F13A-40C9-A1F5-8A5C9705E5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8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1341EAEF-4342-4FA4-9C1E-224D05306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412" y="3041494"/>
            <a:ext cx="10617782" cy="1299267"/>
          </a:xfrm>
          <a:prstGeom prst="rect">
            <a:avLst/>
          </a:prstGeom>
        </p:spPr>
      </p:pic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34766" y="60432"/>
            <a:ext cx="9377071" cy="79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Методологические основы </a:t>
            </a:r>
          </a:p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для достижения стратегической цели: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56499" y="1435156"/>
            <a:ext cx="9390344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algn="just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преемственности и развитие элементов наставничества в связке «научный руководитель – обучающийся – абитуриент»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56499" y="4943208"/>
            <a:ext cx="9581128" cy="1834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algn="just">
              <a:lnSpc>
                <a:spcPct val="110000"/>
              </a:lnSpc>
              <a:spcBef>
                <a:spcPts val="300"/>
              </a:spcBef>
            </a:pP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прикладных и практико-ориентированных научных исследований за счет - Расширения сотрудничества с организациям-работодателями по организации НИРС и практик обучающихся кафедры; </a:t>
            </a:r>
          </a:p>
          <a:p>
            <a:pPr marL="533400" algn="just">
              <a:lnSpc>
                <a:spcPct val="110000"/>
              </a:lnSpc>
              <a:spcBef>
                <a:spcPts val="300"/>
              </a:spcBef>
            </a:pPr>
            <a:r>
              <a:rPr lang="en-US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Привлечение к преподаванию и НИР работников реального сектора экономики; </a:t>
            </a:r>
          </a:p>
          <a:p>
            <a:pPr marL="533400" algn="just">
              <a:lnSpc>
                <a:spcPct val="110000"/>
              </a:lnSpc>
              <a:spcBef>
                <a:spcPts val="300"/>
              </a:spcBef>
              <a:spcAft>
                <a:spcPts val="1000"/>
              </a:spcAft>
            </a:pPr>
            <a:endParaRPr lang="en-US" sz="2000" b="1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51891" y="3291987"/>
            <a:ext cx="9390344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algn="just">
              <a:lnSpc>
                <a:spcPct val="110000"/>
              </a:lnSpc>
              <a:spcBef>
                <a:spcPts val="300"/>
              </a:spcBef>
              <a:spcAft>
                <a:spcPts val="1000"/>
              </a:spcAft>
            </a:pP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Вовлечение обучающихся в проектную и грантовую деятельность через развитие кружкового движения в составе лабораторий и научных групп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59152" y="6396335"/>
            <a:ext cx="307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3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987DEA7-A41E-4C31-B52C-EBAF184A677E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4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A162E604-7C85-4985-AC3B-CA47781EA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8ADE9696-5BDF-4D4C-9B90-3B76F088A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DDFA42C-6FED-4210-AE9D-FD376826834E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645E354-B1BE-43C7-A6A6-1E722D9604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F081D768-115B-42C7-8E5B-FDB6EDF19943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51354239-8BEA-4315-B3D3-821B7B3D6B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8AFD369-3BAF-4FB8-9DAC-3EF3534B9F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21" y="1173785"/>
            <a:ext cx="10604489" cy="129926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40C5994F-9701-406B-AB71-C91A76AC3C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38" y="4796955"/>
            <a:ext cx="10539453" cy="162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E17494C0-4C7F-42FF-8F95-2F92C8534244}"/>
              </a:ext>
            </a:extLst>
          </p:cNvPr>
          <p:cNvGrpSpPr/>
          <p:nvPr/>
        </p:nvGrpSpPr>
        <p:grpSpPr>
          <a:xfrm>
            <a:off x="2644968" y="2242962"/>
            <a:ext cx="9168865" cy="535461"/>
            <a:chOff x="-1835270" y="2917270"/>
            <a:chExt cx="7275409" cy="42781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2" name="Скругленный прямоугольник 56">
              <a:extLst>
                <a:ext uri="{FF2B5EF4-FFF2-40B4-BE49-F238E27FC236}">
                  <a16:creationId xmlns:a16="http://schemas.microsoft.com/office/drawing/2014/main" xmlns="" id="{AB7B3BD8-35F7-458A-8A15-EED085A33DDD}"/>
                </a:ext>
              </a:extLst>
            </p:cNvPr>
            <p:cNvSpPr/>
            <p:nvPr/>
          </p:nvSpPr>
          <p:spPr>
            <a:xfrm>
              <a:off x="-1835270" y="2917270"/>
              <a:ext cx="7270341" cy="427814"/>
            </a:xfrm>
            <a:prstGeom prst="roundRect">
              <a:avLst/>
            </a:prstGeom>
            <a:grpFill/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xmlns="" id="{FBD08198-E603-4032-BBD3-69C2C09146CD}"/>
                </a:ext>
              </a:extLst>
            </p:cNvPr>
            <p:cNvSpPr/>
            <p:nvPr/>
          </p:nvSpPr>
          <p:spPr>
            <a:xfrm>
              <a:off x="1797900" y="2976314"/>
              <a:ext cx="3642239" cy="2508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endParaRPr kumimoji="1" lang="ru-RU" altLang="ru-RU" sz="16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639675" y="445996"/>
            <a:ext cx="8008059" cy="60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</a:pPr>
            <a:r>
              <a:rPr lang="ru-RU" sz="3200" b="1" dirty="0" err="1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Кампусная</a:t>
            </a:r>
            <a:r>
              <a:rPr lang="ru-RU" sz="32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и инфраструктурная политика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07171" y="1376185"/>
            <a:ext cx="9168865" cy="6828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56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638822" y="1376372"/>
            <a:ext cx="9076347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Кафедра зоологии и общей биологии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661562" y="3105634"/>
            <a:ext cx="4471407" cy="653536"/>
            <a:chOff x="1766797" y="3443451"/>
            <a:chExt cx="3673770" cy="42781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766797" y="3443451"/>
              <a:ext cx="3673770" cy="427814"/>
            </a:xfrm>
            <a:prstGeom prst="roundRect">
              <a:avLst/>
            </a:prstGeom>
            <a:grpFill/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782562" y="3487620"/>
              <a:ext cx="3642239" cy="22363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b="1" dirty="0">
                  <a:latin typeface="Arial Narrow" panose="020B0606020202030204" pitchFamily="34" charset="0"/>
                </a:rPr>
                <a:t>УНЛ Электронной микроскопии</a:t>
              </a:r>
              <a:endParaRPr kumimoji="1" lang="ru-RU" altLang="ru-RU" sz="16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7391941" y="3102035"/>
            <a:ext cx="4347097" cy="682846"/>
            <a:chOff x="1761300" y="3564722"/>
            <a:chExt cx="3673770" cy="682935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1761300" y="3564722"/>
              <a:ext cx="3673770" cy="682935"/>
            </a:xfrm>
            <a:prstGeom prst="roundRect">
              <a:avLst/>
            </a:prstGeom>
            <a:grpFill/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796024" y="3632427"/>
              <a:ext cx="3555199" cy="3416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b="1" dirty="0">
                  <a:latin typeface="Arial Narrow" panose="020B0606020202030204" pitchFamily="34" charset="0"/>
                </a:rPr>
                <a:t>УНЛ Экспериментальной гистологии </a:t>
              </a:r>
              <a:endParaRPr kumimoji="1" lang="ru-RU" altLang="ru-RU" sz="16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680750" y="3965763"/>
            <a:ext cx="4433030" cy="682846"/>
            <a:chOff x="1832796" y="5188277"/>
            <a:chExt cx="3673770" cy="682935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832796" y="5188277"/>
              <a:ext cx="3673770" cy="682935"/>
            </a:xfrm>
            <a:prstGeom prst="roundRect">
              <a:avLst/>
            </a:prstGeom>
            <a:grpFill/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895150" y="5261645"/>
              <a:ext cx="3440907" cy="5909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b="1" dirty="0">
                  <a:latin typeface="Arial Narrow" panose="020B0606020202030204" pitchFamily="34" charset="0"/>
                </a:rPr>
                <a:t>УНЛ Гидробиологии и молекулярной систематики </a:t>
              </a:r>
              <a:endParaRPr kumimoji="1" lang="ru-RU" altLang="ru-RU" sz="16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575626" y="4794509"/>
            <a:ext cx="4802310" cy="682846"/>
            <a:chOff x="7121441" y="5040652"/>
            <a:chExt cx="3914195" cy="682935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7191484" y="5040652"/>
              <a:ext cx="3673770" cy="682935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121441" y="5189315"/>
              <a:ext cx="3914195" cy="3693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sz="2000" b="1" dirty="0">
                  <a:latin typeface="Arial Narrow" panose="020B0606020202030204" pitchFamily="34" charset="0"/>
                </a:rPr>
                <a:t>УНБ «Беломорская», УНБ «</a:t>
              </a:r>
              <a:r>
                <a:rPr kumimoji="1" lang="ru-RU" altLang="ru-RU" sz="2000" b="1" dirty="0" err="1">
                  <a:latin typeface="Arial Narrow" panose="020B0606020202030204" pitchFamily="34" charset="0"/>
                </a:rPr>
                <a:t>Свияжская</a:t>
              </a:r>
              <a:r>
                <a:rPr kumimoji="1" lang="ru-RU" altLang="ru-RU" sz="2000" b="1" dirty="0">
                  <a:latin typeface="Arial Narrow" panose="020B0606020202030204" pitchFamily="34" charset="0"/>
                </a:rPr>
                <a:t>»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431891" y="4794512"/>
            <a:ext cx="4351767" cy="682846"/>
            <a:chOff x="7219848" y="5852979"/>
            <a:chExt cx="3673770" cy="68293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7219848" y="5852979"/>
              <a:ext cx="3673770" cy="682935"/>
            </a:xfrm>
            <a:prstGeom prst="roundRect">
              <a:avLst/>
            </a:prstGeom>
            <a:grpFill/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296260" y="5863164"/>
              <a:ext cx="3532100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sz="2000" b="1" dirty="0">
                  <a:latin typeface="Arial Narrow" panose="020B0606020202030204" pitchFamily="34" charset="0"/>
                </a:rPr>
                <a:t>Зоологический музей и гербарий имени </a:t>
              </a:r>
              <a:r>
                <a:rPr kumimoji="1" lang="ru-RU" altLang="ru-RU" sz="2000" b="1" dirty="0" err="1">
                  <a:latin typeface="Arial Narrow" panose="020B0606020202030204" pitchFamily="34" charset="0"/>
                </a:rPr>
                <a:t>Э.А.Эверсмана</a:t>
              </a:r>
              <a:endParaRPr kumimoji="1" lang="ru-RU" altLang="ru-RU" sz="20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391941" y="3976023"/>
            <a:ext cx="4389635" cy="662326"/>
            <a:chOff x="1771005" y="3396488"/>
            <a:chExt cx="3673770" cy="42781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1771005" y="3396488"/>
              <a:ext cx="3673770" cy="427814"/>
            </a:xfrm>
            <a:prstGeom prst="roundRect">
              <a:avLst/>
            </a:prstGeom>
            <a:grpFill/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1807605" y="3455531"/>
              <a:ext cx="3574217" cy="2206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b="1" dirty="0">
                  <a:latin typeface="Arial Narrow" panose="020B0606020202030204" pitchFamily="34" charset="0"/>
                </a:rPr>
                <a:t>УНЛ Ихтиологии </a:t>
              </a:r>
              <a:endParaRPr kumimoji="1" lang="ru-RU" altLang="ru-RU" sz="1600" dirty="0">
                <a:latin typeface="Arial Narrow" panose="020B0606020202030204" pitchFamily="34" charset="0"/>
              </a:endParaRPr>
            </a:p>
          </p:txBody>
        </p:sp>
      </p:grpSp>
      <p:pic>
        <p:nvPicPr>
          <p:cNvPr id="82" name="Picture 2" descr="C:\Users\MSShafigullin\Desktop\2020\Презентация КФУ\kfu_logo_circle_rus.png">
            <a:extLst>
              <a:ext uri="{FF2B5EF4-FFF2-40B4-BE49-F238E27FC236}">
                <a16:creationId xmlns:a16="http://schemas.microsoft.com/office/drawing/2014/main" xmlns="" id="{FFEA4414-9F3C-42EE-9E50-3E62A70FC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A17F1129-2615-42B0-BB7E-9213155D489C}"/>
              </a:ext>
            </a:extLst>
          </p:cNvPr>
          <p:cNvSpPr txBox="1"/>
          <p:nvPr/>
        </p:nvSpPr>
        <p:spPr>
          <a:xfrm>
            <a:off x="3825419" y="2266256"/>
            <a:ext cx="6158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ru-RU" altLang="ru-RU" b="1" dirty="0">
                <a:latin typeface="Arial Narrow" panose="020B0606020202030204" pitchFamily="34" charset="0"/>
              </a:rPr>
              <a:t>Учебные лаборатории общеобразовательных практикумов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11639822" y="6396335"/>
            <a:ext cx="527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4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2675079" y="5763957"/>
            <a:ext cx="4527222" cy="682846"/>
            <a:chOff x="1832796" y="5188271"/>
            <a:chExt cx="3673770" cy="68293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1832796" y="5188271"/>
              <a:ext cx="3673770" cy="68293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848367" y="5367370"/>
              <a:ext cx="3487518" cy="3416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b="1" dirty="0">
                  <a:latin typeface="Arial Narrow" panose="020B0606020202030204" pitchFamily="34" charset="0"/>
                </a:rPr>
                <a:t>Научно-исследовательские институты </a:t>
              </a:r>
              <a:endParaRPr kumimoji="1" lang="ru-RU" altLang="ru-RU" sz="16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7433029" y="5769022"/>
            <a:ext cx="4345771" cy="662326"/>
            <a:chOff x="1762809" y="3469425"/>
            <a:chExt cx="3673770" cy="42781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1762809" y="3469425"/>
              <a:ext cx="3673770" cy="4278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00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1816125" y="3581510"/>
              <a:ext cx="3451577" cy="22066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kumimoji="1" lang="ru-RU" altLang="ru-RU" b="1" dirty="0">
                  <a:latin typeface="Arial Narrow" panose="020B0606020202030204" pitchFamily="34" charset="0"/>
                </a:rPr>
                <a:t>Организации-партнеры</a:t>
              </a:r>
              <a:endParaRPr kumimoji="1" lang="ru-RU" altLang="ru-RU" sz="16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51" name="Прямоугольник 50"/>
          <p:cNvSpPr/>
          <p:nvPr/>
        </p:nvSpPr>
        <p:spPr>
          <a:xfrm rot="16200000">
            <a:off x="98920" y="2885249"/>
            <a:ext cx="3291784" cy="3416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b="1" dirty="0">
                <a:latin typeface="Arial Narrow" panose="020B0606020202030204" pitchFamily="34" charset="0"/>
              </a:rPr>
              <a:t>Учеба</a:t>
            </a:r>
            <a:endParaRPr kumimoji="1" lang="ru-RU" altLang="ru-RU" sz="1600" dirty="0"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 rot="16200000">
            <a:off x="554373" y="4634227"/>
            <a:ext cx="3440601" cy="3416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b="1" dirty="0">
                <a:latin typeface="Arial Narrow" panose="020B0606020202030204" pitchFamily="34" charset="0"/>
              </a:rPr>
              <a:t>Практика</a:t>
            </a:r>
            <a:endParaRPr kumimoji="1" lang="ru-RU" altLang="ru-RU" sz="1600" dirty="0">
              <a:latin typeface="Arial Narrow" panose="020B0606020202030204" pitchFamily="34" charset="0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xmlns="" id="{6B1759E5-3585-438D-950A-D5568E0E04EA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6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EED2E9E2-8E97-4CC1-97A8-8E3DD9C3F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E7BA9ED7-9992-4EA3-A525-2D9FAC272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247965E-72ED-4351-B700-95B36E57A661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087D5A25-5F02-4F8E-AEC7-540CDD1F1C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C928ABC7-9AE4-4795-8EEC-FB5A57F4537E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xmlns="" id="{4BBF7D28-5257-4B08-915B-25A1950626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CD8BBF1B-9DCC-49A9-97C8-224DDF581E49}"/>
              </a:ext>
            </a:extLst>
          </p:cNvPr>
          <p:cNvCxnSpPr/>
          <p:nvPr/>
        </p:nvCxnSpPr>
        <p:spPr>
          <a:xfrm>
            <a:off x="2868397" y="5632575"/>
            <a:ext cx="8667807" cy="3600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8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59152" y="6396335"/>
            <a:ext cx="307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5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11423" y="-4229"/>
            <a:ext cx="51664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Образовательная политика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5129" y="580546"/>
            <a:ext cx="10538782" cy="650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>
              <a:lnSpc>
                <a:spcPct val="90000"/>
              </a:lnSpc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Разработка и реализация новых направлений в рамках образовательных программ:  </a:t>
            </a:r>
            <a:endParaRPr lang="ru-RU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kumimoji="1" lang="ru-RU" altLang="ru-RU" b="1" dirty="0">
                <a:latin typeface="Arial Narrow" panose="020B0606020202030204" pitchFamily="34" charset="0"/>
              </a:rPr>
              <a:t>Исследование Арктики и </a:t>
            </a:r>
            <a:r>
              <a:rPr kumimoji="1" lang="ru-RU" altLang="ru-RU" b="1" dirty="0" err="1">
                <a:latin typeface="Arial Narrow" panose="020B0606020202030204" pitchFamily="34" charset="0"/>
              </a:rPr>
              <a:t>Приарктического</a:t>
            </a:r>
            <a:r>
              <a:rPr kumimoji="1" lang="ru-RU" altLang="ru-RU" b="1" dirty="0">
                <a:latin typeface="Arial Narrow" panose="020B0606020202030204" pitchFamily="34" charset="0"/>
              </a:rPr>
              <a:t> региона: биологические индикаторы в мониторинге </a:t>
            </a:r>
            <a:r>
              <a:rPr kumimoji="1" lang="ru-RU" altLang="ru-RU" b="1" dirty="0" err="1">
                <a:latin typeface="Arial Narrow" panose="020B0606020202030204" pitchFamily="34" charset="0"/>
              </a:rPr>
              <a:t>состояниия</a:t>
            </a:r>
            <a:r>
              <a:rPr kumimoji="1" lang="ru-RU" altLang="ru-RU" b="1" dirty="0">
                <a:latin typeface="Arial Narrow" panose="020B0606020202030204" pitchFamily="34" charset="0"/>
              </a:rPr>
              <a:t> окружающей среды и изменений климата, антропогенной нагрузки;  (№19)</a:t>
            </a: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kumimoji="1" lang="ru-RU" altLang="ru-RU" b="1" dirty="0">
                <a:latin typeface="Arial Narrow" panose="020B0606020202030204" pitchFamily="34" charset="0"/>
              </a:rPr>
              <a:t>Биологические средства защиты растений, новые культуры потенциальных энтомофагов; (№21)</a:t>
            </a: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endParaRPr kumimoji="1" lang="ru-RU" altLang="ru-RU" b="1" dirty="0">
              <a:latin typeface="Arial Narrow" panose="020B0606020202030204" pitchFamily="34" charset="0"/>
            </a:endParaRPr>
          </a:p>
          <a:p>
            <a:pPr marL="15875" algn="just">
              <a:lnSpc>
                <a:spcPct val="90000"/>
              </a:lnSpc>
              <a:spcAft>
                <a:spcPts val="600"/>
              </a:spcAft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Целевая подготовка специалистов: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kumimoji="1" lang="ru-RU" alt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АО «Август» (подготовка отдельных магистрантов по специальной программе с прохождением практик в R&amp;D центре компании)</a:t>
            </a: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kumimoji="1" lang="ru-RU" alt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Центр гигиены и эпидемиологии РТ</a:t>
            </a: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kumimoji="1" lang="ru-RU" alt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ФГБНУ «ФЦТРБ-ВНИВИ» </a:t>
            </a: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Волжско-Камский государственный природный биосферный заповедник</a:t>
            </a:r>
          </a:p>
          <a:p>
            <a:pPr marL="301625" indent="-28575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Казанский </a:t>
            </a:r>
            <a:r>
              <a:rPr kumimoji="1" lang="ru-RU" altLang="ru-RU" sz="18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зооботанический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сад</a:t>
            </a:r>
          </a:p>
          <a:p>
            <a:pPr marL="15875">
              <a:lnSpc>
                <a:spcPct val="90000"/>
              </a:lnSpc>
              <a:spcAft>
                <a:spcPts val="600"/>
              </a:spcAft>
            </a:pPr>
            <a:endParaRPr kumimoji="1" lang="en-US" altLang="ru-RU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5875">
              <a:lnSpc>
                <a:spcPct val="90000"/>
              </a:lnSpc>
              <a:spcAft>
                <a:spcPts val="600"/>
              </a:spcAft>
            </a:pPr>
            <a:r>
              <a:rPr kumimoji="1" lang="ru-RU" alt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Дополнительное образование и программы </a:t>
            </a:r>
            <a:r>
              <a:rPr kumimoji="1" lang="ru-RU" altLang="ru-RU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профпереподготовки</a:t>
            </a:r>
            <a:r>
              <a:rPr kumimoji="1" lang="ru-RU" alt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:</a:t>
            </a:r>
          </a:p>
          <a:p>
            <a:pPr marL="6477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kumimoji="1" lang="ru-RU" altLang="ru-RU" b="1" dirty="0">
                <a:latin typeface="Arial Narrow" pitchFamily="34" charset="0"/>
              </a:rPr>
              <a:t>ДПО для сотрудников ФБУЗ «Центр гигиены и эпидемиологии в Республике Татарстан (Татарстан) программы повышения квалификации  по специальности «Энтомология»</a:t>
            </a:r>
            <a:r>
              <a:rPr kumimoji="1" lang="en-US" altLang="ru-RU" b="1" dirty="0">
                <a:latin typeface="Arial Narrow" panose="020B0606020202030204" pitchFamily="34" charset="0"/>
              </a:rPr>
              <a:t> </a:t>
            </a:r>
            <a:r>
              <a:rPr kumimoji="1" lang="ru-RU" altLang="ru-RU" b="1" dirty="0">
                <a:latin typeface="Arial Narrow" pitchFamily="34" charset="0"/>
              </a:rPr>
              <a:t>и «Зоология» с последующей аккредитацией в КГМА. </a:t>
            </a:r>
          </a:p>
          <a:p>
            <a:pPr marL="6477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kumimoji="1" lang="en-US" altLang="ru-RU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6477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kumimoji="1" lang="ru-RU" altLang="ru-RU" b="1" dirty="0">
                <a:latin typeface="Arial Narrow" panose="020B0606020202030204" pitchFamily="34" charset="0"/>
              </a:rPr>
              <a:t>Профориентация студентов первого курса в рамках факультатива “</a:t>
            </a:r>
            <a:r>
              <a:rPr kumimoji="1" lang="en-US" altLang="ru-RU" b="1" dirty="0">
                <a:latin typeface="Arial Narrow" pitchFamily="34" charset="0"/>
              </a:rPr>
              <a:t>Introduction to modern Biology” </a:t>
            </a:r>
            <a:endParaRPr kumimoji="1" lang="ru-RU" altLang="ru-RU" b="1" dirty="0">
              <a:latin typeface="Arial Narrow" pitchFamily="34" charset="0"/>
            </a:endParaRPr>
          </a:p>
          <a:p>
            <a:pPr marL="6477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kumimoji="1" lang="ru-RU" altLang="ru-RU" b="1" dirty="0">
              <a:latin typeface="Arial Narrow" pitchFamily="34" charset="0"/>
            </a:endParaRPr>
          </a:p>
          <a:p>
            <a:pPr marL="64770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kumimoji="1" lang="ru-RU" altLang="ru-RU" b="1" dirty="0">
                <a:latin typeface="Arial Narrow" pitchFamily="34" charset="0"/>
              </a:rPr>
              <a:t>Программа ПК “Применение </a:t>
            </a:r>
            <a:r>
              <a:rPr kumimoji="1" lang="ru-RU" altLang="ru-RU" b="1" dirty="0" err="1">
                <a:latin typeface="Arial Narrow" panose="020B0606020202030204" pitchFamily="34" charset="0"/>
              </a:rPr>
              <a:t>нейросетевых</a:t>
            </a:r>
            <a:r>
              <a:rPr kumimoji="1" lang="ru-RU" altLang="ru-RU" b="1" dirty="0">
                <a:latin typeface="Arial Narrow" panose="020B0606020202030204" pitchFamily="34" charset="0"/>
              </a:rPr>
              <a:t> технологий для развития IT компетенций преподавателей”</a:t>
            </a:r>
          </a:p>
          <a:p>
            <a:pPr marL="15875">
              <a:lnSpc>
                <a:spcPct val="90000"/>
              </a:lnSpc>
              <a:spcAft>
                <a:spcPts val="600"/>
              </a:spcAft>
            </a:pPr>
            <a:endParaRPr kumimoji="1" lang="ru-RU" altLang="ru-RU" b="1" dirty="0"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89938922-8AC7-40C0-96FC-D0FD0599FA45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8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3ED34774-3058-4B4D-A616-1702B23D9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B6161C65-0E0D-4C1E-8CCA-010BBEA1B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EBA48A3-B884-45C6-8A1D-26F2E9A86B7B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D2A47E58-C935-4FCA-9D21-F7BE398B9B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F4257B11-2549-4347-909E-D4676B1955A1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AC38F6CE-779D-4A7E-865D-721EE98461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07BC0B0-C5BE-40DA-8418-D698A03859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50" y="2706161"/>
            <a:ext cx="3456384" cy="2051432"/>
          </a:xfrm>
          <a:prstGeom prst="rect">
            <a:avLst/>
          </a:prstGeom>
        </p:spPr>
      </p:pic>
      <p:sp>
        <p:nvSpPr>
          <p:cNvPr id="44" name="Прямоугольник 43"/>
          <p:cNvSpPr/>
          <p:nvPr/>
        </p:nvSpPr>
        <p:spPr>
          <a:xfrm>
            <a:off x="1305129" y="649859"/>
            <a:ext cx="10573900" cy="14755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В рамках реализации государственной программы «Сохранение, изучение и развитие государственных языков Республики Татарстан и других языков в Республике Татарстан», утвержденной постановлением Кабинета Министров Республики Татарстан от 10.09.2020 №821 кафедра зоологии и общей биологии совместно с Союзом фотографов дикой природы проводит занятия по знакомству учащихся с обитателями местной флоры и фауны.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378218" y="69063"/>
            <a:ext cx="8008059" cy="60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Образовательная политика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729962" y="6381328"/>
            <a:ext cx="59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6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7AAC04CA-B75F-499C-B7EA-DD368F4866F0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1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FD757F34-B5D7-46AA-9817-7EDC3198F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3C3787EF-F67B-4B17-A87C-F39AE693D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332B54B-E033-4989-B3FF-F34E2E2B3254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F46E0760-DCE7-4C94-9300-2B3263B594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F405EC93-D311-44AA-853F-914E73E678F5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D98C918C-0889-4F19-92C8-FEE54F5A4D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81361C6-E823-4F9B-9CE3-7CD2F702A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398" y="2250207"/>
            <a:ext cx="4367015" cy="26341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F4735C8-EB5A-4836-9FB4-0A9E60B9FE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550" y="2142278"/>
            <a:ext cx="4602541" cy="26200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1224EEE-4018-4941-BC7B-9BC47EE6B124}"/>
              </a:ext>
            </a:extLst>
          </p:cNvPr>
          <p:cNvSpPr txBox="1"/>
          <p:nvPr/>
        </p:nvSpPr>
        <p:spPr>
          <a:xfrm>
            <a:off x="1394368" y="4836399"/>
            <a:ext cx="610552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>
              <a:lnSpc>
                <a:spcPct val="90000"/>
              </a:lnSpc>
              <a:spcAft>
                <a:spcPts val="1200"/>
              </a:spcAft>
            </a:pPr>
            <a:r>
              <a:rPr kumimoji="1" lang="ru-RU" alt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Профориентационная работа: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7E879DF-6926-48FD-8A81-5FBBDCFC9A33}"/>
              </a:ext>
            </a:extLst>
          </p:cNvPr>
          <p:cNvSpPr txBox="1"/>
          <p:nvPr/>
        </p:nvSpPr>
        <p:spPr>
          <a:xfrm>
            <a:off x="746470" y="5111926"/>
            <a:ext cx="10865840" cy="1963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770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ru-RU" altLang="ru-RU" sz="1800" b="1" dirty="0">
                <a:latin typeface="Arial Narrow" pitchFamily="34" charset="0"/>
              </a:rPr>
              <a:t>Участие ППС кафедры в проведении олимпиад «Всероссийской олимпиады школьников по биологии» (заочный и очный туры), региональный этап Всероссийской олимпиады и заключительный этап Республиканской олимпиады школьников по биологии и экологии, «</a:t>
            </a:r>
            <a:r>
              <a:rPr kumimoji="1" lang="ru-RU" altLang="ru-RU" sz="1800" b="1" dirty="0" err="1">
                <a:latin typeface="Arial Narrow" pitchFamily="34" charset="0"/>
              </a:rPr>
              <a:t>МагистриУм</a:t>
            </a:r>
            <a:r>
              <a:rPr kumimoji="1" lang="ru-RU" altLang="ru-RU" sz="1800" b="1" dirty="0">
                <a:latin typeface="Arial Narrow" pitchFamily="34" charset="0"/>
              </a:rPr>
              <a:t>»; </a:t>
            </a:r>
            <a:r>
              <a:rPr lang="ru-RU" sz="1800" b="1" dirty="0">
                <a:latin typeface="Arial Narrow" pitchFamily="34" charset="0"/>
              </a:rPr>
              <a:t>X открытого студенческого </a:t>
            </a:r>
            <a:r>
              <a:rPr lang="ru-RU" sz="1800" b="1" dirty="0" err="1">
                <a:latin typeface="Arial Narrow" pitchFamily="34" charset="0"/>
              </a:rPr>
              <a:t>Биотурнира</a:t>
            </a:r>
            <a:r>
              <a:rPr lang="ru-RU" sz="1800" b="1" dirty="0">
                <a:latin typeface="Arial Narrow" pitchFamily="34" charset="0"/>
              </a:rPr>
              <a:t>, КФУ; Городской эколого-биологический форум «</a:t>
            </a:r>
            <a:r>
              <a:rPr lang="ru-RU" sz="1800" b="1" dirty="0" err="1">
                <a:latin typeface="Arial Narrow" pitchFamily="34" charset="0"/>
              </a:rPr>
              <a:t>Зилант</a:t>
            </a:r>
            <a:r>
              <a:rPr lang="ru-RU" sz="1800" b="1" dirty="0">
                <a:latin typeface="Arial Narrow" pitchFamily="34" charset="0"/>
              </a:rPr>
              <a:t>» и другие.</a:t>
            </a:r>
          </a:p>
          <a:p>
            <a:pPr marL="64770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ru-RU" altLang="ru-RU" sz="1800" b="1" dirty="0">
                <a:latin typeface="Arial Narrow" pitchFamily="34" charset="0"/>
              </a:rPr>
              <a:t>Участие ППС кафедры в профориентационной работе на базе </a:t>
            </a:r>
            <a:r>
              <a:rPr kumimoji="1" lang="ru-RU" altLang="ru-RU" sz="1800" b="1" dirty="0" err="1">
                <a:latin typeface="Arial Narrow" pitchFamily="34" charset="0"/>
              </a:rPr>
              <a:t>Зоомузея</a:t>
            </a:r>
            <a:r>
              <a:rPr kumimoji="1" lang="ru-RU" altLang="ru-RU" sz="1800" b="1" dirty="0">
                <a:latin typeface="Arial Narrow" pitchFamily="34" charset="0"/>
              </a:rPr>
              <a:t> («Открой удивительный мир живого под микроскопом», «Зоологические квесты», «Зоологический рисунок» и др.)</a:t>
            </a:r>
          </a:p>
          <a:p>
            <a:pPr marL="64770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ru-RU" altLang="ru-RU" sz="16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3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632639" y="4716"/>
            <a:ext cx="63901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Кадровая и молодежная политика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9E76E7B6-59E1-43D9-8EDD-DB88B54840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758912"/>
              </p:ext>
            </p:extLst>
          </p:nvPr>
        </p:nvGraphicFramePr>
        <p:xfrm>
          <a:off x="1486694" y="952961"/>
          <a:ext cx="6206212" cy="2508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366">
                  <a:extLst>
                    <a:ext uri="{9D8B030D-6E8A-4147-A177-3AD203B41FA5}">
                      <a16:colId xmlns:a16="http://schemas.microsoft.com/office/drawing/2014/main" xmlns="" val="12951055"/>
                    </a:ext>
                  </a:extLst>
                </a:gridCol>
                <a:gridCol w="1694297">
                  <a:extLst>
                    <a:ext uri="{9D8B030D-6E8A-4147-A177-3AD203B41FA5}">
                      <a16:colId xmlns:a16="http://schemas.microsoft.com/office/drawing/2014/main" xmlns="" val="1768414387"/>
                    </a:ext>
                  </a:extLst>
                </a:gridCol>
                <a:gridCol w="2518549">
                  <a:extLst>
                    <a:ext uri="{9D8B030D-6E8A-4147-A177-3AD203B41FA5}">
                      <a16:colId xmlns:a16="http://schemas.microsoft.com/office/drawing/2014/main" xmlns="" val="1918620892"/>
                    </a:ext>
                  </a:extLst>
                </a:gridCol>
              </a:tblGrid>
              <a:tr h="617168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Должность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Число ставок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Число ППС (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осн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/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совм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9313638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Профессор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,95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 (2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/3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14655841"/>
                  </a:ext>
                </a:extLst>
              </a:tr>
              <a:tr h="30298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Доцент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 (14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/3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6303235"/>
                  </a:ext>
                </a:extLst>
              </a:tr>
              <a:tr h="3764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Ст. преподаватель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2/1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9616848"/>
                  </a:ext>
                </a:extLst>
              </a:tr>
              <a:tr h="31934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Ассистент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3/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1338190"/>
                  </a:ext>
                </a:extLst>
              </a:tr>
              <a:tr h="41774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Всего: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ru-RU" sz="2000" b="1" kern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19,65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2000" b="1" kern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kumimoji="1" lang="ru-RU" sz="2000" b="1" kern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(21</a:t>
                      </a:r>
                      <a:r>
                        <a:rPr kumimoji="1" lang="en-US" sz="2000" b="1" kern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/7</a:t>
                      </a:r>
                      <a:r>
                        <a:rPr kumimoji="1" lang="ru-RU" sz="2000" b="1" kern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6586222"/>
                  </a:ext>
                </a:extLst>
              </a:tr>
            </a:tbl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C473F50E-7256-4B82-97C6-BE10F4C4E056}"/>
              </a:ext>
            </a:extLst>
          </p:cNvPr>
          <p:cNvSpPr/>
          <p:nvPr/>
        </p:nvSpPr>
        <p:spPr>
          <a:xfrm>
            <a:off x="2706131" y="528229"/>
            <a:ext cx="4641853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sz="2400" b="1" dirty="0">
                <a:latin typeface="Arial Narrow" panose="020B0606020202030204" pitchFamily="34" charset="0"/>
              </a:rPr>
              <a:t>Штатный состав  ППС кафедры</a:t>
            </a:r>
            <a:endParaRPr kumimoji="1" lang="ru-RU" altLang="ru-RU" sz="2400" dirty="0">
              <a:latin typeface="Arial Narrow" panose="020B0606020202030204" pitchFamily="34" charset="0"/>
            </a:endParaRP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xmlns="" id="{87FB8AD3-4385-4EFF-A596-80173516B9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008181"/>
              </p:ext>
            </p:extLst>
          </p:nvPr>
        </p:nvGraphicFramePr>
        <p:xfrm>
          <a:off x="1558702" y="3759537"/>
          <a:ext cx="6206212" cy="1013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246">
                  <a:extLst>
                    <a:ext uri="{9D8B030D-6E8A-4147-A177-3AD203B41FA5}">
                      <a16:colId xmlns:a16="http://schemas.microsoft.com/office/drawing/2014/main" xmlns="" val="1664070678"/>
                    </a:ext>
                  </a:extLst>
                </a:gridCol>
                <a:gridCol w="2670628">
                  <a:extLst>
                    <a:ext uri="{9D8B030D-6E8A-4147-A177-3AD203B41FA5}">
                      <a16:colId xmlns:a16="http://schemas.microsoft.com/office/drawing/2014/main" xmlns="" val="1910769045"/>
                    </a:ext>
                  </a:extLst>
                </a:gridCol>
                <a:gridCol w="1897338">
                  <a:extLst>
                    <a:ext uri="{9D8B030D-6E8A-4147-A177-3AD203B41FA5}">
                      <a16:colId xmlns:a16="http://schemas.microsoft.com/office/drawing/2014/main" xmlns="" val="2452786507"/>
                    </a:ext>
                  </a:extLst>
                </a:gridCol>
              </a:tblGrid>
              <a:tr h="617168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Основники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Основники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до 39 лет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% до 39 лет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4671418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2000" b="1" kern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kumimoji="1" lang="ru-RU" sz="2000" b="1" kern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9298415"/>
                  </a:ext>
                </a:extLst>
              </a:tr>
            </a:tbl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xmlns="" id="{15D6C945-74C6-49F2-B70C-762D8A28D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004680"/>
              </p:ext>
            </p:extLst>
          </p:nvPr>
        </p:nvGraphicFramePr>
        <p:xfrm>
          <a:off x="1846734" y="4892662"/>
          <a:ext cx="3599737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359">
                  <a:extLst>
                    <a:ext uri="{9D8B030D-6E8A-4147-A177-3AD203B41FA5}">
                      <a16:colId xmlns:a16="http://schemas.microsoft.com/office/drawing/2014/main" xmlns="" val="959873138"/>
                    </a:ext>
                  </a:extLst>
                </a:gridCol>
                <a:gridCol w="2351378">
                  <a:extLst>
                    <a:ext uri="{9D8B030D-6E8A-4147-A177-3AD203B41FA5}">
                      <a16:colId xmlns:a16="http://schemas.microsoft.com/office/drawing/2014/main" xmlns="" val="626171479"/>
                    </a:ext>
                  </a:extLst>
                </a:gridCol>
              </a:tblGrid>
              <a:tr h="3854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Период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Средний возраст ППС, лет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2888977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2026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51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5650836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2027-2028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48-49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8831249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2029-2031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42-45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6976468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922750D-AF63-4815-A9AD-91D9DD89DF51}"/>
              </a:ext>
            </a:extLst>
          </p:cNvPr>
          <p:cNvSpPr txBox="1"/>
          <p:nvPr/>
        </p:nvSpPr>
        <p:spPr>
          <a:xfrm>
            <a:off x="11859152" y="6396335"/>
            <a:ext cx="307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7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98259" y="3813111"/>
            <a:ext cx="3994019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kumimoji="1" lang="ru-RU" alt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Защиты докторских диссертаций до 2031 г.</a:t>
            </a:r>
            <a:endParaRPr kumimoji="1" lang="ru-RU" altLang="ru-RU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725928"/>
              </p:ext>
            </p:extLst>
          </p:nvPr>
        </p:nvGraphicFramePr>
        <p:xfrm>
          <a:off x="7873786" y="4240977"/>
          <a:ext cx="4114800" cy="209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457">
                  <a:extLst>
                    <a:ext uri="{9D8B030D-6E8A-4147-A177-3AD203B41FA5}">
                      <a16:colId xmlns:a16="http://schemas.microsoft.com/office/drawing/2014/main" xmlns="" val="959873138"/>
                    </a:ext>
                  </a:extLst>
                </a:gridCol>
                <a:gridCol w="2550343">
                  <a:extLst>
                    <a:ext uri="{9D8B030D-6E8A-4147-A177-3AD203B41FA5}">
                      <a16:colId xmlns:a16="http://schemas.microsoft.com/office/drawing/2014/main" xmlns="" val="626171479"/>
                    </a:ext>
                  </a:extLst>
                </a:gridCol>
              </a:tblGrid>
              <a:tr h="31223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Год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Ф. И. О.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2888977"/>
                  </a:ext>
                </a:extLst>
              </a:tr>
              <a:tr h="34517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2027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3538" algn="l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Петров К.А.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(совм.)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5650836"/>
                  </a:ext>
                </a:extLst>
              </a:tr>
              <a:tr h="49428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2027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3538" algn="l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Порфирьев А.Г.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8831249"/>
                  </a:ext>
                </a:extLst>
              </a:tr>
              <a:tr h="364708">
                <a:tc>
                  <a:txBody>
                    <a:bodyPr/>
                    <a:lstStyle/>
                    <a:p>
                      <a:pPr algn="ctr"/>
                      <a:r>
                        <a:rPr lang="ru-RU" sz="1600" b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Заботин Я.И.</a:t>
                      </a:r>
                    </a:p>
                    <a:p>
                      <a:pPr marL="0" indent="363538" algn="l"/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6976468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30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-20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3538"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Шулаев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Н.В.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5955154"/>
                  </a:ext>
                </a:extLst>
              </a:tr>
            </a:tbl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7998311" y="1138089"/>
            <a:ext cx="3990275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kumimoji="1" lang="ru-RU" alt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Защиты кандидатских диссертаций до 2031 г</a:t>
            </a:r>
            <a:r>
              <a:rPr kumimoji="1" lang="ru-RU" altLang="ru-RU" sz="1600" b="1" dirty="0">
                <a:latin typeface="Arial Narrow" panose="020B0606020202030204" pitchFamily="34" charset="0"/>
              </a:rPr>
              <a:t>.</a:t>
            </a: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956569"/>
              </p:ext>
            </p:extLst>
          </p:nvPr>
        </p:nvGraphicFramePr>
        <p:xfrm>
          <a:off x="7981563" y="1553630"/>
          <a:ext cx="4114800" cy="171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457">
                  <a:extLst>
                    <a:ext uri="{9D8B030D-6E8A-4147-A177-3AD203B41FA5}">
                      <a16:colId xmlns:a16="http://schemas.microsoft.com/office/drawing/2014/main" xmlns="" val="959873138"/>
                    </a:ext>
                  </a:extLst>
                </a:gridCol>
                <a:gridCol w="2550343">
                  <a:extLst>
                    <a:ext uri="{9D8B030D-6E8A-4147-A177-3AD203B41FA5}">
                      <a16:colId xmlns:a16="http://schemas.microsoft.com/office/drawing/2014/main" xmlns="" val="626171479"/>
                    </a:ext>
                  </a:extLst>
                </a:gridCol>
              </a:tblGrid>
              <a:tr h="308953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Год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Ф. И. О.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2888977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3538" algn="l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Артемьев Г.М.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8831249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2027-2028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3538" algn="l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Кузнецова Э.Ю.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6976468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2029-2030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3538" algn="l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Глазунова Г.Ф.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7100307"/>
                  </a:ext>
                </a:extLst>
              </a:tr>
              <a:tr h="3456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2031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63538"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Нигметзянов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И.Р.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07374" y="519018"/>
            <a:ext cx="4713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2026 год </a:t>
            </a:r>
            <a:r>
              <a:rPr lang="ru-RU" b="1" dirty="0"/>
              <a:t>-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наличие ученой степени: </a:t>
            </a:r>
            <a:r>
              <a:rPr lang="ru-RU" b="1" dirty="0">
                <a:solidFill>
                  <a:srgbClr val="FF0000"/>
                </a:solidFill>
              </a:rPr>
              <a:t>85% ППС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0D92E25B-B338-476B-91DF-027998A13ABA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5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0D7D0BCA-646F-425F-B69A-86717C415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82775ED2-3076-4321-AA75-A85AEE670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42E17C8-6B8B-49D3-8E71-9A709BCDF9B3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4A1E741C-9FE6-45D5-85C0-38C9E922B5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1F59959D-3321-4774-BD6D-DD31DB7141BB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12175425-1F02-4B2D-AD1E-908C0F0AD4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C2B8EA6-1192-4EAE-A68C-DC2EDB9B6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60" y="368176"/>
            <a:ext cx="9178931" cy="64898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67814" y="6391870"/>
            <a:ext cx="739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8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40B86DF-B713-453D-A533-5FD99BC81FC0}"/>
              </a:ext>
            </a:extLst>
          </p:cNvPr>
          <p:cNvSpPr txBox="1"/>
          <p:nvPr/>
        </p:nvSpPr>
        <p:spPr>
          <a:xfrm>
            <a:off x="1414686" y="108496"/>
            <a:ext cx="10012853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</a:pP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Научно-исследовательская и финансовая политики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0574" y="1184660"/>
            <a:ext cx="2138662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РНФ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Новиков А.А.,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Фролова Л.А.,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Морозов Г.С.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Arial"/>
              </a:rPr>
              <a:t>~ 4.5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млн</a:t>
            </a:r>
            <a:r>
              <a:rPr lang="ru-RU" sz="2000" dirty="0">
                <a:solidFill>
                  <a:srgbClr val="002060"/>
                </a:solidFill>
              </a:rPr>
              <a:t>/год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51178" y="1328387"/>
            <a:ext cx="20724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Хоз. договора</a:t>
            </a:r>
          </a:p>
          <a:p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915386" y="4338448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ДПО РПН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65951" y="1328823"/>
            <a:ext cx="2075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Аквахозяйства</a:t>
            </a:r>
            <a:endParaRPr lang="ru-RU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81840" y="2710638"/>
            <a:ext cx="2390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Россельхозцентр</a:t>
            </a:r>
            <a:endParaRPr lang="ru-RU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https://avatars.mds.yandex.net/i?id=7e0d8b7ec2e318a1ddaab3585c7169052b8eb6f2-10036219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388" y="742516"/>
            <a:ext cx="1265095" cy="8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i?id=09f41e7e6b520431e04a144c856cc0f67f6e6103-9181220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302" y="3152063"/>
            <a:ext cx="1663861" cy="110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https://avatars.mds.yandex.net/i?id=2f91f7455ee3c91b266315be5bd2468b505c48cb-5526617-images-thumbs&amp;n=13">
            <a:extLst>
              <a:ext uri="{FF2B5EF4-FFF2-40B4-BE49-F238E27FC236}">
                <a16:creationId xmlns:a16="http://schemas.microsoft.com/office/drawing/2014/main" xmlns="" id="{8ED4E97F-5417-4D0B-B98A-83167815B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737" y="4812558"/>
            <a:ext cx="1503309" cy="93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1\Desktop\Academy_of_Sciences_of_the_Republic_of_Tatarstan_emble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706" y="5107358"/>
            <a:ext cx="1135894" cy="113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6354" y="5319397"/>
            <a:ext cx="2880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Порфирьев А.Г.  </a:t>
            </a:r>
          </a:p>
          <a:p>
            <a:pPr algn="ctr"/>
            <a:r>
              <a:rPr lang="ru-RU" sz="2000" dirty="0">
                <a:solidFill>
                  <a:srgbClr val="474747"/>
                </a:solidFill>
                <a:latin typeface="Arial"/>
              </a:rPr>
              <a:t>~ </a:t>
            </a:r>
            <a:r>
              <a:rPr lang="ru-RU" sz="2000" dirty="0">
                <a:solidFill>
                  <a:srgbClr val="002060"/>
                </a:solidFill>
              </a:rPr>
              <a:t>0.4 млн</a:t>
            </a:r>
          </a:p>
        </p:txBody>
      </p:sp>
      <p:pic>
        <p:nvPicPr>
          <p:cNvPr id="1027" name="Picture 3" descr="F:\КАФЕДРА\ИЗБРАНИЕ ЗАВКАФЕДРОЙ\август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183" y="5879897"/>
            <a:ext cx="1316929" cy="92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F6C6717D-C0F6-4D6A-9EEC-333A14F79FB8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5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E7482A86-D387-4EE2-974B-B8C1B4189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AC86D417-A828-4FD8-8115-ED7550A50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A0FE46CD-8B20-4508-9604-B07B3DB8D3C2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B09F3DEF-7E73-4368-8F58-6EFF275A5F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0D80BA2A-BFC0-4DB1-9F0D-4F1E5CCBFA41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E28193F3-5B4E-4443-8858-F7859C4BF2D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1019521" y="2511980"/>
            <a:ext cx="11143389" cy="380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667213" y="404754"/>
            <a:ext cx="11507795" cy="2651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7A148A2-A4D5-4105-9A8B-CE5ACED64C11}"/>
              </a:ext>
            </a:extLst>
          </p:cNvPr>
          <p:cNvSpPr txBox="1"/>
          <p:nvPr/>
        </p:nvSpPr>
        <p:spPr>
          <a:xfrm>
            <a:off x="1445583" y="-146860"/>
            <a:ext cx="10012853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</a:pP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Научно-исследовательская и финансовая политики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525073" y="349334"/>
            <a:ext cx="8093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Гранты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7696" y="728689"/>
            <a:ext cx="10556010" cy="239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Грант РНФ 24-74-00031, «Губки (</a:t>
            </a:r>
            <a:r>
              <a:rPr lang="ru-RU" sz="1400" b="1" dirty="0" err="1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Porifera</a:t>
            </a:r>
            <a:r>
              <a:rPr lang="ru-RU" sz="14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) арктических морей России», 2024-2026, Конкурс 2024 года «Проведение инициативных исследований молодыми учеными»,  Морозов Г.С. </a:t>
            </a:r>
          </a:p>
          <a:p>
            <a:pPr marL="179388" indent="-179388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Грант РНФ  25-24-00881 «</a:t>
            </a:r>
            <a:r>
              <a:rPr lang="ru-RU" sz="1400" b="1" dirty="0" err="1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Таксоценозы</a:t>
            </a:r>
            <a:r>
              <a:rPr lang="ru-RU" sz="14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микроракообразных</a:t>
            </a:r>
            <a:r>
              <a:rPr lang="ru-RU" sz="14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 (</a:t>
            </a:r>
            <a:r>
              <a:rPr lang="ru-RU" sz="1400" b="1" dirty="0" err="1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Copepoda</a:t>
            </a:r>
            <a:r>
              <a:rPr lang="ru-RU" sz="14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 и </a:t>
            </a:r>
            <a:r>
              <a:rPr lang="ru-RU" sz="1400" b="1" dirty="0" err="1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Cladocera</a:t>
            </a:r>
            <a:r>
              <a:rPr lang="ru-RU" sz="14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) как индикаторы климатических изменений и антропогенной нагрузки в арктической части Восточной Сибири», 2025-2028, Новиков А.А. – малые отдельные научные группы</a:t>
            </a:r>
          </a:p>
          <a:p>
            <a:pPr marL="179388" indent="-179388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Грант РНФ 25-27-00744 «Разработка и применение новых методов реконструкций палеоэкологических и палеоклиматических событий Голоцена российской Арктики на основе анализа озерных отложений», 2025-2028, Фролова Л.А.- малые отдельные научные группы</a:t>
            </a:r>
          </a:p>
          <a:p>
            <a:pPr marL="179388" indent="-179388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Грант АН РТ «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ПостДок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», Порфирьев А.Г. </a:t>
            </a:r>
          </a:p>
          <a:p>
            <a:pPr marL="179388" indent="-179388" algn="just">
              <a:spcBef>
                <a:spcPts val="500"/>
              </a:spcBef>
              <a:buFont typeface="Wingdings" pitchFamily="2" charset="2"/>
              <a:buChar char="§"/>
            </a:pPr>
            <a:endParaRPr lang="ru-RU" sz="1400" b="1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  <a:p>
            <a:pPr marL="179388" indent="-179388" algn="just">
              <a:spcBef>
                <a:spcPts val="500"/>
              </a:spcBef>
              <a:buFont typeface="Wingdings" pitchFamily="2" charset="2"/>
              <a:buChar char="§"/>
            </a:pPr>
            <a:endParaRPr lang="ru-RU" sz="1400" b="1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18470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1859152" y="6396335"/>
            <a:ext cx="307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9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116458" y="3217082"/>
            <a:ext cx="314578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kumimoji="1" lang="ru-RU" altLang="ru-RU" sz="1400" b="1" dirty="0">
                <a:latin typeface="Arial Narrow" panose="020B0606020202030204" pitchFamily="34" charset="0"/>
              </a:rPr>
              <a:t>Московский государственный университет имени </a:t>
            </a:r>
            <a:r>
              <a:rPr kumimoji="1" lang="ru-RU" altLang="ru-RU" sz="1400" b="1" dirty="0" err="1">
                <a:latin typeface="Arial Narrow" panose="020B0606020202030204" pitchFamily="34" charset="0"/>
              </a:rPr>
              <a:t>М.В.Ломоносова</a:t>
            </a:r>
            <a:endParaRPr kumimoji="1" lang="ru-RU" altLang="ru-RU" sz="1400" b="1" dirty="0">
              <a:latin typeface="Arial Narrow" panose="020B0606020202030204" pitchFamily="34" charset="0"/>
            </a:endParaRPr>
          </a:p>
        </p:txBody>
      </p:sp>
      <p:pic>
        <p:nvPicPr>
          <p:cNvPr id="31" name="Picture 10" descr="https://avatars.mds.yandex.net/i?id=469a6465f29c7a09c8a8a2d93ee0e138796eb80f-10912513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9134" y="3198168"/>
            <a:ext cx="489446" cy="483467"/>
          </a:xfrm>
          <a:prstGeom prst="rect">
            <a:avLst/>
          </a:prstGeom>
          <a:noFill/>
        </p:spPr>
      </p:pic>
      <p:pic>
        <p:nvPicPr>
          <p:cNvPr id="32" name="Picture 12" descr="https://avatars.mds.yandex.net/i?id=54cfae1b816d3de3de08fe6a825002673980afb6-8763423-images-thumbs&amp;n=13"/>
          <p:cNvPicPr>
            <a:picLocks noChangeAspect="1" noChangeArrowheads="1"/>
          </p:cNvPicPr>
          <p:nvPr/>
        </p:nvPicPr>
        <p:blipFill>
          <a:blip r:embed="rId4" cstate="print"/>
          <a:srcRect l="12872" t="9336" r="13991" b="9484"/>
          <a:stretch>
            <a:fillRect/>
          </a:stretch>
        </p:blipFill>
        <p:spPr bwMode="auto">
          <a:xfrm>
            <a:off x="5388966" y="5026255"/>
            <a:ext cx="572775" cy="385483"/>
          </a:xfrm>
          <a:prstGeom prst="rect">
            <a:avLst/>
          </a:prstGeom>
          <a:noFill/>
        </p:spPr>
      </p:pic>
      <p:pic>
        <p:nvPicPr>
          <p:cNvPr id="33" name="Picture 16" descr="https://avatars.mds.yandex.net/i?id=42e58f3b73a090050a56b4d65a2e393004a12e2c-9683462-images-thumbs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121" y="3850440"/>
            <a:ext cx="543603" cy="543674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5970754" y="2923534"/>
            <a:ext cx="2724542" cy="2688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ru-RU" altLang="ru-RU" sz="1400" b="1" dirty="0">
                <a:latin typeface="Arial Narrow" panose="020B0606020202030204" pitchFamily="34" charset="0"/>
              </a:rPr>
              <a:t>Полярный филиал ВНИРО (ПИНРО)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ru-RU" altLang="ru-RU" sz="1400" b="1" dirty="0">
                <a:latin typeface="Arial Narrow" panose="020B0606020202030204" pitchFamily="34" charset="0"/>
              </a:rPr>
              <a:t>Мурманский морской биологический институт РАН</a:t>
            </a:r>
            <a:endParaRPr lang="ru-RU" sz="1400" b="1" dirty="0"/>
          </a:p>
          <a:p>
            <a:pPr>
              <a:lnSpc>
                <a:spcPct val="90000"/>
              </a:lnSpc>
            </a:pPr>
            <a:r>
              <a:rPr kumimoji="1" lang="ru-RU" altLang="ru-RU" sz="1400" b="1" dirty="0">
                <a:latin typeface="Arial Narrow" panose="020B0606020202030204" pitchFamily="34" charset="0"/>
              </a:rPr>
              <a:t>Лимнологический институт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kumimoji="1" lang="ru-RU" altLang="ru-RU" sz="1400" b="1" dirty="0">
                <a:latin typeface="Arial Narrow" panose="020B0606020202030204" pitchFamily="34" charset="0"/>
              </a:rPr>
              <a:t>СО РАН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ru-RU" altLang="ru-RU" sz="1400" b="1" dirty="0">
                <a:latin typeface="Arial Narrow" panose="020B0606020202030204" pitchFamily="34" charset="0"/>
              </a:rPr>
              <a:t>Волжско-Камский государственный природный биосферный заповедник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ru-RU" altLang="ru-RU" sz="1400" b="1" dirty="0">
                <a:latin typeface="Arial Narrow" panose="020B0606020202030204" pitchFamily="34" charset="0"/>
              </a:rPr>
              <a:t>Всероссийский НИИ морского рыбного хозяйства и океанографии (ВНИРО)</a:t>
            </a:r>
          </a:p>
        </p:txBody>
      </p:sp>
      <p:pic>
        <p:nvPicPr>
          <p:cNvPr id="35" name="Picture 20" descr="https://avatars.mds.yandex.net/i?id=8fa0c5b285f52f0f6c9c8d52c5abc7f34b23fc4e-10414509-images-thumbs&amp;n=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7283" y="2991515"/>
            <a:ext cx="546642" cy="312924"/>
          </a:xfrm>
          <a:prstGeom prst="rect">
            <a:avLst/>
          </a:prstGeom>
          <a:noFill/>
        </p:spPr>
      </p:pic>
      <p:pic>
        <p:nvPicPr>
          <p:cNvPr id="36" name="Picture 22" descr="https://avatars.mds.yandex.net/i?id=cefeec29b6fde2469ca9be9b4f8b8b45724cc7cf-9820447-images-thumbs&amp;n=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50146" y="3444468"/>
            <a:ext cx="415497" cy="415551"/>
          </a:xfrm>
          <a:prstGeom prst="rect">
            <a:avLst/>
          </a:prstGeom>
          <a:noFill/>
        </p:spPr>
      </p:pic>
      <p:pic>
        <p:nvPicPr>
          <p:cNvPr id="37" name="Picture 24" descr="https://avatars.mds.yandex.net/i?id=02c1b0b43e241236cd63255e908ea215ab9eb22c-10933522-images-thumbs&amp;n=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0717" y="3925358"/>
            <a:ext cx="469277" cy="469338"/>
          </a:xfrm>
          <a:prstGeom prst="rect">
            <a:avLst/>
          </a:prstGeom>
          <a:noFill/>
        </p:spPr>
      </p:pic>
      <p:sp>
        <p:nvSpPr>
          <p:cNvPr id="38" name="Прямоугольник 37"/>
          <p:cNvSpPr/>
          <p:nvPr/>
        </p:nvSpPr>
        <p:spPr>
          <a:xfrm>
            <a:off x="9262692" y="3042957"/>
            <a:ext cx="240185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ru-RU" sz="1400" b="1" dirty="0">
                <a:latin typeface="Arial Narrow" pitchFamily="34" charset="0"/>
              </a:rPr>
              <a:t>ФГБНУ «ФЦТРБ-ВНИВИ»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ru-RU" altLang="ru-RU" sz="1400" b="1" dirty="0">
                <a:latin typeface="Arial Narrow" pitchFamily="34" charset="0"/>
              </a:rPr>
              <a:t>ИОФХ имени А.Е.Арбузова Казанского НЦ РАН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ru-RU" altLang="ru-RU" sz="1400" b="1" dirty="0">
                <a:latin typeface="Arial Narrow" pitchFamily="34" charset="0"/>
              </a:rPr>
              <a:t>Татарское отделение ВНИРО (</a:t>
            </a:r>
            <a:r>
              <a:rPr kumimoji="1" lang="ru-RU" altLang="ru-RU" sz="1400" b="1" dirty="0" err="1">
                <a:latin typeface="Arial Narrow" pitchFamily="34" charset="0"/>
              </a:rPr>
              <a:t>ТатарстанНИРО</a:t>
            </a:r>
            <a:r>
              <a:rPr kumimoji="1" lang="ru-RU" altLang="ru-RU" sz="1400" b="1" dirty="0">
                <a:latin typeface="Arial Narrow" pitchFamily="34" charset="0"/>
              </a:rPr>
              <a:t>)</a:t>
            </a:r>
          </a:p>
        </p:txBody>
      </p:sp>
      <p:pic>
        <p:nvPicPr>
          <p:cNvPr id="44" name="Picture 26" descr="https://avatars.mds.yandex.net/i?id=0ad57c5c3d7e75eceb4f43c91df7b15accbbfe37-10995124-images-thumbs&amp;n=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741956" y="2941379"/>
            <a:ext cx="409896" cy="471884"/>
          </a:xfrm>
          <a:prstGeom prst="rect">
            <a:avLst/>
          </a:prstGeom>
          <a:noFill/>
        </p:spPr>
      </p:pic>
      <p:pic>
        <p:nvPicPr>
          <p:cNvPr id="45" name="Picture 28" descr="https://avatars.mds.yandex.net/i?id=ea76b4c018c9b15980bdc66a039429b68aca2b39-9185791-images-thumbs&amp;n=13"/>
          <p:cNvPicPr>
            <a:picLocks noChangeAspect="1" noChangeArrowheads="1"/>
          </p:cNvPicPr>
          <p:nvPr/>
        </p:nvPicPr>
        <p:blipFill>
          <a:blip r:embed="rId10" cstate="print"/>
          <a:srcRect l="14602" t="2969" r="13633" b="11737"/>
          <a:stretch>
            <a:fillRect/>
          </a:stretch>
        </p:blipFill>
        <p:spPr bwMode="auto">
          <a:xfrm>
            <a:off x="8702125" y="3409462"/>
            <a:ext cx="475129" cy="564776"/>
          </a:xfrm>
          <a:prstGeom prst="rect">
            <a:avLst/>
          </a:prstGeom>
          <a:noFill/>
        </p:spPr>
      </p:pic>
      <p:pic>
        <p:nvPicPr>
          <p:cNvPr id="46" name="Picture 30" descr="https://avatars.mds.yandex.net/i?id=a45312bc88bad040ea401ed74df230d025ac7857-9154878-images-thumbs&amp;n=13"/>
          <p:cNvPicPr>
            <a:picLocks noChangeAspect="1" noChangeArrowheads="1"/>
          </p:cNvPicPr>
          <p:nvPr/>
        </p:nvPicPr>
        <p:blipFill>
          <a:blip r:embed="rId11" cstate="print"/>
          <a:srcRect l="11303" t="8557" r="11638" b="38502"/>
          <a:stretch>
            <a:fillRect/>
          </a:stretch>
        </p:blipFill>
        <p:spPr bwMode="auto">
          <a:xfrm>
            <a:off x="8622342" y="4018081"/>
            <a:ext cx="678842" cy="310960"/>
          </a:xfrm>
          <a:prstGeom prst="rect">
            <a:avLst/>
          </a:prstGeom>
          <a:noFill/>
        </p:spPr>
      </p:pic>
      <p:pic>
        <p:nvPicPr>
          <p:cNvPr id="48" name="Picture 2" descr="https://avatars.mds.yandex.net/i?id=51a986a1682f4c11e5243ff69e55d79b7dd55515-10701700-images-thumbs&amp;n=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702125" y="4957070"/>
            <a:ext cx="430602" cy="443121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1580750" y="2524944"/>
            <a:ext cx="9672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b="1" dirty="0">
                <a:latin typeface="Arial Narrow" panose="020B0606020202030204" pitchFamily="34" charset="0"/>
              </a:rPr>
              <a:t>ВУЗы партнеры:                                                                     Организации-партнеры (работодатели)</a:t>
            </a:r>
            <a:r>
              <a:rPr kumimoji="1" lang="ru-RU" altLang="ru-RU" sz="2000" b="1" dirty="0">
                <a:latin typeface="Arial Narrow" panose="020B0606020202030204" pitchFamily="34" charset="0"/>
              </a:rPr>
              <a:t>:</a:t>
            </a:r>
            <a:endParaRPr kumimoji="1" lang="ru-RU" altLang="ru-RU" sz="2000" dirty="0">
              <a:latin typeface="Arial Narrow" panose="020B0606020202030204" pitchFamily="34" charset="0"/>
            </a:endParaRPr>
          </a:p>
        </p:txBody>
      </p: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77" y="4516836"/>
            <a:ext cx="638143" cy="63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09743" y="4516836"/>
            <a:ext cx="27753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ru-RU" sz="1400" b="1" dirty="0">
                <a:latin typeface="Arial Narrow" panose="020B0606020202030204" pitchFamily="34" charset="0"/>
              </a:rPr>
              <a:t>Санкт-Петербургский государственный электротехнический университет «ЛЭТИ»</a:t>
            </a:r>
            <a:endParaRPr kumimoji="1" lang="ru-RU" altLang="ru-RU" sz="1400" dirty="0">
              <a:latin typeface="Arial Narrow" panose="020B0606020202030204" pitchFamily="34" charset="0"/>
            </a:endParaRPr>
          </a:p>
          <a:p>
            <a:endParaRPr lang="ru-RU" dirty="0"/>
          </a:p>
        </p:txBody>
      </p:sp>
      <p:pic>
        <p:nvPicPr>
          <p:cNvPr id="39" name="Picture 4" descr="https://avatars.mds.yandex.net/i?id=2f91f7455ee3c91b266315be5bd2468b505c48cb-5526617-images-thumbs&amp;n=1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141" y="5493999"/>
            <a:ext cx="566805" cy="35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AF45DD1-E926-4364-97FF-F7DF37C4B0D3}"/>
              </a:ext>
            </a:extLst>
          </p:cNvPr>
          <p:cNvSpPr txBox="1"/>
          <p:nvPr/>
        </p:nvSpPr>
        <p:spPr>
          <a:xfrm>
            <a:off x="2123757" y="3883916"/>
            <a:ext cx="308930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</a:rPr>
              <a:t>Санкт-Петербургский государственный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 университет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7D606F0-2D07-471A-86EB-9AFE5A5B2999}"/>
              </a:ext>
            </a:extLst>
          </p:cNvPr>
          <p:cNvSpPr txBox="1"/>
          <p:nvPr/>
        </p:nvSpPr>
        <p:spPr>
          <a:xfrm>
            <a:off x="9286112" y="5044924"/>
            <a:ext cx="2331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</a:rPr>
              <a:t>Зоологический институт РАН</a:t>
            </a:r>
          </a:p>
          <a:p>
            <a:endParaRPr lang="ru-RU" dirty="0"/>
          </a:p>
        </p:txBody>
      </p:sp>
      <p:pic>
        <p:nvPicPr>
          <p:cNvPr id="41" name="Picture 32" descr="https://avatars.mds.yandex.net/i?id=917fa34bf43114176a74ae456a50fbb1_sr-8407394-images-thumbs&amp;n=13">
            <a:extLst>
              <a:ext uri="{FF2B5EF4-FFF2-40B4-BE49-F238E27FC236}">
                <a16:creationId xmlns:a16="http://schemas.microsoft.com/office/drawing/2014/main" xmlns="" id="{D314931F-3748-402B-B7A3-088EAE282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96314" y="4529254"/>
            <a:ext cx="701180" cy="287049"/>
          </a:xfrm>
          <a:prstGeom prst="rect">
            <a:avLst/>
          </a:prstGeom>
          <a:noFill/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EA6CF8D-81D0-4AF5-829E-FDD97DD4545F}"/>
              </a:ext>
            </a:extLst>
          </p:cNvPr>
          <p:cNvSpPr txBox="1"/>
          <p:nvPr/>
        </p:nvSpPr>
        <p:spPr>
          <a:xfrm>
            <a:off x="9315959" y="5502448"/>
            <a:ext cx="1483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</a:rPr>
              <a:t>Роспотребнадзор</a:t>
            </a:r>
          </a:p>
          <a:p>
            <a:endParaRPr lang="ru-RU" dirty="0"/>
          </a:p>
        </p:txBody>
      </p:sp>
      <p:pic>
        <p:nvPicPr>
          <p:cNvPr id="47" name="Picture 4" descr="https://vkgz.ru/sites/default/files/logogog_0.png">
            <a:extLst>
              <a:ext uri="{FF2B5EF4-FFF2-40B4-BE49-F238E27FC236}">
                <a16:creationId xmlns:a16="http://schemas.microsoft.com/office/drawing/2014/main" xmlns="" id="{DD32F480-36AA-4B0A-8F42-0FD73F85C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 r="59073"/>
          <a:stretch>
            <a:fillRect/>
          </a:stretch>
        </p:blipFill>
        <p:spPr bwMode="auto">
          <a:xfrm>
            <a:off x="5351257" y="4446753"/>
            <a:ext cx="648194" cy="443455"/>
          </a:xfrm>
          <a:prstGeom prst="rect">
            <a:avLst/>
          </a:prstGeom>
          <a:noFill/>
        </p:spPr>
      </p:pic>
      <p:pic>
        <p:nvPicPr>
          <p:cNvPr id="49" name="Picture 6" descr="https://avatars.mds.yandex.net/i?id=09f41e7e6b520431e04a144c856cc0f67f6e6103-9181220-images-thumbs&amp;n=13">
            <a:extLst>
              <a:ext uri="{FF2B5EF4-FFF2-40B4-BE49-F238E27FC236}">
                <a16:creationId xmlns:a16="http://schemas.microsoft.com/office/drawing/2014/main" xmlns="" id="{22A2D0EA-C00F-49CD-B9FB-51118888B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694" y="5915558"/>
            <a:ext cx="666743" cy="44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18E6473A-99C5-4755-86A7-565CCF04697E}"/>
              </a:ext>
            </a:extLst>
          </p:cNvPr>
          <p:cNvSpPr txBox="1"/>
          <p:nvPr/>
        </p:nvSpPr>
        <p:spPr>
          <a:xfrm>
            <a:off x="9296135" y="6006939"/>
            <a:ext cx="1467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latin typeface="Arial Narrow" panose="020B0606020202030204" pitchFamily="34" charset="0"/>
              </a:rPr>
              <a:t>Россельхозцентр</a:t>
            </a:r>
            <a:endParaRPr lang="ru-RU" sz="1400" b="1" dirty="0">
              <a:latin typeface="Arial Narrow" panose="020B0606020202030204" pitchFamily="34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F8F0129-7178-42F9-9941-9762280B924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182" y="5579734"/>
            <a:ext cx="664030" cy="4116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69741B0-ABDB-458F-B4ED-FF595F2FBDB1}"/>
              </a:ext>
            </a:extLst>
          </p:cNvPr>
          <p:cNvSpPr txBox="1"/>
          <p:nvPr/>
        </p:nvSpPr>
        <p:spPr>
          <a:xfrm>
            <a:off x="5932896" y="5552151"/>
            <a:ext cx="2864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Институт теоретический и </a:t>
            </a:r>
            <a:r>
              <a:rPr lang="ru-RU" sz="14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экспери</a:t>
            </a:r>
            <a:r>
              <a:rPr lang="ru-RU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-</a:t>
            </a:r>
          </a:p>
          <a:p>
            <a:r>
              <a:rPr lang="ru-RU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ментальной биофизики (ИТЭБ РАН) </a:t>
            </a:r>
          </a:p>
        </p:txBody>
      </p:sp>
      <p:pic>
        <p:nvPicPr>
          <p:cNvPr id="2050" name="Picture 2" descr="F:\КАФЕДРА\ИЗБРАНИЕ ЗАВКАФЕДРОЙ\август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336" y="6424915"/>
            <a:ext cx="494855" cy="3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333776" y="6473865"/>
            <a:ext cx="11432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ru-RU" altLang="ru-RU" sz="1400" b="1" dirty="0">
                <a:latin typeface="Arial Narrow" panose="020B0606020202030204" pitchFamily="34" charset="0"/>
              </a:rPr>
              <a:t>АО «Август» </a:t>
            </a:r>
            <a:endParaRPr lang="ru-RU" sz="1400" dirty="0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1149FD5D-C64C-455B-AACB-F9207D0F79B9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55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F5D86194-EA83-42A2-B2E4-192789412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107F5F2B-E296-41A0-9F7A-D73E31B9C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99002070-3D79-4F5F-8E90-9C49A5906C24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07DBE41C-7EE1-43B8-89B3-6337F52B696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FD06C7F3-81E4-45AE-BB98-2BED30D1568E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2C7D50C6-B4B0-4CBC-9513-48276A0BC1A0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1AD43A6-92B5-4B37-9C9A-372DC16B1C2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735" y="5941130"/>
            <a:ext cx="501332" cy="455756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DC6CC100-5042-4730-9194-96BE37D4F120}"/>
              </a:ext>
            </a:extLst>
          </p:cNvPr>
          <p:cNvSpPr txBox="1"/>
          <p:nvPr/>
        </p:nvSpPr>
        <p:spPr>
          <a:xfrm>
            <a:off x="5961741" y="6063985"/>
            <a:ext cx="6156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1A1A1A"/>
                </a:solidFill>
                <a:effectLst/>
                <a:latin typeface="Arial Narrow" panose="020B0606020202030204" pitchFamily="34" charset="0"/>
              </a:rPr>
              <a:t>Росрыболовство РФ</a:t>
            </a:r>
            <a:endParaRPr lang="ru-RU" sz="1400" b="1" dirty="0">
              <a:latin typeface="Arial Narrow" panose="020B060602020203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9DDAB65-4BA1-4F09-BD08-912D2C3B540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800" y="6397264"/>
            <a:ext cx="315059" cy="4410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0CBE7B1-ABD4-4146-8B36-2BB98C41D4FB}"/>
              </a:ext>
            </a:extLst>
          </p:cNvPr>
          <p:cNvSpPr txBox="1"/>
          <p:nvPr/>
        </p:nvSpPr>
        <p:spPr>
          <a:xfrm>
            <a:off x="5970754" y="6454121"/>
            <a:ext cx="1491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</a:rPr>
              <a:t>ИВПС </a:t>
            </a:r>
            <a:r>
              <a:rPr lang="ru-RU" sz="1400" b="1" dirty="0" err="1">
                <a:latin typeface="Arial Narrow" panose="020B0606020202030204" pitchFamily="34" charset="0"/>
              </a:rPr>
              <a:t>КарНЦ</a:t>
            </a:r>
            <a:r>
              <a:rPr lang="ru-RU" sz="1400" b="1" dirty="0">
                <a:latin typeface="Arial Narrow" panose="020B0606020202030204" pitchFamily="34" charset="0"/>
              </a:rPr>
              <a:t> РАН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8E0A8B9-52CA-4546-9F64-E2D9780B8463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04" y="5363470"/>
            <a:ext cx="686320" cy="9695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017A8DC-1DBD-4357-9B19-A4BDB5BDF818}"/>
              </a:ext>
            </a:extLst>
          </p:cNvPr>
          <p:cNvSpPr txBox="1"/>
          <p:nvPr/>
        </p:nvSpPr>
        <p:spPr>
          <a:xfrm>
            <a:off x="2086227" y="5606091"/>
            <a:ext cx="2672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latin typeface="Arial Narrow" panose="020B0606020202030204" pitchFamily="34" charset="0"/>
              </a:rPr>
              <a:t>Северо</a:t>
            </a:r>
            <a:r>
              <a:rPr lang="ru-RU" sz="1400" b="1" dirty="0">
                <a:latin typeface="Arial Narrow" panose="020B0606020202030204" pitchFamily="34" charset="0"/>
              </a:rPr>
              <a:t> восточный федеральный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 университет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E8A3924-F7F2-45CF-9A4C-9282FEC4F891}"/>
              </a:ext>
            </a:extLst>
          </p:cNvPr>
          <p:cNvSpPr txBox="1"/>
          <p:nvPr/>
        </p:nvSpPr>
        <p:spPr>
          <a:xfrm>
            <a:off x="9269015" y="4428860"/>
            <a:ext cx="241604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ru-RU" altLang="ru-RU" sz="1400" b="1" dirty="0">
                <a:latin typeface="Arial Narrow" pitchFamily="34" charset="0"/>
              </a:rPr>
              <a:t>Институт проблем экологии и </a:t>
            </a:r>
          </a:p>
          <a:p>
            <a:r>
              <a:rPr kumimoji="1" lang="ru-RU" altLang="ru-RU" sz="1400" b="1" dirty="0">
                <a:latin typeface="Arial Narrow" pitchFamily="34" charset="0"/>
              </a:rPr>
              <a:t>недропользования АН РТ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73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1408316" y="5815864"/>
            <a:ext cx="10777314" cy="7144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342679" y="4921609"/>
            <a:ext cx="10854072" cy="6756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419436" y="4077072"/>
            <a:ext cx="10777314" cy="6958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414686" y="1196127"/>
            <a:ext cx="10777314" cy="9554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639675" y="445996"/>
            <a:ext cx="8008059" cy="60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</a:pPr>
            <a:r>
              <a:rPr lang="ru-RU" sz="32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Интернационализация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6844" y="1195924"/>
            <a:ext cx="10036994" cy="540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Развитие совместных образовательных программ, образовательно-научных стажировок, совместных научных проектов и т.п. с организациями-партнерами в дружественных странах:</a:t>
            </a:r>
          </a:p>
          <a:p>
            <a:pPr>
              <a:lnSpc>
                <a:spcPct val="90000"/>
              </a:lnSpc>
              <a:spcAft>
                <a:spcPts val="900"/>
              </a:spcAft>
            </a:pPr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algn="just"/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algn="just"/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algn="just"/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algn="just"/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algn="just"/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Привлечение зарубежных аспирантов из дружественных стран и стран СНГ</a:t>
            </a:r>
          </a:p>
          <a:p>
            <a:pPr algn="just"/>
            <a:r>
              <a:rPr kumimoji="1" lang="ru-RU" altLang="ru-RU" sz="2000" b="1" dirty="0">
                <a:latin typeface="Arial Narrow" panose="020B0606020202030204" pitchFamily="34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Сохранение и продолжение сотрудничества с дружественными странами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algn="just"/>
            <a:endParaRPr kumimoji="1" lang="ru-RU" altLang="ru-RU" sz="2000" b="1" dirty="0"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Проведение международных симпозиумов, семинаров и конференций с зарубежными коллегами</a:t>
            </a:r>
            <a:r>
              <a:rPr lang="ru-RU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58902" y="2348880"/>
            <a:ext cx="8352928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Aft>
                <a:spcPts val="900"/>
              </a:spcAft>
            </a:pPr>
            <a:r>
              <a:rPr kumimoji="1" lang="ru-RU" altLang="ru-RU" b="1" dirty="0">
                <a:latin typeface="Arial Narrow" panose="020B0606020202030204" pitchFamily="34" charset="0"/>
              </a:rPr>
              <a:t>Джизакский государственный педагогический университет имени А. </a:t>
            </a:r>
            <a:r>
              <a:rPr kumimoji="1" lang="ru-RU" altLang="ru-RU" b="1" dirty="0" err="1">
                <a:latin typeface="Arial Narrow" panose="020B0606020202030204" pitchFamily="34" charset="0"/>
              </a:rPr>
              <a:t>Кадыри</a:t>
            </a:r>
            <a:r>
              <a:rPr kumimoji="1" lang="ru-RU" altLang="ru-RU" b="1" dirty="0">
                <a:latin typeface="Arial Narrow" panose="020B0606020202030204" pitchFamily="34" charset="0"/>
              </a:rPr>
              <a:t> (Узбекистан): открытие новой сетевой ОП  магистратуры</a:t>
            </a:r>
          </a:p>
          <a:p>
            <a:pPr algn="just">
              <a:lnSpc>
                <a:spcPct val="90000"/>
              </a:lnSpc>
              <a:spcAft>
                <a:spcPts val="900"/>
              </a:spcAft>
            </a:pPr>
            <a:endParaRPr kumimoji="1" lang="ru-RU" altLang="ru-RU" b="1" dirty="0">
              <a:latin typeface="Arial Narrow" panose="020B0606020202030204" pitchFamily="34" charset="0"/>
            </a:endParaRPr>
          </a:p>
          <a:p>
            <a:pPr marL="285750" indent="-285750" algn="just">
              <a:lnSpc>
                <a:spcPct val="90000"/>
              </a:lnSpc>
              <a:spcAft>
                <a:spcPts val="900"/>
              </a:spcAft>
            </a:pPr>
            <a:r>
              <a:rPr kumimoji="1" lang="ru-RU" altLang="ru-RU" b="1" dirty="0">
                <a:latin typeface="Arial Narrow" panose="020B0606020202030204" pitchFamily="34" charset="0"/>
              </a:rPr>
              <a:t>Бухарский государственный университет (Узбекистан): чтение лекций; разработка совместных программ дополнительного образования для ППС и обучающихся</a:t>
            </a:r>
          </a:p>
          <a:p>
            <a:endParaRPr lang="ru-RU" dirty="0"/>
          </a:p>
        </p:txBody>
      </p:sp>
      <p:pic>
        <p:nvPicPr>
          <p:cNvPr id="42" name="Picture 2" descr="https://jdpu.uz/wp-content/uploads/2023/01/photo_2023-01-23_11-01-49.jpg"/>
          <p:cNvPicPr>
            <a:picLocks noChangeAspect="1" noChangeArrowheads="1"/>
          </p:cNvPicPr>
          <p:nvPr/>
        </p:nvPicPr>
        <p:blipFill>
          <a:blip r:embed="rId3" cstate="print"/>
          <a:srcRect l="4806" t="9783" r="46846" b="10569"/>
          <a:stretch>
            <a:fillRect/>
          </a:stretch>
        </p:blipFill>
        <p:spPr bwMode="auto">
          <a:xfrm>
            <a:off x="2199841" y="2348880"/>
            <a:ext cx="663388" cy="651226"/>
          </a:xfrm>
          <a:prstGeom prst="rect">
            <a:avLst/>
          </a:prstGeom>
          <a:noFill/>
        </p:spPr>
      </p:pic>
      <p:pic>
        <p:nvPicPr>
          <p:cNvPr id="43" name="Picture 4" descr="https://www.hit.ac.il/.upload/minisites/STEMM/2022/BSU_logo.png"/>
          <p:cNvPicPr>
            <a:picLocks noChangeAspect="1" noChangeArrowheads="1"/>
          </p:cNvPicPr>
          <p:nvPr/>
        </p:nvPicPr>
        <p:blipFill>
          <a:blip r:embed="rId4" cstate="print"/>
          <a:srcRect l="5500" t="10004" r="4923" b="11082"/>
          <a:stretch>
            <a:fillRect/>
          </a:stretch>
        </p:blipFill>
        <p:spPr bwMode="auto">
          <a:xfrm>
            <a:off x="2199841" y="3288090"/>
            <a:ext cx="1021977" cy="513343"/>
          </a:xfrm>
          <a:prstGeom prst="rect">
            <a:avLst/>
          </a:prstGeom>
          <a:noFill/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A2232D1-D3B4-41D8-B277-E98372B847AC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4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95C82FCF-4BC9-458E-9801-D7E84ECA2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21326E00-5F1E-4316-A95A-A25D8B20D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352755A-6307-4363-9CE4-AB04A85FCDBF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AFD34A54-634E-4AB8-BD7B-43C73B1704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05191F22-1386-41A6-9760-0AB0E345F7CC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C56E94FD-C30D-40D0-B4FA-A1B2A01B7B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8DCF811-8657-4747-A721-595EED714999}"/>
              </a:ext>
            </a:extLst>
          </p:cNvPr>
          <p:cNvSpPr txBox="1"/>
          <p:nvPr/>
        </p:nvSpPr>
        <p:spPr>
          <a:xfrm>
            <a:off x="11612310" y="6471065"/>
            <a:ext cx="59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10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8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1044442" y="2564904"/>
            <a:ext cx="11144840" cy="416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112148" y="1196127"/>
            <a:ext cx="11054822" cy="4166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639675" y="445996"/>
            <a:ext cx="8008059" cy="60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</a:pPr>
            <a:r>
              <a:rPr lang="ru-RU" sz="32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Цифровая трансформация</a:t>
            </a:r>
          </a:p>
        </p:txBody>
      </p:sp>
      <p:pic>
        <p:nvPicPr>
          <p:cNvPr id="82" name="Picture 2" descr="C:\Users\MSShafigullin\Desktop\2020\Презентация КФУ\kfu_logo_circle_rus.png">
            <a:extLst>
              <a:ext uri="{FF2B5EF4-FFF2-40B4-BE49-F238E27FC236}">
                <a16:creationId xmlns:a16="http://schemas.microsoft.com/office/drawing/2014/main" xmlns="" id="{FFEA4414-9F3C-42EE-9E50-3E62A70FC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573802" y="1219786"/>
            <a:ext cx="9945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В области образования:</a:t>
            </a:r>
            <a:endParaRPr kumimoji="1" lang="ru-RU" altLang="ru-RU" sz="2000" dirty="0"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647512" y="1700808"/>
            <a:ext cx="9798425" cy="994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ru-RU" altLang="ru-RU" b="1" dirty="0">
                <a:latin typeface="Arial Narrow" panose="020B0606020202030204" pitchFamily="34" charset="0"/>
              </a:rPr>
              <a:t>разработка ЦОР по дисциплинам реализуемых образовательных программ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0000"/>
                </a:solidFill>
              </a:rPr>
              <a:t>к 2031 году – обеспечение ЦОР для не менее 50% лекционных курсов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ru-RU" altLang="ru-RU" b="1" dirty="0"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671126" y="2588563"/>
            <a:ext cx="10211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Цифровые научные сервисы:</a:t>
            </a:r>
            <a:endParaRPr kumimoji="1" lang="ru-RU" altLang="ru-RU" sz="2000" dirty="0">
              <a:latin typeface="Arial Narrow" panose="020B0606020202030204" pitchFamily="34" charset="0"/>
            </a:endParaRPr>
          </a:p>
        </p:txBody>
      </p:sp>
      <p:pic>
        <p:nvPicPr>
          <p:cNvPr id="28" name="Picture 3" descr="Сайт-6">
            <a:extLst>
              <a:ext uri="{FF2B5EF4-FFF2-40B4-BE49-F238E27FC236}">
                <a16:creationId xmlns:a16="http://schemas.microsoft.com/office/drawing/2014/main" xmlns="" id="{B16FF330-73BE-47B0-A48E-2114F0DAC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363" y="3443027"/>
            <a:ext cx="2420471" cy="161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http://kpfu.ru/portal/docs/F592906944/Spiders.banner.111.jpg">
            <a:extLst>
              <a:ext uri="{FF2B5EF4-FFF2-40B4-BE49-F238E27FC236}">
                <a16:creationId xmlns:a16="http://schemas.microsoft.com/office/drawing/2014/main" xmlns="" id="{957A41C6-C32E-4118-AEEF-B230DCCAA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30988" y="3836898"/>
            <a:ext cx="1628120" cy="111810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2E2AFEC8-0635-4594-A6B0-EA1C5C59A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899" y="3793009"/>
            <a:ext cx="6054148" cy="73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ru-RU" sz="1400" b="1" dirty="0">
                <a:latin typeface="Arial Narrow" panose="020B0606020202030204" pitchFamily="34" charset="0"/>
                <a:hlinkClick r:id="rId6"/>
              </a:rPr>
              <a:t>https://kpfu.ru/biology-medicine/struktura-instituta/kafedry/kafedra-zoologii-bespozvonochnyh-i-funkcionalnoj/nauchnye-issledovaniya/illjustrirovannyj-annotirovannyj-katalog-paukov</a:t>
            </a:r>
            <a:endParaRPr lang="ru-RU" altLang="ru-RU" sz="1400" b="1" dirty="0">
              <a:latin typeface="Arial Narrow" panose="020B060602020203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0F988EFE-4557-4D7F-8360-57B7B38FD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976" y="3443027"/>
            <a:ext cx="7449671" cy="33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610" tIns="40805" rIns="81610" bIns="40805">
            <a:spAutoFit/>
          </a:bodyPr>
          <a:lstStyle>
            <a:lvl1pPr defTabSz="7794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794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794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794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794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79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79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79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79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Arial Narrow" panose="020B0606020202030204" pitchFamily="34" charset="0"/>
                <a:ea typeface="Arial Unicode MS"/>
                <a:cs typeface="Arial Unicode MS"/>
              </a:rPr>
              <a:t>Цифровые научно-учебные двуязычные фаунистические базы данных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694326" y="5145757"/>
            <a:ext cx="9995649" cy="1204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ru-RU" altLang="ru-RU" b="1" dirty="0">
                <a:latin typeface="Arial Narrow" panose="020B0606020202030204" pitchFamily="34" charset="0"/>
              </a:rPr>
              <a:t>Проекты по разработке  новых цифровых научно-учебных фаунистических баз данных по </a:t>
            </a:r>
            <a:r>
              <a:rPr kumimoji="1" lang="en-US" altLang="ru-RU" b="1" dirty="0" err="1">
                <a:latin typeface="Arial Narrow" panose="020B0606020202030204" pitchFamily="34" charset="0"/>
              </a:rPr>
              <a:t>Platyhelmithes</a:t>
            </a:r>
            <a:r>
              <a:rPr kumimoji="1" lang="en-US" altLang="ru-RU" b="1" dirty="0">
                <a:latin typeface="Arial Narrow" panose="020B0606020202030204" pitchFamily="34" charset="0"/>
              </a:rPr>
              <a:t>, Mollusca, </a:t>
            </a:r>
            <a:r>
              <a:rPr kumimoji="1" lang="en-US" altLang="ru-RU" b="1" dirty="0" err="1">
                <a:latin typeface="Arial Narrow" panose="020B0606020202030204" pitchFamily="34" charset="0"/>
              </a:rPr>
              <a:t>Crustacea</a:t>
            </a:r>
            <a:r>
              <a:rPr kumimoji="1" lang="ru-RU" altLang="ru-RU" b="1" dirty="0">
                <a:latin typeface="Arial Narrow" panose="020B0606020202030204" pitchFamily="34" charset="0"/>
              </a:rPr>
              <a:t> и др. группам животных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Arial Narrow" pitchFamily="34" charset="0"/>
              </a:rPr>
              <a:t>Проект цифрового </a:t>
            </a:r>
            <a:r>
              <a:rPr lang="ru-RU" b="1" dirty="0" err="1">
                <a:latin typeface="Arial Narrow" pitchFamily="34" charset="0"/>
              </a:rPr>
              <a:t>репозитария</a:t>
            </a:r>
            <a:r>
              <a:rPr lang="ru-RU" b="1" dirty="0">
                <a:latin typeface="Arial Narrow" pitchFamily="34" charset="0"/>
              </a:rPr>
              <a:t> </a:t>
            </a:r>
            <a:r>
              <a:rPr lang="ru-RU" b="1" dirty="0" err="1">
                <a:latin typeface="Arial Narrow" pitchFamily="34" charset="0"/>
              </a:rPr>
              <a:t>электроннограмм</a:t>
            </a:r>
            <a:r>
              <a:rPr lang="ru-RU" b="1" dirty="0">
                <a:latin typeface="Arial Narrow" pitchFamily="34" charset="0"/>
              </a:rPr>
              <a:t> по ультратонкой организации тканей разных таксонов беспозвоночных  животных, препаратов </a:t>
            </a:r>
            <a:r>
              <a:rPr lang="ru-RU" b="1" dirty="0" err="1">
                <a:latin typeface="Arial Narrow" pitchFamily="34" charset="0"/>
              </a:rPr>
              <a:t>голотипов</a:t>
            </a:r>
            <a:r>
              <a:rPr lang="ru-RU" b="1" dirty="0">
                <a:latin typeface="Arial Narrow" pitchFamily="34" charset="0"/>
              </a:rPr>
              <a:t> байкальских гидробионтов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1607220-AF91-4CAC-A60F-FB3E408F836F}"/>
              </a:ext>
            </a:extLst>
          </p:cNvPr>
          <p:cNvSpPr txBox="1"/>
          <p:nvPr/>
        </p:nvSpPr>
        <p:spPr>
          <a:xfrm>
            <a:off x="11612310" y="6471065"/>
            <a:ext cx="59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11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CA520C58-DF51-4D95-A979-D48D7FE0AE3A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5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7D278545-33CA-4155-9426-B3A44388D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D570FA24-671C-4F4C-933B-D88F8E97F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EABEB38-ECB6-4FAE-96AF-7A96DCCF894F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7B93077-8CA4-4E85-908A-AC1AEABE8B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2EDED4EE-5F4E-4F3D-BA63-79199623AF93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B4957C92-F3B7-43E5-88D2-251719C3CA2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2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40B86DF-B713-453D-A533-5FD99BC81FC0}"/>
              </a:ext>
            </a:extLst>
          </p:cNvPr>
          <p:cNvSpPr txBox="1"/>
          <p:nvPr/>
        </p:nvSpPr>
        <p:spPr>
          <a:xfrm>
            <a:off x="1733809" y="121309"/>
            <a:ext cx="10012853" cy="60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</a:pP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Целевые индикаторы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686284"/>
              </p:ext>
            </p:extLst>
          </p:nvPr>
        </p:nvGraphicFramePr>
        <p:xfrm>
          <a:off x="1733809" y="727584"/>
          <a:ext cx="9892978" cy="5773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50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2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17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302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9710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8934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8934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936103">
                <a:tc>
                  <a:txBody>
                    <a:bodyPr/>
                    <a:lstStyle/>
                    <a:p>
                      <a:r>
                        <a:rPr lang="ru-RU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00000"/>
                          </a:solidFill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/>
                        <a:t>Публикации </a:t>
                      </a:r>
                      <a:r>
                        <a:rPr lang="en-US" sz="1800" b="1" dirty="0" err="1"/>
                        <a:t>WoS</a:t>
                      </a:r>
                      <a:r>
                        <a:rPr lang="ru-RU" sz="1800" b="1" dirty="0"/>
                        <a:t>/</a:t>
                      </a:r>
                      <a:r>
                        <a:rPr lang="en-US" sz="1800" b="1" dirty="0"/>
                        <a:t>Scopus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Количество статей УБС1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Гранты</a:t>
                      </a:r>
                      <a:r>
                        <a:rPr lang="ru-RU" b="1" baseline="0" dirty="0"/>
                        <a:t>  (млн руб.)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Число организованных</a:t>
                      </a:r>
                      <a:r>
                        <a:rPr lang="ru-RU" b="1" baseline="0" dirty="0"/>
                        <a:t> конференций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РИД (патенты, ноу-хау, базы данных)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7696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Число аспирантов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7696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Защиты кандидатских</a:t>
                      </a:r>
                      <a:r>
                        <a:rPr lang="en-US" b="1" dirty="0"/>
                        <a:t>/</a:t>
                      </a:r>
                      <a:r>
                        <a:rPr lang="ru-RU" b="1" dirty="0"/>
                        <a:t>докторских диссертаций сотрудников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  <a:r>
                        <a:rPr lang="en-US" dirty="0"/>
                        <a:t>/2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  <a:r>
                        <a:rPr lang="en-US" dirty="0" smtClean="0"/>
                        <a:t>/</a:t>
                      </a: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1/-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-/1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1/-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223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Разработка ЦОР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2B02AF2-14C6-4261-87E5-133FAEB62D93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400126D5-2DB2-4650-9407-AEC1F0EEA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4F66B09A-867F-48CA-805C-E4A0E365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4EF7AAD3-0DD1-4094-8C17-36B9E62AB0D9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C60B0086-119D-4E6D-82B6-F88441FE6E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0C4B10CD-9736-4639-9008-5CE861B80890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59EA7F4E-9C3B-4F04-93B4-C508E55F82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D37B18E-514B-4093-97C4-50F139E9211B}"/>
              </a:ext>
            </a:extLst>
          </p:cNvPr>
          <p:cNvSpPr txBox="1"/>
          <p:nvPr/>
        </p:nvSpPr>
        <p:spPr>
          <a:xfrm>
            <a:off x="11612310" y="6471065"/>
            <a:ext cx="59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12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03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5C8B128-2468-4312-81D6-62ABA0C0ADB1}"/>
              </a:ext>
            </a:extLst>
          </p:cNvPr>
          <p:cNvSpPr txBox="1">
            <a:spLocks/>
          </p:cNvSpPr>
          <p:nvPr/>
        </p:nvSpPr>
        <p:spPr bwMode="auto">
          <a:xfrm>
            <a:off x="2638822" y="2636912"/>
            <a:ext cx="8143173" cy="865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12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ru-RU" altLang="ru-RU" sz="4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Благодарю</a:t>
            </a:r>
            <a:r>
              <a:rPr lang="en-US" altLang="ru-RU" sz="4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4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за</a:t>
            </a:r>
            <a:r>
              <a:rPr lang="en-US" altLang="ru-RU" sz="4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4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внимание</a:t>
            </a:r>
          </a:p>
        </p:txBody>
      </p:sp>
      <p:pic>
        <p:nvPicPr>
          <p:cNvPr id="8" name="Picture 2" descr="C:\Users\MSShafigullin\Desktop\2020\Презентация КФУ\kfu_logo_circle_rus.png">
            <a:extLst>
              <a:ext uri="{FF2B5EF4-FFF2-40B4-BE49-F238E27FC236}">
                <a16:creationId xmlns:a16="http://schemas.microsoft.com/office/drawing/2014/main" xmlns="" id="{A64A3B69-58E3-473E-8758-901D0D9D5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8F46624-DAC1-46C8-A243-5A208FB8FA67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F23F70F7-A5A3-4C61-B507-B7947ECE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6BD80F26-EA2D-4C5B-BAF8-090074232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230F779-9108-4235-9273-AAF30A34C510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DB748011-653D-4772-ADCC-5C3275AD32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4D2A4B8A-8D87-4846-A669-8104C774A1D0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C58A36B-1EB3-4D37-B1A4-66047334ED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7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33325" y="6412085"/>
            <a:ext cx="887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14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00872" y="-74247"/>
            <a:ext cx="51664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Образовательная политика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48214" y="367673"/>
            <a:ext cx="10009112" cy="6777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>
              <a:lnSpc>
                <a:spcPct val="90000"/>
              </a:lnSpc>
              <a:spcAft>
                <a:spcPts val="1200"/>
              </a:spcAft>
            </a:pPr>
            <a:r>
              <a:rPr kumimoji="1" lang="ru-RU" alt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На 2025</a:t>
            </a:r>
            <a:r>
              <a:rPr kumimoji="1" lang="en-US" alt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 / 2026</a:t>
            </a:r>
            <a:r>
              <a:rPr kumimoji="1" lang="ru-RU" altLang="ru-RU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 год:</a:t>
            </a:r>
          </a:p>
          <a:p>
            <a:pPr marL="301625" indent="-28575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Годовая нагрузка по кафедре  составляет в среднем - </a:t>
            </a:r>
            <a:r>
              <a:rPr kumimoji="1" lang="ru-RU" alt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kumimoji="1" lang="en-US" alt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</a:t>
            </a:r>
            <a:r>
              <a:rPr kumimoji="1" lang="ru-RU" alt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736 </a:t>
            </a:r>
            <a:r>
              <a:rPr kumimoji="1" lang="ru-RU" alt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часов.</a:t>
            </a:r>
          </a:p>
          <a:p>
            <a:pPr marL="301625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Контингент обучающихся – </a:t>
            </a:r>
            <a:r>
              <a:rPr kumimoji="1" lang="ru-RU" alt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99</a:t>
            </a:r>
            <a:r>
              <a:rPr kumimoji="1" lang="ru-RU" altLang="ru-RU" sz="2000" b="1" dirty="0">
                <a:solidFill>
                  <a:srgbClr val="005654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000" b="1" dirty="0">
                <a:latin typeface="Arial Narrow" panose="020B0606020202030204" pitchFamily="34" charset="0"/>
              </a:rPr>
              <a:t>человек: </a:t>
            </a:r>
            <a:r>
              <a:rPr kumimoji="1" lang="ru-RU" alt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</a:t>
            </a:r>
            <a:r>
              <a:rPr kumimoji="1" lang="ru-RU" altLang="ru-RU" sz="2000" b="1" dirty="0">
                <a:latin typeface="Arial Narrow" panose="020B0606020202030204" pitchFamily="34" charset="0"/>
              </a:rPr>
              <a:t> бакалавра-биолога по выбору образовательно-научной траектории 2-4 курсы), </a:t>
            </a:r>
            <a:r>
              <a:rPr kumimoji="1" lang="ru-RU" alt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kumimoji="1" lang="ru-RU" alt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000" b="1" dirty="0">
                <a:latin typeface="Arial Narrow" panose="020B0606020202030204" pitchFamily="34" charset="0"/>
              </a:rPr>
              <a:t>магистранта, </a:t>
            </a:r>
            <a:r>
              <a:rPr kumimoji="1" lang="ru-RU" alt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r>
              <a:rPr kumimoji="1" lang="ru-RU" alt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000" b="1" dirty="0">
                <a:latin typeface="Arial Narrow" panose="020B0606020202030204" pitchFamily="34" charset="0"/>
              </a:rPr>
              <a:t>аспирантов,</a:t>
            </a:r>
          </a:p>
          <a:p>
            <a:pPr marL="15875" indent="346075" algn="just">
              <a:lnSpc>
                <a:spcPct val="90000"/>
              </a:lnSpc>
              <a:spcAft>
                <a:spcPts val="1200"/>
              </a:spcAft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в том числе</a:t>
            </a:r>
            <a:r>
              <a:rPr kumimoji="1" lang="ru-RU" altLang="ru-RU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0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kumimoji="1" lang="ru-RU" altLang="ru-RU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000" b="1" dirty="0">
                <a:latin typeface="Arial Narrow" panose="020B0606020202030204" pitchFamily="34" charset="0"/>
              </a:rPr>
              <a:t>иностранных обучающихся (</a:t>
            </a:r>
            <a:r>
              <a:rPr kumimoji="1" lang="ru-RU" altLang="ru-RU" sz="20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7,6%</a:t>
            </a:r>
            <a:r>
              <a:rPr kumimoji="1" lang="ru-RU" altLang="ru-RU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58775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ППС кафедры реализует</a:t>
            </a:r>
            <a:r>
              <a:rPr kumimoji="1" lang="ru-RU" altLang="ru-RU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kumimoji="1" lang="ru-RU" altLang="ru-RU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000" b="1" dirty="0">
                <a:latin typeface="Arial Narrow" panose="020B0606020202030204" pitchFamily="34" charset="0"/>
              </a:rPr>
              <a:t>учебных дисциплин:</a:t>
            </a:r>
          </a:p>
          <a:p>
            <a:pPr marL="795338" indent="-342900" eaLnBrk="1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kumimoji="1" lang="en-US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r>
              <a:rPr kumimoji="1" lang="ru-RU" altLang="ru-RU" sz="2400" b="1" dirty="0">
                <a:solidFill>
                  <a:srgbClr val="005654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дисциплин для  бакалавров-биологов + </a:t>
            </a:r>
            <a:r>
              <a:rPr kumimoji="1" lang="ru-RU" altLang="ru-RU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1" lang="ru-RU" alt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летние ознакомительные практики по биоразнообразию</a:t>
            </a:r>
          </a:p>
          <a:p>
            <a:pPr marL="795338" indent="-342900" eaLnBrk="1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– для магистрантов-биологов, в т.ч.</a:t>
            </a:r>
            <a:r>
              <a:rPr kumimoji="1" lang="ru-RU" altLang="ru-RU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1" lang="ru-RU" altLang="ru-RU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– общая для профилей биологической магистратуры.</a:t>
            </a:r>
          </a:p>
          <a:p>
            <a:pPr marL="795338" indent="-342900" eaLnBrk="1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дисциплины для медицинских специальностей 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kumimoji="1" lang="ru-RU" alt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31.05.01.; 31.05.03.; 31.05.04.; 33.05.01.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795338" indent="-342900" eaLnBrk="1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дисциплины для педагогических специальностей 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kumimoji="1" lang="ru-RU" alt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44.03.05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)</a:t>
            </a:r>
          </a:p>
          <a:p>
            <a:pPr marL="795338" indent="-342900" eaLnBrk="1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1" lang="ru-RU" alt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предмета на английском языке: «</a:t>
            </a:r>
            <a:r>
              <a:rPr kumimoji="1" lang="en-US" altLang="ru-RU" sz="1800" b="1" dirty="0">
                <a:latin typeface="Arial Narrow" panose="020B0606020202030204" pitchFamily="34" charset="0"/>
              </a:rPr>
              <a:t>Biology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» (лекции, семинары)  для медицинских специальностей «</a:t>
            </a:r>
            <a:r>
              <a:rPr kumimoji="1" lang="de-DE" altLang="ru-RU" sz="1800" b="1" dirty="0">
                <a:latin typeface="Arial Narrow" panose="020B0606020202030204" pitchFamily="34" charset="0"/>
              </a:rPr>
              <a:t>General Medicine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» и «</a:t>
            </a:r>
            <a:r>
              <a:rPr kumimoji="1" lang="de-DE" altLang="ru-RU" sz="1800" b="1" dirty="0" err="1">
                <a:latin typeface="Arial Narrow" panose="020B0606020202030204" pitchFamily="34" charset="0"/>
              </a:rPr>
              <a:t>Dentistry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», «</a:t>
            </a:r>
            <a:r>
              <a:rPr kumimoji="1" lang="en-US" altLang="ru-RU" sz="1800" b="1" dirty="0">
                <a:latin typeface="Arial Narrow" panose="020B0606020202030204" pitchFamily="34" charset="0"/>
              </a:rPr>
              <a:t>Introduction to Modern Biology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» (лекции и семинары)  ДВ для бакалавров-биологов, онлайн лекции «</a:t>
            </a:r>
            <a:r>
              <a:rPr kumimoji="1" lang="ru-RU" altLang="ru-RU" sz="1800" b="1" dirty="0" err="1">
                <a:latin typeface="Arial Narrow" panose="020B0606020202030204" pitchFamily="34" charset="0"/>
              </a:rPr>
              <a:t>Biology</a:t>
            </a:r>
            <a:r>
              <a:rPr kumimoji="1" lang="ru-RU" altLang="ru-RU" b="1" dirty="0">
                <a:latin typeface="Arial Narrow" panose="020B0606020202030204" pitchFamily="34" charset="0"/>
              </a:rPr>
              <a:t>»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 для Каирского филиала КФУ</a:t>
            </a:r>
          </a:p>
          <a:p>
            <a:pPr marL="795338" indent="-342900" eaLnBrk="1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ru-RU" altLang="ru-RU" sz="1800" b="1" i="1" dirty="0">
                <a:solidFill>
                  <a:srgbClr val="3A6598"/>
                </a:solidFill>
                <a:latin typeface="Arial Narrow" panose="020B0606020202030204" pitchFamily="34" charset="0"/>
                <a:cs typeface="Tahoma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дисциплин  для </a:t>
            </a: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kumimoji="1" lang="ru-RU" alt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 специальностей в </a:t>
            </a:r>
            <a:r>
              <a:rPr kumimoji="1" lang="ru-RU" altLang="ru-RU" sz="24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1" lang="ru-RU" altLang="ru-RU" sz="18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kumimoji="1" lang="ru-RU" altLang="ru-RU" sz="1800" b="1" dirty="0">
                <a:latin typeface="Arial Narrow" panose="020B0606020202030204" pitchFamily="34" charset="0"/>
              </a:rPr>
              <a:t>институтах КФУ </a:t>
            </a:r>
            <a:r>
              <a:rPr kumimoji="1" lang="ru-RU" altLang="ru-RU" sz="1800" dirty="0">
                <a:latin typeface="Arial Narrow" panose="020B0606020202030204" pitchFamily="34" charset="0"/>
              </a:rPr>
              <a:t>(Институт экологии и природопользования, Институт физики, Институт химии имени </a:t>
            </a:r>
            <a:r>
              <a:rPr kumimoji="1" lang="ru-RU" altLang="ru-RU" sz="1800" dirty="0" err="1">
                <a:latin typeface="Arial Narrow" panose="020B0606020202030204" pitchFamily="34" charset="0"/>
              </a:rPr>
              <a:t>А.М.Бутлерова</a:t>
            </a:r>
            <a:r>
              <a:rPr kumimoji="1" lang="ru-RU" altLang="ru-RU" sz="1800" dirty="0">
                <a:latin typeface="Arial Narrow" panose="020B0606020202030204" pitchFamily="34" charset="0"/>
              </a:rPr>
              <a:t>, Институт международных отношений)</a:t>
            </a:r>
          </a:p>
          <a:p>
            <a:pPr marL="15875" indent="346075" algn="just">
              <a:lnSpc>
                <a:spcPct val="90000"/>
              </a:lnSpc>
              <a:spcAft>
                <a:spcPts val="1200"/>
              </a:spcAft>
            </a:pPr>
            <a:endParaRPr kumimoji="1" lang="ru-RU" altLang="ru-RU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3689187-3150-46EA-83CD-00261B527FF3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BBAFCD8B-43F8-44DE-9192-B9B6F255F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850BFBAD-2C89-408E-A340-CF452CF0C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EE6C37D-E0C6-4BC8-9A2D-F6CE22E7D3BB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DBBE280F-FBF9-4390-8756-E36612D7A5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7E0E148B-8492-42E5-9EEF-65DCA4E313BE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D96A51EB-B521-45B2-80C4-C186A9501F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/>
          <p:cNvSpPr/>
          <p:nvPr/>
        </p:nvSpPr>
        <p:spPr>
          <a:xfrm>
            <a:off x="1011410" y="780137"/>
            <a:ext cx="11143389" cy="389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640981" y="780705"/>
            <a:ext cx="8093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kumimoji="1" lang="ru-RU" altLang="ru-RU" sz="2000" b="1" dirty="0">
                <a:latin typeface="Arial Narrow" panose="020B0606020202030204" pitchFamily="34" charset="0"/>
              </a:rPr>
              <a:t>Перспективные научные направления:</a:t>
            </a:r>
            <a:endParaRPr kumimoji="1" lang="ru-RU" altLang="ru-RU" sz="2000" dirty="0"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19767" y="1238863"/>
            <a:ext cx="10392121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Биоценотические, трофические и таксономические исследования фауны Арктики и субарктической зоны в эпоху глобальных климатических изменений (Новиков А.А., Артемьев Г.М.)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Современные, рецентные и субфоссильные </a:t>
            </a:r>
            <a:r>
              <a:rPr lang="ru-RU" sz="1600" b="1" dirty="0" err="1">
                <a:latin typeface="Arial Narrow" pitchFamily="34" charset="0"/>
              </a:rPr>
              <a:t>Cladocera</a:t>
            </a:r>
            <a:r>
              <a:rPr lang="ru-RU" sz="1600" b="1" dirty="0">
                <a:latin typeface="Arial Narrow" pitchFamily="34" charset="0"/>
              </a:rPr>
              <a:t> арктических и субарктических территорий (Фролова Л.А)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Исследование </a:t>
            </a:r>
            <a:r>
              <a:rPr lang="ru-RU" sz="1600" b="1" dirty="0" err="1">
                <a:latin typeface="Arial Narrow" pitchFamily="34" charset="0"/>
              </a:rPr>
              <a:t>гиперспектральных</a:t>
            </a:r>
            <a:r>
              <a:rPr lang="ru-RU" sz="1600" b="1" dirty="0">
                <a:latin typeface="Arial Narrow" pitchFamily="34" charset="0"/>
              </a:rPr>
              <a:t> изображений </a:t>
            </a:r>
            <a:r>
              <a:rPr lang="ru-RU" sz="1600" b="1" dirty="0" err="1">
                <a:latin typeface="Arial Narrow" pitchFamily="34" charset="0"/>
              </a:rPr>
              <a:t>планарий</a:t>
            </a:r>
            <a:r>
              <a:rPr lang="ru-RU" sz="1600" b="1" dirty="0">
                <a:latin typeface="Arial Narrow" pitchFamily="34" charset="0"/>
              </a:rPr>
              <a:t> в качестве нового подхода в </a:t>
            </a:r>
            <a:r>
              <a:rPr lang="ru-RU" sz="1600" b="1" dirty="0" err="1">
                <a:latin typeface="Arial Narrow" pitchFamily="34" charset="0"/>
              </a:rPr>
              <a:t>биоиндикации</a:t>
            </a:r>
            <a:r>
              <a:rPr lang="ru-RU" sz="1600" b="1" dirty="0">
                <a:latin typeface="Arial Narrow" pitchFamily="34" charset="0"/>
              </a:rPr>
              <a:t> (Порфирьев А.Г.) 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Проведение фундаментальных и прикладных научных исследований морфологии объектов живой природы: клеток животных, микроорганизмов, вирусов, грибов как в норме и при патологическом воздействии токсинов и радиации (Саитов В.Р., Сальникова М.М., Малютина Л.В.)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Изучение воздействия новых препаратов пиримидинового ряда на регенерацию тканей экспериментальных животных (Порфирьев А.Г.)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Вредители сельского и лесного хозяйств: поиск и культивирование новых потенциальных культур энтомофагов (</a:t>
            </a:r>
            <a:r>
              <a:rPr lang="ru-RU" sz="1600" b="1" dirty="0" err="1">
                <a:latin typeface="Arial Narrow" pitchFamily="34" charset="0"/>
              </a:rPr>
              <a:t>Шулаев</a:t>
            </a:r>
            <a:r>
              <a:rPr lang="ru-RU" sz="1600" b="1" dirty="0">
                <a:latin typeface="Arial Narrow" pitchFamily="34" charset="0"/>
              </a:rPr>
              <a:t> Н.В.)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Изучение микроскопической анатомии, биологии и развития паразитов</a:t>
            </a:r>
            <a:r>
              <a:rPr lang="en-US" sz="1600" b="1" dirty="0">
                <a:latin typeface="Arial Narrow" pitchFamily="34" charset="0"/>
              </a:rPr>
              <a:t> </a:t>
            </a:r>
            <a:r>
              <a:rPr lang="en-US" sz="1600" b="1" dirty="0" err="1">
                <a:latin typeface="Arial Narrow" pitchFamily="34" charset="0"/>
              </a:rPr>
              <a:t>Cestoda</a:t>
            </a:r>
            <a:r>
              <a:rPr lang="ru-RU" sz="1600" b="1" dirty="0">
                <a:latin typeface="Arial Narrow" pitchFamily="34" charset="0"/>
              </a:rPr>
              <a:t> ценных промысловых рыб</a:t>
            </a:r>
            <a:r>
              <a:rPr lang="en-US" sz="1600" b="1" dirty="0">
                <a:latin typeface="Arial Narrow" pitchFamily="34" charset="0"/>
              </a:rPr>
              <a:t> (</a:t>
            </a:r>
            <a:r>
              <a:rPr lang="ru-RU" sz="1600" b="1" dirty="0">
                <a:latin typeface="Arial Narrow" pitchFamily="34" charset="0"/>
              </a:rPr>
              <a:t>Бисерова Н.М., Кузнецова Э.Ю.)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 Narrow" pitchFamily="34" charset="0"/>
              </a:rPr>
              <a:t>Палеоэкологические и палеоклиматические исследования высокоширотных и высокогорных территорий России: реконструкции событий, изменений биоразнообразия и антропогенного воздействия (Фролова Л.А)</a:t>
            </a: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Мониторинговые исследования популяционных показателей и воспроизводства рыб Куйбышевского водохранилища (Галанин И.Ф., Кузнецов В.В., Андреева Т.В.)</a:t>
            </a:r>
            <a:endParaRPr lang="ru-RU" sz="1600" b="1" dirty="0">
              <a:latin typeface="Arial Narrow" pitchFamily="34" charset="0"/>
            </a:endParaRP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14338" name="AutoShape 2" descr="Логотип"/>
          <p:cNvSpPr>
            <a:spLocks noChangeAspect="1" noChangeArrowheads="1"/>
          </p:cNvSpPr>
          <p:nvPr/>
        </p:nvSpPr>
        <p:spPr bwMode="auto">
          <a:xfrm>
            <a:off x="155555" y="-144463"/>
            <a:ext cx="30476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1" name="AutoShape 5" descr="http://vniro.ru/images/logo_vniro_ru.svg"/>
          <p:cNvSpPr>
            <a:spLocks noChangeAspect="1" noChangeArrowheads="1"/>
          </p:cNvSpPr>
          <p:nvPr/>
        </p:nvSpPr>
        <p:spPr bwMode="auto">
          <a:xfrm>
            <a:off x="155555" y="-144463"/>
            <a:ext cx="30476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3" name="AutoShape 7" descr="http://vniro.ru/images/logo_vniro_ru.svg"/>
          <p:cNvSpPr>
            <a:spLocks noChangeAspect="1" noChangeArrowheads="1"/>
          </p:cNvSpPr>
          <p:nvPr/>
        </p:nvSpPr>
        <p:spPr bwMode="auto">
          <a:xfrm>
            <a:off x="155555" y="-144463"/>
            <a:ext cx="30476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2" y="218141"/>
            <a:ext cx="752580" cy="7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340B86DF-B713-453D-A533-5FD99BC81FC0}"/>
              </a:ext>
            </a:extLst>
          </p:cNvPr>
          <p:cNvSpPr txBox="1"/>
          <p:nvPr/>
        </p:nvSpPr>
        <p:spPr>
          <a:xfrm>
            <a:off x="1414686" y="108496"/>
            <a:ext cx="10012853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</a:pP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Научно-исследовательская и финансовая политики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612310" y="6471065"/>
            <a:ext cx="59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15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D1D0B48A-C793-407A-AD33-09B09F08061C}"/>
              </a:ext>
            </a:extLst>
          </p:cNvPr>
          <p:cNvSpPr/>
          <p:nvPr/>
        </p:nvSpPr>
        <p:spPr>
          <a:xfrm>
            <a:off x="0" y="893"/>
            <a:ext cx="1103302" cy="6857107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3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xmlns="" id="{BAB4C3BC-0DBA-4270-AF45-350E1833D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0" y="5953795"/>
            <a:ext cx="471120" cy="47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xmlns="" id="{3AD9D45E-31A9-4B42-9F38-CB9BF753C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2" y="5182293"/>
            <a:ext cx="335956" cy="33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046C20E-7916-4C88-9E62-2255424CECBB}"/>
              </a:ext>
            </a:extLst>
          </p:cNvPr>
          <p:cNvSpPr txBox="1"/>
          <p:nvPr/>
        </p:nvSpPr>
        <p:spPr>
          <a:xfrm>
            <a:off x="125203" y="5502448"/>
            <a:ext cx="87919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219078">
              <a:defRPr/>
            </a:pP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067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1067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1067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73359E0-5702-476C-8E2B-3211910DC1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7" y="222651"/>
            <a:ext cx="699649" cy="1521235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044CBF3-A2BD-4C57-96B6-76C16FC2D7CE}"/>
              </a:ext>
            </a:extLst>
          </p:cNvPr>
          <p:cNvSpPr/>
          <p:nvPr/>
        </p:nvSpPr>
        <p:spPr>
          <a:xfrm>
            <a:off x="0" y="2085472"/>
            <a:ext cx="1103302" cy="1670821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BC39BF64-C6A0-4E0A-B1C3-1E9095896C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9" y="2251348"/>
            <a:ext cx="577162" cy="120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1740</Words>
  <Application>Microsoft Office PowerPoint</Application>
  <PresentationFormat>Произвольный</PresentationFormat>
  <Paragraphs>329</Paragraphs>
  <Slides>15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Хаерова Юлия Геннадьевна</cp:lastModifiedBy>
  <cp:revision>164</cp:revision>
  <dcterms:created xsi:type="dcterms:W3CDTF">2025-12-04T12:35:18Z</dcterms:created>
  <dcterms:modified xsi:type="dcterms:W3CDTF">2026-03-12T11:10:17Z</dcterms:modified>
</cp:coreProperties>
</file>