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1" r:id="rId4"/>
    <p:sldId id="271" r:id="rId5"/>
    <p:sldId id="272" r:id="rId6"/>
    <p:sldId id="275" r:id="rId7"/>
    <p:sldId id="276" r:id="rId8"/>
    <p:sldId id="273" r:id="rId9"/>
    <p:sldId id="274" r:id="rId10"/>
    <p:sldId id="277" r:id="rId11"/>
    <p:sldId id="284" r:id="rId12"/>
    <p:sldId id="279" r:id="rId13"/>
    <p:sldId id="280" r:id="rId14"/>
    <p:sldId id="281" r:id="rId15"/>
    <p:sldId id="285" r:id="rId16"/>
    <p:sldId id="282" r:id="rId17"/>
    <p:sldId id="278" r:id="rId18"/>
    <p:sldId id="283" r:id="rId19"/>
    <p:sldId id="270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38" autoAdjust="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0;&#1086;&#1090;&#1080;&#1077;&#1074;&#1091;%20&#1086;&#1090;&#1095;&#1077;&#1090;%20&#1087;&#1086;%20&#1087;&#1088;&#1080;&#1077;&#1084;&#1091;%202022-2024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0;&#1086;&#1090;&#1080;&#1077;&#1074;&#1091;%20&#1086;&#1090;&#1095;&#1077;&#1090;%20&#1087;&#1086;%20&#1087;&#1088;&#1080;&#1077;&#1084;&#1091;%202022-2024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0;&#1086;&#1090;&#1080;&#1077;&#1074;&#1091;%20&#1086;&#1090;&#1095;&#1077;&#1090;%20&#1087;&#1086;%20&#1087;&#1088;&#1080;&#1077;&#1084;&#1091;%202022-2024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0;&#1086;&#1090;&#1080;&#1077;&#1074;&#1091;%20&#1086;&#1090;&#1095;&#1077;&#1090;%20&#1087;&#1086;%20&#1087;&#1088;&#1080;&#1077;&#1084;&#1091;%202022-2024%20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0;&#1086;&#1090;&#1080;&#1077;&#1074;&#1091;%20&#1086;&#1090;&#1095;&#1077;&#1090;%20&#1087;&#1086;%20&#1087;&#1088;&#1080;&#1077;&#1084;&#1091;%202022-2024%20(1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56;&#1072;&#1073;&#1086;&#1090;&#1072;\&#1055;&#1086;&#1082;&#1072;&#1079;&#1072;&#1090;&#1077;&#1083;&#1080;%20&#1054;&#1044;%20&#1053;&#1063;&#104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82;&#1072;&#1079;&#1072;&#1090;&#1077;&#1083;&#1080;%20&#1054;&#1044;%20&#1053;&#1063;&#1048;%20(1)%20(1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55;&#1086;&#1076;&#1075;&#1086;&#1090;&#1086;&#1074;&#1080;&#1090;&#1077;&#1083;&#1100;&#1085;&#1086;&#1077;%20&#1086;&#1090;&#1076;&#1077;&#1083;&#1077;&#1085;&#1080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2022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88E-2"/>
                  <c:y val="-9.3189977307874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44A-4E46-BD4A-56736AA63F9F}"/>
                </c:ext>
              </c:extLst>
            </c:dLbl>
            <c:dLbl>
              <c:idx val="1"/>
              <c:layout>
                <c:manualLayout>
                  <c:x val="7.3370074481062149E-3"/>
                  <c:y val="-1.966950480679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44A-4E46-BD4A-56736AA63F9F}"/>
                </c:ext>
              </c:extLst>
            </c:dLbl>
            <c:dLbl>
              <c:idx val="2"/>
              <c:layout>
                <c:manualLayout>
                  <c:x val="4.5592577255725792E-3"/>
                  <c:y val="-3.0020305072486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44A-4E46-BD4A-56736AA63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(1).xlsx]Лист1'!$H$28;'[Котиеву отчет по приему 2022-2024 (1).xlsx]Лист1'!$H$27;'[Котиеву отчет по приему 2022-2024 (1).xlsx]Лист1'!$H$26</c:f>
              <c:strCache>
                <c:ptCount val="3"/>
                <c:pt idx="0">
                  <c:v>Бакалавриат и специалитет</c:v>
                </c:pt>
                <c:pt idx="1">
                  <c:v>Магистратура</c:v>
                </c:pt>
                <c:pt idx="2">
                  <c:v>Среднее профессиональное образование</c:v>
                </c:pt>
              </c:strCache>
            </c:strRef>
          </c:cat>
          <c:val>
            <c:numRef>
              <c:f>'[Котиеву отчет по приему 2022-2024 (1).xlsx]Лист1'!$N$4;'[Котиеву отчет по приему 2022-2024 (1).xlsx]Лист1'!$K$14;'[Котиеву отчет по приему 2022-2024 (1).xlsx]Лист1'!$K$17</c:f>
              <c:numCache>
                <c:formatCode>General</c:formatCode>
                <c:ptCount val="3"/>
                <c:pt idx="0">
                  <c:v>1808</c:v>
                </c:pt>
                <c:pt idx="1">
                  <c:v>420</c:v>
                </c:pt>
                <c:pt idx="2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44A-4E46-BD4A-56736AA63F9F}"/>
            </c:ext>
          </c:extLst>
        </c:ser>
        <c:ser>
          <c:idx val="1"/>
          <c:order val="1"/>
          <c:tx>
            <c:v>2023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444444444444445E-2"/>
                  <c:y val="-2.3297494326968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44A-4E46-BD4A-56736AA63F9F}"/>
                </c:ext>
              </c:extLst>
            </c:dLbl>
            <c:dLbl>
              <c:idx val="1"/>
              <c:layout>
                <c:manualLayout>
                  <c:x val="1.3888888888888888E-2"/>
                  <c:y val="-2.3297494326968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44A-4E46-BD4A-56736AA63F9F}"/>
                </c:ext>
              </c:extLst>
            </c:dLbl>
            <c:dLbl>
              <c:idx val="2"/>
              <c:layout>
                <c:manualLayout>
                  <c:x val="1.9444444444444344E-2"/>
                  <c:y val="-1.3978496596181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44A-4E46-BD4A-56736AA63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(1).xlsx]Лист1'!$H$28;'[Котиеву отчет по приему 2022-2024 (1).xlsx]Лист1'!$H$27;'[Котиеву отчет по приему 2022-2024 (1).xlsx]Лист1'!$H$26</c:f>
              <c:strCache>
                <c:ptCount val="3"/>
                <c:pt idx="0">
                  <c:v>Бакалавриат и специалитет</c:v>
                </c:pt>
                <c:pt idx="1">
                  <c:v>Магистратура</c:v>
                </c:pt>
                <c:pt idx="2">
                  <c:v>Среднее профессиональное образование</c:v>
                </c:pt>
              </c:strCache>
            </c:strRef>
          </c:cat>
          <c:val>
            <c:numRef>
              <c:f>'[Котиеву отчет по приему 2022-2024 (1).xlsx]Лист1'!$O$4;'[Котиеву отчет по приему 2022-2024 (1).xlsx]Лист1'!$L$14;'[Котиеву отчет по приему 2022-2024 (1).xlsx]Лист1'!$L$17</c:f>
              <c:numCache>
                <c:formatCode>General</c:formatCode>
                <c:ptCount val="3"/>
                <c:pt idx="0">
                  <c:v>1230</c:v>
                </c:pt>
                <c:pt idx="1">
                  <c:v>452</c:v>
                </c:pt>
                <c:pt idx="2">
                  <c:v>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44A-4E46-BD4A-56736AA63F9F}"/>
            </c:ext>
          </c:extLst>
        </c:ser>
        <c:ser>
          <c:idx val="2"/>
          <c:order val="2"/>
          <c:tx>
            <c:v>2024</c:v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9664560278936451E-3"/>
                  <c:y val="-2.057661441872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44A-4E46-BD4A-56736AA63F9F}"/>
                </c:ext>
              </c:extLst>
            </c:dLbl>
            <c:dLbl>
              <c:idx val="1"/>
              <c:layout>
                <c:manualLayout>
                  <c:x val="6.3407657286115235E-3"/>
                  <c:y val="-3.553033114523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44A-4E46-BD4A-56736AA63F9F}"/>
                </c:ext>
              </c:extLst>
            </c:dLbl>
            <c:dLbl>
              <c:idx val="2"/>
              <c:layout>
                <c:manualLayout>
                  <c:x val="1.844814661446147E-2"/>
                  <c:y val="-1.5010448011686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A44A-4E46-BD4A-56736AA63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(1).xlsx]Лист1'!$H$28;'[Котиеву отчет по приему 2022-2024 (1).xlsx]Лист1'!$H$27;'[Котиеву отчет по приему 2022-2024 (1).xlsx]Лист1'!$H$26</c:f>
              <c:strCache>
                <c:ptCount val="3"/>
                <c:pt idx="0">
                  <c:v>Бакалавриат и специалитет</c:v>
                </c:pt>
                <c:pt idx="1">
                  <c:v>Магистратура</c:v>
                </c:pt>
                <c:pt idx="2">
                  <c:v>Среднее профессиональное образование</c:v>
                </c:pt>
              </c:strCache>
            </c:strRef>
          </c:cat>
          <c:val>
            <c:numRef>
              <c:f>'[Котиеву отчет по приему 2022-2024 (1).xlsx]Лист1'!$P$4;'[Котиеву отчет по приему 2022-2024 (1).xlsx]Лист1'!$M$14;'[Котиеву отчет по приему 2022-2024 (1).xlsx]Лист1'!$M$17</c:f>
              <c:numCache>
                <c:formatCode>General</c:formatCode>
                <c:ptCount val="3"/>
                <c:pt idx="0">
                  <c:v>1188</c:v>
                </c:pt>
                <c:pt idx="1">
                  <c:v>353</c:v>
                </c:pt>
                <c:pt idx="2">
                  <c:v>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44A-4E46-BD4A-56736AA63F9F}"/>
            </c:ext>
          </c:extLst>
        </c:ser>
        <c:ser>
          <c:idx val="3"/>
          <c:order val="3"/>
          <c:tx>
            <c:v>2025 План</c:v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88E-2"/>
                  <c:y val="-1.5860826338444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A44A-4E46-BD4A-56736AA63F9F}"/>
                </c:ext>
              </c:extLst>
            </c:dLbl>
            <c:dLbl>
              <c:idx val="1"/>
              <c:layout>
                <c:manualLayout>
                  <c:x val="1.2892647169394263E-2"/>
                  <c:y val="-2.62677669384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44A-4E46-BD4A-56736AA63F9F}"/>
                </c:ext>
              </c:extLst>
            </c:dLbl>
            <c:dLbl>
              <c:idx val="2"/>
              <c:layout>
                <c:manualLayout>
                  <c:x val="1.6666638611422525E-2"/>
                  <c:y val="-1.5010448011686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A44A-4E46-BD4A-56736AA63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'[Котиеву отчет по приему 2022-2024 (1).xlsx]Лист1'!$S$5;'[Котиеву отчет по приему 2022-2024 (1).xlsx]Лист1'!$T$5;'[Котиеву отчет по приему 2022-2024 (1).xlsx]Лист1'!$U$5</c:f>
              <c:numCache>
                <c:formatCode>General</c:formatCode>
                <c:ptCount val="3"/>
                <c:pt idx="0">
                  <c:v>1421</c:v>
                </c:pt>
                <c:pt idx="1">
                  <c:v>617</c:v>
                </c:pt>
                <c:pt idx="2">
                  <c:v>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A44A-4E46-BD4A-56736AA63F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2"/>
        <c:gapDepth val="100"/>
        <c:shape val="box"/>
        <c:axId val="110208128"/>
        <c:axId val="110209664"/>
        <c:axId val="0"/>
      </c:bar3DChart>
      <c:catAx>
        <c:axId val="11020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209664"/>
        <c:crosses val="autoZero"/>
        <c:auto val="1"/>
        <c:lblAlgn val="ctr"/>
        <c:lblOffset val="100"/>
        <c:noMultiLvlLbl val="0"/>
      </c:catAx>
      <c:valAx>
        <c:axId val="11020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2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2022 г. (1352 чел.)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(1).xlsx]Лист1'!$D$32:$D$34</c:f>
              <c:numCache>
                <c:formatCode>General</c:formatCode>
                <c:ptCount val="3"/>
                <c:pt idx="0">
                  <c:v>464</c:v>
                </c:pt>
                <c:pt idx="1">
                  <c:v>96</c:v>
                </c:pt>
                <c:pt idx="2">
                  <c:v>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C16-4BC6-836F-E4E13E1010E8}"/>
            </c:ext>
          </c:extLst>
        </c:ser>
        <c:ser>
          <c:idx val="0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C16-4BC6-836F-E4E13E1010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C16-4BC6-836F-E4E13E1010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C16-4BC6-836F-E4E13E1010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(1).xlsx]Лист1'!$D$32:$D$34</c:f>
              <c:numCache>
                <c:formatCode>General</c:formatCode>
                <c:ptCount val="3"/>
                <c:pt idx="0">
                  <c:v>464</c:v>
                </c:pt>
                <c:pt idx="1">
                  <c:v>96</c:v>
                </c:pt>
                <c:pt idx="2">
                  <c:v>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16-4BC6-836F-E4E13E1010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</a:t>
            </a:r>
            <a:r>
              <a:rPr lang="en-US" dirty="0"/>
              <a:t>3</a:t>
            </a:r>
            <a:r>
              <a:rPr lang="ru-RU" dirty="0"/>
              <a:t> г. (849 чел.)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(1).xlsx]Лист1'!$E$32:$E$34</c:f>
              <c:numCache>
                <c:formatCode>General</c:formatCode>
                <c:ptCount val="3"/>
                <c:pt idx="0">
                  <c:v>357</c:v>
                </c:pt>
                <c:pt idx="1">
                  <c:v>162</c:v>
                </c:pt>
                <c:pt idx="2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A-447A-B71D-0F49BB0E251C}"/>
            </c:ext>
          </c:extLst>
        </c:ser>
        <c:ser>
          <c:idx val="0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BBA-447A-B71D-0F49BB0E251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BBA-447A-B71D-0F49BB0E251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BBBA-447A-B71D-0F49BB0E25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(1).xlsx]Лист1'!$D$32:$D$34</c:f>
              <c:numCache>
                <c:formatCode>General</c:formatCode>
                <c:ptCount val="3"/>
                <c:pt idx="0">
                  <c:v>464</c:v>
                </c:pt>
                <c:pt idx="1">
                  <c:v>96</c:v>
                </c:pt>
                <c:pt idx="2">
                  <c:v>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BA-447A-B71D-0F49BB0E251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2024 г. (814 чел)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(1).xlsx]Лист1'!$F$32:$F$34</c:f>
              <c:numCache>
                <c:formatCode>General</c:formatCode>
                <c:ptCount val="3"/>
                <c:pt idx="0">
                  <c:v>353</c:v>
                </c:pt>
                <c:pt idx="1">
                  <c:v>266</c:v>
                </c:pt>
                <c:pt idx="2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914-BC36-A82B99F46881}"/>
            </c:ext>
          </c:extLst>
        </c:ser>
        <c:ser>
          <c:idx val="0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554-4914-BC36-A82B99F468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554-4914-BC36-A82B99F468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554-4914-BC36-A82B99F468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'[Котиеву отчет по приему 2022-2024 (1).xlsx]Лист1'!$B$32:$B$34</c:f>
              <c:strCache>
                <c:ptCount val="3"/>
                <c:pt idx="0">
                  <c:v>По ЕГЭ</c:v>
                </c:pt>
                <c:pt idx="1">
                  <c:v>На базе СПО</c:v>
                </c:pt>
                <c:pt idx="2">
                  <c:v>Иностранцы</c:v>
                </c:pt>
              </c:strCache>
            </c:strRef>
          </c:cat>
          <c:val>
            <c:numRef>
              <c:f>'[Котиеву отчет по приему 2022-2024 (1).xlsx]Лист1'!$D$32:$D$34</c:f>
              <c:numCache>
                <c:formatCode>General</c:formatCode>
                <c:ptCount val="3"/>
                <c:pt idx="0">
                  <c:v>464</c:v>
                </c:pt>
                <c:pt idx="1">
                  <c:v>96</c:v>
                </c:pt>
                <c:pt idx="2">
                  <c:v>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554-4914-BC36-A82B99F4688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>
                <a:effectLst/>
              </a:rPr>
              <a:t>Средний балл ЕГЭ </a:t>
            </a:r>
            <a:endParaRPr lang="ru-RU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2022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64E-2"/>
                  <c:y val="-1.9635520506624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03-4DC8-A0F8-9EF227D4AF77}"/>
                </c:ext>
              </c:extLst>
            </c:dLbl>
            <c:dLbl>
              <c:idx val="1"/>
              <c:layout>
                <c:manualLayout>
                  <c:x val="1.9444444444444445E-2"/>
                  <c:y val="-2.7218333183361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03-4DC8-A0F8-9EF227D4AF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(1).xlsx]Лист1'!$X$15:$X$16</c:f>
              <c:strCache>
                <c:ptCount val="2"/>
                <c:pt idx="0">
                  <c:v>Бюджет</c:v>
                </c:pt>
                <c:pt idx="1">
                  <c:v>Внебюджет</c:v>
                </c:pt>
              </c:strCache>
            </c:strRef>
          </c:cat>
          <c:val>
            <c:numRef>
              <c:f>'[Котиеву отчет по приему 2022-2024 (1).xlsx]Лист1'!$B$23:$B$24</c:f>
              <c:numCache>
                <c:formatCode>General</c:formatCode>
                <c:ptCount val="2"/>
                <c:pt idx="0">
                  <c:v>66.650000000000006</c:v>
                </c:pt>
                <c:pt idx="1">
                  <c:v>67.72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3-4DC8-A0F8-9EF227D4AF77}"/>
            </c:ext>
          </c:extLst>
        </c:ser>
        <c:ser>
          <c:idx val="1"/>
          <c:order val="1"/>
          <c:tx>
            <c:v>2023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17105916238922E-2"/>
                  <c:y val="-9.7474578508135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03-4DC8-A0F8-9EF227D4AF77}"/>
                </c:ext>
              </c:extLst>
            </c:dLbl>
            <c:dLbl>
              <c:idx val="1"/>
              <c:layout>
                <c:manualLayout>
                  <c:x val="3.0555555555555454E-2"/>
                  <c:y val="-4.0841954929550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03-4DC8-A0F8-9EF227D4AF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(1).xlsx]Лист1'!$X$15:$X$16</c:f>
              <c:strCache>
                <c:ptCount val="2"/>
                <c:pt idx="0">
                  <c:v>Бюджет</c:v>
                </c:pt>
                <c:pt idx="1">
                  <c:v>Внебюджет</c:v>
                </c:pt>
              </c:strCache>
            </c:strRef>
          </c:cat>
          <c:val>
            <c:numRef>
              <c:f>'[Котиеву отчет по приему 2022-2024 (1).xlsx]Лист1'!$C$23:$C$24</c:f>
              <c:numCache>
                <c:formatCode>General</c:formatCode>
                <c:ptCount val="2"/>
                <c:pt idx="0">
                  <c:v>63.75</c:v>
                </c:pt>
                <c:pt idx="1">
                  <c:v>64.55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03-4DC8-A0F8-9EF227D4AF77}"/>
            </c:ext>
          </c:extLst>
        </c:ser>
        <c:ser>
          <c:idx val="2"/>
          <c:order val="2"/>
          <c:tx>
            <c:v>2024</c:v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333333333333284E-2"/>
                  <c:y val="-5.1518893429012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03-4DC8-A0F8-9EF227D4AF77}"/>
                </c:ext>
              </c:extLst>
            </c:dLbl>
            <c:dLbl>
              <c:idx val="1"/>
              <c:layout>
                <c:manualLayout>
                  <c:x val="2.7777777777777776E-2"/>
                  <c:y val="-2.7189422874342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03-4DC8-A0F8-9EF227D4AF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'[Котиеву отчет по приему 2022-2024 (1).xlsx]Лист1'!$X$15:$X$16</c:f>
              <c:strCache>
                <c:ptCount val="2"/>
                <c:pt idx="0">
                  <c:v>Бюджет</c:v>
                </c:pt>
                <c:pt idx="1">
                  <c:v>Внебюджет</c:v>
                </c:pt>
              </c:strCache>
            </c:strRef>
          </c:cat>
          <c:val>
            <c:numRef>
              <c:f>'[Котиеву отчет по приему 2022-2024 (1).xlsx]Лист1'!$D$23:$D$24</c:f>
              <c:numCache>
                <c:formatCode>General</c:formatCode>
                <c:ptCount val="2"/>
                <c:pt idx="0">
                  <c:v>65.62</c:v>
                </c:pt>
                <c:pt idx="1">
                  <c:v>62.94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03-4DC8-A0F8-9EF227D4AF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9281664"/>
        <c:axId val="109283200"/>
        <c:axId val="0"/>
      </c:bar3DChart>
      <c:catAx>
        <c:axId val="10928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283200"/>
        <c:crosses val="autoZero"/>
        <c:auto val="1"/>
        <c:lblAlgn val="ctr"/>
        <c:lblOffset val="100"/>
        <c:noMultiLvlLbl val="0"/>
      </c:catAx>
      <c:valAx>
        <c:axId val="10928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28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</a:t>
            </a:r>
            <a:r>
              <a:rPr lang="en-US"/>
              <a:t>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0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EF-4101-AE4D-552596657D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НЧИ.xlsx]Лист1'!$Y$13:$Y$15</c:f>
              <c:numCache>
                <c:formatCode>General</c:formatCode>
                <c:ptCount val="3"/>
                <c:pt idx="0">
                  <c:v>2675</c:v>
                </c:pt>
                <c:pt idx="1">
                  <c:v>0</c:v>
                </c:pt>
                <c:pt idx="2">
                  <c:v>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F-4101-AE4D-552596657D84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3888888888888888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EF-4101-AE4D-552596657D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НЧИ.xlsx]Лист1'!$Z$13:$Z$15</c:f>
              <c:numCache>
                <c:formatCode>General</c:formatCode>
                <c:ptCount val="3"/>
                <c:pt idx="0">
                  <c:v>1657</c:v>
                </c:pt>
                <c:pt idx="1">
                  <c:v>347</c:v>
                </c:pt>
                <c:pt idx="2">
                  <c:v>1167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EF-4101-AE4D-552596657D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09347584"/>
        <c:axId val="109349120"/>
        <c:axId val="0"/>
      </c:bar3DChart>
      <c:catAx>
        <c:axId val="109347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349120"/>
        <c:crosses val="autoZero"/>
        <c:auto val="1"/>
        <c:lblAlgn val="ctr"/>
        <c:lblOffset val="100"/>
        <c:noMultiLvlLbl val="0"/>
      </c:catAx>
      <c:valAx>
        <c:axId val="109349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934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2022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-1.388888888888894E-2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0D-4A30-97F4-28D65A1070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НЧИ.xlsx]Лист1'!$U$13:$U$15</c:f>
              <c:numCache>
                <c:formatCode>General</c:formatCode>
                <c:ptCount val="3"/>
                <c:pt idx="0">
                  <c:v>2724</c:v>
                </c:pt>
                <c:pt idx="1">
                  <c:v>19</c:v>
                </c:pt>
                <c:pt idx="2">
                  <c:v>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4E-4D4B-A7BB-C71ABA675AA5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9444444444444445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0D-4A30-97F4-28D65A1070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НЧИ.xlsx]Лист1'!$V$13:$V$15</c:f>
              <c:numCache>
                <c:formatCode>General</c:formatCode>
                <c:ptCount val="3"/>
                <c:pt idx="0">
                  <c:v>1916</c:v>
                </c:pt>
                <c:pt idx="1">
                  <c:v>237</c:v>
                </c:pt>
                <c:pt idx="2">
                  <c:v>1606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4E-4D4B-A7BB-C71ABA675A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09426176"/>
        <c:axId val="109427712"/>
        <c:axId val="0"/>
      </c:bar3DChart>
      <c:catAx>
        <c:axId val="109426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27712"/>
        <c:crosses val="autoZero"/>
        <c:auto val="1"/>
        <c:lblAlgn val="ctr"/>
        <c:lblOffset val="100"/>
        <c:noMultiLvlLbl val="0"/>
      </c:catAx>
      <c:valAx>
        <c:axId val="109427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942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</a:t>
            </a:r>
            <a:r>
              <a:rPr lang="en-US"/>
              <a:t>4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0"/>
                  <c:y val="-9.2592592592593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CC-4C3F-B0B5-F309DC4522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НЧИ.xlsx]Лист1'!$AC$13:$AC$15</c:f>
              <c:numCache>
                <c:formatCode>General</c:formatCode>
                <c:ptCount val="3"/>
                <c:pt idx="0">
                  <c:v>2467</c:v>
                </c:pt>
                <c:pt idx="1">
                  <c:v>0</c:v>
                </c:pt>
                <c:pt idx="2">
                  <c:v>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CC-4C3F-B0B5-F309DC45223C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5.5555555555555046E-3"/>
                  <c:y val="-2.7777777777777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8CC-4C3F-B0B5-F309DC4522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НЧИ.xlsx]Лист1'!$AD$13:$AD$15</c:f>
              <c:numCache>
                <c:formatCode>General</c:formatCode>
                <c:ptCount val="3"/>
                <c:pt idx="0">
                  <c:v>1425</c:v>
                </c:pt>
                <c:pt idx="1">
                  <c:v>457</c:v>
                </c:pt>
                <c:pt idx="2">
                  <c:v>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CC-4C3F-B0B5-F309DC4522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4256256"/>
        <c:axId val="64262144"/>
        <c:axId val="0"/>
      </c:bar3DChart>
      <c:catAx>
        <c:axId val="64256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262144"/>
        <c:crosses val="autoZero"/>
        <c:auto val="1"/>
        <c:lblAlgn val="ctr"/>
        <c:lblOffset val="100"/>
        <c:noMultiLvlLbl val="0"/>
      </c:catAx>
      <c:valAx>
        <c:axId val="64262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25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674803673458441"/>
          <c:y val="0.47352278929976727"/>
          <c:w val="0.17325196326541556"/>
          <c:h val="0.1938371413105266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2022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2.7918708634421217E-3"/>
                  <c:y val="-1.3840830449827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81-46E8-B53B-AA75BB8C8F0A}"/>
                </c:ext>
              </c:extLst>
            </c:dLbl>
            <c:dLbl>
              <c:idx val="2"/>
              <c:layout>
                <c:manualLayout>
                  <c:x val="2.7918708634421217E-3"/>
                  <c:y val="-2.306805074971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81-46E8-B53B-AA75BB8C8F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НЧИ.xlsx]Лист1'!$U$34:$U$36</c:f>
              <c:numCache>
                <c:formatCode>General</c:formatCode>
                <c:ptCount val="3"/>
                <c:pt idx="0">
                  <c:v>317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81-46E8-B53B-AA75BB8C8F0A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2.7918708634420706E-3"/>
                  <c:y val="-5.074971164936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81-46E8-B53B-AA75BB8C8F0A}"/>
                </c:ext>
              </c:extLst>
            </c:dLbl>
            <c:dLbl>
              <c:idx val="2"/>
              <c:layout>
                <c:manualLayout>
                  <c:x val="2.3730902339258036E-2"/>
                  <c:y val="-5.0749530011170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673578635461026E-2"/>
                      <c:h val="5.88929152022087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281-46E8-B53B-AA75BB8C8F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НЧИ.xlsx]Лист1'!$V$34:$V$36</c:f>
              <c:numCache>
                <c:formatCode>General</c:formatCode>
                <c:ptCount val="3"/>
                <c:pt idx="0">
                  <c:v>1308</c:v>
                </c:pt>
                <c:pt idx="1">
                  <c:v>101</c:v>
                </c:pt>
                <c:pt idx="2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81-46E8-B53B-AA75BB8C8F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4020864"/>
        <c:axId val="64022400"/>
        <c:axId val="0"/>
      </c:bar3DChart>
      <c:catAx>
        <c:axId val="64020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22400"/>
        <c:crosses val="autoZero"/>
        <c:auto val="1"/>
        <c:lblAlgn val="ctr"/>
        <c:lblOffset val="100"/>
        <c:noMultiLvlLbl val="0"/>
      </c:catAx>
      <c:valAx>
        <c:axId val="64022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02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</a:t>
            </a:r>
            <a:r>
              <a:rPr lang="en-US"/>
              <a:t>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5.5837417268842435E-3"/>
                  <c:y val="-1.3840830449827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DA-469F-B5F4-7D9856EE1621}"/>
                </c:ext>
              </c:extLst>
            </c:dLbl>
            <c:dLbl>
              <c:idx val="2"/>
              <c:layout>
                <c:manualLayout>
                  <c:x val="-5.5837417268842435E-3"/>
                  <c:y val="-1.845444059976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DA-469F-B5F4-7D9856EE1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НЧИ.xlsx]Лист1'!$Y$34:$Y$36</c:f>
              <c:numCache>
                <c:formatCode>General</c:formatCode>
                <c:ptCount val="3"/>
                <c:pt idx="0">
                  <c:v>310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A-469F-B5F4-7D9856EE1621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2.7918708634421217E-2"/>
                  <c:y val="-5.074971164936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DA-469F-B5F4-7D9856EE1621}"/>
                </c:ext>
              </c:extLst>
            </c:dLbl>
            <c:dLbl>
              <c:idx val="2"/>
              <c:layout>
                <c:manualLayout>
                  <c:x val="2.5126837770979096E-2"/>
                  <c:y val="-4.1522491349480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DA-469F-B5F4-7D9856EE1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НЧИ.xlsx]Лист1'!$Z$34:$Z$36</c:f>
              <c:numCache>
                <c:formatCode>General</c:formatCode>
                <c:ptCount val="3"/>
                <c:pt idx="0">
                  <c:v>1102</c:v>
                </c:pt>
                <c:pt idx="1">
                  <c:v>90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DA-469F-B5F4-7D9856EE16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4083840"/>
        <c:axId val="64085376"/>
        <c:axId val="0"/>
      </c:bar3DChart>
      <c:catAx>
        <c:axId val="64083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85376"/>
        <c:crosses val="autoZero"/>
        <c:auto val="1"/>
        <c:lblAlgn val="ctr"/>
        <c:lblOffset val="100"/>
        <c:noMultiLvlLbl val="0"/>
      </c:catAx>
      <c:valAx>
        <c:axId val="64085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08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</a:t>
            </a:r>
            <a:r>
              <a:rPr lang="en-US"/>
              <a:t>4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'[Показатели ОД НЧИ.xlsx]Лист1'!$U$12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2.7918708634421217E-3"/>
                  <c:y val="-1.3840830449827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F3-4A2E-BFB9-6B9DDEF7529B}"/>
                </c:ext>
              </c:extLst>
            </c:dLbl>
            <c:dLbl>
              <c:idx val="2"/>
              <c:layout>
                <c:manualLayout>
                  <c:x val="-8.3756125903263652E-3"/>
                  <c:y val="-1.384083044982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F3-4A2E-BFB9-6B9DDEF752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НЧИ.xlsx]Лист1'!$AC$34:$AC$36</c:f>
              <c:numCache>
                <c:formatCode>General</c:formatCode>
                <c:ptCount val="3"/>
                <c:pt idx="0">
                  <c:v>241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3-4A2E-BFB9-6B9DDEF7529B}"/>
            </c:ext>
          </c:extLst>
        </c:ser>
        <c:ser>
          <c:idx val="1"/>
          <c:order val="1"/>
          <c:tx>
            <c:strRef>
              <c:f>'[Показатели ОД НЧИ.xlsx]Лист1'!$V$12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8.3756125903263149E-3"/>
                  <c:y val="-4.1522491349480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3-4A2E-BFB9-6B9DDEF7529B}"/>
                </c:ext>
              </c:extLst>
            </c:dLbl>
            <c:dLbl>
              <c:idx val="2"/>
              <c:layout>
                <c:manualLayout>
                  <c:x val="1.9543096044094852E-2"/>
                  <c:y val="-3.690888119953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F3-4A2E-BFB9-6B9DDEF752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'[Показатели ОД НЧИ.xlsx]Лист1'!$T$13:$T$15</c:f>
              <c:strCache>
                <c:ptCount val="3"/>
                <c:pt idx="0">
                  <c:v>Очная форма</c:v>
                </c:pt>
                <c:pt idx="1">
                  <c:v>Очно-заочная форма</c:v>
                </c:pt>
                <c:pt idx="2">
                  <c:v>Заочная форма</c:v>
                </c:pt>
              </c:strCache>
            </c:strRef>
          </c:cat>
          <c:val>
            <c:numRef>
              <c:f>'[Показатели ОД НЧИ.xlsx]Лист1'!$AD$34:$AD$36</c:f>
              <c:numCache>
                <c:formatCode>General</c:formatCode>
                <c:ptCount val="3"/>
                <c:pt idx="0">
                  <c:v>880</c:v>
                </c:pt>
                <c:pt idx="1">
                  <c:v>110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F3-4A2E-BFB9-6B9DDEF752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4138624"/>
        <c:axId val="64140416"/>
        <c:axId val="0"/>
      </c:bar3DChart>
      <c:catAx>
        <c:axId val="64138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140416"/>
        <c:crosses val="autoZero"/>
        <c:auto val="1"/>
        <c:lblAlgn val="ctr"/>
        <c:lblOffset val="100"/>
        <c:noMultiLvlLbl val="0"/>
      </c:catAx>
      <c:valAx>
        <c:axId val="64140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13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Очная форма обучения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Лист1!$U$12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Лист1!$T$55:$T$57</c:f>
              <c:strCache>
                <c:ptCount val="3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Лист1!$U$55:$U$57</c:f>
              <c:numCache>
                <c:formatCode>General</c:formatCode>
                <c:ptCount val="3"/>
                <c:pt idx="0">
                  <c:v>284</c:v>
                </c:pt>
                <c:pt idx="1">
                  <c:v>303</c:v>
                </c:pt>
                <c:pt idx="2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C-48AD-8413-06D01ADF7B06}"/>
            </c:ext>
          </c:extLst>
        </c:ser>
        <c:ser>
          <c:idx val="1"/>
          <c:order val="1"/>
          <c:tx>
            <c:strRef>
              <c:f>Лист1!$V$12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Лист1!$T$55:$T$57</c:f>
              <c:strCache>
                <c:ptCount val="3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Лист1!$V$55:$V$57</c:f>
              <c:numCache>
                <c:formatCode>General</c:formatCode>
                <c:ptCount val="3"/>
                <c:pt idx="0">
                  <c:v>1019</c:v>
                </c:pt>
                <c:pt idx="1">
                  <c:v>1358</c:v>
                </c:pt>
                <c:pt idx="2">
                  <c:v>1659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C-48AD-8413-06D01ADF7B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64892928"/>
        <c:axId val="64894464"/>
        <c:axId val="0"/>
      </c:bar3DChart>
      <c:catAx>
        <c:axId val="648929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894464"/>
        <c:crosses val="autoZero"/>
        <c:auto val="1"/>
        <c:lblAlgn val="ctr"/>
        <c:lblOffset val="100"/>
        <c:noMultiLvlLbl val="0"/>
      </c:catAx>
      <c:valAx>
        <c:axId val="64894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8929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'[Показатели ОД НЧИ (1) (1).xlsx]Лист1'!$B$35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'[Показатели ОД НЧИ (1) (1).xlsx]Лист1'!$A$36:$A$38</c:f>
              <c:strCache>
                <c:ptCount val="3"/>
                <c:pt idx="0">
                  <c:v>НПР всего</c:v>
                </c:pt>
                <c:pt idx="1">
                  <c:v>НПР с ученой степенью</c:v>
                </c:pt>
                <c:pt idx="2">
                  <c:v>НПР моложе 39 лет</c:v>
                </c:pt>
              </c:strCache>
            </c:strRef>
          </c:cat>
          <c:val>
            <c:numRef>
              <c:f>'[Показатели ОД НЧИ (1) (1).xlsx]Лист1'!$B$36:$B$38</c:f>
              <c:numCache>
                <c:formatCode>General</c:formatCode>
                <c:ptCount val="3"/>
                <c:pt idx="0">
                  <c:v>299</c:v>
                </c:pt>
                <c:pt idx="1">
                  <c:v>258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1-4E55-9F46-D588EAAEDEA9}"/>
            </c:ext>
          </c:extLst>
        </c:ser>
        <c:ser>
          <c:idx val="1"/>
          <c:order val="1"/>
          <c:tx>
            <c:strRef>
              <c:f>'[Показатели ОД НЧИ (1) (1).xlsx]Лист1'!$C$35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'[Показатели ОД НЧИ (1) (1).xlsx]Лист1'!$A$36:$A$38</c:f>
              <c:strCache>
                <c:ptCount val="3"/>
                <c:pt idx="0">
                  <c:v>НПР всего</c:v>
                </c:pt>
                <c:pt idx="1">
                  <c:v>НПР с ученой степенью</c:v>
                </c:pt>
                <c:pt idx="2">
                  <c:v>НПР моложе 39 лет</c:v>
                </c:pt>
              </c:strCache>
            </c:strRef>
          </c:cat>
          <c:val>
            <c:numRef>
              <c:f>'[Показатели ОД НЧИ (1) (1).xlsx]Лист1'!$C$36:$C$38</c:f>
              <c:numCache>
                <c:formatCode>General</c:formatCode>
                <c:ptCount val="3"/>
                <c:pt idx="0">
                  <c:v>311</c:v>
                </c:pt>
                <c:pt idx="1">
                  <c:v>258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41-4E55-9F46-D588EAAEDEA9}"/>
            </c:ext>
          </c:extLst>
        </c:ser>
        <c:ser>
          <c:idx val="2"/>
          <c:order val="2"/>
          <c:tx>
            <c:strRef>
              <c:f>'[Показатели ОД НЧИ (1) (1).xlsx]Лист1'!$D$35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'[Показатели ОД НЧИ (1) (1).xlsx]Лист1'!$A$36:$A$38</c:f>
              <c:strCache>
                <c:ptCount val="3"/>
                <c:pt idx="0">
                  <c:v>НПР всего</c:v>
                </c:pt>
                <c:pt idx="1">
                  <c:v>НПР с ученой степенью</c:v>
                </c:pt>
                <c:pt idx="2">
                  <c:v>НПР моложе 39 лет</c:v>
                </c:pt>
              </c:strCache>
            </c:strRef>
          </c:cat>
          <c:val>
            <c:numRef>
              <c:f>'[Показатели ОД НЧИ (1) (1).xlsx]Лист1'!$D$36:$D$38</c:f>
              <c:numCache>
                <c:formatCode>General</c:formatCode>
                <c:ptCount val="3"/>
                <c:pt idx="0">
                  <c:v>303</c:v>
                </c:pt>
                <c:pt idx="1">
                  <c:v>234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41-4E55-9F46-D588EAAED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984576"/>
        <c:axId val="64986112"/>
        <c:axId val="64563840"/>
      </c:bar3DChart>
      <c:catAx>
        <c:axId val="6498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986112"/>
        <c:crosses val="autoZero"/>
        <c:auto val="1"/>
        <c:lblAlgn val="ctr"/>
        <c:lblOffset val="100"/>
        <c:noMultiLvlLbl val="0"/>
      </c:catAx>
      <c:valAx>
        <c:axId val="649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984576"/>
        <c:crosses val="autoZero"/>
        <c:crossBetween val="between"/>
      </c:valAx>
      <c:serAx>
        <c:axId val="645638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986112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'[Подготовительное отделение.xlsx]Лист1'!$B$6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'[Подготовительное отделение.xlsx]Лист1'!$C$5:$E$5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'[Подготовительное отделение.xlsx]Лист1'!$C$6:$E$6</c:f>
              <c:numCache>
                <c:formatCode>General</c:formatCode>
                <c:ptCount val="3"/>
                <c:pt idx="0">
                  <c:v>62</c:v>
                </c:pt>
                <c:pt idx="1">
                  <c:v>25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5-41DA-A9E1-62AB6D36FC7E}"/>
            </c:ext>
          </c:extLst>
        </c:ser>
        <c:ser>
          <c:idx val="1"/>
          <c:order val="1"/>
          <c:tx>
            <c:strRef>
              <c:f>'[Подготовительное отделение.xlsx]Лист1'!$B$7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'[Подготовительное отделение.xlsx]Лист1'!$C$5:$E$5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'[Подготовительное отделение.xlsx]Лист1'!$C$7:$E$7</c:f>
              <c:numCache>
                <c:formatCode>General</c:formatCode>
                <c:ptCount val="3"/>
                <c:pt idx="0">
                  <c:v>74</c:v>
                </c:pt>
                <c:pt idx="1">
                  <c:v>36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5-41DA-A9E1-62AB6D36FC7E}"/>
            </c:ext>
          </c:extLst>
        </c:ser>
        <c:ser>
          <c:idx val="2"/>
          <c:order val="2"/>
          <c:tx>
            <c:strRef>
              <c:f>'[Подготовительное отделение.xlsx]Лист1'!$B$8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'[Подготовительное отделение.xlsx]Лист1'!$C$5:$E$5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'[Подготовительное отделение.xlsx]Лист1'!$C$8:$E$8</c:f>
              <c:numCache>
                <c:formatCode>General</c:formatCode>
                <c:ptCount val="3"/>
                <c:pt idx="0">
                  <c:v>111</c:v>
                </c:pt>
                <c:pt idx="1">
                  <c:v>80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E5-41DA-A9E1-62AB6D36F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078016"/>
        <c:axId val="65079552"/>
        <c:axId val="65014848"/>
      </c:bar3DChart>
      <c:catAx>
        <c:axId val="6507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079552"/>
        <c:crosses val="autoZero"/>
        <c:auto val="1"/>
        <c:lblAlgn val="ctr"/>
        <c:lblOffset val="100"/>
        <c:noMultiLvlLbl val="0"/>
      </c:catAx>
      <c:valAx>
        <c:axId val="6507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078016"/>
        <c:crosses val="autoZero"/>
        <c:crossBetween val="between"/>
      </c:valAx>
      <c:serAx>
        <c:axId val="650148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079552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742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655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655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(6,2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873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(6,2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970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(6,2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82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47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(6,2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865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24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403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chart" Target="../charts/chart4.xml"/><Relationship Id="rId4" Type="http://schemas.openxmlformats.org/officeDocument/2006/relationships/image" Target="../media/image7.png"/><Relationship Id="rId9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6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chart" Target="../charts/chart8.xml"/><Relationship Id="rId4" Type="http://schemas.openxmlformats.org/officeDocument/2006/relationships/image" Target="../media/image6.png"/><Relationship Id="rId9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chart" Target="../charts/chart11.xml"/><Relationship Id="rId4" Type="http://schemas.openxmlformats.org/officeDocument/2006/relationships/image" Target="../media/image7.png"/><Relationship Id="rId9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03648" y="2655952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Отчет об образовательной деятельности института в 2024 году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3094"/>
            <a:ext cx="1043052" cy="1862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F03C67-1676-4924-9445-BB161D100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88731"/>
            <a:ext cx="3000025" cy="12267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96EFFE-4240-49EE-91CA-5B441C63A8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771551"/>
            <a:ext cx="1584176" cy="971955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5796135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1994628"/>
            <a:ext cx="525658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Отчет об образовательной деятельности института в 2024 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3507854"/>
            <a:ext cx="2670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Заместитель директора по образовательной деятельности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AZGumerov@kpfu.ru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39 71 37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665520"/>
            <a:ext cx="1837357" cy="351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5940152" y="2861523"/>
            <a:ext cx="2381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Гумеров </a:t>
            </a:r>
          </a:p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Айрат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Завдатович</a:t>
            </a:r>
            <a:endParaRPr lang="ru-RU" sz="16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2AB575-7C72-454E-BB40-D194FBE85258}"/>
              </a:ext>
            </a:extLst>
          </p:cNvPr>
          <p:cNvSpPr/>
          <p:nvPr/>
        </p:nvSpPr>
        <p:spPr>
          <a:xfrm>
            <a:off x="828092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EFA81C-8FBC-4F3E-AB76-37FE08B078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996" y="688644"/>
            <a:ext cx="572690" cy="351368"/>
          </a:xfrm>
          <a:prstGeom prst="rect">
            <a:avLst/>
          </a:prstGeom>
          <a:solidFill>
            <a:srgbClr val="00549F"/>
          </a:solidFill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приемных кампаний 2022-2024 гг. и план 2025 г.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55E0CDF-BE53-4FDA-A564-FCFAE7D74D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060550"/>
              </p:ext>
            </p:extLst>
          </p:nvPr>
        </p:nvGraphicFramePr>
        <p:xfrm>
          <a:off x="755576" y="987574"/>
          <a:ext cx="712879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приема на программы бакалавриата и специалитета по очной форме обучения 2022-2024 гг.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52786DB5-8ABE-4125-9FB0-70AABEB09D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144796"/>
              </p:ext>
            </p:extLst>
          </p:nvPr>
        </p:nvGraphicFramePr>
        <p:xfrm>
          <a:off x="107505" y="605669"/>
          <a:ext cx="3096344" cy="2110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2CD0420-4FD7-48A7-85B0-EEBA27BA6E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398444"/>
              </p:ext>
            </p:extLst>
          </p:nvPr>
        </p:nvGraphicFramePr>
        <p:xfrm>
          <a:off x="4499992" y="665590"/>
          <a:ext cx="2880320" cy="2122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F5552EE2-3963-45B6-A4E1-82C66AA82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466063"/>
              </p:ext>
            </p:extLst>
          </p:nvPr>
        </p:nvGraphicFramePr>
        <p:xfrm>
          <a:off x="251520" y="2644519"/>
          <a:ext cx="3024336" cy="2112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0" y="3207815"/>
            <a:ext cx="297087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/>
              <a:t>План приема 2025 г.</a:t>
            </a:r>
          </a:p>
          <a:p>
            <a:endParaRPr lang="ru-RU" sz="1400" dirty="0"/>
          </a:p>
          <a:p>
            <a:r>
              <a:rPr lang="ru-RU" sz="1400" dirty="0"/>
              <a:t>Бакалавриат, специалитет – 801 чел.</a:t>
            </a:r>
          </a:p>
          <a:p>
            <a:r>
              <a:rPr lang="ru-RU" sz="1400" dirty="0"/>
              <a:t>Иностранцы – 175 чел.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87089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Средний балл ЕГЭ 2022-2024 гг.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FCB0D67-9E53-41DE-A397-C7ED636376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9658"/>
              </p:ext>
            </p:extLst>
          </p:nvPr>
        </p:nvGraphicFramePr>
        <p:xfrm>
          <a:off x="1709936" y="897856"/>
          <a:ext cx="5238328" cy="3258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88176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«Проблемные» направления подготовки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4" name="TextBox 3"/>
          <p:cNvSpPr txBox="1"/>
          <p:nvPr/>
        </p:nvSpPr>
        <p:spPr>
          <a:xfrm>
            <a:off x="448749" y="1108757"/>
            <a:ext cx="78676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Конкурс по заявлениям с первым приоритетом </a:t>
            </a:r>
            <a:r>
              <a:rPr lang="en-US" dirty="0">
                <a:solidFill>
                  <a:srgbClr val="000000"/>
                </a:solidFill>
              </a:rPr>
              <a:t>&lt;</a:t>
            </a:r>
            <a:r>
              <a:rPr lang="tt-RU" dirty="0">
                <a:solidFill>
                  <a:srgbClr val="000000"/>
                </a:solidFill>
              </a:rPr>
              <a:t>1</a:t>
            </a:r>
          </a:p>
          <a:p>
            <a:pPr algn="ctr"/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22.03.01 Материаловедение и технологии материалов</a:t>
            </a:r>
          </a:p>
          <a:p>
            <a:r>
              <a:rPr lang="ru-RU" dirty="0">
                <a:solidFill>
                  <a:srgbClr val="000000"/>
                </a:solidFill>
              </a:rPr>
              <a:t>13.03.02 Электроэнергетика и электротехника (профиль: Наземный</a:t>
            </a:r>
          </a:p>
          <a:p>
            <a:r>
              <a:rPr lang="ru-RU" dirty="0">
                <a:solidFill>
                  <a:srgbClr val="000000"/>
                </a:solidFill>
              </a:rPr>
              <a:t> электротранспорт)</a:t>
            </a:r>
          </a:p>
          <a:p>
            <a:r>
              <a:rPr lang="ru-RU" dirty="0">
                <a:solidFill>
                  <a:srgbClr val="000000"/>
                </a:solidFill>
              </a:rPr>
              <a:t>15.03.05 Конструкторско-технологическое обеспечение машиностроительных</a:t>
            </a:r>
          </a:p>
          <a:p>
            <a:r>
              <a:rPr lang="ru-RU" dirty="0">
                <a:solidFill>
                  <a:srgbClr val="000000"/>
                </a:solidFill>
              </a:rPr>
              <a:t> производств</a:t>
            </a:r>
          </a:p>
          <a:p>
            <a:r>
              <a:rPr lang="ru-RU" dirty="0">
                <a:solidFill>
                  <a:srgbClr val="000000"/>
                </a:solidFill>
              </a:rPr>
              <a:t>13.03.03 Энергетическое машиностроение</a:t>
            </a:r>
          </a:p>
          <a:p>
            <a:r>
              <a:rPr lang="ru-RU" dirty="0">
                <a:solidFill>
                  <a:srgbClr val="000000"/>
                </a:solidFill>
              </a:rPr>
              <a:t>23.03.03 Эксплуатация транспортно-технологических машин и комплексов</a:t>
            </a:r>
          </a:p>
          <a:p>
            <a:r>
              <a:rPr lang="ru-RU" dirty="0">
                <a:solidFill>
                  <a:srgbClr val="000000"/>
                </a:solidFill>
              </a:rPr>
              <a:t>13.03.03 Теплоэнергетика и теплотехника</a:t>
            </a:r>
          </a:p>
          <a:p>
            <a:r>
              <a:rPr lang="ru-RU" dirty="0">
                <a:solidFill>
                  <a:srgbClr val="000000"/>
                </a:solidFill>
              </a:rPr>
              <a:t>16.03.03 Холодильная, криогенная техника и системы жизнеобеспечения</a:t>
            </a:r>
          </a:p>
          <a:p>
            <a:r>
              <a:rPr lang="ru-RU" dirty="0">
                <a:solidFill>
                  <a:srgbClr val="000000"/>
                </a:solidFill>
              </a:rPr>
              <a:t>15.03.02 Технологические машины и оборудование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34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26749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Образовательные программы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0FB6308-5E12-47CA-9E08-48677D841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086507"/>
              </p:ext>
            </p:extLst>
          </p:nvPr>
        </p:nvGraphicFramePr>
        <p:xfrm>
          <a:off x="395536" y="1426830"/>
          <a:ext cx="74989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997">
                  <a:extLst>
                    <a:ext uri="{9D8B030D-6E8A-4147-A177-3AD203B41FA5}">
                      <a16:colId xmlns:a16="http://schemas.microsoft.com/office/drawing/2014/main" val="3179660815"/>
                    </a:ext>
                  </a:extLst>
                </a:gridCol>
                <a:gridCol w="1023313">
                  <a:extLst>
                    <a:ext uri="{9D8B030D-6E8A-4147-A177-3AD203B41FA5}">
                      <a16:colId xmlns:a16="http://schemas.microsoft.com/office/drawing/2014/main" val="3118550184"/>
                    </a:ext>
                  </a:extLst>
                </a:gridCol>
                <a:gridCol w="1023313">
                  <a:extLst>
                    <a:ext uri="{9D8B030D-6E8A-4147-A177-3AD203B41FA5}">
                      <a16:colId xmlns:a16="http://schemas.microsoft.com/office/drawing/2014/main" val="4233260776"/>
                    </a:ext>
                  </a:extLst>
                </a:gridCol>
                <a:gridCol w="1023313">
                  <a:extLst>
                    <a:ext uri="{9D8B030D-6E8A-4147-A177-3AD203B41FA5}">
                      <a16:colId xmlns:a16="http://schemas.microsoft.com/office/drawing/2014/main" val="167525234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Программа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347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2022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3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Бакалавриат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31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Специалитет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9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Магистратура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Среднее профессиональное 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92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46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B1A929F0-67CF-4038-ADD6-FDCF310D80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786688"/>
              </p:ext>
            </p:extLst>
          </p:nvPr>
        </p:nvGraphicFramePr>
        <p:xfrm>
          <a:off x="3971679" y="543394"/>
          <a:ext cx="4438651" cy="2316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Контингент студентов (по отчетам ВПО-1 2022-2024 гг.)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C85479E9-6467-48AF-A5DC-D06E5CC681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957131"/>
              </p:ext>
            </p:extLst>
          </p:nvPr>
        </p:nvGraphicFramePr>
        <p:xfrm>
          <a:off x="4414" y="544849"/>
          <a:ext cx="4320480" cy="2348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EE4C216C-F8E5-4B86-8863-2FF44DAED7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006807"/>
              </p:ext>
            </p:extLst>
          </p:nvPr>
        </p:nvGraphicFramePr>
        <p:xfrm>
          <a:off x="1776610" y="2859782"/>
          <a:ext cx="4438651" cy="2211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876880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Контингент иностранных студентов (по отчетам ВПО-1 2022-2024 гг.)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EAA2B452-6643-4771-A7BE-ABCB9082D6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272864"/>
              </p:ext>
            </p:extLst>
          </p:nvPr>
        </p:nvGraphicFramePr>
        <p:xfrm>
          <a:off x="20333" y="580401"/>
          <a:ext cx="4263635" cy="239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5B5030FE-1B79-4ACC-9565-7C7C88505A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1865169"/>
              </p:ext>
            </p:extLst>
          </p:nvPr>
        </p:nvGraphicFramePr>
        <p:xfrm>
          <a:off x="3851920" y="583032"/>
          <a:ext cx="4464496" cy="239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D042104-3499-491C-80EC-A26CEF2B1C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204142"/>
              </p:ext>
            </p:extLst>
          </p:nvPr>
        </p:nvGraphicFramePr>
        <p:xfrm>
          <a:off x="1776610" y="2890604"/>
          <a:ext cx="4438651" cy="2252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512057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Контингент студентов СПО (по отчетам СПО-1 2022-2024 гг.)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928E356E-E764-44D9-8E70-09F2CA1FFA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283587"/>
              </p:ext>
            </p:extLst>
          </p:nvPr>
        </p:nvGraphicFramePr>
        <p:xfrm>
          <a:off x="1331640" y="843558"/>
          <a:ext cx="5400600" cy="324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78012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Научно-педагогические работники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C21D63B-A499-44FC-9230-1B9B15399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829570"/>
              </p:ext>
            </p:extLst>
          </p:nvPr>
        </p:nvGraphicFramePr>
        <p:xfrm>
          <a:off x="467544" y="583992"/>
          <a:ext cx="7560840" cy="4220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9051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26749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Образовательный процесс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0FB6308-5E12-47CA-9E08-48677D841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37281"/>
              </p:ext>
            </p:extLst>
          </p:nvPr>
        </p:nvGraphicFramePr>
        <p:xfrm>
          <a:off x="281148" y="1017871"/>
          <a:ext cx="7710636" cy="33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317966081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118550184"/>
                    </a:ext>
                  </a:extLst>
                </a:gridCol>
                <a:gridCol w="1157908">
                  <a:extLst>
                    <a:ext uri="{9D8B030D-6E8A-4147-A177-3AD203B41FA5}">
                      <a16:colId xmlns:a16="http://schemas.microsoft.com/office/drawing/2014/main" val="79174687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3326077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80553047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7525234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284981210"/>
                    </a:ext>
                  </a:extLst>
                </a:gridCol>
              </a:tblGrid>
              <a:tr h="74168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Подразделение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2021-2022 учебный год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2022-2023 учебный год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2023-2024 учебный год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347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Отч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Отч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Отч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4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ВТШ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252(5,8%) из них 93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242(6,2%) из них 113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313(8,3%) из них 108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31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ВШЭиП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39(1,6%) из них 21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65(2,6%) из них 48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122(5,6%) из них 98 </a:t>
                      </a:r>
                      <a:r>
                        <a:rPr lang="ru-RU" dirty="0" err="1"/>
                        <a:t>и.с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9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ИЭК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16(1,2%)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12(0,7%)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30(1,55%)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5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356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26749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Образовательный процесс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81C001-82EB-4F81-B00A-52EB907D4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03981"/>
              </p:ext>
            </p:extLst>
          </p:nvPr>
        </p:nvGraphicFramePr>
        <p:xfrm>
          <a:off x="395536" y="1263177"/>
          <a:ext cx="741682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8733405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19965702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0756279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33193439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693779031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/>
                        <a:t>Подразделение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Кол-во студентов на доп. сессии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32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Лето 22/23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Зима 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Лето 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Зима 24/25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44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ВТШ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492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ВШЭиП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30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ИЭК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104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70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26749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Образовательный процесс: результаты ГЭК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25E4E46-A86A-4391-B3A0-94C875A6A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09085"/>
              </p:ext>
            </p:extLst>
          </p:nvPr>
        </p:nvGraphicFramePr>
        <p:xfrm>
          <a:off x="187465" y="1765469"/>
          <a:ext cx="7977564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152">
                  <a:extLst>
                    <a:ext uri="{9D8B030D-6E8A-4147-A177-3AD203B41FA5}">
                      <a16:colId xmlns:a16="http://schemas.microsoft.com/office/drawing/2014/main" val="42599965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26810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01165839"/>
                    </a:ext>
                  </a:extLst>
                </a:gridCol>
                <a:gridCol w="621612">
                  <a:extLst>
                    <a:ext uri="{9D8B030D-6E8A-4147-A177-3AD203B41FA5}">
                      <a16:colId xmlns:a16="http://schemas.microsoft.com/office/drawing/2014/main" val="3024780998"/>
                    </a:ext>
                  </a:extLst>
                </a:gridCol>
                <a:gridCol w="602524">
                  <a:extLst>
                    <a:ext uri="{9D8B030D-6E8A-4147-A177-3AD203B41FA5}">
                      <a16:colId xmlns:a16="http://schemas.microsoft.com/office/drawing/2014/main" val="311293796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767160665"/>
                    </a:ext>
                  </a:extLst>
                </a:gridCol>
                <a:gridCol w="739168">
                  <a:extLst>
                    <a:ext uri="{9D8B030D-6E8A-4147-A177-3AD203B41FA5}">
                      <a16:colId xmlns:a16="http://schemas.microsoft.com/office/drawing/2014/main" val="694372427"/>
                    </a:ext>
                  </a:extLst>
                </a:gridCol>
                <a:gridCol w="628984">
                  <a:extLst>
                    <a:ext uri="{9D8B030D-6E8A-4147-A177-3AD203B41FA5}">
                      <a16:colId xmlns:a16="http://schemas.microsoft.com/office/drawing/2014/main" val="3866913721"/>
                    </a:ext>
                  </a:extLst>
                </a:gridCol>
                <a:gridCol w="937552">
                  <a:extLst>
                    <a:ext uri="{9D8B030D-6E8A-4147-A177-3AD203B41FA5}">
                      <a16:colId xmlns:a16="http://schemas.microsoft.com/office/drawing/2014/main" val="4129119269"/>
                    </a:ext>
                  </a:extLst>
                </a:gridCol>
                <a:gridCol w="783268">
                  <a:extLst>
                    <a:ext uri="{9D8B030D-6E8A-4147-A177-3AD203B41FA5}">
                      <a16:colId xmlns:a16="http://schemas.microsoft.com/office/drawing/2014/main" val="114033811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2022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154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 отличием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Неуд.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 отличием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Неуд.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 отличием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Неуд.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89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ВТШ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177(18%)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154(16%)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136(20%)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8325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ВШЭиП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105(22%)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131(24%)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122(25%)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8892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ИЭК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57(22%)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58(16%)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63(16%)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65629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75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Трудоустройство выпускников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DBDB60-CD24-4F29-870F-7C37F13DD1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88104"/>
            <a:ext cx="3695649" cy="246376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0FD87C5-33D7-4871-94BC-D02B775E2C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565" y="1186870"/>
            <a:ext cx="3695649" cy="24637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2F6028-F5D7-4EEF-8DA1-1F17F84D5B1A}"/>
              </a:ext>
            </a:extLst>
          </p:cNvPr>
          <p:cNvSpPr txBox="1"/>
          <p:nvPr/>
        </p:nvSpPr>
        <p:spPr>
          <a:xfrm>
            <a:off x="1043608" y="3939902"/>
            <a:ext cx="199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Ярмарка вакансий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B8BA9A-F166-4DC6-95F1-754E90FE3EDF}"/>
              </a:ext>
            </a:extLst>
          </p:cNvPr>
          <p:cNvSpPr txBox="1"/>
          <p:nvPr/>
        </p:nvSpPr>
        <p:spPr>
          <a:xfrm>
            <a:off x="4279321" y="3808954"/>
            <a:ext cx="361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Открытые лекции представителей </a:t>
            </a:r>
          </a:p>
          <a:p>
            <a:pPr algn="ctr"/>
            <a:r>
              <a:rPr lang="ru-RU" dirty="0"/>
              <a:t>работодателей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624" y="4515966"/>
            <a:ext cx="6046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Ежегодная Ярмарка вакансий запланирована на 13.03.2025</a:t>
            </a:r>
          </a:p>
        </p:txBody>
      </p:sp>
    </p:spTree>
    <p:extLst>
      <p:ext uri="{BB962C8B-B14F-4D97-AF65-F5344CB8AC3E}">
        <p14:creationId xmlns:p14="http://schemas.microsoft.com/office/powerpoint/2010/main" val="622824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26749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Подготовительное отделение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1F375F45-9945-4B79-A5DE-9B9532D5BB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340965"/>
              </p:ext>
            </p:extLst>
          </p:nvPr>
        </p:nvGraphicFramePr>
        <p:xfrm>
          <a:off x="323528" y="736932"/>
          <a:ext cx="7632848" cy="4189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035148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Образовательные программы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115E60-086A-450B-95A1-47565256CBD3}"/>
              </a:ext>
            </a:extLst>
          </p:cNvPr>
          <p:cNvSpPr txBox="1"/>
          <p:nvPr/>
        </p:nvSpPr>
        <p:spPr>
          <a:xfrm>
            <a:off x="467544" y="915566"/>
            <a:ext cx="70297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Обновление образовательных программ:</a:t>
            </a:r>
          </a:p>
          <a:p>
            <a:pPr marL="285750" indent="-285750">
              <a:buFontTx/>
              <a:buChar char="-"/>
            </a:pPr>
            <a:r>
              <a:rPr lang="ru-RU" dirty="0"/>
              <a:t>Увеличение аудиторной нагрузки до 27 часов (48 учебных планов)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Разработка «пятилетних» программ (23 учебных плана)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Обновление программ подготовки специалистов среднего звена</a:t>
            </a:r>
          </a:p>
          <a:p>
            <a:r>
              <a:rPr lang="ru-RU" dirty="0"/>
              <a:t> (4 учебных плана)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69481-A2E6-448C-9271-B293A7FC2669}"/>
              </a:ext>
            </a:extLst>
          </p:cNvPr>
          <p:cNvSpPr txBox="1"/>
          <p:nvPr/>
        </p:nvSpPr>
        <p:spPr>
          <a:xfrm>
            <a:off x="484047" y="3838277"/>
            <a:ext cx="7554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Аккредитация: </a:t>
            </a:r>
          </a:p>
          <a:p>
            <a:pPr marL="285750" indent="-285750">
              <a:buFontTx/>
              <a:buChar char="-"/>
            </a:pPr>
            <a:r>
              <a:rPr lang="ru-RU" dirty="0"/>
              <a:t>1 специальности СПО (2 специальности запланированы на март 2025 г.)</a:t>
            </a:r>
          </a:p>
          <a:p>
            <a:pPr marL="285750" indent="-285750">
              <a:buFontTx/>
              <a:buChar char="-"/>
            </a:pPr>
            <a:r>
              <a:rPr lang="ru-RU" dirty="0"/>
              <a:t>1 направление подготовки магистратуры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EB51D-2B6B-449D-BF21-B06B842F9A4C}"/>
              </a:ext>
            </a:extLst>
          </p:cNvPr>
          <p:cNvSpPr txBox="1"/>
          <p:nvPr/>
        </p:nvSpPr>
        <p:spPr>
          <a:xfrm>
            <a:off x="474164" y="2464070"/>
            <a:ext cx="45673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Лицензирование: </a:t>
            </a:r>
          </a:p>
          <a:p>
            <a:pPr marL="285750" indent="-285750">
              <a:buFontTx/>
              <a:buChar char="-"/>
            </a:pPr>
            <a:r>
              <a:rPr lang="ru-RU" dirty="0"/>
              <a:t>4 специальности СПО</a:t>
            </a:r>
          </a:p>
          <a:p>
            <a:pPr marL="285750" indent="-285750">
              <a:buFontTx/>
              <a:buChar char="-"/>
            </a:pPr>
            <a:r>
              <a:rPr lang="ru-RU" dirty="0"/>
              <a:t>3 направления подготовки бакалавриата</a:t>
            </a:r>
          </a:p>
          <a:p>
            <a:pPr marL="285750" indent="-285750">
              <a:buFontTx/>
              <a:buChar char="-"/>
            </a:pPr>
            <a:r>
              <a:rPr lang="ru-RU" dirty="0"/>
              <a:t>1 направление подготовки магистратуры </a:t>
            </a:r>
          </a:p>
        </p:txBody>
      </p:sp>
    </p:spTree>
    <p:extLst>
      <p:ext uri="{BB962C8B-B14F-4D97-AF65-F5344CB8AC3E}">
        <p14:creationId xmlns:p14="http://schemas.microsoft.com/office/powerpoint/2010/main" val="1311030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PT Sans" panose="020B0503020203020204" pitchFamily="34" charset="-52"/>
              </a:rPr>
              <a:t>Контроль посещения занятий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29994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6518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58797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393990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297978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115E60-086A-450B-95A1-47565256CBD3}"/>
              </a:ext>
            </a:extLst>
          </p:cNvPr>
          <p:cNvSpPr txBox="1"/>
          <p:nvPr/>
        </p:nvSpPr>
        <p:spPr>
          <a:xfrm>
            <a:off x="467544" y="1086604"/>
            <a:ext cx="74888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/>
              <a:t>Введение журналов учета посещения занятий;</a:t>
            </a:r>
          </a:p>
          <a:p>
            <a:pPr marL="285750" indent="-285750">
              <a:buFontTx/>
              <a:buChar char="-"/>
            </a:pPr>
            <a:endParaRPr lang="ru-RU" sz="2400" dirty="0"/>
          </a:p>
          <a:p>
            <a:pPr marL="285750" indent="-285750">
              <a:buFontTx/>
              <a:buChar char="-"/>
            </a:pPr>
            <a:r>
              <a:rPr lang="ru-RU" sz="2400" dirty="0"/>
              <a:t>Совместная работа «преподаватель-куратор-</a:t>
            </a:r>
          </a:p>
          <a:p>
            <a:r>
              <a:rPr lang="ru-RU" sz="2400" dirty="0"/>
              <a:t>заместитель директора высшей школы»</a:t>
            </a:r>
          </a:p>
          <a:p>
            <a:pPr marL="285750" indent="-285750">
              <a:buFontTx/>
              <a:buChar char="-"/>
            </a:pPr>
            <a:endParaRPr lang="ru-RU" sz="2400" dirty="0"/>
          </a:p>
          <a:p>
            <a:pPr marL="285750" indent="-285750">
              <a:buFontTx/>
              <a:buChar char="-"/>
            </a:pPr>
            <a:r>
              <a:rPr lang="ru-RU" sz="2400" dirty="0"/>
              <a:t>Видеонаблюдение</a:t>
            </a:r>
          </a:p>
          <a:p>
            <a:pPr marL="285750" indent="-285750">
              <a:buFontTx/>
              <a:buChar char="-"/>
            </a:pPr>
            <a:endParaRPr lang="ru-RU" sz="2400" dirty="0"/>
          </a:p>
          <a:p>
            <a:pPr marL="285750" indent="-285750">
              <a:buFontTx/>
              <a:buChar char="-"/>
            </a:pPr>
            <a:r>
              <a:rPr lang="ru-RU" sz="2400" dirty="0"/>
              <a:t>Дисциплинарная комиссия</a:t>
            </a:r>
          </a:p>
        </p:txBody>
      </p:sp>
    </p:spTree>
    <p:extLst>
      <p:ext uri="{BB962C8B-B14F-4D97-AF65-F5344CB8AC3E}">
        <p14:creationId xmlns:p14="http://schemas.microsoft.com/office/powerpoint/2010/main" val="4280797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373815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Отчет об образовательной деятельности института в 2024 году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Гумеров Айрат </a:t>
            </a:r>
            <a:r>
              <a:rPr lang="ru-RU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Завдатович</a:t>
            </a:r>
            <a:endParaRPr lang="ru-RU" sz="14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образовательной деятельности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AZGumerov@kpfu.ru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+7 (8552) 39 71 37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DD35B2-0F3A-4D58-954D-7BD709B90A6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5079D4-EBC9-423C-90B3-43E7B9029E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176" y="761571"/>
            <a:ext cx="720454" cy="442027"/>
          </a:xfrm>
          <a:prstGeom prst="rect">
            <a:avLst/>
          </a:prstGeom>
          <a:solidFill>
            <a:srgbClr val="00549F"/>
          </a:solidFill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854</Words>
  <Application>Microsoft Office PowerPoint</Application>
  <PresentationFormat>Экран (16:9)</PresentationFormat>
  <Paragraphs>296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PT Sans</vt:lpstr>
      <vt:lpstr>PT Sans Caption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140</cp:revision>
  <dcterms:created xsi:type="dcterms:W3CDTF">2020-07-15T10:53:07Z</dcterms:created>
  <dcterms:modified xsi:type="dcterms:W3CDTF">2025-03-28T08:20:11Z</dcterms:modified>
</cp:coreProperties>
</file>