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5" r:id="rId5"/>
    <p:sldId id="289" r:id="rId6"/>
    <p:sldId id="293" r:id="rId7"/>
    <p:sldId id="278" r:id="rId8"/>
    <p:sldId id="281" r:id="rId9"/>
    <p:sldId id="283" r:id="rId10"/>
    <p:sldId id="290" r:id="rId11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39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6"/>
            <a:ext cx="2950475" cy="498772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6"/>
            <a:ext cx="2950475" cy="498772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40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401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6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20.06.2024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20.06.2024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20.06.2024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7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8" y="1415495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6866706" y="5196700"/>
            <a:ext cx="5020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Докладчик: Ганеева Ю.М.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9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17316" y="2828839"/>
            <a:ext cx="10757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кафедры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химии нефти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(базовая)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</a:rPr>
              <a:t>ИГиНГТ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23974" y="341488"/>
            <a:ext cx="10315575" cy="2131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Базовая кафедра </a:t>
            </a:r>
            <a:r>
              <a:rPr lang="ru-RU" kern="0" dirty="0" smtClean="0">
                <a:solidFill>
                  <a:prstClr val="black"/>
                </a:solidFill>
              </a:rPr>
              <a:t>химии </a:t>
            </a:r>
            <a:r>
              <a:rPr lang="ru-RU" kern="0" dirty="0">
                <a:solidFill>
                  <a:prstClr val="black"/>
                </a:solidFill>
              </a:rPr>
              <a:t>нефти осуществляет свою научно-педагогическую деятельность с 2015 г. в рамках Договора о создании совместной базовой кафедры Химии нефти № 0.1.1.55-16/100/14 от 06.08.2014 года, заключенного между КФУ и ИОФХ им. А.Е. Арбузова ФИЦ </a:t>
            </a:r>
            <a:r>
              <a:rPr lang="ru-RU" kern="0" dirty="0" err="1">
                <a:solidFill>
                  <a:prstClr val="black"/>
                </a:solidFill>
              </a:rPr>
              <a:t>КазНЦ</a:t>
            </a:r>
            <a:r>
              <a:rPr lang="ru-RU" kern="0" dirty="0">
                <a:solidFill>
                  <a:prstClr val="black"/>
                </a:solidFill>
              </a:rPr>
              <a:t> РАН.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b="1" kern="0" dirty="0">
                <a:solidFill>
                  <a:prstClr val="black"/>
                </a:solidFill>
              </a:rPr>
              <a:t>Базовая кафедра </a:t>
            </a:r>
            <a:r>
              <a:rPr lang="ru-RU" b="1" kern="0" dirty="0" smtClean="0">
                <a:solidFill>
                  <a:prstClr val="black"/>
                </a:solidFill>
              </a:rPr>
              <a:t>химия </a:t>
            </a:r>
            <a:r>
              <a:rPr lang="ru-RU" b="1" kern="0" dirty="0">
                <a:solidFill>
                  <a:prstClr val="black"/>
                </a:solidFill>
              </a:rPr>
              <a:t>нефти осуществляет реализацию образовательного процесса на основе усиления связей КФУ с  ИОФХ им. А.Е. Арбузова - обособленное структурное подразделение ФИЦ </a:t>
            </a:r>
            <a:r>
              <a:rPr lang="ru-RU" b="1" kern="0" dirty="0" err="1">
                <a:solidFill>
                  <a:prstClr val="black"/>
                </a:solidFill>
              </a:rPr>
              <a:t>КазНЦ</a:t>
            </a:r>
            <a:r>
              <a:rPr lang="ru-RU" b="1" kern="0" dirty="0">
                <a:solidFill>
                  <a:prstClr val="black"/>
                </a:solidFill>
              </a:rPr>
              <a:t> РАН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3973" y="2571378"/>
            <a:ext cx="10315575" cy="347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Деятельность базовой кафедры направлена на осуществление следующих задач: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Calibri"/>
              <a:cs typeface="Times New Roman"/>
            </a:endParaRP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осуществление образовательного процесса с целью адаптации профессиональных навыков и знаний в области химии нефти на лабораторном оборудовании ИОФХ им. А. Е. Арбузова – ОСП ФИЦ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КазНЦ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РАН;</a:t>
            </a: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организация и проведение занятий по учебным дисциплинам ведущими специалистами ИОФХ им. А. Е. Арбузова – ОСП ФИЦ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КазНЦ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РАН;</a:t>
            </a: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развитие научно-исследовательской работы по направлению деятельности Базовой кафедры с привлечением студентов, аспирантов и преподавателей КФУ;</a:t>
            </a: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организация и проведение практической подготовки обучающихся КФУ, направленной на формирование, закрепление, развитие умений и компетенций, включающей возможность проведения видов учебных занятий и осуществления научной деятельности в области химии нефти на оборудовании Института.</a:t>
            </a:r>
          </a:p>
        </p:txBody>
      </p:sp>
    </p:spTree>
    <p:extLst>
      <p:ext uri="{BB962C8B-B14F-4D97-AF65-F5344CB8AC3E}">
        <p14:creationId xmlns:p14="http://schemas.microsoft.com/office/powerpoint/2010/main" val="2698808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A49096-F9F4-4BAA-AC5F-B667E55BC470}"/>
              </a:ext>
            </a:extLst>
          </p:cNvPr>
          <p:cNvSpPr txBox="1"/>
          <p:nvPr/>
        </p:nvSpPr>
        <p:spPr>
          <a:xfrm>
            <a:off x="1767843" y="507615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C7AD706-59FC-481C-B64B-1DDA3BE4E0FC}"/>
              </a:ext>
            </a:extLst>
          </p:cNvPr>
          <p:cNvSpPr txBox="1"/>
          <p:nvPr/>
        </p:nvSpPr>
        <p:spPr>
          <a:xfrm>
            <a:off x="1844332" y="1315568"/>
            <a:ext cx="9118943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достижения:  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AutoNum type="arabicParenR"/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Созданы 2 ЦОР и 2 методических пособия.</a:t>
            </a:r>
          </a:p>
          <a:p>
            <a:pPr algn="just"/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Планируется создать методическое пособие «Химия нефти» и учебно-методическое пособие для практических занятий магистров направления 05.04.01 «Геология» по курсу «Методы геохимических исследований нефти и органического вещества пород» (Часть 2).</a:t>
            </a:r>
          </a:p>
          <a:p>
            <a:pPr algn="just"/>
            <a:endParaRPr lang="ru-RU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200" dirty="0" smtClean="0"/>
              <a:t>2)   Создан курс </a:t>
            </a:r>
            <a:r>
              <a:rPr lang="ru-RU" sz="2200" dirty="0"/>
              <a:t>«Методы геохимических исследований нефти и органического вещества пород</a:t>
            </a:r>
            <a:r>
              <a:rPr lang="ru-RU" sz="2200" dirty="0" smtClean="0"/>
              <a:t>». Планируется его дополнение и </a:t>
            </a:r>
            <a:r>
              <a:rPr lang="en-US" sz="2200" dirty="0" smtClean="0"/>
              <a:t> </a:t>
            </a:r>
            <a:r>
              <a:rPr lang="ru-RU" sz="2200" dirty="0" smtClean="0"/>
              <a:t>корректировка.</a:t>
            </a:r>
            <a:endParaRPr lang="ru-RU" sz="2200" b="1" dirty="0"/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8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8FD60F-C813-42DF-A82B-DB8F07F4119C}"/>
              </a:ext>
            </a:extLst>
          </p:cNvPr>
          <p:cNvSpPr txBox="1"/>
          <p:nvPr/>
        </p:nvSpPr>
        <p:spPr>
          <a:xfrm>
            <a:off x="1601835" y="22206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099E24-2F53-4DF3-9D9B-84C768BE8AB8}"/>
              </a:ext>
            </a:extLst>
          </p:cNvPr>
          <p:cNvSpPr txBox="1"/>
          <p:nvPr/>
        </p:nvSpPr>
        <p:spPr>
          <a:xfrm>
            <a:off x="1529443" y="1760448"/>
            <a:ext cx="1038932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Развитие направления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исследований,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посвященных составу нефти и органического вещества </a:t>
            </a:r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</a:rPr>
              <a:t>нефтематеринских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 пород.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.:</a:t>
            </a:r>
          </a:p>
          <a:p>
            <a:pPr marL="457200" indent="-457200" algn="just">
              <a:buAutoNum type="arabicParenR"/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Консультации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магистров и аспирантов, обучающихся по направлениям «Геология» и «Нефтегазовое дело», экспертиза научных проектов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AutoNum type="arabicParenR"/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Выполнение магистерских и бакалаврских работ в лаборатории ХГН с использованием оборудования ФИЦ </a:t>
            </a:r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</a:rPr>
              <a:t>КазНЦ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 РАН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AutoNum type="arabicParenR"/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Привлечение студентов к выполнению хоздоговорных работ и грантов РНФ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84666" y="261257"/>
            <a:ext cx="6252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spc="-30" dirty="0">
                <a:solidFill>
                  <a:srgbClr val="203864"/>
                </a:solidFill>
                <a:latin typeface="Calibri Light"/>
                <a:ea typeface="+mj-ea"/>
                <a:cs typeface="Calibri Light"/>
              </a:rPr>
              <a:t>Инновации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91196" y="1310912"/>
            <a:ext cx="99626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Привлечение сотрудников кафедры в качестве экспертов и консультантов докторских и кандидатских диссертационных работ по специальностям 1.4.12. Нефтехимия и 2.8.4. Разработка и эксплуатация нефтяных и газовых месторождений 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0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375955" y="18287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Кадры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133DBB-4BC9-4872-95BC-8BDD0B1B0BA2}"/>
              </a:ext>
            </a:extLst>
          </p:cNvPr>
          <p:cNvSpPr txBox="1"/>
          <p:nvPr/>
        </p:nvSpPr>
        <p:spPr>
          <a:xfrm>
            <a:off x="1375956" y="691157"/>
            <a:ext cx="996260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B5372457-5B5B-4AE4-8518-83CECAE2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sp>
        <p:nvSpPr>
          <p:cNvPr id="6" name="object 43">
            <a:extLst>
              <a:ext uri="{FF2B5EF4-FFF2-40B4-BE49-F238E27FC236}">
                <a16:creationId xmlns:a16="http://schemas.microsoft.com/office/drawing/2014/main" xmlns="" id="{4EEBB2F2-540F-4265-B11C-AF5EB1D430E8}"/>
              </a:ext>
            </a:extLst>
          </p:cNvPr>
          <p:cNvSpPr txBox="1"/>
          <p:nvPr/>
        </p:nvSpPr>
        <p:spPr>
          <a:xfrm>
            <a:off x="2238499" y="1322099"/>
            <a:ext cx="2014220" cy="4219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b="1" spc="5" dirty="0">
                <a:solidFill>
                  <a:srgbClr val="515151"/>
                </a:solidFill>
                <a:latin typeface="Arial"/>
                <a:cs typeface="Arial"/>
              </a:rPr>
              <a:t>С</a:t>
            </a:r>
            <a:r>
              <a:rPr sz="2650" b="1" spc="-65" dirty="0">
                <a:solidFill>
                  <a:srgbClr val="515151"/>
                </a:solidFill>
                <a:latin typeface="Arial"/>
                <a:cs typeface="Arial"/>
              </a:rPr>
              <a:t>о</a:t>
            </a:r>
            <a:r>
              <a:rPr sz="2650" b="1" spc="-40" dirty="0">
                <a:solidFill>
                  <a:srgbClr val="515151"/>
                </a:solidFill>
                <a:latin typeface="Arial"/>
                <a:cs typeface="Arial"/>
              </a:rPr>
              <a:t>т</a:t>
            </a:r>
            <a:r>
              <a:rPr sz="2650" b="1" spc="-15" dirty="0">
                <a:solidFill>
                  <a:srgbClr val="515151"/>
                </a:solidFill>
                <a:latin typeface="Arial"/>
                <a:cs typeface="Arial"/>
              </a:rPr>
              <a:t>р</a:t>
            </a:r>
            <a:r>
              <a:rPr sz="2650" b="1" spc="-85" dirty="0">
                <a:solidFill>
                  <a:srgbClr val="515151"/>
                </a:solidFill>
                <a:latin typeface="Arial"/>
                <a:cs typeface="Arial"/>
              </a:rPr>
              <a:t>у</a:t>
            </a:r>
            <a:r>
              <a:rPr sz="2650" b="1" spc="5" dirty="0">
                <a:solidFill>
                  <a:srgbClr val="515151"/>
                </a:solidFill>
                <a:latin typeface="Arial"/>
                <a:cs typeface="Arial"/>
              </a:rPr>
              <a:t>дн</a:t>
            </a:r>
            <a:r>
              <a:rPr sz="2650" b="1" spc="-5" dirty="0">
                <a:solidFill>
                  <a:srgbClr val="515151"/>
                </a:solidFill>
                <a:latin typeface="Arial"/>
                <a:cs typeface="Arial"/>
              </a:rPr>
              <a:t>и</a:t>
            </a:r>
            <a:r>
              <a:rPr sz="2650" b="1" spc="15" dirty="0">
                <a:solidFill>
                  <a:srgbClr val="515151"/>
                </a:solidFill>
                <a:latin typeface="Arial"/>
                <a:cs typeface="Arial"/>
              </a:rPr>
              <a:t>к</a:t>
            </a:r>
            <a:r>
              <a:rPr sz="2650" b="1" spc="5" dirty="0">
                <a:solidFill>
                  <a:srgbClr val="515151"/>
                </a:solidFill>
                <a:latin typeface="Arial"/>
                <a:cs typeface="Arial"/>
              </a:rPr>
              <a:t>и</a:t>
            </a:r>
            <a:endParaRPr sz="2650" dirty="0">
              <a:latin typeface="Arial"/>
              <a:cs typeface="Arial"/>
            </a:endParaRPr>
          </a:p>
        </p:txBody>
      </p:sp>
      <p:sp>
        <p:nvSpPr>
          <p:cNvPr id="7" name="object 57">
            <a:extLst>
              <a:ext uri="{FF2B5EF4-FFF2-40B4-BE49-F238E27FC236}">
                <a16:creationId xmlns:a16="http://schemas.microsoft.com/office/drawing/2014/main" xmlns="" id="{B2300603-CBE8-41A3-8D7F-C0B6405A73ED}"/>
              </a:ext>
            </a:extLst>
          </p:cNvPr>
          <p:cNvSpPr txBox="1"/>
          <p:nvPr/>
        </p:nvSpPr>
        <p:spPr>
          <a:xfrm>
            <a:off x="1505250" y="1987661"/>
            <a:ext cx="3517265" cy="13208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120"/>
              </a:spcBef>
            </a:pPr>
            <a:r>
              <a:rPr lang="ru-RU" sz="1850" b="1" spc="5" dirty="0">
                <a:solidFill>
                  <a:srgbClr val="002060"/>
                </a:solidFill>
                <a:latin typeface="Arial"/>
                <a:cs typeface="Arial"/>
              </a:rPr>
              <a:t>Л</a:t>
            </a:r>
            <a:r>
              <a:rPr sz="1850" b="1" spc="5" dirty="0" err="1">
                <a:solidFill>
                  <a:srgbClr val="002060"/>
                </a:solidFill>
                <a:latin typeface="Arial"/>
                <a:cs typeface="Arial"/>
              </a:rPr>
              <a:t>юди</a:t>
            </a:r>
            <a:r>
              <a:rPr sz="1850" b="1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10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ru-RU" sz="1850" b="1" spc="10" dirty="0">
                <a:solidFill>
                  <a:srgbClr val="002060"/>
                </a:solidFill>
                <a:latin typeface="Arial"/>
                <a:cs typeface="Arial"/>
              </a:rPr>
              <a:t> 3</a:t>
            </a:r>
            <a:endParaRPr sz="1850" dirty="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25"/>
              </a:spcBef>
            </a:pPr>
            <a:r>
              <a:rPr sz="1850" b="1" spc="10" dirty="0">
                <a:solidFill>
                  <a:srgbClr val="002060"/>
                </a:solidFill>
                <a:latin typeface="Arial"/>
                <a:cs typeface="Arial"/>
              </a:rPr>
              <a:t>НПР</a:t>
            </a:r>
            <a:r>
              <a:rPr sz="185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5" dirty="0">
                <a:solidFill>
                  <a:srgbClr val="002060"/>
                </a:solidFill>
                <a:latin typeface="Arial"/>
                <a:cs typeface="Arial"/>
              </a:rPr>
              <a:t>ставки</a:t>
            </a:r>
            <a:r>
              <a:rPr sz="1850" b="1" spc="-5" dirty="0">
                <a:solidFill>
                  <a:srgbClr val="002060"/>
                </a:solidFill>
                <a:latin typeface="Arial"/>
                <a:cs typeface="Arial"/>
              </a:rPr>
              <a:t> (осн.,</a:t>
            </a:r>
            <a:r>
              <a:rPr sz="1850" b="1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-30" dirty="0" err="1">
                <a:solidFill>
                  <a:srgbClr val="002060"/>
                </a:solidFill>
                <a:latin typeface="Arial"/>
                <a:cs typeface="Arial"/>
              </a:rPr>
              <a:t>вну</a:t>
            </a:r>
            <a:r>
              <a:rPr sz="1850" b="1" spc="-3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r>
              <a:rPr sz="1850" b="1" spc="5" dirty="0">
                <a:solidFill>
                  <a:srgbClr val="002060"/>
                </a:solidFill>
                <a:latin typeface="Arial"/>
                <a:cs typeface="Arial"/>
              </a:rPr>
              <a:t>)</a:t>
            </a:r>
            <a:r>
              <a:rPr sz="185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10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ru-RU" sz="1850" b="1" spc="10" dirty="0">
                <a:solidFill>
                  <a:srgbClr val="002060"/>
                </a:solidFill>
                <a:latin typeface="Arial"/>
                <a:cs typeface="Arial"/>
              </a:rPr>
              <a:t> 0,75</a:t>
            </a: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lang="ru-RU" sz="1850" b="1" spc="5" dirty="0">
                <a:solidFill>
                  <a:srgbClr val="002060"/>
                </a:solidFill>
                <a:latin typeface="Arial"/>
                <a:cs typeface="Arial"/>
              </a:rPr>
              <a:t>К</a:t>
            </a:r>
            <a:r>
              <a:rPr sz="1850" b="1" spc="5" dirty="0" err="1">
                <a:solidFill>
                  <a:srgbClr val="002060"/>
                </a:solidFill>
                <a:latin typeface="Arial"/>
                <a:cs typeface="Arial"/>
              </a:rPr>
              <a:t>андидаты</a:t>
            </a:r>
            <a:r>
              <a:rPr sz="185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5" dirty="0" err="1">
                <a:solidFill>
                  <a:srgbClr val="002060"/>
                </a:solidFill>
                <a:latin typeface="Arial"/>
                <a:cs typeface="Arial"/>
              </a:rPr>
              <a:t>наук</a:t>
            </a:r>
            <a:r>
              <a:rPr sz="185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10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ru-RU" sz="1850" b="1" spc="10" dirty="0">
                <a:solidFill>
                  <a:srgbClr val="002060"/>
                </a:solidFill>
                <a:latin typeface="Arial"/>
                <a:cs typeface="Arial"/>
              </a:rPr>
              <a:t>  1                                   </a:t>
            </a: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ru-RU" sz="1850" b="1" dirty="0">
                <a:solidFill>
                  <a:srgbClr val="002060"/>
                </a:solidFill>
                <a:latin typeface="Arial"/>
                <a:cs typeface="Arial"/>
              </a:rPr>
              <a:t>Д</a:t>
            </a:r>
            <a:r>
              <a:rPr sz="1850" b="1" dirty="0" err="1">
                <a:solidFill>
                  <a:srgbClr val="002060"/>
                </a:solidFill>
                <a:latin typeface="Arial"/>
                <a:cs typeface="Arial"/>
              </a:rPr>
              <a:t>октора</a:t>
            </a:r>
            <a:r>
              <a:rPr sz="185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5" dirty="0" err="1">
                <a:solidFill>
                  <a:srgbClr val="002060"/>
                </a:solidFill>
                <a:latin typeface="Arial"/>
                <a:cs typeface="Arial"/>
              </a:rPr>
              <a:t>наук</a:t>
            </a:r>
            <a:r>
              <a:rPr sz="185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850" b="1" spc="10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lang="ru-RU" sz="1850" b="1" spc="10" dirty="0">
                <a:solidFill>
                  <a:srgbClr val="002060"/>
                </a:solidFill>
                <a:latin typeface="Arial"/>
                <a:cs typeface="Arial"/>
              </a:rPr>
              <a:t> 2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019B3C9-2B7F-43F6-A56C-4A50C76DE4B6}"/>
              </a:ext>
            </a:extLst>
          </p:cNvPr>
          <p:cNvSpPr txBox="1"/>
          <p:nvPr/>
        </p:nvSpPr>
        <p:spPr>
          <a:xfrm>
            <a:off x="7622715" y="813821"/>
            <a:ext cx="44359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Публикационная активность:</a:t>
            </a:r>
          </a:p>
          <a:p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Scopus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sz="2200" b="1" dirty="0" err="1">
                <a:solidFill>
                  <a:schemeClr val="accent1">
                    <a:lumMod val="50000"/>
                  </a:schemeClr>
                </a:solidFill>
              </a:rPr>
              <a:t>WoS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– 40 статей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99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0311" y="2507547"/>
            <a:ext cx="64801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0" dirty="0">
                <a:solidFill>
                  <a:srgbClr val="00549F"/>
                </a:solidFill>
              </a:rPr>
              <a:t>Бл</a:t>
            </a:r>
            <a:r>
              <a:rPr sz="4800" spc="-229" dirty="0">
                <a:solidFill>
                  <a:srgbClr val="00549F"/>
                </a:solidFill>
              </a:rPr>
              <a:t>а</a:t>
            </a:r>
            <a:r>
              <a:rPr sz="4800" spc="-459" dirty="0">
                <a:solidFill>
                  <a:srgbClr val="00549F"/>
                </a:solidFill>
              </a:rPr>
              <a:t>г</a:t>
            </a:r>
            <a:r>
              <a:rPr sz="4800" spc="-210" dirty="0">
                <a:solidFill>
                  <a:srgbClr val="00549F"/>
                </a:solidFill>
              </a:rPr>
              <a:t>о</a:t>
            </a:r>
            <a:r>
              <a:rPr sz="4800" spc="-235" dirty="0">
                <a:solidFill>
                  <a:srgbClr val="00549F"/>
                </a:solidFill>
              </a:rPr>
              <a:t>д</a:t>
            </a:r>
            <a:r>
              <a:rPr sz="4800" spc="-190" dirty="0">
                <a:solidFill>
                  <a:srgbClr val="00549F"/>
                </a:solidFill>
              </a:rPr>
              <a:t>а</a:t>
            </a:r>
            <a:r>
              <a:rPr sz="4800" spc="-185" dirty="0">
                <a:solidFill>
                  <a:srgbClr val="00549F"/>
                </a:solidFill>
              </a:rPr>
              <a:t>рю</a:t>
            </a:r>
            <a:r>
              <a:rPr sz="4800" spc="-245" dirty="0">
                <a:solidFill>
                  <a:srgbClr val="00549F"/>
                </a:solidFill>
              </a:rPr>
              <a:t> </a:t>
            </a:r>
            <a:r>
              <a:rPr sz="4800" spc="-215" dirty="0">
                <a:solidFill>
                  <a:srgbClr val="00549F"/>
                </a:solidFill>
              </a:rPr>
              <a:t>за</a:t>
            </a:r>
            <a:r>
              <a:rPr sz="4800" spc="-240" dirty="0">
                <a:solidFill>
                  <a:srgbClr val="00549F"/>
                </a:solidFill>
              </a:rPr>
              <a:t> </a:t>
            </a:r>
            <a:r>
              <a:rPr sz="4800" spc="-235" dirty="0">
                <a:solidFill>
                  <a:srgbClr val="00549F"/>
                </a:solidFill>
              </a:rPr>
              <a:t>вни</a:t>
            </a:r>
            <a:r>
              <a:rPr sz="4800" spc="-295" dirty="0">
                <a:solidFill>
                  <a:srgbClr val="00549F"/>
                </a:solidFill>
              </a:rPr>
              <a:t>м</a:t>
            </a:r>
            <a:r>
              <a:rPr sz="4800" spc="-190" dirty="0">
                <a:solidFill>
                  <a:srgbClr val="00549F"/>
                </a:solidFill>
              </a:rPr>
              <a:t>а</a:t>
            </a:r>
            <a:r>
              <a:rPr sz="4800" spc="-295" dirty="0">
                <a:solidFill>
                  <a:srgbClr val="00549F"/>
                </a:solidFill>
              </a:rPr>
              <a:t>ние</a:t>
            </a:r>
            <a:endParaRPr sz="4800"/>
          </a:p>
        </p:txBody>
      </p:sp>
      <p:grpSp>
        <p:nvGrpSpPr>
          <p:cNvPr id="3" name="object 3"/>
          <p:cNvGrpSpPr/>
          <p:nvPr/>
        </p:nvGrpSpPr>
        <p:grpSpPr>
          <a:xfrm>
            <a:off x="2" y="0"/>
            <a:ext cx="1103631" cy="6858000"/>
            <a:chOff x="0" y="0"/>
            <a:chExt cx="110363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033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17348"/>
              <a:ext cx="737615" cy="7193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468" y="5934455"/>
              <a:ext cx="472427" cy="4709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047" y="5157215"/>
              <a:ext cx="335279" cy="3352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26087" y="6381151"/>
            <a:ext cx="2489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spc="10" dirty="0">
                <a:latin typeface="Tahoma"/>
                <a:cs typeface="Tahoma"/>
              </a:rPr>
              <a:t>32</a:t>
            </a:r>
            <a:r>
              <a:rPr sz="1050" spc="5" dirty="0">
                <a:latin typeface="Tahoma"/>
                <a:cs typeface="Tahoma"/>
              </a:rPr>
              <a:t>2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339" y="5522846"/>
            <a:ext cx="59753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spc="10" dirty="0">
                <a:latin typeface="Tahoma"/>
                <a:cs typeface="Tahoma"/>
              </a:rPr>
              <a:t>801</a:t>
            </a:r>
            <a:r>
              <a:rPr sz="1050" dirty="0">
                <a:latin typeface="Tahoma"/>
                <a:cs typeface="Tahoma"/>
              </a:rPr>
              <a:t>-</a:t>
            </a:r>
            <a:r>
              <a:rPr sz="1050" spc="10" dirty="0">
                <a:latin typeface="Tahoma"/>
                <a:cs typeface="Tahoma"/>
              </a:rPr>
              <a:t>1000</a:t>
            </a:r>
            <a:endParaRPr sz="105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171" y="4581148"/>
            <a:ext cx="701039" cy="3185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4204" y="6541744"/>
            <a:ext cx="17462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spc="10" dirty="0">
                <a:latin typeface="Tahoma"/>
                <a:cs typeface="Tahoma"/>
              </a:rPr>
              <a:t>4</a:t>
            </a:r>
            <a:r>
              <a:rPr sz="1050" spc="5" dirty="0">
                <a:latin typeface="Tahoma"/>
                <a:cs typeface="Tahoma"/>
              </a:rPr>
              <a:t>0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7CF38-C8DA-41CC-90D7-19B87D0B1F7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5f5be5a-0317-4c33-b4cf-edd04de31070"/>
    <ds:schemaRef ds:uri="http://purl.org/dc/elements/1.1/"/>
    <ds:schemaRef ds:uri="http://schemas.microsoft.com/office/2006/metadata/properties"/>
    <ds:schemaRef ds:uri="ca3c29d9-38b7-4bc7-908d-7dc65310443b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423</Words>
  <Application>Microsoft Office PowerPoint</Application>
  <PresentationFormat>Произвольный</PresentationFormat>
  <Paragraphs>65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126</cp:revision>
  <cp:lastPrinted>2024-06-06T12:47:02Z</cp:lastPrinted>
  <dcterms:created xsi:type="dcterms:W3CDTF">2022-05-17T06:19:58Z</dcterms:created>
  <dcterms:modified xsi:type="dcterms:W3CDTF">2024-06-20T09:21:43Z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