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7" r:id="rId2"/>
    <p:sldId id="263" r:id="rId3"/>
    <p:sldId id="264" r:id="rId4"/>
    <p:sldId id="300" r:id="rId5"/>
    <p:sldId id="306" r:id="rId6"/>
    <p:sldId id="305" r:id="rId7"/>
    <p:sldId id="258" r:id="rId8"/>
    <p:sldId id="259" r:id="rId9"/>
    <p:sldId id="296" r:id="rId10"/>
    <p:sldId id="297" r:id="rId11"/>
    <p:sldId id="295" r:id="rId12"/>
    <p:sldId id="293" r:id="rId13"/>
    <p:sldId id="265" r:id="rId14"/>
    <p:sldId id="294" r:id="rId15"/>
    <p:sldId id="291" r:id="rId16"/>
    <p:sldId id="292" r:id="rId17"/>
    <p:sldId id="286" r:id="rId18"/>
    <p:sldId id="289" r:id="rId19"/>
    <p:sldId id="288" r:id="rId20"/>
    <p:sldId id="287" r:id="rId21"/>
    <p:sldId id="290" r:id="rId22"/>
    <p:sldId id="299" r:id="rId23"/>
    <p:sldId id="267" r:id="rId24"/>
    <p:sldId id="268" r:id="rId25"/>
    <p:sldId id="307" r:id="rId26"/>
    <p:sldId id="302" r:id="rId27"/>
    <p:sldId id="284" r:id="rId28"/>
    <p:sldId id="270" r:id="rId29"/>
    <p:sldId id="285" r:id="rId30"/>
    <p:sldId id="260" r:id="rId31"/>
    <p:sldId id="273" r:id="rId32"/>
    <p:sldId id="274" r:id="rId33"/>
    <p:sldId id="303" r:id="rId34"/>
    <p:sldId id="261" r:id="rId35"/>
    <p:sldId id="308" r:id="rId36"/>
    <p:sldId id="309" r:id="rId37"/>
    <p:sldId id="275" r:id="rId38"/>
    <p:sldId id="283" r:id="rId39"/>
    <p:sldId id="277" r:id="rId40"/>
    <p:sldId id="276" r:id="rId41"/>
    <p:sldId id="262" r:id="rId42"/>
    <p:sldId id="278" r:id="rId43"/>
    <p:sldId id="279" r:id="rId44"/>
    <p:sldId id="281" r:id="rId45"/>
    <p:sldId id="280" r:id="rId46"/>
    <p:sldId id="304" r:id="rId4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8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EB8E9D-FE10-40CA-8082-FC35D7C3E0C7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75F5B6-D173-4BC5-9B0C-EEB4A61DEF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445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91472-7204-42CF-8E97-00F264B2EB41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6394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61918-C8AB-4164-B1E6-CE36C2847F49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DBF3F-62AA-4EAF-81E5-870742257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186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61918-C8AB-4164-B1E6-CE36C2847F49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DBF3F-62AA-4EAF-81E5-870742257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902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61918-C8AB-4164-B1E6-CE36C2847F49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DBF3F-62AA-4EAF-81E5-870742257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967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61918-C8AB-4164-B1E6-CE36C2847F49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DBF3F-62AA-4EAF-81E5-870742257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743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61918-C8AB-4164-B1E6-CE36C2847F49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DBF3F-62AA-4EAF-81E5-870742257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92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61918-C8AB-4164-B1E6-CE36C2847F49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DBF3F-62AA-4EAF-81E5-870742257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9028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61918-C8AB-4164-B1E6-CE36C2847F49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DBF3F-62AA-4EAF-81E5-870742257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1071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61918-C8AB-4164-B1E6-CE36C2847F49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DBF3F-62AA-4EAF-81E5-870742257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279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61918-C8AB-4164-B1E6-CE36C2847F49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DBF3F-62AA-4EAF-81E5-870742257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621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61918-C8AB-4164-B1E6-CE36C2847F49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DBF3F-62AA-4EAF-81E5-870742257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483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61918-C8AB-4164-B1E6-CE36C2847F49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DBF3F-62AA-4EAF-81E5-870742257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108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11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61918-C8AB-4164-B1E6-CE36C2847F49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7DBF3F-62AA-4EAF-81E5-870742257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858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Заболевания и передача инфекции</a:t>
            </a:r>
          </a:p>
        </p:txBody>
      </p:sp>
      <p:pic>
        <p:nvPicPr>
          <p:cNvPr id="1026" name="Picture 2" descr="C:\Users\Ольга\Desktop\images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492896"/>
            <a:ext cx="3809464" cy="2853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Ольга\Desktop\im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700808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Ольга\Desktop\image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437112"/>
            <a:ext cx="2827015" cy="2117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Ольга\Desktop\imag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88919"/>
            <a:ext cx="2286000" cy="20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Ольга\Desktop\image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6" y="4303299"/>
            <a:ext cx="265488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6240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ОСОБЕННОСТИ ИНФЕКЦИОННЫХ ЗАБОЛЕВАНИЙ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44752"/>
          </a:xfrm>
        </p:spPr>
        <p:txBody>
          <a:bodyPr>
            <a:normAutofit fontScale="55000" lnSpcReduction="20000"/>
          </a:bodyPr>
          <a:lstStyle/>
          <a:p>
            <a:r>
              <a:rPr lang="ru-RU" sz="2900" b="1" i="1" dirty="0"/>
              <a:t>Инфицирующая доза </a:t>
            </a:r>
            <a:r>
              <a:rPr lang="ru-RU" sz="2900" dirty="0"/>
              <a:t>– </a:t>
            </a:r>
            <a:r>
              <a:rPr lang="ru-RU" sz="2900" i="1" dirty="0"/>
              <a:t>минимальное количество микробных клеток, способных вызывать инфекционный процесс</a:t>
            </a:r>
            <a:r>
              <a:rPr lang="ru-RU" sz="2900" dirty="0"/>
              <a:t>.</a:t>
            </a:r>
            <a:br>
              <a:rPr lang="ru-RU" sz="2900" dirty="0"/>
            </a:br>
            <a:endParaRPr lang="ru-RU" sz="2900" dirty="0"/>
          </a:p>
          <a:p>
            <a:r>
              <a:rPr lang="ru-RU" sz="2900" b="1" i="1" dirty="0"/>
              <a:t>Входные ворота инфекции</a:t>
            </a:r>
            <a:r>
              <a:rPr lang="ru-RU" sz="2900" b="1" dirty="0"/>
              <a:t> </a:t>
            </a:r>
            <a:r>
              <a:rPr lang="ru-RU" sz="2900" dirty="0"/>
              <a:t>– </a:t>
            </a:r>
            <a:r>
              <a:rPr lang="ru-RU" sz="2900" i="1" dirty="0"/>
              <a:t>место проникновения возбудителя в организм человека через определенные ткани, лишенные физиологической защиты против конкретного вида возбудителя.</a:t>
            </a:r>
            <a:r>
              <a:rPr lang="ru-RU" sz="2900" dirty="0"/>
              <a:t/>
            </a:r>
            <a:br>
              <a:rPr lang="ru-RU" sz="2900" dirty="0"/>
            </a:br>
            <a:endParaRPr lang="ru-RU" sz="2900" dirty="0"/>
          </a:p>
          <a:p>
            <a:r>
              <a:rPr lang="ru-RU" sz="2900" b="1" i="1" dirty="0"/>
              <a:t>Очаг инфекции</a:t>
            </a:r>
            <a:r>
              <a:rPr lang="ru-RU" sz="2900" b="1" dirty="0"/>
              <a:t> </a:t>
            </a:r>
            <a:r>
              <a:rPr lang="ru-RU" sz="2900" dirty="0"/>
              <a:t>(очаговая инфекция) – размножение возбудителя в месте внедрения.</a:t>
            </a:r>
            <a:br>
              <a:rPr lang="ru-RU" sz="2900" dirty="0"/>
            </a:br>
            <a:endParaRPr lang="ru-RU" sz="2900" dirty="0"/>
          </a:p>
          <a:p>
            <a:r>
              <a:rPr lang="ru-RU" sz="2900" b="1" i="1" dirty="0" err="1"/>
              <a:t>Генерализованная</a:t>
            </a:r>
            <a:r>
              <a:rPr lang="ru-RU" sz="2900" b="1" i="1" dirty="0"/>
              <a:t> форма инфекции </a:t>
            </a:r>
            <a:r>
              <a:rPr lang="ru-RU" sz="2900" dirty="0"/>
              <a:t>- инфекция, при которой возбудитель распространяется по организму </a:t>
            </a:r>
            <a:r>
              <a:rPr lang="ru-RU" sz="2900" dirty="0" err="1"/>
              <a:t>лимфогенным</a:t>
            </a:r>
            <a:r>
              <a:rPr lang="ru-RU" sz="2900" dirty="0"/>
              <a:t> или гематогенным путем.</a:t>
            </a:r>
            <a:br>
              <a:rPr lang="ru-RU" sz="2900" dirty="0"/>
            </a:br>
            <a:endParaRPr lang="ru-RU" sz="2900" dirty="0"/>
          </a:p>
          <a:p>
            <a:r>
              <a:rPr lang="ru-RU" sz="2900" b="1" i="1" dirty="0"/>
              <a:t>Бактериемия </a:t>
            </a:r>
            <a:r>
              <a:rPr lang="ru-RU" sz="2900" dirty="0"/>
              <a:t>– циркуляция в крови бактерий.</a:t>
            </a:r>
            <a:br>
              <a:rPr lang="ru-RU" sz="2900" dirty="0"/>
            </a:br>
            <a:endParaRPr lang="ru-RU" sz="2900" dirty="0"/>
          </a:p>
          <a:p>
            <a:r>
              <a:rPr lang="ru-RU" sz="2900" b="1" i="1" dirty="0" err="1"/>
              <a:t>Фунгемия</a:t>
            </a:r>
            <a:r>
              <a:rPr lang="ru-RU" sz="2900" dirty="0"/>
              <a:t> - циркуляция в крови грибов.</a:t>
            </a:r>
            <a:br>
              <a:rPr lang="ru-RU" sz="2900" dirty="0"/>
            </a:br>
            <a:endParaRPr lang="ru-RU" sz="2900" dirty="0"/>
          </a:p>
          <a:p>
            <a:r>
              <a:rPr lang="ru-RU" sz="2900" b="1" i="1" dirty="0" err="1"/>
              <a:t>Вирусемия</a:t>
            </a:r>
            <a:r>
              <a:rPr lang="ru-RU" sz="2900" dirty="0"/>
              <a:t> - циркуляция в крови вирусов.</a:t>
            </a:r>
            <a:br>
              <a:rPr lang="ru-RU" sz="2900" dirty="0"/>
            </a:br>
            <a:endParaRPr lang="ru-RU" sz="2900" dirty="0"/>
          </a:p>
          <a:p>
            <a:r>
              <a:rPr lang="ru-RU" sz="2900" b="1" i="1" dirty="0" err="1"/>
              <a:t>Паразитемия</a:t>
            </a:r>
            <a:r>
              <a:rPr lang="ru-RU" sz="2900" dirty="0"/>
              <a:t> – циркуляция в крови простейших </a:t>
            </a:r>
            <a:r>
              <a:rPr lang="ru-RU" dirty="0"/>
              <a:t>и гельминтов.</a:t>
            </a:r>
          </a:p>
        </p:txBody>
      </p:sp>
    </p:spTree>
    <p:extLst>
      <p:ext uri="{BB962C8B-B14F-4D97-AF65-F5344CB8AC3E}">
        <p14:creationId xmlns:p14="http://schemas.microsoft.com/office/powerpoint/2010/main" val="3806889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Защитные механизмы организма</a:t>
            </a:r>
          </a:p>
        </p:txBody>
      </p:sp>
      <p:pic>
        <p:nvPicPr>
          <p:cNvPr id="6147" name="Picture 3" descr="C:\Users\Ольга\Desktop\301_r2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988840"/>
            <a:ext cx="6563245" cy="4508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9225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Ильинская\Desktop\1280px-Organs_of_the_Immune_System_by_AIDS.gov1-ru.svg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279521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3391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941168"/>
            <a:ext cx="8229600" cy="1582974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Лейкоциты</a:t>
            </a:r>
            <a:r>
              <a:rPr lang="ru-RU" b="1" dirty="0"/>
              <a:t> </a:t>
            </a:r>
            <a:r>
              <a:rPr lang="ru-RU" dirty="0"/>
              <a:t>делятся на 5 типов: </a:t>
            </a:r>
            <a:r>
              <a:rPr lang="ru-RU" b="1" dirty="0">
                <a:solidFill>
                  <a:srgbClr val="FF0000"/>
                </a:solidFill>
              </a:rPr>
              <a:t>нейтрофилы, лимфоциты, моноциты, эозинофилы и базофилы. </a:t>
            </a:r>
            <a:r>
              <a:rPr lang="ru-RU" dirty="0"/>
              <a:t>LYM (лимфоциты) — основные клетки иммунной системы человека. Лимфоциты — один из видов белых кровяных клеток, который производится в лимфатической системе и костном мозге.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382702" cy="4517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3896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0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1590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Заболевание – инфекция, сопровождающаяся патологическим процессом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114300" indent="0">
              <a:buNone/>
            </a:pPr>
            <a:r>
              <a:rPr lang="ru-RU" b="1" dirty="0">
                <a:solidFill>
                  <a:srgbClr val="FF0000"/>
                </a:solidFill>
              </a:rPr>
              <a:t>Механизмы передачи:</a:t>
            </a:r>
          </a:p>
          <a:p>
            <a:pPr marL="114300" indent="0">
              <a:buNone/>
            </a:pPr>
            <a:endParaRPr lang="ru-RU" dirty="0"/>
          </a:p>
          <a:p>
            <a:r>
              <a:rPr lang="ru-RU" b="1" i="1" dirty="0"/>
              <a:t>фекально-оральный - </a:t>
            </a:r>
            <a:r>
              <a:rPr lang="ru-RU" dirty="0"/>
              <a:t>возбудитель локализуется в кишечнике, передача алиментарным путем - с пищей, водой;</a:t>
            </a:r>
          </a:p>
          <a:p>
            <a:r>
              <a:rPr lang="ru-RU" b="1" i="1" dirty="0"/>
              <a:t>аэрогенный</a:t>
            </a:r>
            <a:r>
              <a:rPr lang="ru-RU" b="1" dirty="0"/>
              <a:t> </a:t>
            </a:r>
            <a:r>
              <a:rPr lang="ru-RU" dirty="0"/>
              <a:t>(</a:t>
            </a:r>
            <a:r>
              <a:rPr lang="ru-RU" i="1" dirty="0"/>
              <a:t>респираторный,</a:t>
            </a:r>
            <a:r>
              <a:rPr lang="ru-RU" dirty="0"/>
              <a:t> </a:t>
            </a:r>
            <a:r>
              <a:rPr lang="ru-RU" i="1" dirty="0"/>
              <a:t>воздушно-капельный, аспирационный</a:t>
            </a:r>
            <a:r>
              <a:rPr lang="ru-RU" dirty="0"/>
              <a:t>) </a:t>
            </a:r>
            <a:r>
              <a:rPr lang="ru-RU" b="1" dirty="0"/>
              <a:t>-</a:t>
            </a:r>
            <a:r>
              <a:rPr lang="ru-RU" dirty="0"/>
              <a:t> возбудитель локализуется в дыхательных путях, передается воздушно-капельным, воздушно-пылевым путем;</a:t>
            </a:r>
          </a:p>
          <a:p>
            <a:r>
              <a:rPr lang="ru-RU" b="1" i="1" dirty="0"/>
              <a:t>кровяной</a:t>
            </a:r>
            <a:r>
              <a:rPr lang="ru-RU" b="1" dirty="0"/>
              <a:t> </a:t>
            </a:r>
            <a:r>
              <a:rPr lang="ru-RU" dirty="0"/>
              <a:t>(</a:t>
            </a:r>
            <a:r>
              <a:rPr lang="ru-RU" b="1" i="1" dirty="0"/>
              <a:t>трансмиссивный</a:t>
            </a:r>
            <a:r>
              <a:rPr lang="ru-RU" dirty="0"/>
              <a:t>) </a:t>
            </a:r>
            <a:r>
              <a:rPr lang="ru-RU" b="1" dirty="0"/>
              <a:t>-</a:t>
            </a:r>
            <a:r>
              <a:rPr lang="ru-RU" dirty="0"/>
              <a:t> возбудитель локализуется в кровеносной системе (малярия, сыпной тиф), передается кровососущими насекомыми;</a:t>
            </a:r>
          </a:p>
          <a:p>
            <a:r>
              <a:rPr lang="ru-RU" b="1" i="1" dirty="0"/>
              <a:t>контактный - </a:t>
            </a:r>
            <a:r>
              <a:rPr lang="ru-RU" i="1" dirty="0"/>
              <a:t>возбудитель локализуется на наружных покровах (кожа и слизистые) </a:t>
            </a:r>
            <a:r>
              <a:rPr lang="ru-RU" b="1" i="1" dirty="0"/>
              <a:t>а) прямой</a:t>
            </a:r>
            <a:r>
              <a:rPr lang="ru-RU" i="1" dirty="0"/>
              <a:t>  - передача возбудителя происходит при непосредственном соприкосновении (венерические болезни),   </a:t>
            </a:r>
            <a:r>
              <a:rPr lang="ru-RU" b="1" i="1" dirty="0"/>
              <a:t> б) непрямой</a:t>
            </a:r>
            <a:r>
              <a:rPr lang="ru-RU" i="1" dirty="0"/>
              <a:t> - через зараженные предметы окружающей обстановки;</a:t>
            </a:r>
            <a:endParaRPr lang="ru-RU" dirty="0"/>
          </a:p>
          <a:p>
            <a:r>
              <a:rPr lang="ru-RU" b="1" i="1" dirty="0"/>
              <a:t>вертикальный - </a:t>
            </a:r>
            <a:r>
              <a:rPr lang="ru-RU" i="1" dirty="0"/>
              <a:t>передача возбудителя через плаценту плоду от инфицированной матери (внутриутробное заражение) при таких болезнях, как токсоплазмоз, краснуха, ВИЧ-инфекция, герпетическая инфекция и др.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4296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Заболевания, передаваемые через пищу и воду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6889265"/>
              </p:ext>
            </p:extLst>
          </p:nvPr>
        </p:nvGraphicFramePr>
        <p:xfrm>
          <a:off x="457200" y="1752600"/>
          <a:ext cx="8229600" cy="265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6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997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Заболевание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Возбудитель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Патогенез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Брюшной тиф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Salmonella </a:t>
                      </a:r>
                      <a:r>
                        <a:rPr lang="en-US" sz="1400" b="1" dirty="0" err="1"/>
                        <a:t>typhi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Размножение в ЖКТ-лимфа, кровь -желчные пути-ЖКТ (легкие, </a:t>
                      </a:r>
                      <a:r>
                        <a:rPr lang="ru-RU" sz="1400" dirty="0" err="1"/>
                        <a:t>кост</a:t>
                      </a:r>
                      <a:r>
                        <a:rPr lang="ru-RU" sz="1400" dirty="0"/>
                        <a:t>. Мозг)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Сальмонеллез, гастроэнтерит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Salmonella </a:t>
                      </a:r>
                      <a:r>
                        <a:rPr lang="en-US" sz="1400" b="1" dirty="0" err="1"/>
                        <a:t>thyphimurium</a:t>
                      </a:r>
                      <a:r>
                        <a:rPr lang="ru-RU" sz="1400" b="1" dirty="0"/>
                        <a:t>,</a:t>
                      </a:r>
                      <a:endParaRPr lang="en-US" sz="1400" b="1" dirty="0"/>
                    </a:p>
                    <a:p>
                      <a:r>
                        <a:rPr lang="ru-RU" sz="1400" b="1" dirty="0"/>
                        <a:t> </a:t>
                      </a:r>
                      <a:r>
                        <a:rPr lang="en-US" sz="1400" b="1" dirty="0"/>
                        <a:t>S. </a:t>
                      </a:r>
                      <a:r>
                        <a:rPr lang="en-US" sz="1400" b="1" dirty="0" err="1"/>
                        <a:t>choleraesius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«Паратиф» в ЖКТ,</a:t>
                      </a:r>
                    </a:p>
                    <a:p>
                      <a:r>
                        <a:rPr lang="ru-RU" sz="1400" dirty="0" err="1"/>
                        <a:t>Сальмонельный</a:t>
                      </a:r>
                      <a:r>
                        <a:rPr lang="ru-RU" sz="1400" baseline="0" dirty="0"/>
                        <a:t> сепсис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Холера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Vibrio </a:t>
                      </a:r>
                      <a:r>
                        <a:rPr lang="en-US" sz="1400" b="1" dirty="0" err="1"/>
                        <a:t>cholerae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В тонком кишечнике, выделяет</a:t>
                      </a:r>
                      <a:r>
                        <a:rPr lang="ru-RU" sz="1400" baseline="0" dirty="0"/>
                        <a:t> экзотоксин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Бактериальная дизентерия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err="1"/>
                        <a:t>Shigella</a:t>
                      </a:r>
                      <a:r>
                        <a:rPr lang="en-US" sz="1400" b="1" dirty="0"/>
                        <a:t> </a:t>
                      </a:r>
                      <a:r>
                        <a:rPr lang="en-US" sz="1400" b="1" dirty="0" err="1"/>
                        <a:t>dysenteriae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Подвздошная кишка, толстый кишечник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2050" name="Picture 2" descr="C:\Users\Ильинская\Desktop\Asiatic-cholera3-300x2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6293" y="4509120"/>
            <a:ext cx="3536186" cy="2264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Ильинская\Desktop\ti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640292"/>
            <a:ext cx="1500758" cy="199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Ильинская\Desktop\images7TUZ3S7W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640292"/>
            <a:ext cx="2390775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98243" y="6381328"/>
            <a:ext cx="750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Тиф</a:t>
            </a:r>
          </a:p>
        </p:txBody>
      </p:sp>
    </p:spTree>
    <p:extLst>
      <p:ext uri="{BB962C8B-B14F-4D97-AF65-F5344CB8AC3E}">
        <p14:creationId xmlns:p14="http://schemas.microsoft.com/office/powerpoint/2010/main" val="1276698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8712968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6160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178696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Брюшной тиф</a:t>
            </a: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87" y="3356992"/>
            <a:ext cx="4488435" cy="3268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 descr="https://upload.wikimedia.org/wikipedia/commons/thumb/b/be/Typhoid_inoculation2.jpg/240px-Typhoid_inoculation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435" y="4197084"/>
            <a:ext cx="3006080" cy="2204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504" y="1556792"/>
            <a:ext cx="43924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Заболевание может распространяться только в средах, где человеческие фекалии вступают в контакт с пищей или питьевой водой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436096" y="3538249"/>
            <a:ext cx="34563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Прививка против тифа в сельской школе. США, Техас, 1943 год.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37475" y="476672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Вакцина </a:t>
            </a:r>
            <a:r>
              <a:rPr lang="ru-RU" b="1" dirty="0" err="1">
                <a:solidFill>
                  <a:srgbClr val="FF0000"/>
                </a:solidFill>
              </a:rPr>
              <a:t>Вианвак</a:t>
            </a:r>
            <a:r>
              <a:rPr lang="ru-RU" dirty="0"/>
              <a:t> – это вакцина против брюшного тифа дает возможность выработать у человека устойчивый в течение трех лет иммунитет в отношении </a:t>
            </a:r>
            <a:r>
              <a:rPr lang="ru-RU" dirty="0" err="1"/>
              <a:t>Salmonella</a:t>
            </a:r>
            <a:r>
              <a:rPr lang="ru-RU" dirty="0"/>
              <a:t> </a:t>
            </a:r>
            <a:r>
              <a:rPr lang="ru-RU" dirty="0" err="1"/>
              <a:t>typhi</a:t>
            </a:r>
            <a:r>
              <a:rPr lang="ru-RU" dirty="0"/>
              <a:t>.  Для эффективной иммунизации достаточно одного введения препарата </a:t>
            </a:r>
            <a:r>
              <a:rPr lang="ru-RU" dirty="0" err="1"/>
              <a:t>Вианвак</a:t>
            </a:r>
            <a:r>
              <a:rPr lang="ru-RU" dirty="0"/>
              <a:t> (раствор капсульного полисахарида, извлеченного из </a:t>
            </a:r>
            <a:r>
              <a:rPr lang="ru-RU" dirty="0" err="1"/>
              <a:t>супернатанта</a:t>
            </a:r>
            <a:r>
              <a:rPr lang="ru-RU" dirty="0"/>
              <a:t> культуры </a:t>
            </a:r>
            <a:r>
              <a:rPr lang="ru-RU" dirty="0" err="1"/>
              <a:t>Salmonella</a:t>
            </a:r>
            <a:r>
              <a:rPr lang="ru-RU" dirty="0"/>
              <a:t> </a:t>
            </a:r>
            <a:r>
              <a:rPr lang="ru-RU" dirty="0" err="1"/>
              <a:t>typhi</a:t>
            </a:r>
            <a:r>
              <a:rPr lang="ru-RU" dirty="0"/>
              <a:t> )</a:t>
            </a:r>
          </a:p>
        </p:txBody>
      </p:sp>
    </p:spTree>
    <p:extLst>
      <p:ext uri="{BB962C8B-B14F-4D97-AF65-F5344CB8AC3E}">
        <p14:creationId xmlns:p14="http://schemas.microsoft.com/office/powerpoint/2010/main" val="374208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890664" cy="1143000"/>
          </a:xfrm>
        </p:spPr>
        <p:txBody>
          <a:bodyPr>
            <a:noAutofit/>
          </a:bodyPr>
          <a:lstStyle/>
          <a:p>
            <a:r>
              <a:rPr lang="en-US" sz="2400" b="1" i="1" dirty="0">
                <a:solidFill>
                  <a:srgbClr val="0070C0"/>
                </a:solidFill>
              </a:rPr>
              <a:t>Salmonella </a:t>
            </a:r>
            <a:r>
              <a:rPr lang="en-US" sz="2400" b="1" i="1" dirty="0" err="1">
                <a:solidFill>
                  <a:srgbClr val="0070C0"/>
                </a:solidFill>
              </a:rPr>
              <a:t>typhi</a:t>
            </a:r>
            <a:r>
              <a:rPr lang="en-US" sz="2400" b="1" i="1" dirty="0">
                <a:solidFill>
                  <a:srgbClr val="0070C0"/>
                </a:solidFill>
              </a:rPr>
              <a:t> </a:t>
            </a:r>
            <a:r>
              <a:rPr lang="en-US" sz="2400" b="1" dirty="0">
                <a:solidFill>
                  <a:srgbClr val="0070C0"/>
                </a:solidFill>
              </a:rPr>
              <a:t>(Salmonella </a:t>
            </a:r>
            <a:r>
              <a:rPr lang="en-US" sz="2400" b="1" dirty="0" err="1">
                <a:solidFill>
                  <a:srgbClr val="0070C0"/>
                </a:solidFill>
              </a:rPr>
              <a:t>enterica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серотип </a:t>
            </a:r>
            <a:r>
              <a:rPr lang="en-US" sz="2400" b="1" dirty="0" err="1">
                <a:solidFill>
                  <a:srgbClr val="0070C0"/>
                </a:solidFill>
              </a:rPr>
              <a:t>typhi</a:t>
            </a:r>
            <a:r>
              <a:rPr lang="en-US" sz="2400" b="1" dirty="0">
                <a:solidFill>
                  <a:srgbClr val="0070C0"/>
                </a:solidFill>
              </a:rPr>
              <a:t>)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28800"/>
            <a:ext cx="5328591" cy="4886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652120" y="188640"/>
            <a:ext cx="338437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</a:rPr>
              <a:t>НЕ ПУТАТЬ:</a:t>
            </a:r>
          </a:p>
          <a:p>
            <a:r>
              <a:rPr lang="ru-RU" sz="3200" dirty="0"/>
              <a:t>Сыпной тиф – </a:t>
            </a:r>
            <a:r>
              <a:rPr lang="ru-RU" sz="3200" dirty="0">
                <a:solidFill>
                  <a:srgbClr val="0070C0"/>
                </a:solidFill>
              </a:rPr>
              <a:t>риккетсии</a:t>
            </a:r>
          </a:p>
          <a:p>
            <a:r>
              <a:rPr lang="ru-RU" sz="3200" dirty="0"/>
              <a:t>Возвратный тиф – </a:t>
            </a:r>
            <a:r>
              <a:rPr lang="ru-RU" sz="3200" dirty="0">
                <a:solidFill>
                  <a:srgbClr val="0070C0"/>
                </a:solidFill>
              </a:rPr>
              <a:t>спирохеты рода </a:t>
            </a:r>
            <a:r>
              <a:rPr lang="en-US" sz="3200" i="1" dirty="0" err="1">
                <a:solidFill>
                  <a:srgbClr val="0070C0"/>
                </a:solidFill>
              </a:rPr>
              <a:t>Borrelia</a:t>
            </a:r>
            <a:endParaRPr lang="ru-RU" sz="3200" i="1" dirty="0">
              <a:solidFill>
                <a:srgbClr val="0070C0"/>
              </a:solidFill>
            </a:endParaRPr>
          </a:p>
        </p:txBody>
      </p:sp>
      <p:pic>
        <p:nvPicPr>
          <p:cNvPr id="10247" name="Picture 7" descr="Брюшной тиф [LifeBio.wiki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821" y="3392996"/>
            <a:ext cx="1522309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Отравление в «Империи Пиццы». Что такое сальмонелла и с чем её едят?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558" y="4869160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1407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Ильинская\Desktop\unname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0"/>
            <a:ext cx="6308878" cy="6768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Сальмонеллы — Википед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50" y="4437112"/>
            <a:ext cx="2619375" cy="220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404664"/>
            <a:ext cx="273630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Сальмоне́ллы</a:t>
            </a:r>
            <a:r>
              <a:rPr lang="ru-RU" dirty="0"/>
              <a:t> — род неспороносных бактерий, имеющих форму палочек. Род назван в честь американского ветеринара </a:t>
            </a:r>
            <a:r>
              <a:rPr lang="ru-RU" dirty="0" err="1"/>
              <a:t>Даниела</a:t>
            </a:r>
            <a:r>
              <a:rPr lang="ru-RU" dirty="0"/>
              <a:t> </a:t>
            </a:r>
            <a:r>
              <a:rPr lang="ru-RU" dirty="0" err="1"/>
              <a:t>Элмера</a:t>
            </a:r>
            <a:r>
              <a:rPr lang="ru-RU" dirty="0"/>
              <a:t> </a:t>
            </a:r>
            <a:r>
              <a:rPr lang="ru-RU" dirty="0" err="1"/>
              <a:t>Салмона</a:t>
            </a:r>
            <a:r>
              <a:rPr lang="ru-RU" dirty="0"/>
              <a:t>. Сальмонеллы, как правило, не ферментируют лактозу и патогенны для людей и других животных при пероральном введении.</a:t>
            </a:r>
          </a:p>
        </p:txBody>
      </p:sp>
    </p:spTree>
    <p:extLst>
      <p:ext uri="{BB962C8B-B14F-4D97-AF65-F5344CB8AC3E}">
        <p14:creationId xmlns:p14="http://schemas.microsoft.com/office/powerpoint/2010/main" val="2141039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                 </a:t>
            </a:r>
            <a:r>
              <a:rPr lang="ru-RU" dirty="0">
                <a:solidFill>
                  <a:srgbClr val="FF0000"/>
                </a:solidFill>
              </a:rPr>
              <a:t>ХОЛЕРА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Холера — это острое </a:t>
            </a:r>
            <a:r>
              <a:rPr lang="ru-RU" dirty="0" err="1"/>
              <a:t>диарейное</a:t>
            </a:r>
            <a:r>
              <a:rPr lang="ru-RU" dirty="0"/>
              <a:t> заболевание, которое при отсутствии лечения может через несколько часов закончиться смертельным исходом. </a:t>
            </a:r>
          </a:p>
          <a:p>
            <a:r>
              <a:rPr lang="ru-RU" dirty="0"/>
              <a:t>По оценкам, ежегодно происходит от 1,4 до 4,3 миллионов случаев заболевания холерой и 28 000–142 000 случаев смерти от холеры. </a:t>
            </a:r>
          </a:p>
          <a:p>
            <a:r>
              <a:rPr lang="ru-RU" dirty="0"/>
              <a:t>До 80% случаев заболевания можно успешно лечить оральными </a:t>
            </a:r>
            <a:r>
              <a:rPr lang="ru-RU" dirty="0" err="1"/>
              <a:t>регидратационными</a:t>
            </a:r>
            <a:r>
              <a:rPr lang="ru-RU" dirty="0"/>
              <a:t> солями.</a:t>
            </a:r>
          </a:p>
          <a:p>
            <a:r>
              <a:rPr lang="ru-RU" dirty="0"/>
              <a:t>Обеспечение безопасной воды и средств санитарии имеет решающее значение для уменьшения воздействия холеры и других болезней, передающихся через воду.</a:t>
            </a:r>
          </a:p>
          <a:p>
            <a:r>
              <a:rPr lang="ru-RU" dirty="0"/>
              <a:t>Оральные вакцины против — это дополнительные меры борьбы с холерой, которые не должны замещать традиционные меры борьбы. </a:t>
            </a:r>
          </a:p>
          <a:p>
            <a:endParaRPr lang="ru-RU" dirty="0"/>
          </a:p>
        </p:txBody>
      </p:sp>
      <p:pic>
        <p:nvPicPr>
          <p:cNvPr id="2050" name="Picture 2" descr="C:\Users\Ольга\Desktop\untitl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2656"/>
            <a:ext cx="3143250" cy="145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19747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-99392"/>
            <a:ext cx="9105615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26775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Ильинская\Desktop\img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357" y="0"/>
            <a:ext cx="91833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55134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Ильинская\Desktop\e6ff07dc35563f61fe6dc21d9850e463-800x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740"/>
            <a:ext cx="8928992" cy="673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04438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Известно более 140 </a:t>
            </a:r>
            <a:r>
              <a:rPr lang="ru-RU" dirty="0" err="1">
                <a:solidFill>
                  <a:srgbClr val="FF0000"/>
                </a:solidFill>
              </a:rPr>
              <a:t>серогрупп</a:t>
            </a:r>
            <a:r>
              <a:rPr lang="ru-RU" dirty="0">
                <a:solidFill>
                  <a:srgbClr val="FF0000"/>
                </a:solidFill>
              </a:rPr>
              <a:t> 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i="1" dirty="0" err="1">
                <a:solidFill>
                  <a:srgbClr val="FF0000"/>
                </a:solidFill>
              </a:rPr>
              <a:t>Vibrio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cholerae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78112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dirty="0" err="1"/>
              <a:t>Агглютинирующиеся</a:t>
            </a:r>
            <a:r>
              <a:rPr lang="ru-RU" dirty="0"/>
              <a:t> типовой холерной сывороткой О1 (</a:t>
            </a:r>
            <a:r>
              <a:rPr lang="ru-RU" i="1" dirty="0"/>
              <a:t>V. </a:t>
            </a:r>
            <a:r>
              <a:rPr lang="ru-RU" i="1" dirty="0" err="1"/>
              <a:t>cholerae</a:t>
            </a:r>
            <a:r>
              <a:rPr lang="ru-RU" i="1" dirty="0"/>
              <a:t> </a:t>
            </a:r>
            <a:r>
              <a:rPr lang="ru-RU" dirty="0"/>
              <a:t>O1)  </a:t>
            </a:r>
          </a:p>
          <a:p>
            <a:r>
              <a:rPr lang="ru-RU" dirty="0"/>
              <a:t>Не </a:t>
            </a:r>
            <a:r>
              <a:rPr lang="ru-RU" dirty="0" err="1"/>
              <a:t>агглютинирующиеся</a:t>
            </a:r>
            <a:r>
              <a:rPr lang="ru-RU" dirty="0"/>
              <a:t> типовой холерной сывороткой О1 (</a:t>
            </a:r>
            <a:r>
              <a:rPr lang="ru-RU" i="1" dirty="0"/>
              <a:t>V. </a:t>
            </a:r>
            <a:r>
              <a:rPr lang="ru-RU" i="1" dirty="0" err="1"/>
              <a:t>cholerae</a:t>
            </a:r>
            <a:r>
              <a:rPr lang="ru-RU" i="1" dirty="0"/>
              <a:t> </a:t>
            </a:r>
            <a:r>
              <a:rPr lang="ru-RU" dirty="0" err="1"/>
              <a:t>non</a:t>
            </a:r>
            <a:r>
              <a:rPr lang="ru-RU" dirty="0"/>
              <a:t> 01) вызывают различной степени тяжести </a:t>
            </a:r>
            <a:r>
              <a:rPr lang="ru-RU" dirty="0" err="1"/>
              <a:t>холероподобную</a:t>
            </a:r>
            <a:r>
              <a:rPr lang="ru-RU" dirty="0"/>
              <a:t> диарею, которая также может закончиться летальным исходом.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70C0"/>
                </a:solidFill>
              </a:rPr>
              <a:t>Пример: </a:t>
            </a:r>
            <a:r>
              <a:rPr lang="ru-RU" dirty="0"/>
              <a:t>В Бангладеш в 1992 году зарегистрирован серотип О139 (встречается только в Юго-Восточной Азии)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22474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</a:rPr>
              <a:t>Определения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556992"/>
          </a:xfrm>
        </p:spPr>
        <p:txBody>
          <a:bodyPr>
            <a:normAutofit/>
          </a:bodyPr>
          <a:lstStyle/>
          <a:p>
            <a:r>
              <a:rPr lang="ru-RU" sz="4800" dirty="0">
                <a:solidFill>
                  <a:srgbClr val="FF0000"/>
                </a:solidFill>
              </a:rPr>
              <a:t>Агглютинация?</a:t>
            </a:r>
          </a:p>
          <a:p>
            <a:r>
              <a:rPr lang="ru-RU" sz="4800" dirty="0">
                <a:solidFill>
                  <a:srgbClr val="FF0000"/>
                </a:solidFill>
              </a:rPr>
              <a:t>Антигены?</a:t>
            </a:r>
          </a:p>
          <a:p>
            <a:r>
              <a:rPr lang="ru-RU" sz="4800" dirty="0">
                <a:solidFill>
                  <a:srgbClr val="FF0000"/>
                </a:solidFill>
              </a:rPr>
              <a:t>Сыворотка?</a:t>
            </a:r>
          </a:p>
          <a:p>
            <a:r>
              <a:rPr lang="ru-RU" sz="4800" dirty="0">
                <a:solidFill>
                  <a:srgbClr val="FF0000"/>
                </a:solidFill>
              </a:rPr>
              <a:t>Серотипы?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1640" y="5805264"/>
            <a:ext cx="6624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Что означает каждый термин?</a:t>
            </a:r>
          </a:p>
        </p:txBody>
      </p:sp>
    </p:spTree>
    <p:extLst>
      <p:ext uri="{BB962C8B-B14F-4D97-AF65-F5344CB8AC3E}">
        <p14:creationId xmlns:p14="http://schemas.microsoft.com/office/powerpoint/2010/main" val="35030400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88641"/>
            <a:ext cx="8229600" cy="3024336"/>
          </a:xfrm>
        </p:spPr>
        <p:txBody>
          <a:bodyPr/>
          <a:lstStyle/>
          <a:p>
            <a:r>
              <a:rPr lang="ru-RU" b="1" dirty="0" err="1">
                <a:solidFill>
                  <a:srgbClr val="FF0000"/>
                </a:solidFill>
              </a:rPr>
              <a:t>Агглютина́ция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dirty="0"/>
              <a:t>— склеивание и выпадение в осадок из однородной взвеси бактерий, эритроцитов и др. клеток, несущих антигены, под действием специфических веществ — агглютининов, в роли которых могут выступать антитела или </a:t>
            </a:r>
            <a:r>
              <a:rPr lang="ru-RU" dirty="0" err="1"/>
              <a:t>лектины</a:t>
            </a:r>
            <a:r>
              <a:rPr lang="ru-RU" dirty="0"/>
              <a:t>. </a:t>
            </a:r>
          </a:p>
        </p:txBody>
      </p:sp>
      <p:pic>
        <p:nvPicPr>
          <p:cNvPr id="2050" name="Picture 2" descr="C:\Users\Ильинская\Desktop\img-85nIB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01008"/>
            <a:ext cx="4248472" cy="271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Ильинская\Desktop\image0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7799" y="3520226"/>
            <a:ext cx="4546784" cy="2706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08897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Антигены микроорганизмов</a:t>
            </a:r>
          </a:p>
        </p:txBody>
      </p:sp>
      <p:pic>
        <p:nvPicPr>
          <p:cNvPr id="1026" name="Picture 2" descr="C:\Users\Ильинская\Desktop\img-4fi2b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40768"/>
            <a:ext cx="7510184" cy="4212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5752836"/>
            <a:ext cx="86409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>
                <a:solidFill>
                  <a:srgbClr val="0070C0"/>
                </a:solidFill>
              </a:rPr>
              <a:t>Серова́р</a:t>
            </a:r>
            <a:r>
              <a:rPr lang="ru-RU" sz="2400" b="1" dirty="0">
                <a:solidFill>
                  <a:srgbClr val="0070C0"/>
                </a:solidFill>
              </a:rPr>
              <a:t>, </a:t>
            </a:r>
            <a:r>
              <a:rPr lang="ru-RU" sz="2400" b="1" dirty="0" err="1">
                <a:solidFill>
                  <a:srgbClr val="0070C0"/>
                </a:solidFill>
              </a:rPr>
              <a:t>серогруппа</a:t>
            </a:r>
            <a:r>
              <a:rPr lang="ru-RU" sz="2400" b="1" dirty="0">
                <a:solidFill>
                  <a:srgbClr val="0070C0"/>
                </a:solidFill>
              </a:rPr>
              <a:t>,  </a:t>
            </a:r>
            <a:r>
              <a:rPr lang="ru-RU" sz="2400" b="1" dirty="0" err="1">
                <a:solidFill>
                  <a:srgbClr val="0070C0"/>
                </a:solidFill>
              </a:rPr>
              <a:t>сероти́п</a:t>
            </a:r>
            <a:r>
              <a:rPr lang="ru-RU" sz="2400" b="1" dirty="0">
                <a:solidFill>
                  <a:srgbClr val="0070C0"/>
                </a:solidFill>
              </a:rPr>
              <a:t> — группа микроорганизмов одного вида, объединяемых общей антигенной структурой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69444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70C0"/>
                </a:solidFill>
              </a:rPr>
              <a:t>Антигены холерного вибриона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3" y="1052736"/>
            <a:ext cx="9036497" cy="144016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i="1" dirty="0"/>
              <a:t>V. </a:t>
            </a:r>
            <a:r>
              <a:rPr lang="ru-RU" i="1" dirty="0" err="1"/>
              <a:t>cholerae</a:t>
            </a:r>
            <a:r>
              <a:rPr lang="ru-RU" i="1" dirty="0"/>
              <a:t> </a:t>
            </a:r>
            <a:r>
              <a:rPr lang="ru-RU" dirty="0"/>
              <a:t>имеет соматический </a:t>
            </a:r>
            <a:r>
              <a:rPr lang="ru-RU" dirty="0">
                <a:solidFill>
                  <a:srgbClr val="FF0000"/>
                </a:solidFill>
              </a:rPr>
              <a:t>О-антиген</a:t>
            </a:r>
            <a:r>
              <a:rPr lang="ru-RU" dirty="0"/>
              <a:t> и жгутиковый </a:t>
            </a:r>
            <a:r>
              <a:rPr lang="ru-RU" dirty="0">
                <a:solidFill>
                  <a:srgbClr val="FF0000"/>
                </a:solidFill>
              </a:rPr>
              <a:t>H-антиген,</a:t>
            </a:r>
            <a:r>
              <a:rPr lang="ru-RU" dirty="0"/>
              <a:t> некоторые также выделяют капсульный </a:t>
            </a:r>
            <a:r>
              <a:rPr lang="ru-RU" dirty="0">
                <a:solidFill>
                  <a:srgbClr val="FF0000"/>
                </a:solidFill>
              </a:rPr>
              <a:t>К-антиген</a:t>
            </a:r>
            <a:r>
              <a:rPr lang="ru-RU" dirty="0"/>
              <a:t>. Н-антиген холерных вибрионов (жгутиковый) - общий для всех серотипов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3" descr="C:\Users\Ильинская\Desktop\6f55d8f35ae6777e2d4c76d0900d77c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806" y="2559164"/>
            <a:ext cx="4633193" cy="4066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7503" y="3068960"/>
            <a:ext cx="440330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По </a:t>
            </a:r>
            <a:r>
              <a:rPr lang="ru-RU" sz="2400" dirty="0">
                <a:solidFill>
                  <a:srgbClr val="FF0000"/>
                </a:solidFill>
              </a:rPr>
              <a:t>О-антигену </a:t>
            </a:r>
            <a:r>
              <a:rPr lang="ru-RU" sz="2400" dirty="0"/>
              <a:t>(соматическому) подразделяется на серотипы:</a:t>
            </a:r>
          </a:p>
          <a:p>
            <a:r>
              <a:rPr lang="ru-RU" sz="2400" dirty="0"/>
              <a:t>Серотип </a:t>
            </a:r>
            <a:r>
              <a:rPr lang="ru-RU" sz="2400" dirty="0" err="1"/>
              <a:t>Инаба</a:t>
            </a:r>
            <a:r>
              <a:rPr lang="ru-RU" sz="2400" dirty="0"/>
              <a:t> (</a:t>
            </a:r>
            <a:r>
              <a:rPr lang="ru-RU" sz="2400" dirty="0" err="1"/>
              <a:t>Inaba</a:t>
            </a:r>
            <a:r>
              <a:rPr lang="ru-RU" sz="2400" dirty="0"/>
              <a:t>) содержит фракцию С,</a:t>
            </a:r>
          </a:p>
          <a:p>
            <a:r>
              <a:rPr lang="ru-RU" sz="2400" dirty="0"/>
              <a:t>серотип </a:t>
            </a:r>
            <a:r>
              <a:rPr lang="ru-RU" sz="2400" dirty="0" err="1"/>
              <a:t>Огава</a:t>
            </a:r>
            <a:r>
              <a:rPr lang="ru-RU" sz="2400" dirty="0"/>
              <a:t> (</a:t>
            </a:r>
            <a:r>
              <a:rPr lang="ru-RU" sz="2400" dirty="0" err="1"/>
              <a:t>Ogawa</a:t>
            </a:r>
            <a:r>
              <a:rPr lang="ru-RU" sz="2400" dirty="0"/>
              <a:t>) - фракцию B,  </a:t>
            </a:r>
          </a:p>
          <a:p>
            <a:r>
              <a:rPr lang="ru-RU" sz="2400" dirty="0"/>
              <a:t>серотип </a:t>
            </a:r>
            <a:r>
              <a:rPr lang="ru-RU" sz="2400" dirty="0" err="1"/>
              <a:t>Гикошима</a:t>
            </a:r>
            <a:r>
              <a:rPr lang="ru-RU" sz="2400" dirty="0"/>
              <a:t> (</a:t>
            </a:r>
            <a:r>
              <a:rPr lang="ru-RU" sz="2400" dirty="0" err="1"/>
              <a:t>Hikojima</a:t>
            </a:r>
            <a:r>
              <a:rPr lang="ru-RU" sz="2400" dirty="0"/>
              <a:t>) - фракции B и С. </a:t>
            </a:r>
          </a:p>
        </p:txBody>
      </p:sp>
    </p:spTree>
    <p:extLst>
      <p:ext uri="{BB962C8B-B14F-4D97-AF65-F5344CB8AC3E}">
        <p14:creationId xmlns:p14="http://schemas.microsoft.com/office/powerpoint/2010/main" val="5856387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Ильинская\Desktop\slide-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856984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04755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1"/>
            <a:ext cx="8856984" cy="34563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/>
              <a:t/>
            </a:r>
            <a:br>
              <a:rPr lang="ru-RU" sz="1600" dirty="0"/>
            </a:br>
            <a:r>
              <a:rPr lang="ru-RU" sz="2400" dirty="0"/>
              <a:t>«Классическая» холера вызывается холерным вибрионом </a:t>
            </a:r>
            <a:r>
              <a:rPr lang="ru-RU" sz="2400" dirty="0" err="1"/>
              <a:t>серогруппы</a:t>
            </a:r>
            <a:r>
              <a:rPr lang="ru-RU" sz="2400" dirty="0"/>
              <a:t> О1 (</a:t>
            </a:r>
            <a:r>
              <a:rPr lang="ru-RU" sz="2400" dirty="0" err="1"/>
              <a:t>Vibrio</a:t>
            </a:r>
            <a:r>
              <a:rPr lang="ru-RU" sz="2400" dirty="0"/>
              <a:t> </a:t>
            </a:r>
            <a:r>
              <a:rPr lang="ru-RU" sz="2400" dirty="0" err="1"/>
              <a:t>cholerae</a:t>
            </a:r>
            <a:r>
              <a:rPr lang="ru-RU" sz="2400" dirty="0"/>
              <a:t> O1). Различают два </a:t>
            </a:r>
            <a:r>
              <a:rPr lang="ru-RU" sz="2400" b="1" u="sng" dirty="0" err="1">
                <a:solidFill>
                  <a:schemeClr val="accent2">
                    <a:lumMod val="75000"/>
                  </a:schemeClr>
                </a:solidFill>
              </a:rPr>
              <a:t>биовара</a:t>
            </a:r>
            <a:r>
              <a:rPr lang="ru-RU" sz="2400" b="1" u="sng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dirty="0"/>
              <a:t>этой </a:t>
            </a:r>
            <a:r>
              <a:rPr lang="ru-RU" sz="2400" dirty="0" err="1"/>
              <a:t>серогруппы</a:t>
            </a:r>
            <a:r>
              <a:rPr lang="ru-RU" sz="2400" dirty="0"/>
              <a:t>: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0000"/>
                </a:solidFill>
              </a:rPr>
              <a:t>классический</a:t>
            </a:r>
            <a:r>
              <a:rPr lang="ru-RU" sz="2400" dirty="0"/>
              <a:t> (</a:t>
            </a:r>
            <a:r>
              <a:rPr lang="ru-RU" sz="2400" dirty="0" err="1"/>
              <a:t>Vibrio</a:t>
            </a:r>
            <a:r>
              <a:rPr lang="ru-RU" sz="2400" dirty="0"/>
              <a:t> </a:t>
            </a:r>
            <a:r>
              <a:rPr lang="ru-RU" sz="2400" dirty="0" err="1"/>
              <a:t>cholerae</a:t>
            </a:r>
            <a:r>
              <a:rPr lang="ru-RU" sz="2400" dirty="0"/>
              <a:t> </a:t>
            </a:r>
            <a:r>
              <a:rPr lang="ru-RU" sz="2400" dirty="0" err="1"/>
              <a:t>biovar</a:t>
            </a:r>
            <a:r>
              <a:rPr lang="ru-RU" sz="2400" dirty="0"/>
              <a:t> </a:t>
            </a:r>
            <a:r>
              <a:rPr lang="ru-RU" sz="2400" dirty="0" err="1"/>
              <a:t>cholerae</a:t>
            </a:r>
            <a:r>
              <a:rPr lang="ru-RU" sz="2400" dirty="0"/>
              <a:t>) </a:t>
            </a:r>
          </a:p>
          <a:p>
            <a:pPr marL="0" indent="0">
              <a:buNone/>
            </a:pPr>
            <a:r>
              <a:rPr lang="ru-RU" sz="2400" dirty="0"/>
              <a:t>и </a:t>
            </a:r>
            <a:r>
              <a:rPr lang="ru-RU" sz="2400" dirty="0">
                <a:solidFill>
                  <a:srgbClr val="FF0000"/>
                </a:solidFill>
              </a:rPr>
              <a:t>Эль-Тор</a:t>
            </a:r>
            <a:r>
              <a:rPr lang="ru-RU" sz="2400" dirty="0"/>
              <a:t> (</a:t>
            </a:r>
            <a:r>
              <a:rPr lang="ru-RU" sz="2400" dirty="0" err="1"/>
              <a:t>Vibrio</a:t>
            </a:r>
            <a:r>
              <a:rPr lang="ru-RU" sz="2400" dirty="0"/>
              <a:t> </a:t>
            </a:r>
            <a:r>
              <a:rPr lang="ru-RU" sz="2400" dirty="0" err="1"/>
              <a:t>cholerae</a:t>
            </a:r>
            <a:r>
              <a:rPr lang="ru-RU" sz="2400" dirty="0"/>
              <a:t> </a:t>
            </a:r>
            <a:r>
              <a:rPr lang="ru-RU" sz="2400" dirty="0" err="1"/>
              <a:t>biovar</a:t>
            </a:r>
            <a:r>
              <a:rPr lang="ru-RU" sz="2400" dirty="0"/>
              <a:t> </a:t>
            </a:r>
            <a:r>
              <a:rPr lang="ru-RU" sz="2400" dirty="0" err="1"/>
              <a:t>eltor</a:t>
            </a:r>
            <a:r>
              <a:rPr lang="ru-RU" sz="2400" dirty="0"/>
              <a:t>).  Холерные вибрионы Эль-Тор в отличие от классических способны </a:t>
            </a:r>
            <a:r>
              <a:rPr lang="ru-RU" sz="2400" dirty="0" err="1"/>
              <a:t>гемолизировать</a:t>
            </a:r>
            <a:r>
              <a:rPr lang="ru-RU" sz="2400" dirty="0"/>
              <a:t> эритроциты барана. 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4098" name="Picture 2" descr="C:\Users\Ильинская\Desktop\1280px-Vibrio_cholerae_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838310"/>
            <a:ext cx="3849338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3574445"/>
            <a:ext cx="43204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По морфологическим и </a:t>
            </a:r>
            <a:r>
              <a:rPr lang="ru-RU" sz="2000" dirty="0" err="1"/>
              <a:t>культуральным</a:t>
            </a:r>
            <a:r>
              <a:rPr lang="ru-RU" sz="2000" dirty="0"/>
              <a:t> характеристикам они сходны: короткие изогнутые подвижные палочки, имеющие жгутик, грамотрицательные аэробы, хорошо окрашиваются анилиновыми красителями, спор и капсул не образуют, растут на щелочных средах (</a:t>
            </a:r>
            <a:r>
              <a:rPr lang="ru-RU" sz="2000" dirty="0" err="1"/>
              <a:t>pH</a:t>
            </a:r>
            <a:r>
              <a:rPr lang="ru-RU" sz="2000" dirty="0"/>
              <a:t> 7,6-9,2) при температуре 10-40 °C</a:t>
            </a:r>
          </a:p>
        </p:txBody>
      </p:sp>
    </p:spTree>
    <p:extLst>
      <p:ext uri="{BB962C8B-B14F-4D97-AF65-F5344CB8AC3E}">
        <p14:creationId xmlns:p14="http://schemas.microsoft.com/office/powerpoint/2010/main" val="38396619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988840"/>
            <a:ext cx="8784976" cy="4608512"/>
          </a:xfrm>
        </p:spPr>
        <p:txBody>
          <a:bodyPr>
            <a:normAutofit fontScale="47500" lnSpcReduction="20000"/>
          </a:bodyPr>
          <a:lstStyle/>
          <a:p>
            <a:endParaRPr lang="ru-RU" dirty="0"/>
          </a:p>
          <a:p>
            <a:r>
              <a:rPr lang="ru-RU" sz="5100" dirty="0"/>
              <a:t>Экзотоксин холеры (</a:t>
            </a:r>
            <a:r>
              <a:rPr lang="ru-RU" sz="5100" dirty="0" err="1"/>
              <a:t>холероген</a:t>
            </a:r>
            <a:r>
              <a:rPr lang="ru-RU" sz="5100" dirty="0"/>
              <a:t>) — термолабильный белок; его образование кодируют как хромосомные, так и </a:t>
            </a:r>
            <a:r>
              <a:rPr lang="ru-RU" sz="5100" dirty="0" err="1"/>
              <a:t>плазмидные</a:t>
            </a:r>
            <a:r>
              <a:rPr lang="ru-RU" sz="5100" dirty="0"/>
              <a:t> гены. </a:t>
            </a:r>
          </a:p>
          <a:p>
            <a:r>
              <a:rPr lang="ru-RU" sz="5100" dirty="0"/>
              <a:t>Молекула токсина включает 2 компонента — А и Б. Компонент Б взаимодействует с рецепторами эпителия тонкой кишки, облегчая проникновение в клетку компонента А. Компонент А активирует </a:t>
            </a:r>
            <a:r>
              <a:rPr lang="ru-RU" sz="5100" dirty="0" err="1"/>
              <a:t>аденилатциклазу</a:t>
            </a:r>
            <a:r>
              <a:rPr lang="ru-RU" sz="5100" dirty="0"/>
              <a:t>, приводя к увеличению внутриклеточного содержания </a:t>
            </a:r>
            <a:r>
              <a:rPr lang="ru-RU" sz="5100" dirty="0" err="1"/>
              <a:t>цАМФ</a:t>
            </a:r>
            <a:r>
              <a:rPr lang="ru-RU" sz="5100" dirty="0"/>
              <a:t> и выходу жидкости и электролитов из клеток </a:t>
            </a:r>
            <a:r>
              <a:rPr lang="ru-RU" sz="5100" dirty="0" err="1"/>
              <a:t>либеркюновых</a:t>
            </a:r>
            <a:r>
              <a:rPr lang="ru-RU" sz="5100" dirty="0"/>
              <a:t> желёз в просвет кишечника. </a:t>
            </a:r>
          </a:p>
          <a:p>
            <a:r>
              <a:rPr lang="ru-RU" sz="5100" dirty="0"/>
              <a:t>Токсин не способен реализовать своё действие на каких-либо других клетках, т. к. связывается со специфическим рецептором </a:t>
            </a:r>
            <a:r>
              <a:rPr lang="ru-RU" sz="5100" dirty="0" err="1"/>
              <a:t>энтероцитов</a:t>
            </a:r>
            <a:r>
              <a:rPr lang="ru-RU" sz="5100" dirty="0"/>
              <a:t>, который образуется из </a:t>
            </a:r>
            <a:r>
              <a:rPr lang="ru-RU" sz="5100" dirty="0" err="1"/>
              <a:t>ганглиозидов</a:t>
            </a:r>
            <a:r>
              <a:rPr lang="ru-RU" sz="5100" dirty="0"/>
              <a:t> под действием нейраминидазы</a:t>
            </a:r>
          </a:p>
        </p:txBody>
      </p:sp>
      <p:pic>
        <p:nvPicPr>
          <p:cNvPr id="1026" name="Picture 2" descr="C:\Users\Ольга\Desktop\3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36496" cy="206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42286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/>
              <a:t>Механизм действия </a:t>
            </a:r>
            <a:r>
              <a:rPr lang="ru-RU" dirty="0" err="1"/>
              <a:t>холерогена</a:t>
            </a:r>
            <a:endParaRPr lang="ru-RU" dirty="0"/>
          </a:p>
        </p:txBody>
      </p:sp>
      <p:pic>
        <p:nvPicPr>
          <p:cNvPr id="4098" name="Picture 2" descr="C:\Users\Ильинская\Desktop\htmlconvd-8t7zlI27x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33" y="1012834"/>
            <a:ext cx="8962067" cy="5440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39731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354162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200" dirty="0">
                <a:solidFill>
                  <a:srgbClr val="FF0000"/>
                </a:solidFill>
              </a:rPr>
              <a:t>Циклический </a:t>
            </a:r>
            <a:r>
              <a:rPr lang="ru-RU" sz="2200" dirty="0" err="1">
                <a:solidFill>
                  <a:srgbClr val="FF0000"/>
                </a:solidFill>
              </a:rPr>
              <a:t>аденозинмонофосфат</a:t>
            </a:r>
            <a:r>
              <a:rPr lang="ru-RU" sz="2200" dirty="0">
                <a:solidFill>
                  <a:srgbClr val="FF0000"/>
                </a:solidFill>
              </a:rPr>
              <a:t> </a:t>
            </a:r>
            <a:r>
              <a:rPr lang="ru-RU" sz="2200" dirty="0"/>
              <a:t>(3'5'-cAMP) —производное АТФ, выполняющее в организме роль вторичного посредника, использующегося для внутриклеточного распространения сигналов гормонов глюкагона или адреналина, которые не могут проходить через клеточную мембрану.</a:t>
            </a: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70156"/>
            <a:ext cx="8424936" cy="4971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25507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АДФ-</a:t>
            </a:r>
            <a:r>
              <a:rPr lang="ru-RU" dirty="0" err="1"/>
              <a:t>рибозилирование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 Это химическая реакция присоединения одного или нескольких остатков АДФ-рибозы к белку, обратимая </a:t>
            </a:r>
            <a:r>
              <a:rPr lang="ru-RU" dirty="0" err="1">
                <a:solidFill>
                  <a:srgbClr val="FF0000"/>
                </a:solidFill>
              </a:rPr>
              <a:t>посттрансляционная</a:t>
            </a:r>
            <a:r>
              <a:rPr lang="ru-RU" dirty="0">
                <a:solidFill>
                  <a:srgbClr val="FF0000"/>
                </a:solidFill>
              </a:rPr>
              <a:t> модификация </a:t>
            </a:r>
            <a:r>
              <a:rPr lang="ru-RU" dirty="0"/>
              <a:t>(после синтеза белка на рибосоме)</a:t>
            </a:r>
          </a:p>
          <a:p>
            <a:r>
              <a:rPr lang="ru-RU" dirty="0"/>
              <a:t>Фермент поли-АДФ-полимераза (</a:t>
            </a:r>
            <a:r>
              <a:rPr lang="en-US" dirty="0"/>
              <a:t>PARP</a:t>
            </a:r>
            <a:r>
              <a:rPr lang="ru-RU" dirty="0"/>
              <a:t>) в клетках млекопитающих </a:t>
            </a:r>
            <a:r>
              <a:rPr lang="ru-RU" dirty="0">
                <a:solidFill>
                  <a:srgbClr val="FF0000"/>
                </a:solidFill>
              </a:rPr>
              <a:t>меняет структуру и </a:t>
            </a:r>
            <a:r>
              <a:rPr lang="ru-RU" dirty="0" err="1">
                <a:solidFill>
                  <a:srgbClr val="FF0000"/>
                </a:solidFill>
              </a:rPr>
              <a:t>конформацию</a:t>
            </a:r>
            <a:r>
              <a:rPr lang="ru-RU" dirty="0">
                <a:solidFill>
                  <a:srgbClr val="FF0000"/>
                </a:solidFill>
              </a:rPr>
              <a:t> белка</a:t>
            </a:r>
          </a:p>
        </p:txBody>
      </p:sp>
    </p:spTree>
    <p:extLst>
      <p:ext uri="{BB962C8B-B14F-4D97-AF65-F5344CB8AC3E}">
        <p14:creationId xmlns:p14="http://schemas.microsoft.com/office/powerpoint/2010/main" val="41507976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Экзотоксин </a:t>
            </a:r>
            <a:r>
              <a:rPr lang="en-US" i="1" dirty="0">
                <a:solidFill>
                  <a:srgbClr val="FF0000"/>
                </a:solidFill>
              </a:rPr>
              <a:t>Vibrio </a:t>
            </a:r>
            <a:r>
              <a:rPr lang="en-US" i="1" dirty="0" err="1">
                <a:solidFill>
                  <a:srgbClr val="FF0000"/>
                </a:solidFill>
              </a:rPr>
              <a:t>cholerae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4048" y="987224"/>
            <a:ext cx="3816424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65192" y="6237312"/>
            <a:ext cx="3158736" cy="4320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004048" y="1012086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Механизам</a:t>
            </a:r>
            <a:r>
              <a:rPr lang="ru-RU" dirty="0"/>
              <a:t>: АДФ-</a:t>
            </a:r>
            <a:r>
              <a:rPr lang="ru-RU" dirty="0" err="1"/>
              <a:t>рибозилирование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899592" y="6300028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Синтез </a:t>
            </a:r>
            <a:r>
              <a:rPr lang="ru-RU" dirty="0" err="1"/>
              <a:t>сАМФ</a:t>
            </a:r>
            <a:endParaRPr lang="ru-RU" dirty="0"/>
          </a:p>
        </p:txBody>
      </p:sp>
      <p:pic>
        <p:nvPicPr>
          <p:cNvPr id="1026" name="Picture 2" descr="C:\Users\Админ\Desktop\image41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56792"/>
            <a:ext cx="5236651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80112" y="1988840"/>
            <a:ext cx="331236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В норме ГТФ, связанный с </a:t>
            </a:r>
            <a:r>
              <a:rPr lang="ru-RU" sz="1600" dirty="0" err="1"/>
              <a:t>Gs</a:t>
            </a:r>
            <a:r>
              <a:rPr lang="ru-RU" sz="1600" dirty="0"/>
              <a:t>α</a:t>
            </a:r>
            <a:r>
              <a:rPr lang="en-US" sz="1600" dirty="0" err="1"/>
              <a:t>lfa</a:t>
            </a:r>
            <a:r>
              <a:rPr lang="ru-RU" sz="1600" dirty="0"/>
              <a:t> быстро гидролизуется (синяя стрелочка), так, что активация аденилатциклазы и увеличение цАМФ происходит столь долго, сколько гормон связан с рецептором. В присутствии холерного токсина </a:t>
            </a:r>
            <a:r>
              <a:rPr lang="ru-RU" sz="1600" dirty="0" err="1"/>
              <a:t>Gs</a:t>
            </a:r>
            <a:r>
              <a:rPr lang="ru-RU" sz="1600" dirty="0"/>
              <a:t>α необратимо модифицируется АДФ- рибозилированием, так, что она может связывать ГТФ, но не может его гидролизовать (красные стрелочки). В результате постоянной активации происходит нерегулируемый рост уровня </a:t>
            </a:r>
            <a:r>
              <a:rPr lang="ru-RU" sz="1600" dirty="0" err="1"/>
              <a:t>цАМФ</a:t>
            </a:r>
            <a:r>
              <a:rPr lang="ru-RU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51468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1"/>
            <a:ext cx="8928992" cy="482453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2300" dirty="0">
                <a:solidFill>
                  <a:srgbClr val="FF0000"/>
                </a:solidFill>
              </a:rPr>
              <a:t>Холерный токсин </a:t>
            </a:r>
            <a:r>
              <a:rPr lang="en-US" sz="2300" i="1" dirty="0">
                <a:solidFill>
                  <a:srgbClr val="FF0000"/>
                </a:solidFill>
              </a:rPr>
              <a:t>Vibrio </a:t>
            </a:r>
            <a:r>
              <a:rPr lang="en-US" sz="2300" i="1" dirty="0" err="1">
                <a:solidFill>
                  <a:srgbClr val="FF0000"/>
                </a:solidFill>
              </a:rPr>
              <a:t>cholerae</a:t>
            </a:r>
            <a:r>
              <a:rPr lang="ru-RU" sz="2300" i="1" dirty="0">
                <a:solidFill>
                  <a:srgbClr val="FF0000"/>
                </a:solidFill>
              </a:rPr>
              <a:t> </a:t>
            </a:r>
            <a:r>
              <a:rPr lang="ru-RU" sz="2300" dirty="0"/>
              <a:t>АДФ-</a:t>
            </a:r>
            <a:r>
              <a:rPr lang="ru-RU" sz="2300" dirty="0" err="1"/>
              <a:t>рибозилирует</a:t>
            </a:r>
            <a:r>
              <a:rPr lang="ru-RU" sz="2300" dirty="0"/>
              <a:t> α-субъединицу </a:t>
            </a:r>
            <a:r>
              <a:rPr lang="ru-RU" sz="2300" dirty="0" err="1"/>
              <a:t>гетеротримерных</a:t>
            </a:r>
            <a:r>
              <a:rPr lang="ru-RU" sz="2300" dirty="0"/>
              <a:t> G-белков. В АДФ-</a:t>
            </a:r>
            <a:r>
              <a:rPr lang="ru-RU" sz="2300" dirty="0" err="1"/>
              <a:t>рибозилированном</a:t>
            </a:r>
            <a:r>
              <a:rPr lang="ru-RU" sz="2300" dirty="0"/>
              <a:t> состоянии α-субъединица постоянно активна и связана с ГТФ, поэтому в клетке происходит постоянный синтез </a:t>
            </a:r>
            <a:r>
              <a:rPr lang="ru-RU" sz="2300" dirty="0" err="1"/>
              <a:t>цАМФ</a:t>
            </a:r>
            <a:r>
              <a:rPr lang="ru-RU" sz="2300" dirty="0"/>
              <a:t>, что стимулирует выход воды и ионов из клеток кишечного эпителия. </a:t>
            </a:r>
          </a:p>
          <a:p>
            <a:pPr>
              <a:spcBef>
                <a:spcPts val="0"/>
              </a:spcBef>
            </a:pPr>
            <a:r>
              <a:rPr lang="ru-RU" sz="2300" dirty="0">
                <a:solidFill>
                  <a:srgbClr val="FF0000"/>
                </a:solidFill>
              </a:rPr>
              <a:t>C3-токсин </a:t>
            </a:r>
            <a:r>
              <a:rPr lang="ru-RU" sz="2300" i="1" dirty="0" err="1">
                <a:solidFill>
                  <a:srgbClr val="FF0000"/>
                </a:solidFill>
              </a:rPr>
              <a:t>Clostridium</a:t>
            </a:r>
            <a:r>
              <a:rPr lang="ru-RU" sz="2300" i="1" dirty="0">
                <a:solidFill>
                  <a:srgbClr val="FF0000"/>
                </a:solidFill>
              </a:rPr>
              <a:t> </a:t>
            </a:r>
            <a:r>
              <a:rPr lang="ru-RU" sz="2300" i="1" dirty="0" err="1">
                <a:solidFill>
                  <a:srgbClr val="FF0000"/>
                </a:solidFill>
              </a:rPr>
              <a:t>botulinum</a:t>
            </a:r>
            <a:r>
              <a:rPr lang="ru-RU" sz="2300" i="1" dirty="0">
                <a:solidFill>
                  <a:srgbClr val="FF0000"/>
                </a:solidFill>
              </a:rPr>
              <a:t> </a:t>
            </a:r>
            <a:r>
              <a:rPr lang="ru-RU" sz="2300" dirty="0"/>
              <a:t>АДФ-</a:t>
            </a:r>
            <a:r>
              <a:rPr lang="ru-RU" sz="2300" dirty="0" err="1"/>
              <a:t>рибозилирует</a:t>
            </a:r>
            <a:r>
              <a:rPr lang="ru-RU" sz="2300" dirty="0"/>
              <a:t> ГТФ-связывающие белки </a:t>
            </a:r>
            <a:r>
              <a:rPr lang="ru-RU" sz="2300" dirty="0" err="1"/>
              <a:t>Rho</a:t>
            </a:r>
            <a:r>
              <a:rPr lang="ru-RU" sz="2300" dirty="0"/>
              <a:t> и </a:t>
            </a:r>
            <a:r>
              <a:rPr lang="ru-RU" sz="2300" dirty="0" err="1"/>
              <a:t>Ras</a:t>
            </a:r>
            <a:endParaRPr lang="ru-RU" sz="2300" dirty="0"/>
          </a:p>
          <a:p>
            <a:pPr>
              <a:spcBef>
                <a:spcPts val="0"/>
              </a:spcBef>
            </a:pPr>
            <a:r>
              <a:rPr lang="ru-RU" sz="2300" dirty="0">
                <a:solidFill>
                  <a:srgbClr val="FF0000"/>
                </a:solidFill>
              </a:rPr>
              <a:t>Коклюшный токсин </a:t>
            </a:r>
            <a:r>
              <a:rPr lang="en-US" sz="2300" i="1" dirty="0" err="1">
                <a:solidFill>
                  <a:srgbClr val="FF0000"/>
                </a:solidFill>
              </a:rPr>
              <a:t>Bordetella</a:t>
            </a:r>
            <a:r>
              <a:rPr lang="en-US" sz="2300" i="1" dirty="0">
                <a:solidFill>
                  <a:srgbClr val="FF0000"/>
                </a:solidFill>
              </a:rPr>
              <a:t> pertussis</a:t>
            </a:r>
            <a:r>
              <a:rPr lang="ru-RU" sz="2300" i="1" dirty="0">
                <a:solidFill>
                  <a:srgbClr val="FF0000"/>
                </a:solidFill>
              </a:rPr>
              <a:t> </a:t>
            </a:r>
            <a:r>
              <a:rPr lang="ru-RU" sz="2300" dirty="0"/>
              <a:t>осуществляет АДФ-</a:t>
            </a:r>
            <a:r>
              <a:rPr lang="ru-RU" sz="2300" dirty="0" err="1"/>
              <a:t>рибозилирование</a:t>
            </a:r>
            <a:r>
              <a:rPr lang="ru-RU" sz="2300" dirty="0"/>
              <a:t> G-белков. </a:t>
            </a:r>
          </a:p>
          <a:p>
            <a:pPr>
              <a:spcBef>
                <a:spcPts val="0"/>
              </a:spcBef>
            </a:pPr>
            <a:r>
              <a:rPr lang="ru-RU" sz="2300" dirty="0"/>
              <a:t>При дифтерии токсин  </a:t>
            </a:r>
            <a:r>
              <a:rPr lang="ru-RU" sz="2300" i="1" dirty="0">
                <a:solidFill>
                  <a:srgbClr val="FF0000"/>
                </a:solidFill>
              </a:rPr>
              <a:t>С</a:t>
            </a:r>
            <a:r>
              <a:rPr lang="en-US" sz="2300" i="1" dirty="0" err="1">
                <a:solidFill>
                  <a:srgbClr val="FF0000"/>
                </a:solidFill>
              </a:rPr>
              <a:t>orynebacterium</a:t>
            </a:r>
            <a:r>
              <a:rPr lang="en-US" sz="2300" i="1" dirty="0">
                <a:solidFill>
                  <a:srgbClr val="FF0000"/>
                </a:solidFill>
              </a:rPr>
              <a:t> </a:t>
            </a:r>
            <a:r>
              <a:rPr lang="en-US" sz="2300" i="1" dirty="0" err="1">
                <a:solidFill>
                  <a:srgbClr val="FF0000"/>
                </a:solidFill>
              </a:rPr>
              <a:t>diphtheriae</a:t>
            </a:r>
            <a:r>
              <a:rPr lang="ru-RU" sz="2300" i="1" dirty="0">
                <a:solidFill>
                  <a:srgbClr val="FF0000"/>
                </a:solidFill>
              </a:rPr>
              <a:t> </a:t>
            </a:r>
            <a:r>
              <a:rPr lang="ru-RU" sz="2300" dirty="0"/>
              <a:t>АДФ-</a:t>
            </a:r>
            <a:r>
              <a:rPr lang="ru-RU" sz="2300" dirty="0" err="1"/>
              <a:t>рибозилируется</a:t>
            </a:r>
            <a:r>
              <a:rPr lang="ru-RU" sz="2300" dirty="0"/>
              <a:t> фактор элонгации трансляции EF-2, что мешает синтезу белка. </a:t>
            </a:r>
          </a:p>
          <a:p>
            <a:pPr>
              <a:spcBef>
                <a:spcPts val="0"/>
              </a:spcBef>
            </a:pPr>
            <a:r>
              <a:rPr lang="ru-RU" sz="2300" i="1" dirty="0" err="1">
                <a:solidFill>
                  <a:srgbClr val="FF0000"/>
                </a:solidFill>
              </a:rPr>
              <a:t>Pseudomonas</a:t>
            </a:r>
            <a:r>
              <a:rPr lang="ru-RU" sz="2300" i="1" dirty="0">
                <a:solidFill>
                  <a:srgbClr val="FF0000"/>
                </a:solidFill>
              </a:rPr>
              <a:t> </a:t>
            </a:r>
            <a:r>
              <a:rPr lang="ru-RU" sz="2300" i="1" dirty="0" err="1">
                <a:solidFill>
                  <a:srgbClr val="FF0000"/>
                </a:solidFill>
              </a:rPr>
              <a:t>aeruginosa</a:t>
            </a:r>
            <a:r>
              <a:rPr lang="ru-RU" sz="2300" i="1" dirty="0">
                <a:solidFill>
                  <a:srgbClr val="FF0000"/>
                </a:solidFill>
              </a:rPr>
              <a:t> </a:t>
            </a:r>
            <a:r>
              <a:rPr lang="ru-RU" sz="2300" dirty="0"/>
              <a:t>выделяет</a:t>
            </a:r>
            <a:r>
              <a:rPr lang="ru-RU" sz="2300" i="1" dirty="0">
                <a:solidFill>
                  <a:srgbClr val="FF0000"/>
                </a:solidFill>
              </a:rPr>
              <a:t> </a:t>
            </a:r>
            <a:r>
              <a:rPr lang="ru-RU" sz="2300" dirty="0"/>
              <a:t>АДФ-</a:t>
            </a:r>
            <a:r>
              <a:rPr lang="ru-RU" sz="2300" dirty="0" err="1"/>
              <a:t>рибозилирующие</a:t>
            </a:r>
            <a:r>
              <a:rPr lang="ru-RU" sz="2300" dirty="0"/>
              <a:t> токсины (экзотоксин A).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0839" y="4941168"/>
            <a:ext cx="3975657" cy="1800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504" y="5560147"/>
            <a:ext cx="51193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70C0"/>
                </a:solidFill>
              </a:rPr>
              <a:t>Бактериальные АДФ-</a:t>
            </a:r>
            <a:r>
              <a:rPr lang="ru-RU" dirty="0" err="1">
                <a:solidFill>
                  <a:srgbClr val="0070C0"/>
                </a:solidFill>
              </a:rPr>
              <a:t>рибозилирующие</a:t>
            </a:r>
            <a:r>
              <a:rPr lang="ru-RU" dirty="0">
                <a:solidFill>
                  <a:srgbClr val="0070C0"/>
                </a:solidFill>
              </a:rPr>
              <a:t> экзотоксины осуществляют ковалентное присоединение остатка АДФ-рибозы с NAD+ на белок заражённого </a:t>
            </a:r>
            <a:r>
              <a:rPr lang="ru-RU" dirty="0" err="1">
                <a:solidFill>
                  <a:srgbClr val="0070C0"/>
                </a:solidFill>
              </a:rPr>
              <a:t>эукариотического</a:t>
            </a:r>
            <a:r>
              <a:rPr lang="ru-RU" dirty="0">
                <a:solidFill>
                  <a:srgbClr val="0070C0"/>
                </a:solidFill>
              </a:rPr>
              <a:t> организма.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64088" y="6308031"/>
            <a:ext cx="1421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>
                <a:solidFill>
                  <a:srgbClr val="FF0000"/>
                </a:solidFill>
              </a:rPr>
              <a:t>АДФ-рибоза</a:t>
            </a:r>
          </a:p>
        </p:txBody>
      </p:sp>
    </p:spTree>
    <p:extLst>
      <p:ext uri="{BB962C8B-B14F-4D97-AF65-F5344CB8AC3E}">
        <p14:creationId xmlns:p14="http://schemas.microsoft.com/office/powerpoint/2010/main" val="14926057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408373"/>
            <a:ext cx="8260672" cy="644363"/>
          </a:xfrm>
        </p:spPr>
        <p:txBody>
          <a:bodyPr>
            <a:noAutofit/>
          </a:bodyPr>
          <a:lstStyle/>
          <a:p>
            <a:r>
              <a:rPr lang="ru-RU" sz="2800" b="1" dirty="0"/>
              <a:t>Заболевания, передаваемые капельным путем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8446488"/>
              </p:ext>
            </p:extLst>
          </p:nvPr>
        </p:nvGraphicFramePr>
        <p:xfrm>
          <a:off x="323528" y="1124745"/>
          <a:ext cx="8229600" cy="37618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25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1580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29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86864">
                <a:tc>
                  <a:txBody>
                    <a:bodyPr/>
                    <a:lstStyle/>
                    <a:p>
                      <a:r>
                        <a:rPr lang="ru-RU" dirty="0"/>
                        <a:t>Заболевание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Возбудитель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Патогенез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Дифтерия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err="1"/>
                        <a:t>Corynebacterium</a:t>
                      </a:r>
                      <a:r>
                        <a:rPr lang="en-US" sz="1400" b="1" dirty="0"/>
                        <a:t> </a:t>
                      </a:r>
                      <a:r>
                        <a:rPr lang="en-US" sz="1400" b="1" dirty="0" err="1"/>
                        <a:t>diphteriae</a:t>
                      </a:r>
                      <a:r>
                        <a:rPr lang="en-US" sz="1400" b="1" dirty="0"/>
                        <a:t> (</a:t>
                      </a:r>
                      <a:r>
                        <a:rPr lang="ru-RU" sz="1400" b="1" dirty="0"/>
                        <a:t>Г+, «частокол»)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В ВДП,</a:t>
                      </a:r>
                      <a:r>
                        <a:rPr lang="ru-RU" sz="1400" baseline="0" dirty="0"/>
                        <a:t> экзотоксин по всему организму, пленки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Туберкулез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Mycobacterium tuberculosis</a:t>
                      </a:r>
                      <a:r>
                        <a:rPr lang="ru-RU" sz="1400" b="1" dirty="0"/>
                        <a:t> (</a:t>
                      </a:r>
                      <a:r>
                        <a:rPr lang="ru-RU" sz="1400" b="1" dirty="0" err="1"/>
                        <a:t>плеоморфизм</a:t>
                      </a:r>
                      <a:r>
                        <a:rPr lang="ru-RU" sz="1400" b="1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Внутри и вне клеток легких (каверны)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Чума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Yersinia </a:t>
                      </a:r>
                      <a:r>
                        <a:rPr lang="en-US" sz="1400" b="1" dirty="0" err="1"/>
                        <a:t>pestis</a:t>
                      </a:r>
                      <a:r>
                        <a:rPr lang="ru-RU" sz="1400" b="1" dirty="0"/>
                        <a:t> (Г-,</a:t>
                      </a:r>
                      <a:r>
                        <a:rPr lang="ru-RU" sz="1400" b="1" baseline="0" dirty="0"/>
                        <a:t> неподвижная палочка)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Грызуны –</a:t>
                      </a:r>
                      <a:r>
                        <a:rPr lang="ru-RU" sz="1400" baseline="0" dirty="0"/>
                        <a:t> блоха – легкие (бубонная) 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Менингококковый менингит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/>
                        <a:t>Neisseria </a:t>
                      </a:r>
                      <a:r>
                        <a:rPr lang="en-US" sz="1400" b="1" dirty="0" err="1"/>
                        <a:t>meningitidis</a:t>
                      </a:r>
                      <a:r>
                        <a:rPr lang="ru-RU" sz="1400" b="1" dirty="0"/>
                        <a:t> (Г-, неподвижные диплококки)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25% носители. В кровь и оболочки мозга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Скарлатина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Streptococcus pyogenes 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Фарингит,</a:t>
                      </a:r>
                      <a:r>
                        <a:rPr lang="ru-RU" sz="1400" baseline="0" dirty="0"/>
                        <a:t> сепсис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Респираторные инфекции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/>
                        <a:t>Streptococcus </a:t>
                      </a:r>
                      <a:r>
                        <a:rPr lang="en-US" sz="1400" b="1" dirty="0" err="1"/>
                        <a:t>pneumones</a:t>
                      </a:r>
                      <a:r>
                        <a:rPr lang="en-US" sz="1400" b="1" dirty="0"/>
                        <a:t>, </a:t>
                      </a:r>
                      <a:r>
                        <a:rPr lang="en-US" sz="1400" b="1" dirty="0" err="1"/>
                        <a:t>Bordetella</a:t>
                      </a:r>
                      <a:r>
                        <a:rPr lang="en-US" sz="1400" b="1" dirty="0"/>
                        <a:t> pertussis, </a:t>
                      </a:r>
                      <a:r>
                        <a:rPr lang="en-US" sz="1400" b="1" dirty="0" err="1"/>
                        <a:t>Hemophilus</a:t>
                      </a:r>
                      <a:r>
                        <a:rPr lang="en-US" sz="1400" b="1" dirty="0"/>
                        <a:t> </a:t>
                      </a:r>
                      <a:r>
                        <a:rPr lang="en-US" sz="1400" b="1" dirty="0" err="1"/>
                        <a:t>influenzae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40-70%</a:t>
                      </a:r>
                      <a:r>
                        <a:rPr lang="ru-RU" sz="1400" dirty="0"/>
                        <a:t> носители; через слизистую не проникают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3074" name="Picture 2" descr="C:\Users\Ильинская\Desktop\infiltrativnii_tyberkylez_legki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852082"/>
            <a:ext cx="2308811" cy="1926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чум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5022014"/>
            <a:ext cx="1309688" cy="87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Ильинская\Desktop\4f6aa5da515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5022014"/>
            <a:ext cx="992871" cy="87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Ильинская\Desktop\untitled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999348"/>
            <a:ext cx="2141984" cy="1749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55776" y="6453336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Туберкулез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99992" y="589355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Чума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24128" y="6371485"/>
            <a:ext cx="1498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Дифтерия</a:t>
            </a:r>
          </a:p>
        </p:txBody>
      </p:sp>
    </p:spTree>
    <p:extLst>
      <p:ext uri="{BB962C8B-B14F-4D97-AF65-F5344CB8AC3E}">
        <p14:creationId xmlns:p14="http://schemas.microsoft.com/office/powerpoint/2010/main" val="2524181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Ольга\Desktop\images01U4G3JQ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60648"/>
            <a:ext cx="2447925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Ольга\Desktop\images5W381H7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53260"/>
            <a:ext cx="2852624" cy="1874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Ольга\Desktop\htmlconvd-ipTgPV_html_baa1a9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934" y="253260"/>
            <a:ext cx="2952328" cy="2488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337767"/>
            <a:ext cx="1863665" cy="1348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13424" y="2355682"/>
            <a:ext cx="2903268" cy="2955675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b="1" u="sng" dirty="0">
                <a:solidFill>
                  <a:schemeClr val="tx2"/>
                </a:solidFill>
              </a:rPr>
              <a:t>В</a:t>
            </a:r>
            <a:r>
              <a:rPr lang="ru-RU" sz="2000" b="1" u="sng" dirty="0">
                <a:solidFill>
                  <a:schemeClr val="tx2"/>
                </a:solidFill>
                <a:effectLst/>
              </a:rPr>
              <a:t>ысокий уровень смертности </a:t>
            </a:r>
            <a:r>
              <a:rPr lang="ru-RU" sz="2000" dirty="0">
                <a:solidFill>
                  <a:srgbClr val="C00000"/>
                </a:solidFill>
                <a:effectLst/>
              </a:rPr>
              <a:t>«</a:t>
            </a:r>
            <a:r>
              <a:rPr lang="ru-RU" sz="2000" dirty="0" err="1">
                <a:solidFill>
                  <a:srgbClr val="C00000"/>
                </a:solidFill>
                <a:effectLst/>
              </a:rPr>
              <a:t>Юстинианова</a:t>
            </a:r>
            <a:r>
              <a:rPr lang="ru-RU" sz="2000" dirty="0">
                <a:solidFill>
                  <a:srgbClr val="C00000"/>
                </a:solidFill>
                <a:effectLst/>
              </a:rPr>
              <a:t> чума» </a:t>
            </a:r>
            <a:r>
              <a:rPr lang="ru-RU" sz="2000" dirty="0">
                <a:effectLst/>
              </a:rPr>
              <a:t>(</a:t>
            </a:r>
            <a:r>
              <a:rPr lang="ru-RU" sz="2000" dirty="0" err="1">
                <a:effectLst/>
              </a:rPr>
              <a:t>биовар</a:t>
            </a:r>
            <a:r>
              <a:rPr lang="ru-RU" sz="2000" dirty="0">
                <a:effectLst/>
              </a:rPr>
              <a:t> </a:t>
            </a:r>
            <a:r>
              <a:rPr lang="ru-RU" sz="2000" i="1" dirty="0" err="1">
                <a:effectLst/>
              </a:rPr>
              <a:t>antiqua</a:t>
            </a:r>
            <a:r>
              <a:rPr lang="ru-RU" sz="2000" dirty="0">
                <a:effectLst/>
              </a:rPr>
              <a:t> – 100 млн. жертв 541-750гг. </a:t>
            </a:r>
            <a:r>
              <a:rPr lang="ru-RU" sz="2000" dirty="0"/>
              <a:t>в</a:t>
            </a:r>
            <a:r>
              <a:rPr lang="ru-RU" sz="2000" dirty="0">
                <a:effectLst/>
              </a:rPr>
              <a:t> Византии)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>
                <a:solidFill>
                  <a:srgbClr val="C00000"/>
                </a:solidFill>
                <a:effectLst/>
              </a:rPr>
              <a:t>«Черная смерть» </a:t>
            </a:r>
            <a:r>
              <a:rPr lang="ru-RU" sz="2000" dirty="0">
                <a:effectLst/>
              </a:rPr>
              <a:t>(</a:t>
            </a:r>
            <a:r>
              <a:rPr lang="ru-RU" sz="2000" dirty="0" err="1">
                <a:effectLst/>
              </a:rPr>
              <a:t>биовар</a:t>
            </a:r>
            <a:r>
              <a:rPr lang="ru-RU" sz="2000" dirty="0">
                <a:effectLst/>
              </a:rPr>
              <a:t> </a:t>
            </a:r>
            <a:r>
              <a:rPr lang="ru-RU" sz="2000" i="1" dirty="0" err="1">
                <a:effectLst/>
              </a:rPr>
              <a:t>medievalis</a:t>
            </a:r>
            <a:r>
              <a:rPr lang="ru-RU" sz="2000" dirty="0">
                <a:effectLst/>
              </a:rPr>
              <a:t> -треть населения Европы 1347-1353гг.)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>
                <a:solidFill>
                  <a:srgbClr val="C00000"/>
                </a:solidFill>
              </a:rPr>
              <a:t>«Третья пандемия» </a:t>
            </a:r>
            <a:r>
              <a:rPr lang="ru-RU" sz="2000" dirty="0"/>
              <a:t>(</a:t>
            </a:r>
            <a:r>
              <a:rPr lang="ru-RU" sz="2000" dirty="0" err="1"/>
              <a:t>биовар</a:t>
            </a:r>
            <a:r>
              <a:rPr lang="ru-RU" sz="2000" dirty="0"/>
              <a:t> </a:t>
            </a:r>
            <a:r>
              <a:rPr lang="ru-RU" sz="2000" i="1" dirty="0" err="1">
                <a:effectLst/>
              </a:rPr>
              <a:t>orientalis</a:t>
            </a:r>
            <a:r>
              <a:rPr lang="ru-RU" sz="2000" dirty="0">
                <a:effectLst/>
              </a:rPr>
              <a:t> </a:t>
            </a:r>
            <a:r>
              <a:rPr lang="ru-RU" sz="2000" dirty="0" smtClean="0">
                <a:effectLst/>
              </a:rPr>
              <a:t>1955-1959 </a:t>
            </a:r>
            <a:r>
              <a:rPr lang="ru-RU" sz="2000" dirty="0">
                <a:effectLst/>
              </a:rPr>
              <a:t>гг. – 12 млн. жертв в Китае, Индии)</a:t>
            </a:r>
            <a:endParaRPr lang="ru-RU" sz="2000" dirty="0"/>
          </a:p>
        </p:txBody>
      </p:sp>
      <p:pic>
        <p:nvPicPr>
          <p:cNvPr id="1026" name="Picture 2" descr="C:\Users\Ольга\Desktop\imagesGNNTCMUV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156" y="3717032"/>
            <a:ext cx="3829116" cy="286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929581" y="2880836"/>
            <a:ext cx="15297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Yersinia </a:t>
            </a:r>
            <a:r>
              <a:rPr lang="en-US" b="1" dirty="0" err="1">
                <a:solidFill>
                  <a:schemeClr val="tx2"/>
                </a:solidFill>
              </a:rPr>
              <a:t>pestis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308304" y="4653136"/>
            <a:ext cx="14401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2014 – Мадагаскар</a:t>
            </a:r>
          </a:p>
          <a:p>
            <a:endParaRPr lang="ru-RU" dirty="0"/>
          </a:p>
          <a:p>
            <a:r>
              <a:rPr lang="ru-RU" dirty="0" smtClean="0"/>
              <a:t>2019 -Монголия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13169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35896" y="260648"/>
            <a:ext cx="2520280" cy="59838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ЧУМА</a:t>
            </a:r>
          </a:p>
        </p:txBody>
      </p:sp>
      <p:pic>
        <p:nvPicPr>
          <p:cNvPr id="3076" name="Picture 4" descr="C:\Users\Ольга\Desktop\081911_2200_1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941" y="1988840"/>
            <a:ext cx="5552356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Ольга\Desktop\imagesCA4DW7I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68653"/>
            <a:ext cx="2968341" cy="1908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2357939"/>
            <a:ext cx="30963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effectLst/>
              </a:rPr>
              <a:t>Y. </a:t>
            </a:r>
            <a:r>
              <a:rPr lang="ru-RU" i="1" dirty="0" err="1">
                <a:effectLst/>
              </a:rPr>
              <a:t>pestis</a:t>
            </a:r>
            <a:r>
              <a:rPr lang="ru-RU" dirty="0">
                <a:effectLst/>
              </a:rPr>
              <a:t> была открыта в 1894 году швейцарско-французским медиком и бактериологом Пастеровского Института Александром </a:t>
            </a:r>
            <a:r>
              <a:rPr lang="ru-RU" dirty="0" err="1">
                <a:effectLst/>
              </a:rPr>
              <a:t>Йерсеном</a:t>
            </a:r>
            <a:r>
              <a:rPr lang="ru-RU" dirty="0">
                <a:effectLst/>
              </a:rPr>
              <a:t> (</a:t>
            </a:r>
            <a:r>
              <a:rPr lang="ru-RU" dirty="0" err="1">
                <a:effectLst/>
              </a:rPr>
              <a:t>Alexandre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Yersin</a:t>
            </a:r>
            <a:r>
              <a:rPr lang="ru-RU" dirty="0">
                <a:effectLst/>
              </a:rPr>
              <a:t>) во время эпидемии чумы в Гонконге.</a:t>
            </a:r>
          </a:p>
          <a:p>
            <a:r>
              <a:rPr lang="ru-RU" dirty="0"/>
              <a:t>Г</a:t>
            </a:r>
            <a:r>
              <a:rPr lang="ru-RU" dirty="0">
                <a:effectLst/>
              </a:rPr>
              <a:t>рамотрицательные, биполярные </a:t>
            </a:r>
            <a:r>
              <a:rPr lang="ru-RU" dirty="0" err="1">
                <a:effectLst/>
              </a:rPr>
              <a:t>коккобациллы</a:t>
            </a:r>
            <a:r>
              <a:rPr lang="ru-RU" dirty="0">
                <a:effectLst/>
              </a:rPr>
              <a:t>,</a:t>
            </a:r>
            <a:r>
              <a:rPr lang="ru-RU" i="1" dirty="0">
                <a:effectLst/>
              </a:rPr>
              <a:t> </a:t>
            </a:r>
            <a:r>
              <a:rPr lang="ru-RU" dirty="0">
                <a:effectLst/>
              </a:rPr>
              <a:t>производят </a:t>
            </a:r>
            <a:r>
              <a:rPr lang="ru-RU" dirty="0" err="1">
                <a:effectLst/>
              </a:rPr>
              <a:t>антифагоцитарную</a:t>
            </a:r>
            <a:r>
              <a:rPr lang="ru-RU" dirty="0">
                <a:effectLst/>
              </a:rPr>
              <a:t> слизь. Подвижная в изоляции бактерия становится неподвижной, попав в организм млекопитающего.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646116" y="868656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Легочная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Бубонная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Септическая</a:t>
            </a:r>
          </a:p>
        </p:txBody>
      </p:sp>
      <p:pic>
        <p:nvPicPr>
          <p:cNvPr id="9" name="Picture 3" descr="C:\Users\Ольга\Desktop\untitle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6396" y="163211"/>
            <a:ext cx="2809875" cy="162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6142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dirty="0"/>
              <a:t>Чума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4230" y="869409"/>
            <a:ext cx="8229600" cy="5289451"/>
          </a:xfrm>
        </p:spPr>
        <p:txBody>
          <a:bodyPr>
            <a:noAutofit/>
          </a:bodyPr>
          <a:lstStyle/>
          <a:p>
            <a:r>
              <a:rPr lang="ru-RU" sz="2000" dirty="0"/>
              <a:t>У человека, инфицированного </a:t>
            </a:r>
            <a:r>
              <a:rPr lang="ru-RU" sz="2000" i="1" dirty="0" err="1">
                <a:solidFill>
                  <a:srgbClr val="FF0000"/>
                </a:solidFill>
              </a:rPr>
              <a:t>Yersinia</a:t>
            </a:r>
            <a:r>
              <a:rPr lang="ru-RU" sz="2000" i="1" dirty="0">
                <a:solidFill>
                  <a:srgbClr val="FF0000"/>
                </a:solidFill>
              </a:rPr>
              <a:t> </a:t>
            </a:r>
            <a:r>
              <a:rPr lang="ru-RU" sz="2000" i="1" dirty="0" err="1">
                <a:solidFill>
                  <a:srgbClr val="FF0000"/>
                </a:solidFill>
              </a:rPr>
              <a:t>pestis</a:t>
            </a:r>
            <a:r>
              <a:rPr lang="ru-RU" sz="2000" dirty="0"/>
              <a:t>, продолжительность инкубационного периода составляет 1-7 дней.</a:t>
            </a:r>
          </a:p>
          <a:p>
            <a:r>
              <a:rPr lang="ru-RU" sz="2000" dirty="0"/>
              <a:t>Существуют две основные клинические формы : </a:t>
            </a:r>
            <a:r>
              <a:rPr lang="ru-RU" sz="2000" dirty="0">
                <a:solidFill>
                  <a:srgbClr val="FF0000"/>
                </a:solidFill>
              </a:rPr>
              <a:t>бубонная и легочная</a:t>
            </a:r>
            <a:r>
              <a:rPr lang="ru-RU" sz="2000" dirty="0"/>
              <a:t>. Наиболее распространенной формой является бубонная чума, которая характеризуется наличием болезненных воспаленных лимфатических узлов или «бубонов».</a:t>
            </a:r>
          </a:p>
          <a:p>
            <a:r>
              <a:rPr lang="ru-RU" sz="2000" dirty="0"/>
              <a:t>Чума передается от животных человеку в результате укуса инфицированной блохи, непосредственного контакта с инфицированными тканями и воздушно-капельным путем.</a:t>
            </a:r>
          </a:p>
          <a:p>
            <a:r>
              <a:rPr lang="ru-RU" sz="2000" dirty="0"/>
              <a:t>Коэффициент летальности бубонной чумы достигает </a:t>
            </a:r>
            <a:r>
              <a:rPr lang="ru-RU" sz="2000" dirty="0">
                <a:solidFill>
                  <a:srgbClr val="FF0000"/>
                </a:solidFill>
              </a:rPr>
              <a:t>30%-60%, </a:t>
            </a:r>
            <a:r>
              <a:rPr lang="ru-RU" sz="2000" dirty="0"/>
              <a:t>а легочная чума при отсутствии лечения </a:t>
            </a:r>
            <a:r>
              <a:rPr lang="ru-RU" sz="2000" dirty="0">
                <a:solidFill>
                  <a:srgbClr val="FF0000"/>
                </a:solidFill>
              </a:rPr>
              <a:t>всегда </a:t>
            </a:r>
            <a:r>
              <a:rPr lang="ru-RU" sz="2000" dirty="0"/>
              <a:t>приводит к летальному исходу.</a:t>
            </a:r>
          </a:p>
          <a:p>
            <a:r>
              <a:rPr lang="ru-RU" sz="2000" dirty="0"/>
              <a:t>В настоящее время тремя наиболее эндемичными странами являются Демократическая Республика Конго, Мадагаскар и Перу</a:t>
            </a:r>
          </a:p>
          <a:p>
            <a:r>
              <a:rPr lang="ru-RU" sz="2000" dirty="0"/>
              <a:t>Последняя по времени значительная вспышка в мире произошла в ноябре 2017 года на Мадагаскаре, где заболели 2348 и скончались 202 человека.</a:t>
            </a:r>
          </a:p>
          <a:p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2564904"/>
            <a:ext cx="145616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04966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408373"/>
            <a:ext cx="8260672" cy="788380"/>
          </a:xfrm>
        </p:spPr>
        <p:txBody>
          <a:bodyPr>
            <a:normAutofit/>
          </a:bodyPr>
          <a:lstStyle/>
          <a:p>
            <a:r>
              <a:rPr lang="ru-RU" sz="3200" dirty="0"/>
              <a:t>Заболевания , передающиеся при контакте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3977890"/>
              </p:ext>
            </p:extLst>
          </p:nvPr>
        </p:nvGraphicFramePr>
        <p:xfrm>
          <a:off x="323528" y="1340768"/>
          <a:ext cx="8229600" cy="376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65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6827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Заболевание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Возбудитель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Патогенез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/>
                        <a:t>Сибирская язва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i="1" dirty="0"/>
                        <a:t>Bacillus </a:t>
                      </a:r>
                      <a:r>
                        <a:rPr lang="en-US" sz="1200" b="1" i="1" dirty="0" err="1"/>
                        <a:t>anthracis</a:t>
                      </a:r>
                      <a:endParaRPr lang="ru-RU" sz="12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Домашние и дикие животные, раневой контакт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/>
                        <a:t>Бруцеллез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i="1" dirty="0" err="1"/>
                        <a:t>Brucella</a:t>
                      </a:r>
                      <a:r>
                        <a:rPr lang="en-US" sz="1200" b="1" i="1" dirty="0"/>
                        <a:t> </a:t>
                      </a:r>
                      <a:r>
                        <a:rPr lang="en-US" sz="1200" b="1" i="1" dirty="0" err="1"/>
                        <a:t>melitensis</a:t>
                      </a:r>
                      <a:r>
                        <a:rPr lang="en-US" sz="1200" b="1" i="1" dirty="0"/>
                        <a:t>, B. </a:t>
                      </a:r>
                      <a:r>
                        <a:rPr lang="en-US" sz="1200" b="1" i="1" dirty="0" err="1"/>
                        <a:t>abortis</a:t>
                      </a:r>
                      <a:r>
                        <a:rPr lang="en-US" sz="1200" b="1" i="1" dirty="0"/>
                        <a:t>, B. </a:t>
                      </a:r>
                      <a:r>
                        <a:rPr lang="en-US" sz="1200" b="1" i="1" dirty="0" err="1"/>
                        <a:t>suis</a:t>
                      </a:r>
                      <a:endParaRPr lang="ru-RU" sz="12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Домашние</a:t>
                      </a:r>
                      <a:r>
                        <a:rPr lang="ru-RU" sz="1200" baseline="0" dirty="0"/>
                        <a:t> м</a:t>
                      </a:r>
                      <a:r>
                        <a:rPr lang="ru-RU" sz="1200" dirty="0"/>
                        <a:t>лекопитающие, у человека в фагоцитах (</a:t>
                      </a:r>
                      <a:r>
                        <a:rPr lang="ru-RU" sz="1200" dirty="0" err="1"/>
                        <a:t>ундулирующая</a:t>
                      </a:r>
                      <a:r>
                        <a:rPr lang="ru-RU" sz="12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/>
                        <a:t>Туляремия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i="1" dirty="0" err="1"/>
                        <a:t>Francisella</a:t>
                      </a:r>
                      <a:r>
                        <a:rPr lang="en-US" sz="1200" b="1" i="1" dirty="0"/>
                        <a:t> </a:t>
                      </a:r>
                      <a:r>
                        <a:rPr lang="en-US" sz="1200" b="1" i="1" dirty="0" err="1"/>
                        <a:t>tularensis</a:t>
                      </a:r>
                      <a:endParaRPr lang="ru-RU" sz="12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(</a:t>
                      </a:r>
                      <a:r>
                        <a:rPr lang="ru-RU" sz="1200" dirty="0" err="1"/>
                        <a:t>Тулэр</a:t>
                      </a:r>
                      <a:r>
                        <a:rPr lang="ru-RU" sz="1200" dirty="0"/>
                        <a:t> </a:t>
                      </a:r>
                      <a:r>
                        <a:rPr lang="ru-RU" sz="1200" dirty="0" err="1"/>
                        <a:t>Каунтиб</a:t>
                      </a:r>
                      <a:r>
                        <a:rPr lang="ru-RU" sz="1200" dirty="0"/>
                        <a:t> Калифорния)</a:t>
                      </a:r>
                      <a:r>
                        <a:rPr lang="ru-RU" sz="1200" baseline="0" dirty="0"/>
                        <a:t>, работа со шкурами, </a:t>
                      </a:r>
                      <a:r>
                        <a:rPr lang="ru-RU" sz="1200" baseline="0" dirty="0" err="1"/>
                        <a:t>внутриклеточно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/>
                        <a:t>Гонорея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1" dirty="0"/>
                        <a:t>Neisseria </a:t>
                      </a:r>
                      <a:r>
                        <a:rPr lang="en-US" sz="1200" b="1" i="1" dirty="0" err="1"/>
                        <a:t>gonorrheae</a:t>
                      </a:r>
                      <a:endParaRPr lang="ru-RU" sz="12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Половые пути, сепсис, глаза</a:t>
                      </a:r>
                      <a:r>
                        <a:rPr lang="ru-RU" sz="1200" baseline="0" dirty="0"/>
                        <a:t> новорожденных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/>
                        <a:t>Сифилис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i="1" dirty="0" err="1"/>
                        <a:t>Treponema</a:t>
                      </a:r>
                      <a:r>
                        <a:rPr lang="en-US" sz="1200" b="1" i="1" dirty="0"/>
                        <a:t> pallidum</a:t>
                      </a:r>
                      <a:endParaRPr lang="ru-RU" sz="12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Твердый шанкр, глаза, клапаны сердца, суставы, ЦНС (без</a:t>
                      </a:r>
                      <a:r>
                        <a:rPr lang="ru-RU" sz="1200" baseline="0" dirty="0"/>
                        <a:t> токсинов)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/>
                        <a:t>Столбняк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i="1" dirty="0"/>
                        <a:t>Clostridium  </a:t>
                      </a:r>
                      <a:r>
                        <a:rPr lang="en-US" sz="1200" b="1" i="1" dirty="0" err="1"/>
                        <a:t>tetani</a:t>
                      </a:r>
                      <a:endParaRPr lang="ru-RU" sz="12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Почва, фекалии животных, </a:t>
                      </a:r>
                      <a:r>
                        <a:rPr lang="ru-RU" sz="1200" dirty="0" err="1"/>
                        <a:t>нейротоксин</a:t>
                      </a:r>
                      <a:r>
                        <a:rPr lang="ru-RU" sz="1200" dirty="0"/>
                        <a:t>, передние рога спинного мозга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/>
                        <a:t>Газовая гангрена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i="1" dirty="0"/>
                        <a:t>Clostridium </a:t>
                      </a:r>
                      <a:r>
                        <a:rPr lang="en-US" sz="1200" b="1" i="1" dirty="0" err="1"/>
                        <a:t>perfringens</a:t>
                      </a:r>
                      <a:r>
                        <a:rPr lang="en-US" sz="1200" b="1" i="1" dirty="0"/>
                        <a:t>, C. </a:t>
                      </a:r>
                      <a:r>
                        <a:rPr lang="en-US" sz="1200" b="1" i="1" dirty="0" err="1"/>
                        <a:t>septicum</a:t>
                      </a:r>
                      <a:endParaRPr lang="ru-RU" sz="12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Водород при брожении,</a:t>
                      </a:r>
                      <a:r>
                        <a:rPr lang="ru-RU" sz="1200" baseline="0" dirty="0"/>
                        <a:t> </a:t>
                      </a:r>
                      <a:r>
                        <a:rPr lang="ru-RU" sz="1200" baseline="0" dirty="0" err="1"/>
                        <a:t>лецетиназа</a:t>
                      </a:r>
                      <a:r>
                        <a:rPr lang="ru-RU" sz="1200" baseline="0" dirty="0"/>
                        <a:t>-токсин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/>
                        <a:t>Лептоспироз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i="1" dirty="0" err="1"/>
                        <a:t>Leptospira</a:t>
                      </a:r>
                      <a:r>
                        <a:rPr lang="en-US" sz="1200" b="1" i="1" dirty="0"/>
                        <a:t> </a:t>
                      </a:r>
                      <a:r>
                        <a:rPr lang="en-US" sz="1200" b="1" i="1" dirty="0" err="1"/>
                        <a:t>canicola</a:t>
                      </a:r>
                      <a:r>
                        <a:rPr lang="en-US" sz="1200" b="1" i="1" dirty="0"/>
                        <a:t>, L. </a:t>
                      </a:r>
                      <a:r>
                        <a:rPr lang="en-US" sz="1200" b="1" i="1" dirty="0" err="1"/>
                        <a:t>pomona</a:t>
                      </a:r>
                      <a:endParaRPr lang="ru-RU" sz="12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Моча животных, контакт с водой, посев крови, хроническое заболевание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pic>
        <p:nvPicPr>
          <p:cNvPr id="4099" name="Picture 3" descr="C:\Users\Ильинская\Desktop\images7DG2QFW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191" y="5240940"/>
            <a:ext cx="1063179" cy="1437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Ильинская\Desktop\untitle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50" y="5240940"/>
            <a:ext cx="1076941" cy="1437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Ильинская\Desktop\opisthotonu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5191026"/>
            <a:ext cx="1944216" cy="100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инская\Desktop\1369337332_gangren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5233120"/>
            <a:ext cx="1432993" cy="1074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Ильинская\Desktop\46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055" y="5263113"/>
            <a:ext cx="1056217" cy="105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Ильинская\Desktop\leptospirosis1-300x224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1" y="5233120"/>
            <a:ext cx="1456917" cy="1087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76844" y="6162921"/>
            <a:ext cx="2211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              Столбняк</a:t>
            </a:r>
          </a:p>
          <a:p>
            <a:r>
              <a:rPr lang="ru-RU" dirty="0"/>
              <a:t>Сифилис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88496" y="6331288"/>
            <a:ext cx="1731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Гангрена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99784" y="6319330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Лептоспироз</a:t>
            </a:r>
          </a:p>
        </p:txBody>
      </p:sp>
    </p:spTree>
    <p:extLst>
      <p:ext uri="{BB962C8B-B14F-4D97-AF65-F5344CB8AC3E}">
        <p14:creationId xmlns:p14="http://schemas.microsoft.com/office/powerpoint/2010/main" val="9557647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7952411-E92F-4AF8-A8DC-E33B606F4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6900" y="404664"/>
            <a:ext cx="3134095" cy="1143000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Контактный  путь передачи</a:t>
            </a:r>
          </a:p>
        </p:txBody>
      </p:sp>
      <p:pic>
        <p:nvPicPr>
          <p:cNvPr id="5" name="Объект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DAE27EE1-DE2A-4959-946E-71C371F379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171" y="4797152"/>
            <a:ext cx="2543175" cy="1800225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9E3A211-A1D3-4B65-9971-D5048F7E9F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75" y="274638"/>
            <a:ext cx="4826745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5DFF466-6CA0-4A51-9CB4-8C4CD9D75E6D}"/>
              </a:ext>
            </a:extLst>
          </p:cNvPr>
          <p:cNvSpPr txBox="1"/>
          <p:nvPr/>
        </p:nvSpPr>
        <p:spPr>
          <a:xfrm>
            <a:off x="5940152" y="4149080"/>
            <a:ext cx="2903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0070C0"/>
                </a:solidFill>
              </a:rPr>
              <a:t>Clostridium tetani</a:t>
            </a:r>
            <a:endParaRPr lang="ru-RU" sz="2800" i="1" dirty="0">
              <a:solidFill>
                <a:srgbClr val="0070C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4ADB289-D27F-46EF-8FF7-65B24C0F1503}"/>
              </a:ext>
            </a:extLst>
          </p:cNvPr>
          <p:cNvSpPr txBox="1"/>
          <p:nvPr/>
        </p:nvSpPr>
        <p:spPr>
          <a:xfrm>
            <a:off x="5940152" y="2492896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Контакт с почвой</a:t>
            </a:r>
          </a:p>
        </p:txBody>
      </p:sp>
    </p:spTree>
    <p:extLst>
      <p:ext uri="{BB962C8B-B14F-4D97-AF65-F5344CB8AC3E}">
        <p14:creationId xmlns:p14="http://schemas.microsoft.com/office/powerpoint/2010/main" val="14550872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28E9978F-02B9-4D29-8220-B1EC309644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23076"/>
            <a:ext cx="8496944" cy="6372708"/>
          </a:xfrm>
        </p:spPr>
      </p:pic>
    </p:spTree>
    <p:extLst>
      <p:ext uri="{BB962C8B-B14F-4D97-AF65-F5344CB8AC3E}">
        <p14:creationId xmlns:p14="http://schemas.microsoft.com/office/powerpoint/2010/main" val="30817307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4824536" cy="1584176"/>
          </a:xfrm>
        </p:spPr>
        <p:txBody>
          <a:bodyPr>
            <a:normAutofit fontScale="90000"/>
          </a:bodyPr>
          <a:lstStyle/>
          <a:p>
            <a:pPr algn="l"/>
            <a:r>
              <a:rPr lang="ru-RU" sz="2000" dirty="0"/>
              <a:t>Г</a:t>
            </a:r>
            <a:r>
              <a:rPr lang="ru-RU" sz="2000" dirty="0">
                <a:effectLst/>
              </a:rPr>
              <a:t>рамотрицательные диплококки</a:t>
            </a:r>
            <a:r>
              <a:rPr lang="en-US" sz="2000" dirty="0">
                <a:effectLst/>
              </a:rPr>
              <a:t> </a:t>
            </a:r>
            <a:r>
              <a:rPr lang="en-US" sz="2000" b="1" dirty="0">
                <a:solidFill>
                  <a:srgbClr val="C00000"/>
                </a:solidFill>
                <a:effectLst/>
              </a:rPr>
              <a:t>Neisseria </a:t>
            </a:r>
            <a:r>
              <a:rPr lang="en-US" sz="2000" b="1" dirty="0" err="1">
                <a:solidFill>
                  <a:srgbClr val="C00000"/>
                </a:solidFill>
              </a:rPr>
              <a:t>h</a:t>
            </a:r>
            <a:r>
              <a:rPr lang="en-US" sz="2000" b="1" dirty="0" err="1">
                <a:solidFill>
                  <a:srgbClr val="C00000"/>
                </a:solidFill>
                <a:effectLst/>
              </a:rPr>
              <a:t>onorrheae</a:t>
            </a:r>
            <a:r>
              <a:rPr lang="ru-RU" sz="2000" dirty="0">
                <a:effectLst/>
              </a:rPr>
              <a:t>. Вызывают гонорею (триппер) — </a:t>
            </a:r>
            <a:r>
              <a:rPr lang="ru-RU" sz="2000" dirty="0" err="1">
                <a:effectLst/>
              </a:rPr>
              <a:t>антропонозную</a:t>
            </a:r>
            <a:r>
              <a:rPr lang="ru-RU" sz="2000" dirty="0">
                <a:effectLst/>
              </a:rPr>
              <a:t> венерическую инфекцию, характеризующуюся гнойным воспалением слизистых оболочек, чаще мочеполовой системы.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897560"/>
            <a:ext cx="8229600" cy="3960440"/>
          </a:xfrm>
        </p:spPr>
        <p:txBody>
          <a:bodyPr>
            <a:normAutofit fontScale="70000" lnSpcReduction="20000"/>
          </a:bodyPr>
          <a:lstStyle/>
          <a:p>
            <a:r>
              <a:rPr lang="ru-RU" sz="3100" dirty="0"/>
              <a:t>В большинстве случаев заражение гонореей происходит при половых контактах во влагалище и прямую кишку. Возможно заражение при оральном сексе.</a:t>
            </a:r>
          </a:p>
          <a:p>
            <a:r>
              <a:rPr lang="ru-RU" sz="3100" dirty="0"/>
              <a:t>При прохождении через родовые пути возможно инфицирование новорожденного с развитием у него </a:t>
            </a:r>
            <a:r>
              <a:rPr lang="ru-RU" dirty="0"/>
              <a:t>гонококкового конъюнктивита</a:t>
            </a:r>
            <a:r>
              <a:rPr lang="en-US" dirty="0"/>
              <a:t> </a:t>
            </a:r>
            <a:r>
              <a:rPr lang="ru-RU" dirty="0"/>
              <a:t>(</a:t>
            </a:r>
            <a:r>
              <a:rPr lang="ru-RU" dirty="0">
                <a:solidFill>
                  <a:srgbClr val="FF0000"/>
                </a:solidFill>
              </a:rPr>
              <a:t>бленнорея</a:t>
            </a:r>
            <a:r>
              <a:rPr lang="ru-RU" dirty="0"/>
              <a:t>).</a:t>
            </a:r>
          </a:p>
          <a:p>
            <a:r>
              <a:rPr lang="ru-RU" dirty="0"/>
              <a:t>Бытовое заражение маловероятно. Это обусловлено тем, что (1) гонококк быстро погибает вне организма человека; (2) для заражения необходимо, чтобы в организм попало достаточное количество гонококков. Бытовой способ заражения не может обеспечить попадания нужного количества гонококков. Поэтому причиной заражения </a:t>
            </a:r>
            <a:r>
              <a:rPr lang="ru-RU" dirty="0">
                <a:solidFill>
                  <a:srgbClr val="FF0000"/>
                </a:solidFill>
              </a:rPr>
              <a:t>не могут </a:t>
            </a:r>
            <a:r>
              <a:rPr lang="ru-RU" dirty="0"/>
              <a:t>быть сидения унитазов, плавательные бассейны, бани, общая посуда и полотенца.</a:t>
            </a:r>
          </a:p>
          <a:p>
            <a:endParaRPr lang="ru-RU" dirty="0"/>
          </a:p>
        </p:txBody>
      </p:sp>
      <p:pic>
        <p:nvPicPr>
          <p:cNvPr id="10242" name="Picture 2" descr="C:\Users\Ольга\Desktop\350px-Элекгронограмма_ультратонких_срезов_гонококк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2834" y="116633"/>
            <a:ext cx="2622916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99638" y="1749086"/>
            <a:ext cx="61561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>
                <a:solidFill>
                  <a:schemeClr val="tx2"/>
                </a:solidFill>
                <a:effectLst/>
              </a:rPr>
              <a:t>Электронограмма</a:t>
            </a:r>
            <a:r>
              <a:rPr lang="ru-RU" b="1" dirty="0">
                <a:solidFill>
                  <a:schemeClr val="tx2"/>
                </a:solidFill>
                <a:effectLst/>
              </a:rPr>
              <a:t> ультратонких срезов гонококка: А) видна наружная мембрана клеточной стенки в бинарное деление гонококка; Б) отделяемое уретры больного, гонококки на эпителиальной клетке.</a:t>
            </a:r>
            <a:endParaRPr lang="ru-RU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1557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80728"/>
            <a:ext cx="3888432" cy="1143000"/>
          </a:xfrm>
        </p:spPr>
        <p:txBody>
          <a:bodyPr>
            <a:normAutofit fontScale="90000"/>
          </a:bodyPr>
          <a:lstStyle/>
          <a:p>
            <a:r>
              <a:rPr lang="en-US" i="1" dirty="0"/>
              <a:t>Neisseria gonorrhoeae</a:t>
            </a:r>
            <a:endParaRPr lang="ru-RU" i="1" dirty="0"/>
          </a:p>
        </p:txBody>
      </p:sp>
      <p:pic>
        <p:nvPicPr>
          <p:cNvPr id="1026" name="Picture 2" descr="C:\Users\Админ\Desktop\gonoreya-520x39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212976"/>
            <a:ext cx="4172281" cy="312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дмин\Desktop\untitl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212976"/>
            <a:ext cx="3960440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Админ\Desktop\untitle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04664"/>
            <a:ext cx="3696047" cy="2708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87139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Ольга\Desktop\formy-gonore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924944"/>
            <a:ext cx="4730204" cy="308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8869" y="188640"/>
            <a:ext cx="3384376" cy="36933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При хронической стадии триппера происходит очаговое развитие заболевания, при котором в скоплении гонококков происходит замещение эпителиальных клеток рубцовой тканью, что приводит к сужению уретры и образованию спаек в маточных трубах и семенном канале, и как следствие - мужское и женское бесплодие.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166532" y="834970"/>
            <a:ext cx="3024336" cy="120032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При подострой стадии заболевания есть уретральные выделения , но боли полностью отсутствуют.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504" y="143470"/>
            <a:ext cx="1912404" cy="230832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Острый вид гонореи сопровождается выделениями из уретры, резкими болями при мочеиспускании, жжением и пр.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5712" y="6169508"/>
            <a:ext cx="3092152" cy="6463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Торпидная форма триппера никак себя не проявляет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76759" y="4587541"/>
            <a:ext cx="5003333" cy="203132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Латентная форма заболевания встречается в последние годы всё чаще. При данном виде развития заболевания возбудитель почти никак не выдаёт своё присутствие в организме больного, но рубцевание эпителия при этом происходит, незаметно делая своего носителя бесплодным. 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flipV="1">
            <a:off x="1691680" y="2035299"/>
            <a:ext cx="1800199" cy="3235003"/>
          </a:xfrm>
          <a:prstGeom prst="straightConnector1">
            <a:avLst/>
          </a:prstGeom>
          <a:ln w="1905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1148946" y="2604194"/>
            <a:ext cx="0" cy="1985318"/>
          </a:xfrm>
          <a:prstGeom prst="straightConnector1">
            <a:avLst/>
          </a:prstGeom>
          <a:ln w="1905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3215388" y="2363243"/>
            <a:ext cx="2183481" cy="1568138"/>
          </a:xfrm>
          <a:prstGeom prst="straightConnector1">
            <a:avLst/>
          </a:prstGeom>
          <a:ln w="1905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2019908" y="5815472"/>
            <a:ext cx="351656" cy="319000"/>
          </a:xfrm>
          <a:prstGeom prst="straightConnector1">
            <a:avLst/>
          </a:prstGeom>
          <a:ln w="1905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3955472" y="4292568"/>
            <a:ext cx="351656" cy="319000"/>
          </a:xfrm>
          <a:prstGeom prst="straightConnector1">
            <a:avLst/>
          </a:prstGeom>
          <a:ln w="1905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876102" y="189993"/>
            <a:ext cx="16051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ТРИППЕР</a:t>
            </a:r>
          </a:p>
        </p:txBody>
      </p:sp>
    </p:spTree>
    <p:extLst>
      <p:ext uri="{BB962C8B-B14F-4D97-AF65-F5344CB8AC3E}">
        <p14:creationId xmlns:p14="http://schemas.microsoft.com/office/powerpoint/2010/main" val="14892544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Факторы вирулентности</a:t>
            </a:r>
            <a:r>
              <a:rPr lang="en-US" b="1" dirty="0">
                <a:solidFill>
                  <a:srgbClr val="C00000"/>
                </a:solidFill>
                <a:effectLst/>
              </a:rPr>
              <a:t> </a:t>
            </a:r>
            <a:r>
              <a:rPr lang="en-US" b="1" i="1" dirty="0">
                <a:solidFill>
                  <a:srgbClr val="C00000"/>
                </a:solidFill>
                <a:effectLst/>
              </a:rPr>
              <a:t>Neisseria </a:t>
            </a:r>
            <a:r>
              <a:rPr lang="en-US" b="1" i="1" dirty="0" err="1">
                <a:solidFill>
                  <a:srgbClr val="C00000"/>
                </a:solidFill>
              </a:rPr>
              <a:t>h</a:t>
            </a:r>
            <a:r>
              <a:rPr lang="en-US" b="1" i="1" dirty="0" err="1">
                <a:solidFill>
                  <a:srgbClr val="C00000"/>
                </a:solidFill>
                <a:effectLst/>
              </a:rPr>
              <a:t>onorrheae</a:t>
            </a:r>
            <a:r>
              <a:rPr lang="ru-RU" i="1" dirty="0"/>
              <a:t> 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24" y="1639573"/>
            <a:ext cx="8784976" cy="5029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51079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/>
              <a:t>Микозы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2476598"/>
              </p:ext>
            </p:extLst>
          </p:nvPr>
        </p:nvGraphicFramePr>
        <p:xfrm>
          <a:off x="457200" y="836712"/>
          <a:ext cx="8229600" cy="3358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25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346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r>
                        <a:rPr lang="ru-RU" dirty="0"/>
                        <a:t>Возбудитель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Морфология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Патогенез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7353">
                <a:tc>
                  <a:txBody>
                    <a:bodyPr/>
                    <a:lstStyle/>
                    <a:p>
                      <a:r>
                        <a:rPr lang="en-US" sz="1400" b="1" i="1" dirty="0"/>
                        <a:t>Candida </a:t>
                      </a:r>
                      <a:r>
                        <a:rPr lang="en-US" sz="1400" b="1" i="1" dirty="0" err="1"/>
                        <a:t>albicans</a:t>
                      </a:r>
                      <a:endParaRPr lang="ru-RU" sz="1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Овальные дрожжевые</a:t>
                      </a:r>
                      <a:r>
                        <a:rPr lang="ru-RU" sz="1400" baseline="0" dirty="0"/>
                        <a:t> клетки, 2-6 мкм, псевдомицелий, почки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«Молочница». Все носители на слизистой (заболевание после антибиотикотерапии)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7353">
                <a:tc>
                  <a:txBody>
                    <a:bodyPr/>
                    <a:lstStyle/>
                    <a:p>
                      <a:r>
                        <a:rPr lang="en-US" sz="1400" b="1" i="1" dirty="0"/>
                        <a:t>Cryptococcus </a:t>
                      </a:r>
                      <a:r>
                        <a:rPr lang="en-US" sz="1400" b="1" i="1" dirty="0" err="1"/>
                        <a:t>neoformans</a:t>
                      </a:r>
                      <a:endParaRPr lang="ru-RU" sz="1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Овальные дрожжевые</a:t>
                      </a:r>
                      <a:r>
                        <a:rPr lang="ru-RU" sz="1400" baseline="0" dirty="0"/>
                        <a:t> клетки, до 12 мкм в тканях и спинномозговой жидкости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/>
                        <a:t>Криптококкоз</a:t>
                      </a:r>
                      <a:r>
                        <a:rPr lang="ru-RU" sz="1400" dirty="0"/>
                        <a:t>. Фекалии птиц; от человека к человеку не передается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7353">
                <a:tc>
                  <a:txBody>
                    <a:bodyPr/>
                    <a:lstStyle/>
                    <a:p>
                      <a:r>
                        <a:rPr lang="en-US" sz="1400" b="1" i="1" dirty="0" err="1"/>
                        <a:t>Blastomyces</a:t>
                      </a:r>
                      <a:r>
                        <a:rPr lang="en-US" sz="1400" b="1" i="1" dirty="0"/>
                        <a:t> </a:t>
                      </a:r>
                      <a:r>
                        <a:rPr lang="en-US" sz="1400" b="1" i="1" dirty="0" err="1"/>
                        <a:t>dermatitidis</a:t>
                      </a:r>
                      <a:endParaRPr lang="ru-RU" sz="1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Сферические клетки до 15 мкм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Бластомикоз. Из</a:t>
                      </a:r>
                      <a:r>
                        <a:rPr lang="ru-RU" sz="1400" baseline="0" dirty="0"/>
                        <a:t> почвы с пылью. </a:t>
                      </a:r>
                      <a:r>
                        <a:rPr lang="ru-RU" sz="1400" dirty="0"/>
                        <a:t>Легкие, мозговые</a:t>
                      </a:r>
                      <a:r>
                        <a:rPr lang="ru-RU" sz="1400" baseline="0" dirty="0"/>
                        <a:t> оболочки, </a:t>
                      </a:r>
                      <a:r>
                        <a:rPr lang="ru-RU" sz="1400" baseline="0" dirty="0" err="1"/>
                        <a:t>Грануломы</a:t>
                      </a:r>
                      <a:r>
                        <a:rPr lang="ru-RU" sz="1400" baseline="0" dirty="0"/>
                        <a:t> (скопления макрофагов)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7353">
                <a:tc>
                  <a:txBody>
                    <a:bodyPr/>
                    <a:lstStyle/>
                    <a:p>
                      <a:r>
                        <a:rPr lang="ru-RU" sz="1400" b="1" i="1" dirty="0" err="1">
                          <a:effectLst/>
                        </a:rPr>
                        <a:t>Trichophyton</a:t>
                      </a:r>
                      <a:r>
                        <a:rPr lang="ru-RU" sz="1400" b="1" i="1" dirty="0">
                          <a:effectLst/>
                        </a:rPr>
                        <a:t> </a:t>
                      </a:r>
                      <a:r>
                        <a:rPr lang="ru-RU" sz="1400" b="1" i="1" dirty="0" err="1">
                          <a:effectLst/>
                        </a:rPr>
                        <a:t>rubrum</a:t>
                      </a:r>
                      <a:r>
                        <a:rPr lang="ru-RU" sz="1400" b="1" i="1" dirty="0">
                          <a:effectLst/>
                        </a:rPr>
                        <a:t>, </a:t>
                      </a:r>
                      <a:r>
                        <a:rPr lang="ru-RU" sz="1400" b="1" i="1" dirty="0" err="1">
                          <a:effectLst/>
                        </a:rPr>
                        <a:t>Trichophyton</a:t>
                      </a:r>
                      <a:r>
                        <a:rPr lang="ru-RU" sz="1400" b="1" i="1" dirty="0">
                          <a:effectLst/>
                        </a:rPr>
                        <a:t> </a:t>
                      </a:r>
                      <a:r>
                        <a:rPr lang="ru-RU" sz="1400" b="1" i="1" dirty="0" err="1">
                          <a:effectLst/>
                        </a:rPr>
                        <a:t>interdigitale</a:t>
                      </a:r>
                      <a:r>
                        <a:rPr lang="ru-RU" sz="1400" b="1" i="1" dirty="0">
                          <a:effectLst/>
                        </a:rPr>
                        <a:t>, </a:t>
                      </a:r>
                      <a:r>
                        <a:rPr lang="ru-RU" sz="1400" b="1" i="1" dirty="0" err="1">
                          <a:effectLst/>
                        </a:rPr>
                        <a:t>Trichophyton</a:t>
                      </a:r>
                      <a:r>
                        <a:rPr lang="ru-RU" sz="1400" b="1" i="1" dirty="0">
                          <a:effectLst/>
                        </a:rPr>
                        <a:t> </a:t>
                      </a:r>
                      <a:r>
                        <a:rPr lang="ru-RU" sz="1400" b="1" i="1" dirty="0" err="1">
                          <a:effectLst/>
                        </a:rPr>
                        <a:t>tonsurans</a:t>
                      </a:r>
                      <a:r>
                        <a:rPr lang="ru-RU" sz="1400" b="1" i="1" dirty="0">
                          <a:effectLst/>
                        </a:rPr>
                        <a:t> </a:t>
                      </a:r>
                      <a:endParaRPr lang="ru-RU" sz="1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/>
                        <a:t>Мицелиальные</a:t>
                      </a:r>
                      <a:r>
                        <a:rPr lang="ru-RU" sz="1400" dirty="0"/>
                        <a:t> грибы, споры в макро и </a:t>
                      </a:r>
                      <a:r>
                        <a:rPr lang="ru-RU" sz="1400" dirty="0" err="1"/>
                        <a:t>микроконидиях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/>
                        <a:t>Трихофотия</a:t>
                      </a:r>
                      <a:r>
                        <a:rPr lang="ru-RU" sz="1400" dirty="0"/>
                        <a:t>. Носители</a:t>
                      </a:r>
                      <a:r>
                        <a:rPr lang="ru-RU" sz="1400" baseline="0" dirty="0"/>
                        <a:t> – люди, споры попадают при контакте; поражения кожи, волос, ногтей.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1026" name="Picture 2" descr="C:\Users\Ильинская\Desktop\Blastomyces%20dermatitidi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529419"/>
            <a:ext cx="1584176" cy="1022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инская\Desktop\4739249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994" y="4437111"/>
            <a:ext cx="1846139" cy="2170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7504" y="5877272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Бластомикоз</a:t>
            </a:r>
          </a:p>
        </p:txBody>
      </p:sp>
      <p:pic>
        <p:nvPicPr>
          <p:cNvPr id="1028" name="Picture 4" descr="C:\Users\Ильинская\Desktop\22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2495" y="4876827"/>
            <a:ext cx="1863105" cy="1730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072495" y="4437111"/>
            <a:ext cx="1863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Криптококкоз</a:t>
            </a:r>
            <a:endParaRPr lang="ru-RU" dirty="0"/>
          </a:p>
        </p:txBody>
      </p:sp>
      <p:pic>
        <p:nvPicPr>
          <p:cNvPr id="1029" name="Picture 5" descr="C:\Users\Ильинская\Desktop\imag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370505"/>
            <a:ext cx="1370087" cy="1339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156176" y="5854212"/>
            <a:ext cx="1408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Кандидоз</a:t>
            </a:r>
          </a:p>
        </p:txBody>
      </p:sp>
      <p:pic>
        <p:nvPicPr>
          <p:cNvPr id="16386" name="Picture 2" descr="C:\Users\Ольга\Desktop\images1CMCYOW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8111" y="5307297"/>
            <a:ext cx="1521891" cy="1139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4237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564904"/>
            <a:ext cx="5112568" cy="403244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 err="1">
                <a:solidFill>
                  <a:srgbClr val="FF0000"/>
                </a:solidFill>
              </a:rPr>
              <a:t>Дерматофития</a:t>
            </a:r>
            <a:r>
              <a:rPr lang="ru-RU" dirty="0"/>
              <a:t>, трихофития, также дерматомикоз, </a:t>
            </a:r>
            <a:r>
              <a:rPr lang="ru-RU" dirty="0" err="1"/>
              <a:t>дерматофитоз</a:t>
            </a:r>
            <a:r>
              <a:rPr lang="ru-RU" dirty="0"/>
              <a:t>, стригущий лишай, парша</a:t>
            </a:r>
            <a:r>
              <a:rPr lang="en-US" dirty="0"/>
              <a:t>— </a:t>
            </a:r>
            <a:r>
              <a:rPr lang="ru-RU" dirty="0"/>
              <a:t>кожные инфекционные заболевания, вызываемые грибами </a:t>
            </a:r>
            <a:r>
              <a:rPr lang="en-US" i="1" dirty="0" err="1"/>
              <a:t>Trichophyton</a:t>
            </a:r>
            <a:r>
              <a:rPr lang="en-US" dirty="0"/>
              <a:t>, </a:t>
            </a:r>
            <a:r>
              <a:rPr lang="en-US" dirty="0" err="1"/>
              <a:t>Microsporum</a:t>
            </a:r>
            <a:r>
              <a:rPr lang="en-US" dirty="0"/>
              <a:t> </a:t>
            </a:r>
            <a:r>
              <a:rPr lang="ru-RU" dirty="0"/>
              <a:t>и </a:t>
            </a:r>
            <a:r>
              <a:rPr lang="en-US" dirty="0" err="1"/>
              <a:t>Epidermophyton</a:t>
            </a:r>
            <a:r>
              <a:rPr lang="en-US" dirty="0"/>
              <a:t>.</a:t>
            </a:r>
            <a:endParaRPr lang="ru-RU" dirty="0"/>
          </a:p>
          <a:p>
            <a:pPr marL="0" indent="0">
              <a:buNone/>
            </a:pPr>
            <a:endParaRPr lang="ru-RU" dirty="0">
              <a:effectLst/>
            </a:endParaRPr>
          </a:p>
          <a:p>
            <a:pPr marL="0" indent="0">
              <a:buNone/>
            </a:pPr>
            <a:r>
              <a:rPr lang="ru-RU" b="1" dirty="0" err="1">
                <a:solidFill>
                  <a:srgbClr val="FF0000"/>
                </a:solidFill>
                <a:effectLst/>
              </a:rPr>
              <a:t>Онхиомикоз</a:t>
            </a:r>
            <a:r>
              <a:rPr lang="ru-RU" dirty="0">
                <a:effectLst/>
              </a:rPr>
              <a:t> - грибковое поражение ногтей. Вызывается </a:t>
            </a:r>
            <a:r>
              <a:rPr lang="ru-RU" dirty="0" err="1">
                <a:effectLst/>
              </a:rPr>
              <a:t>дерматофитами</a:t>
            </a:r>
            <a:r>
              <a:rPr lang="ru-RU" dirty="0">
                <a:effectLst/>
              </a:rPr>
              <a:t> </a:t>
            </a:r>
            <a:r>
              <a:rPr lang="ru-RU" i="1" dirty="0" err="1">
                <a:effectLst/>
              </a:rPr>
              <a:t>Trichophyton</a:t>
            </a:r>
            <a:r>
              <a:rPr lang="ru-RU" i="1" dirty="0">
                <a:effectLst/>
              </a:rPr>
              <a:t> </a:t>
            </a:r>
            <a:r>
              <a:rPr lang="ru-RU" i="1" dirty="0" err="1">
                <a:effectLst/>
              </a:rPr>
              <a:t>rubrum</a:t>
            </a:r>
            <a:r>
              <a:rPr lang="ru-RU" dirty="0">
                <a:effectLst/>
              </a:rPr>
              <a:t>, </a:t>
            </a:r>
            <a:r>
              <a:rPr lang="ru-RU" i="1" dirty="0" err="1">
                <a:effectLst/>
              </a:rPr>
              <a:t>Trichophyton</a:t>
            </a:r>
            <a:r>
              <a:rPr lang="ru-RU" i="1" dirty="0">
                <a:effectLst/>
              </a:rPr>
              <a:t> </a:t>
            </a:r>
            <a:r>
              <a:rPr lang="ru-RU" i="1" dirty="0" err="1">
                <a:effectLst/>
              </a:rPr>
              <a:t>interdigitale</a:t>
            </a:r>
            <a:r>
              <a:rPr lang="ru-RU" dirty="0">
                <a:effectLst/>
              </a:rPr>
              <a:t>, </a:t>
            </a:r>
            <a:r>
              <a:rPr lang="ru-RU" i="1" dirty="0" err="1">
                <a:effectLst/>
              </a:rPr>
              <a:t>Trichophyton</a:t>
            </a:r>
            <a:r>
              <a:rPr lang="ru-RU" i="1" dirty="0">
                <a:effectLst/>
              </a:rPr>
              <a:t> </a:t>
            </a:r>
            <a:r>
              <a:rPr lang="ru-RU" i="1" dirty="0" err="1">
                <a:effectLst/>
              </a:rPr>
              <a:t>tonsurans</a:t>
            </a:r>
            <a:r>
              <a:rPr lang="ru-RU" dirty="0">
                <a:effectLst/>
              </a:rPr>
              <a:t> и другими. Также может вызываться </a:t>
            </a:r>
            <a:r>
              <a:rPr lang="ru-RU" i="1" dirty="0" err="1">
                <a:effectLst/>
              </a:rPr>
              <a:t>Epidermophyton</a:t>
            </a:r>
            <a:r>
              <a:rPr lang="ru-RU" i="1" dirty="0">
                <a:effectLst/>
              </a:rPr>
              <a:t> </a:t>
            </a:r>
            <a:r>
              <a:rPr lang="ru-RU" i="1" dirty="0" err="1">
                <a:effectLst/>
              </a:rPr>
              <a:t>floccosum</a:t>
            </a:r>
            <a:r>
              <a:rPr lang="ru-RU" dirty="0">
                <a:effectLst/>
              </a:rPr>
              <a:t> и </a:t>
            </a:r>
            <a:r>
              <a:rPr lang="ru-RU" dirty="0" err="1">
                <a:effectLst/>
              </a:rPr>
              <a:t>Microsporum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canis</a:t>
            </a:r>
            <a:r>
              <a:rPr lang="ru-RU" dirty="0">
                <a:effectLst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52120" y="260648"/>
            <a:ext cx="338437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Н</a:t>
            </a:r>
            <a:r>
              <a:rPr lang="ru-RU" b="1" dirty="0">
                <a:solidFill>
                  <a:srgbClr val="FF0000"/>
                </a:solidFill>
                <a:effectLst/>
              </a:rPr>
              <a:t>осителями</a:t>
            </a:r>
            <a:r>
              <a:rPr lang="ru-RU" dirty="0">
                <a:effectLst/>
              </a:rPr>
              <a:t> возбудителей этой болезни являются дети младшего и среднего возраста, а также животные, Заражение при непосредственном контакте с больным, при пользовании общими головными уборами, одеждой. Заболевание распространяется по поверхности кожи, на коже головы, на теле, на ступнях, на ногтях. </a:t>
            </a:r>
          </a:p>
          <a:p>
            <a:endParaRPr lang="ru-RU" dirty="0">
              <a:effectLst/>
            </a:endParaRPr>
          </a:p>
          <a:p>
            <a:r>
              <a:rPr lang="ru-RU" dirty="0">
                <a:effectLst/>
              </a:rPr>
              <a:t>Главными </a:t>
            </a:r>
            <a:r>
              <a:rPr lang="ru-RU" b="1" dirty="0">
                <a:solidFill>
                  <a:srgbClr val="FF0000"/>
                </a:solidFill>
                <a:effectLst/>
              </a:rPr>
              <a:t>симптомами </a:t>
            </a:r>
            <a:r>
              <a:rPr lang="ru-RU" dirty="0">
                <a:effectLst/>
              </a:rPr>
              <a:t>болезни являются следующие: появление очагов болезни — красноватых кольцеобразных пятен, вызывающих зуд и чесотку, поражение корней волос и облысение передней области черепа.</a:t>
            </a:r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4777"/>
            <a:ext cx="3126421" cy="21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 descr="C:\Users\Ольга\Desktop\imagesWZRB7B8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32656"/>
            <a:ext cx="2088232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42394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ГРИБЫ - ДЕРМАТОФИТЫ</a:t>
            </a:r>
          </a:p>
        </p:txBody>
      </p:sp>
      <p:pic>
        <p:nvPicPr>
          <p:cNvPr id="13314" name="Picture 2" descr="C:\Users\Ольга\Desktop\Dermatophytes-Microsporum-Trichophyton-Epidermophyto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64704"/>
            <a:ext cx="8937067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64210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sz="2000" dirty="0">
                <a:solidFill>
                  <a:srgbClr val="FF0000"/>
                </a:solidFill>
              </a:rPr>
              <a:t>Актиномикоз  (</a:t>
            </a:r>
            <a:r>
              <a:rPr lang="ru-RU" sz="2000" dirty="0" err="1">
                <a:solidFill>
                  <a:srgbClr val="FF0000"/>
                </a:solidFill>
              </a:rPr>
              <a:t>псевдомиккоз</a:t>
            </a:r>
            <a:r>
              <a:rPr lang="ru-RU" sz="2000" dirty="0">
                <a:solidFill>
                  <a:srgbClr val="FF0000"/>
                </a:solidFill>
              </a:rPr>
              <a:t>) - хроническое инфекционное заболевание, вызываемое различными видами актиномицетов </a:t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>(факультативно анаэробные </a:t>
            </a:r>
            <a:r>
              <a:rPr lang="en-US" sz="1800" b="1" i="1" dirty="0" err="1">
                <a:solidFill>
                  <a:srgbClr val="FF0000"/>
                </a:solidFill>
              </a:rPr>
              <a:t>Actinomyces</a:t>
            </a:r>
            <a:r>
              <a:rPr lang="en-US" sz="1800" b="1" i="1" dirty="0">
                <a:solidFill>
                  <a:srgbClr val="FF0000"/>
                </a:solidFill>
              </a:rPr>
              <a:t> </a:t>
            </a:r>
            <a:r>
              <a:rPr lang="en-US" sz="1800" b="1" i="1" dirty="0" err="1">
                <a:solidFill>
                  <a:srgbClr val="FF0000"/>
                </a:solidFill>
              </a:rPr>
              <a:t>israelii</a:t>
            </a:r>
            <a:r>
              <a:rPr lang="en-US" sz="1800" b="1" i="1" dirty="0">
                <a:solidFill>
                  <a:srgbClr val="FF0000"/>
                </a:solidFill>
              </a:rPr>
              <a:t> и </a:t>
            </a:r>
            <a:r>
              <a:rPr lang="en-US" sz="1800" b="1" i="1" dirty="0" err="1">
                <a:solidFill>
                  <a:srgbClr val="FF0000"/>
                </a:solidFill>
              </a:rPr>
              <a:t>Actinomyces</a:t>
            </a:r>
            <a:r>
              <a:rPr lang="en-US" sz="1800" b="1" i="1" dirty="0">
                <a:solidFill>
                  <a:srgbClr val="FF0000"/>
                </a:solidFill>
              </a:rPr>
              <a:t> </a:t>
            </a:r>
            <a:r>
              <a:rPr lang="en-US" sz="1800" b="1" i="1" dirty="0" err="1">
                <a:solidFill>
                  <a:srgbClr val="FF0000"/>
                </a:solidFill>
              </a:rPr>
              <a:t>boves</a:t>
            </a:r>
            <a:r>
              <a:rPr lang="ru-RU" sz="1800" b="1" i="1" dirty="0">
                <a:solidFill>
                  <a:srgbClr val="FF0000"/>
                </a:solidFill>
              </a:rPr>
              <a:t>)</a:t>
            </a:r>
            <a:r>
              <a:rPr lang="ru-RU" sz="2000" b="1" i="1" dirty="0">
                <a:solidFill>
                  <a:srgbClr val="FF0000"/>
                </a:solidFill>
              </a:rPr>
              <a:t>.</a:t>
            </a:r>
            <a:r>
              <a:rPr lang="ru-RU" sz="2000" i="1" dirty="0">
                <a:solidFill>
                  <a:srgbClr val="FF0000"/>
                </a:solidFill>
              </a:rPr>
              <a:t/>
            </a:r>
            <a:br>
              <a:rPr lang="ru-RU" sz="2000" i="1" dirty="0">
                <a:solidFill>
                  <a:srgbClr val="FF0000"/>
                </a:solidFill>
              </a:rPr>
            </a:br>
            <a:endParaRPr lang="ru-RU" sz="2000" i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24744"/>
            <a:ext cx="3456384" cy="518457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000" dirty="0"/>
              <a:t>Наиболее часто актиномикоз кожи проявляется в виде гуммозных образований. Развиваются подкожные деревянистой плотности инфильтративные бляшки и опухолевидные узловатые образования с бородавчатой, дольчатой поверхностью. Очаги местами размягчаются, образуя свищи, из которых выделяются серовато-желтые, гнойные с неприятным запахом </a:t>
            </a:r>
            <a:r>
              <a:rPr lang="ru-RU" sz="2000" dirty="0" err="1"/>
              <a:t>крошкообразные</a:t>
            </a:r>
            <a:r>
              <a:rPr lang="ru-RU" sz="2000" dirty="0"/>
              <a:t> массы, содержащие мелкие зернистые частицы - колонии актиномицетов (друзы). Деструктивные процессы могут привести к разрушению глубоколежащих тканей с образованием язв. </a:t>
            </a:r>
          </a:p>
        </p:txBody>
      </p:sp>
      <p:pic>
        <p:nvPicPr>
          <p:cNvPr id="17411" name="Picture 3" descr="C:\Users\Ольга\Desktop\untitled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484784"/>
            <a:ext cx="3076301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C:\Users\Ольга\Desktop\untitled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933056"/>
            <a:ext cx="3960440" cy="2683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3" name="Picture 5" descr="C:\Users\Ольга\Desktop\Actinomycosis_PHIL_2856_lor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093" y="1556792"/>
            <a:ext cx="1396845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6476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08" y="188640"/>
            <a:ext cx="4536504" cy="56207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Системные микозы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1520" y="795313"/>
            <a:ext cx="40324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>
                <a:effectLst/>
              </a:rPr>
              <a:t>Пециломикоз</a:t>
            </a:r>
            <a:r>
              <a:rPr lang="ru-RU" b="1" dirty="0">
                <a:effectLst/>
              </a:rPr>
              <a:t> - </a:t>
            </a:r>
            <a:r>
              <a:rPr lang="ru-RU" b="1" dirty="0"/>
              <a:t>г</a:t>
            </a:r>
            <a:r>
              <a:rPr lang="ru-RU" b="1" dirty="0">
                <a:effectLst/>
              </a:rPr>
              <a:t>лубокий микоз</a:t>
            </a:r>
            <a:r>
              <a:rPr lang="ru-RU" dirty="0">
                <a:effectLst/>
              </a:rPr>
              <a:t> с поражением крови, кроветворных органов, органов дыхания, кожи, мочеполовой системы, аллергическими проявлениями разного характера и т.д., в основе которых лежит поражение иммунитета человека. </a:t>
            </a:r>
            <a:endParaRPr lang="en-US" dirty="0">
              <a:effectLst/>
            </a:endParaRPr>
          </a:p>
          <a:p>
            <a:r>
              <a:rPr lang="en-US" b="1" i="1" dirty="0">
                <a:solidFill>
                  <a:srgbClr val="FF0000"/>
                </a:solidFill>
                <a:effectLst/>
              </a:rPr>
              <a:t>P</a:t>
            </a:r>
            <a:r>
              <a:rPr lang="ru-RU" b="1" i="1" dirty="0" err="1">
                <a:solidFill>
                  <a:srgbClr val="FF0000"/>
                </a:solidFill>
                <a:effectLst/>
              </a:rPr>
              <a:t>aecilomyces</a:t>
            </a:r>
            <a:r>
              <a:rPr lang="ru-RU" b="1" i="1" dirty="0">
                <a:solidFill>
                  <a:srgbClr val="FF0000"/>
                </a:solidFill>
                <a:effectLst/>
              </a:rPr>
              <a:t> </a:t>
            </a:r>
            <a:r>
              <a:rPr lang="ru-RU" b="1" i="1" dirty="0" err="1">
                <a:solidFill>
                  <a:srgbClr val="FF0000"/>
                </a:solidFill>
                <a:effectLst/>
              </a:rPr>
              <a:t>variotii</a:t>
            </a:r>
            <a:r>
              <a:rPr lang="ru-RU" b="1" i="1" dirty="0">
                <a:solidFill>
                  <a:srgbClr val="FF0000"/>
                </a:solidFill>
                <a:effectLst/>
              </a:rPr>
              <a:t> </a:t>
            </a:r>
            <a:r>
              <a:rPr lang="ru-RU" b="1" i="1" dirty="0" err="1">
                <a:solidFill>
                  <a:srgbClr val="FF0000"/>
                </a:solidFill>
                <a:effectLst/>
              </a:rPr>
              <a:t>Bainer</a:t>
            </a:r>
            <a:r>
              <a:rPr lang="ru-RU" b="1" i="1" dirty="0">
                <a:solidFill>
                  <a:srgbClr val="FF0000"/>
                </a:solidFill>
                <a:effectLst/>
              </a:rPr>
              <a:t> 1907</a:t>
            </a:r>
            <a:r>
              <a:rPr lang="ru-RU" dirty="0">
                <a:effectLst/>
              </a:rPr>
              <a:t>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436096" y="3068960"/>
            <a:ext cx="345638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Глубокий бластомикоз </a:t>
            </a:r>
            <a:r>
              <a:rPr lang="ru-RU" b="1" dirty="0" err="1"/>
              <a:t>Буссе</a:t>
            </a:r>
            <a:r>
              <a:rPr lang="ru-RU" b="1" dirty="0"/>
              <a:t>-Бушке</a:t>
            </a:r>
            <a:r>
              <a:rPr lang="ru-RU" dirty="0"/>
              <a:t> (</a:t>
            </a:r>
            <a:r>
              <a:rPr lang="ru-RU" dirty="0" err="1"/>
              <a:t>син</a:t>
            </a:r>
            <a:r>
              <a:rPr lang="ru-RU" dirty="0"/>
              <a:t>.: европейский бластомикоз, </a:t>
            </a:r>
            <a:r>
              <a:rPr lang="ru-RU" dirty="0" err="1"/>
              <a:t>криптококкоз</a:t>
            </a:r>
            <a:r>
              <a:rPr lang="ru-RU" dirty="0"/>
              <a:t>, </a:t>
            </a:r>
            <a:r>
              <a:rPr lang="ru-RU" dirty="0" err="1"/>
              <a:t>торулез</a:t>
            </a:r>
            <a:r>
              <a:rPr lang="ru-RU" dirty="0"/>
              <a:t>). Системное торпидное </a:t>
            </a:r>
            <a:r>
              <a:rPr lang="ru-RU" dirty="0" err="1"/>
              <a:t>фунгозное</a:t>
            </a:r>
            <a:r>
              <a:rPr lang="ru-RU" dirty="0"/>
              <a:t> заболевание с преимущественным поражением оболочек головного мозга. Описаны также поражения легких, селезенки, печени, почек, кожи, подкожной клетчатки и слизистых оболочек. Вызывается дрожжевым грибом </a:t>
            </a:r>
            <a:r>
              <a:rPr lang="ru-RU" b="1" i="1" dirty="0" err="1">
                <a:solidFill>
                  <a:srgbClr val="FF0000"/>
                </a:solidFill>
              </a:rPr>
              <a:t>Cryptococcus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 err="1">
                <a:solidFill>
                  <a:srgbClr val="FF0000"/>
                </a:solidFill>
              </a:rPr>
              <a:t>neoformans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14339" name="Picture 3" descr="C:\Users\Ольга\Desktop\026386629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5058" y="592485"/>
            <a:ext cx="1845306" cy="2137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:\Users\Ольга\Desktop\blastomikoz-yuzhno-amerikanskij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622734"/>
            <a:ext cx="1804449" cy="2076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C:\Users\Ольга\Desktop\untitle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429000"/>
            <a:ext cx="1905000" cy="153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758700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effectLst/>
              </a:rPr>
              <a:t>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229644" y="3429000"/>
            <a:ext cx="299042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effectLst/>
              </a:rPr>
              <a:t>Внутриклеточный цикл паразитирования тканевых форм грибов рода </a:t>
            </a:r>
            <a:r>
              <a:rPr lang="ru-RU" sz="1400" dirty="0" err="1">
                <a:effectLst/>
              </a:rPr>
              <a:t>Paecilomyces</a:t>
            </a:r>
            <a:r>
              <a:rPr lang="ru-RU" sz="1400" dirty="0">
                <a:effectLst/>
              </a:rPr>
              <a:t> не позволяет достичь их полной элиминации из организма хозяина. После полного курса лечения системными антимикотическими препаратами сохраняется возможность рецидива инфекции. Наиболее часто зафиксированы проявления </a:t>
            </a:r>
            <a:r>
              <a:rPr lang="ru-RU" sz="1400" dirty="0" err="1">
                <a:effectLst/>
              </a:rPr>
              <a:t>пециломикоза</a:t>
            </a:r>
            <a:r>
              <a:rPr lang="ru-RU" sz="1400" dirty="0">
                <a:effectLst/>
              </a:rPr>
              <a:t> в форме аллергических заболеваний, в том числе в виде бронхиальной астмы.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34380" y="5373216"/>
            <a:ext cx="21221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FF0000"/>
                </a:solidFill>
                <a:effectLst/>
              </a:rPr>
              <a:t>Повсеместное распространение грибов рода </a:t>
            </a:r>
            <a:r>
              <a:rPr lang="ru-RU" sz="1200" dirty="0" err="1">
                <a:solidFill>
                  <a:srgbClr val="FF0000"/>
                </a:solidFill>
                <a:effectLst/>
              </a:rPr>
              <a:t>Paecilomyces</a:t>
            </a:r>
            <a:r>
              <a:rPr lang="ru-RU" sz="1200" dirty="0">
                <a:solidFill>
                  <a:srgbClr val="FF0000"/>
                </a:solidFill>
                <a:effectLst/>
              </a:rPr>
              <a:t> в почве определяет массовую инфицированность ими населения земного шара.</a:t>
            </a:r>
            <a:endParaRPr lang="ru-RU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7401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06090"/>
          </a:xfrm>
        </p:spPr>
        <p:txBody>
          <a:bodyPr>
            <a:normAutofit/>
          </a:bodyPr>
          <a:lstStyle/>
          <a:p>
            <a:r>
              <a:rPr lang="ru-RU" sz="3200" dirty="0"/>
              <a:t>Диагностика инфекционных заболеваний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13842"/>
            <a:ext cx="8280920" cy="5847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17489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732</TotalTime>
  <Words>2248</Words>
  <Application>Microsoft Office PowerPoint</Application>
  <PresentationFormat>Экран (4:3)</PresentationFormat>
  <Paragraphs>228</Paragraphs>
  <Slides>46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47" baseType="lpstr">
      <vt:lpstr>Тема Office</vt:lpstr>
      <vt:lpstr>Заболевания и передача инфекции</vt:lpstr>
      <vt:lpstr>ОСОБЕННОСТИ ИНФЕКЦИОННЫХ ЗАБОЛЕВАНИЙ</vt:lpstr>
      <vt:lpstr>Защитные механизмы организма</vt:lpstr>
      <vt:lpstr>Презентация PowerPoint</vt:lpstr>
      <vt:lpstr>Презентация PowerPoint</vt:lpstr>
      <vt:lpstr>Презентация PowerPoint</vt:lpstr>
      <vt:lpstr>Заболевание – инфекция, сопровождающаяся патологическим процессом</vt:lpstr>
      <vt:lpstr>Заболевания, передаваемые через пищу и воду</vt:lpstr>
      <vt:lpstr>Презентация PowerPoint</vt:lpstr>
      <vt:lpstr>Брюшной тиф</vt:lpstr>
      <vt:lpstr>Salmonella typhi (Salmonella enterica серотип typhi)</vt:lpstr>
      <vt:lpstr>Презентация PowerPoint</vt:lpstr>
      <vt:lpstr>                     ХОЛЕРА</vt:lpstr>
      <vt:lpstr>Презентация PowerPoint</vt:lpstr>
      <vt:lpstr>Презентация PowerPoint</vt:lpstr>
      <vt:lpstr>Презентация PowerPoint</vt:lpstr>
      <vt:lpstr>Известно более 140 серогрупп  Vibrio cholerae</vt:lpstr>
      <vt:lpstr>Определения</vt:lpstr>
      <vt:lpstr>Презентация PowerPoint</vt:lpstr>
      <vt:lpstr>Антигены микроорганизмов</vt:lpstr>
      <vt:lpstr>Антигены холерного вибриона</vt:lpstr>
      <vt:lpstr>Презентация PowerPoint</vt:lpstr>
      <vt:lpstr>Презентация PowerPoint</vt:lpstr>
      <vt:lpstr>Презентация PowerPoint</vt:lpstr>
      <vt:lpstr>Механизм действия холерогена</vt:lpstr>
      <vt:lpstr>Циклический аденозинмонофосфат (3'5'-cAMP) —производное АТФ, выполняющее в организме роль вторичного посредника, использующегося для внутриклеточного распространения сигналов гормонов глюкагона или адреналина, которые не могут проходить через клеточную мембрану.</vt:lpstr>
      <vt:lpstr>АДФ-рибозилирование</vt:lpstr>
      <vt:lpstr>Экзотоксин Vibrio cholerae</vt:lpstr>
      <vt:lpstr>Презентация PowerPoint</vt:lpstr>
      <vt:lpstr>Заболевания, передаваемые капельным путем</vt:lpstr>
      <vt:lpstr>Презентация PowerPoint</vt:lpstr>
      <vt:lpstr>ЧУМА</vt:lpstr>
      <vt:lpstr>Чума</vt:lpstr>
      <vt:lpstr>Заболевания , передающиеся при контакте</vt:lpstr>
      <vt:lpstr>Контактный  путь передачи</vt:lpstr>
      <vt:lpstr>Презентация PowerPoint</vt:lpstr>
      <vt:lpstr>Грамотрицательные диплококки Neisseria honorrheae. Вызывают гонорею (триппер) — антропонозную венерическую инфекцию, характеризующуюся гнойным воспалением слизистых оболочек, чаще мочеполовой системы.</vt:lpstr>
      <vt:lpstr>Neisseria gonorrhoeae</vt:lpstr>
      <vt:lpstr>Презентация PowerPoint</vt:lpstr>
      <vt:lpstr>Факторы вирулентности Neisseria honorrheae </vt:lpstr>
      <vt:lpstr>Микозы</vt:lpstr>
      <vt:lpstr>Презентация PowerPoint</vt:lpstr>
      <vt:lpstr>ГРИБЫ - ДЕРМАТОФИТЫ</vt:lpstr>
      <vt:lpstr>Актиномикоз  (псевдомиккоз) - хроническое инфекционное заболевание, вызываемое различными видами актиномицетов  (факультативно анаэробные Actinomyces israelii и Actinomyces boves). </vt:lpstr>
      <vt:lpstr>Системные микозы</vt:lpstr>
      <vt:lpstr>Диагностика инфекционных заболеваний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Заболевания и передача инфекции</dc:title>
  <dc:creator>Ольга</dc:creator>
  <cp:lastModifiedBy>Ильинская</cp:lastModifiedBy>
  <cp:revision>66</cp:revision>
  <dcterms:created xsi:type="dcterms:W3CDTF">2016-10-15T06:24:43Z</dcterms:created>
  <dcterms:modified xsi:type="dcterms:W3CDTF">2022-09-21T04:51:56Z</dcterms:modified>
</cp:coreProperties>
</file>