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6" r:id="rId4"/>
    <p:sldId id="271" r:id="rId5"/>
    <p:sldId id="272" r:id="rId6"/>
    <p:sldId id="273" r:id="rId7"/>
    <p:sldId id="274" r:id="rId8"/>
    <p:sldId id="275" r:id="rId9"/>
    <p:sldId id="279" r:id="rId10"/>
    <p:sldId id="276" r:id="rId11"/>
    <p:sldId id="277" r:id="rId12"/>
    <p:sldId id="278" r:id="rId13"/>
    <p:sldId id="270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247" autoAdjust="0"/>
  </p:normalViewPr>
  <p:slideViewPr>
    <p:cSldViewPr>
      <p:cViewPr varScale="1">
        <p:scale>
          <a:sx n="146" d="100"/>
          <a:sy n="146" d="100"/>
        </p:scale>
        <p:origin x="594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15.06.2024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Добрый день, уважаемый Дмитри</a:t>
            </a:r>
            <a:r>
              <a:rPr lang="ru-RU" baseline="0" dirty="0"/>
              <a:t>й Альбертович</a:t>
            </a:r>
            <a:r>
              <a:rPr lang="ru-RU" dirty="0"/>
              <a:t>! Добрый день, коллеги.</a:t>
            </a:r>
          </a:p>
          <a:p>
            <a:r>
              <a:rPr lang="ru-RU" dirty="0"/>
              <a:t>Согласно поручению</a:t>
            </a:r>
            <a:r>
              <a:rPr lang="ru-RU" baseline="0" dirty="0"/>
              <a:t> ректора по рекомендациям по использованию фирменного стиля, мы разослали всем руководителям подразделений письмо с просьбой предоставить нам обратную связь в виде предложений по изменению и корректировкам связанными с использованием фирменного стиля в презентациях.</a:t>
            </a:r>
          </a:p>
          <a:p>
            <a:r>
              <a:rPr lang="ru-RU" baseline="0" dirty="0"/>
              <a:t>Все полученные рекомендации мы разбили на три категории: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оформлению презентации;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внедрению новых единых стилеобразующих элементов;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структуре презентаций.</a:t>
            </a:r>
          </a:p>
          <a:p>
            <a:pPr marL="228600" indent="-228600">
              <a:buAutoNum type="arabicParenR"/>
            </a:pPr>
            <a:endParaRPr lang="ru-RU" baseline="0" dirty="0"/>
          </a:p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После</a:t>
            </a:r>
            <a:r>
              <a:rPr lang="ru-RU" baseline="0" dirty="0"/>
              <a:t>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endParaRPr lang="ru-RU" baseline="0" dirty="0"/>
          </a:p>
          <a:p>
            <a:r>
              <a:rPr lang="ru-RU" baseline="0" dirty="0"/>
              <a:t>След. Слайд</a:t>
            </a:r>
          </a:p>
          <a:p>
            <a:endParaRPr lang="ru-RU" baseline="0" dirty="0"/>
          </a:p>
          <a:p>
            <a:r>
              <a:rPr lang="ru-RU" baseline="0" dirty="0"/>
              <a:t>Обращаю ваше внимание, что версию в сером цвете также предусмотрели.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43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После</a:t>
            </a:r>
            <a:r>
              <a:rPr lang="ru-RU" baseline="0" dirty="0"/>
              <a:t>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endParaRPr lang="ru-RU" baseline="0" dirty="0"/>
          </a:p>
          <a:p>
            <a:r>
              <a:rPr lang="ru-RU" baseline="0" dirty="0"/>
              <a:t>След. Слайд</a:t>
            </a:r>
          </a:p>
          <a:p>
            <a:endParaRPr lang="ru-RU" baseline="0" dirty="0"/>
          </a:p>
          <a:p>
            <a:r>
              <a:rPr lang="ru-RU" baseline="0" dirty="0"/>
              <a:t>Обращаю ваше внимание, что версию в сером цвете также предусмотрели.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590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После</a:t>
            </a:r>
            <a:r>
              <a:rPr lang="ru-RU" baseline="0" dirty="0"/>
              <a:t>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endParaRPr lang="ru-RU" baseline="0" dirty="0"/>
          </a:p>
          <a:p>
            <a:r>
              <a:rPr lang="ru-RU" baseline="0" dirty="0"/>
              <a:t>След. Слайд</a:t>
            </a:r>
          </a:p>
          <a:p>
            <a:endParaRPr lang="ru-RU" baseline="0" dirty="0"/>
          </a:p>
          <a:p>
            <a:r>
              <a:rPr lang="ru-RU" baseline="0" dirty="0"/>
              <a:t>Обращаю ваше внимание, что версию в сером цвете также предусмотрели.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484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После</a:t>
            </a:r>
            <a:r>
              <a:rPr lang="ru-RU" baseline="0" dirty="0"/>
              <a:t>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endParaRPr lang="ru-RU" baseline="0" dirty="0"/>
          </a:p>
          <a:p>
            <a:r>
              <a:rPr lang="ru-RU" baseline="0" dirty="0"/>
              <a:t>След. Слайд</a:t>
            </a:r>
          </a:p>
          <a:p>
            <a:endParaRPr lang="ru-RU" baseline="0" dirty="0"/>
          </a:p>
          <a:p>
            <a:r>
              <a:rPr lang="ru-RU" baseline="0" dirty="0"/>
              <a:t>Обращаю ваше внимание, что версию в сером цвете также предусмотрели.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7036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После</a:t>
            </a:r>
            <a:r>
              <a:rPr lang="ru-RU" baseline="0" dirty="0"/>
              <a:t>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endParaRPr lang="ru-RU" baseline="0" dirty="0"/>
          </a:p>
          <a:p>
            <a:r>
              <a:rPr lang="ru-RU" baseline="0" dirty="0"/>
              <a:t>След. Слайд</a:t>
            </a:r>
          </a:p>
          <a:p>
            <a:endParaRPr lang="ru-RU" baseline="0" dirty="0"/>
          </a:p>
          <a:p>
            <a:r>
              <a:rPr lang="ru-RU" baseline="0" dirty="0"/>
              <a:t>Обращаю ваше внимание, что версию в сером цвете также предусмотрели.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0295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После</a:t>
            </a:r>
            <a:r>
              <a:rPr lang="ru-RU" baseline="0" dirty="0"/>
              <a:t>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endParaRPr lang="ru-RU" baseline="0" dirty="0"/>
          </a:p>
          <a:p>
            <a:r>
              <a:rPr lang="ru-RU" baseline="0" dirty="0"/>
              <a:t>След. Слайд</a:t>
            </a:r>
          </a:p>
          <a:p>
            <a:endParaRPr lang="ru-RU" baseline="0" dirty="0"/>
          </a:p>
          <a:p>
            <a:r>
              <a:rPr lang="ru-RU" baseline="0" dirty="0"/>
              <a:t>Обращаю ваше внимание, что версию в сером цвете также предусмотрели.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5759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После</a:t>
            </a:r>
            <a:r>
              <a:rPr lang="ru-RU" baseline="0" dirty="0"/>
              <a:t>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endParaRPr lang="ru-RU" baseline="0" dirty="0"/>
          </a:p>
          <a:p>
            <a:r>
              <a:rPr lang="ru-RU" baseline="0" dirty="0"/>
              <a:t>След. Слайд</a:t>
            </a:r>
          </a:p>
          <a:p>
            <a:endParaRPr lang="ru-RU" baseline="0" dirty="0"/>
          </a:p>
          <a:p>
            <a:r>
              <a:rPr lang="ru-RU" baseline="0" dirty="0"/>
              <a:t>Обращаю ваше внимание, что версию в сером цвете также предусмотрели.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6318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После</a:t>
            </a:r>
            <a:r>
              <a:rPr lang="ru-RU" baseline="0" dirty="0"/>
              <a:t>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endParaRPr lang="ru-RU" baseline="0" dirty="0"/>
          </a:p>
          <a:p>
            <a:r>
              <a:rPr lang="ru-RU" baseline="0" dirty="0"/>
              <a:t>След. Слайд</a:t>
            </a:r>
          </a:p>
          <a:p>
            <a:endParaRPr lang="ru-RU" baseline="0" dirty="0"/>
          </a:p>
          <a:p>
            <a:r>
              <a:rPr lang="ru-RU" baseline="0" dirty="0"/>
              <a:t>Обращаю ваше внимание, что версию в сером цвете также предусмотрели.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4194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После</a:t>
            </a:r>
            <a:r>
              <a:rPr lang="ru-RU" baseline="0" dirty="0"/>
              <a:t>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endParaRPr lang="ru-RU" baseline="0" dirty="0"/>
          </a:p>
          <a:p>
            <a:r>
              <a:rPr lang="ru-RU" baseline="0" dirty="0"/>
              <a:t>След. Слайд</a:t>
            </a:r>
          </a:p>
          <a:p>
            <a:endParaRPr lang="ru-RU" baseline="0" dirty="0"/>
          </a:p>
          <a:p>
            <a:r>
              <a:rPr lang="ru-RU" baseline="0" dirty="0"/>
              <a:t>Обращаю ваше внимание, что версию в сером цвете также предусмотрели.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9238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После</a:t>
            </a:r>
            <a:r>
              <a:rPr lang="ru-RU" baseline="0" dirty="0"/>
              <a:t>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endParaRPr lang="ru-RU" baseline="0" dirty="0"/>
          </a:p>
          <a:p>
            <a:r>
              <a:rPr lang="ru-RU" baseline="0" dirty="0"/>
              <a:t>След. Слайд</a:t>
            </a:r>
          </a:p>
          <a:p>
            <a:endParaRPr lang="ru-RU" baseline="0" dirty="0"/>
          </a:p>
          <a:p>
            <a:r>
              <a:rPr lang="ru-RU" baseline="0" dirty="0"/>
              <a:t>Обращаю ваше внимание, что версию в сером цвете также предусмотрели.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3449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EAElshina@kpfu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7.jpeg"/><Relationship Id="rId18" Type="http://schemas.openxmlformats.org/officeDocument/2006/relationships/image" Target="../media/image22.emf"/><Relationship Id="rId3" Type="http://schemas.openxmlformats.org/officeDocument/2006/relationships/image" Target="../media/image4.png"/><Relationship Id="rId7" Type="http://schemas.openxmlformats.org/officeDocument/2006/relationships/image" Target="../media/image12.jpe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4.png"/><Relationship Id="rId1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12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0.png"/><Relationship Id="rId5" Type="http://schemas.openxmlformats.org/officeDocument/2006/relationships/image" Target="../media/image6.png"/><Relationship Id="rId10" Type="http://schemas.openxmlformats.org/officeDocument/2006/relationships/image" Target="../media/image29.png"/><Relationship Id="rId4" Type="http://schemas.openxmlformats.org/officeDocument/2006/relationships/image" Target="../media/image5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27.jpeg"/><Relationship Id="rId3" Type="http://schemas.openxmlformats.org/officeDocument/2006/relationships/image" Target="../media/image4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6.png"/><Relationship Id="rId5" Type="http://schemas.openxmlformats.org/officeDocument/2006/relationships/image" Target="../media/image6.png"/><Relationship Id="rId15" Type="http://schemas.openxmlformats.org/officeDocument/2006/relationships/image" Target="../media/image39.jpeg"/><Relationship Id="rId10" Type="http://schemas.openxmlformats.org/officeDocument/2006/relationships/image" Target="../media/image35.png"/><Relationship Id="rId4" Type="http://schemas.openxmlformats.org/officeDocument/2006/relationships/image" Target="../media/image5.png"/><Relationship Id="rId9" Type="http://schemas.openxmlformats.org/officeDocument/2006/relationships/image" Target="../media/image34.png"/><Relationship Id="rId1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03648" y="2372666"/>
            <a:ext cx="63367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chemeClr val="lt1"/>
                </a:solidFill>
                <a:latin typeface="PT Sans" panose="020B0503020203020204" pitchFamily="34" charset="-52"/>
              </a:rPr>
              <a:t>ДОРОЖНАЯ КАРТА РАЗВИТИЯ КАФЕДРЫ ЭЛЕКТРОЭНЕРГЕТИКИ И ЭЛЕКТРОТЕХНИКИ 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chemeClr val="lt1"/>
                </a:solidFill>
                <a:latin typeface="PT Sans" panose="020B0503020203020204" pitchFamily="34" charset="-52"/>
              </a:rPr>
              <a:t>НАБЕРЕЖНОЧЕЛНИНСКОГО ИНСТИТУТА (ФИЛИАЛА)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chemeClr val="lt1"/>
                </a:solidFill>
                <a:latin typeface="PT Sans" panose="020B0503020203020204" pitchFamily="34" charset="-52"/>
              </a:rPr>
              <a:t>КАЗАНСКОГО ФЕДЕРАЛЬНОГО УНИВЕРСИТЕТА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chemeClr val="lt1"/>
                </a:solidFill>
                <a:latin typeface="PT Sans" panose="020B0503020203020204" pitchFamily="34" charset="-52"/>
              </a:rPr>
              <a:t>(2024-2029 гг.)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339753" y="2058086"/>
            <a:ext cx="446449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129CF49-BFAC-429C-A952-E43301A34B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390" y="483518"/>
            <a:ext cx="2749221" cy="112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840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824927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486007" y="732498"/>
            <a:ext cx="525658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ДОРОЖНАЯ КАРТА РАЗВИТИЯ КАФЕДРЫ ЭЛЕКТРОЭНЕРГЕТИКИ И ЭЛЕКТРОТЕХНИКИ </a:t>
            </a:r>
          </a:p>
          <a:p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НАБЕРЕЖНОЧЕЛНИНСКОГО ИНСТИТУТА (ФИЛИАЛА)</a:t>
            </a:r>
          </a:p>
          <a:p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КАЗАНСКОГО ФЕДЕРАЛЬНОГО УНИВЕРСИТЕТА</a:t>
            </a:r>
          </a:p>
          <a:p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(2024-2029 гг.)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86008" y="3212852"/>
            <a:ext cx="533446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Башмаков Дмитрий Александрович</a:t>
            </a:r>
          </a:p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Заведующий кафедрой Электроэнергетики и электротехники</a:t>
            </a:r>
          </a:p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к.т.н., доцент</a:t>
            </a:r>
          </a:p>
          <a:p>
            <a:endParaRPr lang="ru-RU" sz="1200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rgbClr val="00549F"/>
                </a:solidFill>
                <a:latin typeface="PT Sans" panose="020B0503020203020204" pitchFamily="34" charset="-52"/>
                <a:hlinkClick r:id="rId3"/>
              </a:rPr>
              <a:t>DABashmakov@kpfu.ru</a:t>
            </a:r>
            <a:endParaRPr lang="ru-RU" sz="12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+7 (</a:t>
            </a:r>
            <a:r>
              <a:rPr lang="en-US" sz="1200" dirty="0">
                <a:solidFill>
                  <a:srgbClr val="00549F"/>
                </a:solidFill>
                <a:latin typeface="PT Sans" panose="020B0503020203020204" pitchFamily="34" charset="-52"/>
              </a:rPr>
              <a:t>8552</a:t>
            </a:r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) </a:t>
            </a:r>
            <a:r>
              <a:rPr lang="en-US" sz="1200" dirty="0">
                <a:solidFill>
                  <a:srgbClr val="00549F"/>
                </a:solidFill>
                <a:latin typeface="PT Sans" panose="020B0503020203020204" pitchFamily="34" charset="-52"/>
              </a:rPr>
              <a:t>39 65 71</a:t>
            </a:r>
            <a:endParaRPr lang="ru-RU" sz="12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99288A-28EA-4333-A305-E315C8C40F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059582"/>
            <a:ext cx="1728192" cy="33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384500" y="248038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. Результаты работы кафедры за 5 лет (2019-2024 гг.)</a:t>
            </a:r>
            <a:endParaRPr lang="ru-RU" sz="14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83DAA49-7A9C-D755-006A-A33637140E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184940"/>
              </p:ext>
            </p:extLst>
          </p:nvPr>
        </p:nvGraphicFramePr>
        <p:xfrm>
          <a:off x="601504" y="1192094"/>
          <a:ext cx="8022355" cy="195855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185045">
                  <a:extLst>
                    <a:ext uri="{9D8B030D-6E8A-4147-A177-3AD203B41FA5}">
                      <a16:colId xmlns:a16="http://schemas.microsoft.com/office/drawing/2014/main" val="749311056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665747628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067196353"/>
                    </a:ext>
                  </a:extLst>
                </a:gridCol>
                <a:gridCol w="857459">
                  <a:extLst>
                    <a:ext uri="{9D8B030D-6E8A-4147-A177-3AD203B41FA5}">
                      <a16:colId xmlns:a16="http://schemas.microsoft.com/office/drawing/2014/main" val="3637100368"/>
                    </a:ext>
                  </a:extLst>
                </a:gridCol>
                <a:gridCol w="882756">
                  <a:extLst>
                    <a:ext uri="{9D8B030D-6E8A-4147-A177-3AD203B41FA5}">
                      <a16:colId xmlns:a16="http://schemas.microsoft.com/office/drawing/2014/main" val="3280005096"/>
                    </a:ext>
                  </a:extLst>
                </a:gridCol>
                <a:gridCol w="1512919">
                  <a:extLst>
                    <a:ext uri="{9D8B030D-6E8A-4147-A177-3AD203B41FA5}">
                      <a16:colId xmlns:a16="http://schemas.microsoft.com/office/drawing/2014/main" val="3488577596"/>
                    </a:ext>
                  </a:extLst>
                </a:gridCol>
              </a:tblGrid>
              <a:tr h="20364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kern="100" dirty="0">
                          <a:effectLst/>
                        </a:rPr>
                        <a:t>Показатель</a:t>
                      </a:r>
                      <a:endParaRPr lang="ru-RU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2019 -2023 гг.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ru-RU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 2023 год.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ru-RU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Показатели приоритет 2030 на 2023 год.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0613451"/>
                  </a:ext>
                </a:extLst>
              </a:tr>
              <a:tr h="184470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ru-RU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1 НПР/год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kern="1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</a:t>
                      </a:r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Всего: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1 НПР/год.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75671"/>
                  </a:ext>
                </a:extLst>
              </a:tr>
              <a:tr h="1844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Объём НИР (тыс. руб.)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17 177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190,86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14 170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1 771,25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1 299,59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9558901"/>
                  </a:ext>
                </a:extLst>
              </a:tr>
              <a:tr h="1844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Количество статей </a:t>
                      </a:r>
                      <a:r>
                        <a:rPr lang="en-US" sz="1400" dirty="0"/>
                        <a:t>Scopus</a:t>
                      </a:r>
                      <a:r>
                        <a:rPr lang="ru-RU" sz="1400" dirty="0"/>
                        <a:t>/</a:t>
                      </a:r>
                      <a:r>
                        <a:rPr lang="en-US" sz="1400" dirty="0" err="1"/>
                        <a:t>WoS</a:t>
                      </a:r>
                      <a:r>
                        <a:rPr lang="en-US" sz="1400" dirty="0"/>
                        <a:t> </a:t>
                      </a:r>
                      <a:r>
                        <a:rPr lang="ru-RU" sz="1400" dirty="0"/>
                        <a:t>(в долях)</a:t>
                      </a:r>
                      <a:endParaRPr lang="ru-RU" sz="1400" b="1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65,79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0,73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1,202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8458307"/>
                  </a:ext>
                </a:extLst>
              </a:tr>
              <a:tr h="1872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статей ВАК (в долях)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0,76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1,69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7492891"/>
                  </a:ext>
                </a:extLst>
              </a:tr>
              <a:tr h="4110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Объем ДПО (тыс. руб.)</a:t>
                      </a:r>
                      <a:endParaRPr lang="ru-RU" sz="1400" b="1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1695,92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478,32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59,79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199,345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422834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39DE72F-1626-6794-4A31-4BA11EC34D3F}"/>
              </a:ext>
            </a:extLst>
          </p:cNvPr>
          <p:cNvSpPr txBox="1"/>
          <p:nvPr/>
        </p:nvSpPr>
        <p:spPr bwMode="auto">
          <a:xfrm>
            <a:off x="2195736" y="618857"/>
            <a:ext cx="448432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ru-RU" sz="15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15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Научная деятельность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450FDE-E06A-B74E-FDB4-6EEA3E955134}"/>
              </a:ext>
            </a:extLst>
          </p:cNvPr>
          <p:cNvSpPr txBox="1"/>
          <p:nvPr/>
        </p:nvSpPr>
        <p:spPr bwMode="auto">
          <a:xfrm>
            <a:off x="2214212" y="2892895"/>
            <a:ext cx="448432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ru-RU" sz="15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15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Образовательная деятельность</a:t>
            </a:r>
          </a:p>
        </p:txBody>
      </p:sp>
      <p:pic>
        <p:nvPicPr>
          <p:cNvPr id="15" name="Picture 6" descr="C:\Users\MSShafigullin\Desktop\2020\Презентация КФУ\Пиктограммы и иконки\1772879-school-and-education\1772879-school-and-education\png\005-book.png">
            <a:extLst>
              <a:ext uri="{FF2B5EF4-FFF2-40B4-BE49-F238E27FC236}">
                <a16:creationId xmlns:a16="http://schemas.microsoft.com/office/drawing/2014/main" id="{B7EA4CDC-D117-06C3-96F3-D2D1B8EC4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50" y="85959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C:\Users\MSShafigullin\Desktop\2020\Презентация КФУ\Пиктограммы и иконки\1772879-school-and-education\1772879-school-and-education\png\006-bag.png">
            <a:extLst>
              <a:ext uri="{FF2B5EF4-FFF2-40B4-BE49-F238E27FC236}">
                <a16:creationId xmlns:a16="http://schemas.microsoft.com/office/drawing/2014/main" id="{EDAC11DA-D75C-963F-BBA7-155D2341C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2" y="3062469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1DA27D4-21F7-C4B3-3634-76378B7EC047}"/>
              </a:ext>
            </a:extLst>
          </p:cNvPr>
          <p:cNvSpPr txBox="1"/>
          <p:nvPr/>
        </p:nvSpPr>
        <p:spPr>
          <a:xfrm>
            <a:off x="706962" y="3363838"/>
            <a:ext cx="80223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/>
              <a:t>За 5 лет на кафедре открыта аспирантура по двум направлениям: 1.3.13 Электрофизика,</a:t>
            </a:r>
          </a:p>
          <a:p>
            <a:r>
              <a:rPr lang="ru-RU" sz="1500" dirty="0"/>
              <a:t>электрофизические установки; 2.4.2 Электротехнические комплексы и системы.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4216DA-23EF-48D9-AF9F-74FC0AF24D10}"/>
              </a:ext>
            </a:extLst>
          </p:cNvPr>
          <p:cNvSpPr txBox="1"/>
          <p:nvPr/>
        </p:nvSpPr>
        <p:spPr>
          <a:xfrm>
            <a:off x="726740" y="3882835"/>
            <a:ext cx="336701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PT Sans" pitchFamily="34" charset="-52"/>
                <a:ea typeface="PT Sans" pitchFamily="34" charset="-52"/>
                <a:cs typeface="Arial" pitchFamily="34" charset="0"/>
              </a:rPr>
              <a:t>2019 г.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PT Sans" pitchFamily="34" charset="-52"/>
                <a:ea typeface="PT Sans" pitchFamily="34" charset="-52"/>
                <a:cs typeface="Arial" pitchFamily="34" charset="0"/>
              </a:rPr>
              <a:t>Средний возраст НПР 53,6</a:t>
            </a:r>
            <a:r>
              <a:rPr kumimoji="0" lang="ru-RU" sz="1400" b="1" i="1" u="none" strike="noStrike" cap="none" normalizeH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PT Sans" pitchFamily="34" charset="-52"/>
                <a:ea typeface="PT Sans" pitchFamily="34" charset="-52"/>
                <a:cs typeface="Arial" pitchFamily="34" charset="0"/>
              </a:rPr>
              <a:t> </a:t>
            </a:r>
            <a:r>
              <a:rPr kumimoji="0" lang="ru-RU" sz="1400" b="1" i="1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PT Sans" pitchFamily="34" charset="-52"/>
                <a:ea typeface="PT Sans" pitchFamily="34" charset="-52"/>
                <a:cs typeface="Arial" pitchFamily="34" charset="0"/>
              </a:rPr>
              <a:t>года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PT Sans" pitchFamily="34" charset="-52"/>
                <a:ea typeface="PT Sans" pitchFamily="34" charset="-52"/>
                <a:cs typeface="Arial" pitchFamily="34" charset="0"/>
              </a:rPr>
              <a:t>19,75</a:t>
            </a:r>
            <a:r>
              <a:rPr lang="ru-RU" sz="1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PT Sans" pitchFamily="34" charset="-52"/>
                <a:ea typeface="PT Sans" pitchFamily="34" charset="-52"/>
                <a:cs typeface="Arial" pitchFamily="34" charset="0"/>
              </a:rPr>
              <a:t> ставки на  </a:t>
            </a:r>
            <a:r>
              <a:rPr lang="en-US" sz="1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PT Sans" pitchFamily="34" charset="-52"/>
                <a:ea typeface="PT Sans" pitchFamily="34" charset="-52"/>
                <a:cs typeface="Arial" pitchFamily="34" charset="0"/>
              </a:rPr>
              <a:t>19</a:t>
            </a:r>
            <a:r>
              <a:rPr lang="ru-RU" sz="1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PT Sans" pitchFamily="34" charset="-52"/>
                <a:ea typeface="PT Sans" pitchFamily="34" charset="-52"/>
                <a:cs typeface="Arial" pitchFamily="34" charset="0"/>
              </a:rPr>
              <a:t> сотрудников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PT Sans" pitchFamily="34" charset="-52"/>
                <a:ea typeface="PT Sans" pitchFamily="34" charset="-52"/>
                <a:cs typeface="Arial" pitchFamily="34" charset="0"/>
              </a:rPr>
              <a:t>Выпускающая</a:t>
            </a:r>
            <a:r>
              <a:rPr kumimoji="0" lang="ru-RU" sz="1400" b="1" i="1" u="none" strike="noStrike" cap="none" normalizeH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PT Sans" pitchFamily="34" charset="-52"/>
                <a:ea typeface="PT Sans" pitchFamily="34" charset="-52"/>
                <a:cs typeface="Arial" pitchFamily="34" charset="0"/>
              </a:rPr>
              <a:t> кафедра по направлениям 13.03.02 и 13.04.02 (</a:t>
            </a:r>
            <a:r>
              <a:rPr kumimoji="0" lang="en-US" sz="1400" b="1" i="1" u="none" strike="noStrike" cap="none" normalizeH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PT Sans" pitchFamily="34" charset="-52"/>
                <a:ea typeface="PT Sans" pitchFamily="34" charset="-52"/>
                <a:cs typeface="Arial" pitchFamily="34" charset="0"/>
              </a:rPr>
              <a:t>554</a:t>
            </a:r>
            <a:r>
              <a:rPr kumimoji="0" lang="ru-RU" sz="1400" b="1" i="1" u="none" strike="noStrike" cap="none" normalizeH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PT Sans" pitchFamily="34" charset="-52"/>
                <a:ea typeface="PT Sans" pitchFamily="34" charset="-52"/>
                <a:cs typeface="Arial" pitchFamily="34" charset="0"/>
              </a:rPr>
              <a:t> студент</a:t>
            </a:r>
            <a:r>
              <a:rPr lang="ru-RU" sz="1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PT Sans" pitchFamily="34" charset="-52"/>
                <a:ea typeface="PT Sans" pitchFamily="34" charset="-52"/>
                <a:cs typeface="Arial" pitchFamily="34" charset="0"/>
              </a:rPr>
              <a:t>а</a:t>
            </a:r>
            <a:r>
              <a:rPr kumimoji="0" lang="ru-RU" sz="1400" b="1" i="1" u="none" strike="noStrike" cap="none" normalizeH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PT Sans" pitchFamily="34" charset="-52"/>
                <a:ea typeface="PT Sans" pitchFamily="34" charset="-52"/>
                <a:cs typeface="Arial" pitchFamily="34" charset="0"/>
              </a:rPr>
              <a:t>).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1CD55E-B6A0-FAAC-08E3-F8477B2812C3}"/>
              </a:ext>
            </a:extLst>
          </p:cNvPr>
          <p:cNvSpPr txBox="1"/>
          <p:nvPr/>
        </p:nvSpPr>
        <p:spPr>
          <a:xfrm>
            <a:off x="5209296" y="3864093"/>
            <a:ext cx="336701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PT Sans" pitchFamily="34" charset="-52"/>
                <a:ea typeface="PT Sans" pitchFamily="34" charset="-52"/>
                <a:cs typeface="Arial" pitchFamily="34" charset="0"/>
              </a:rPr>
              <a:t>2024 г.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PT Sans" pitchFamily="34" charset="-52"/>
                <a:ea typeface="PT Sans" pitchFamily="34" charset="-52"/>
                <a:cs typeface="Arial" pitchFamily="34" charset="0"/>
              </a:rPr>
              <a:t>Средний возраст НПР 48,1</a:t>
            </a:r>
            <a:r>
              <a:rPr kumimoji="0" lang="ru-RU" sz="1400" b="1" i="1" u="none" strike="noStrike" cap="none" normalizeH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PT Sans" pitchFamily="34" charset="-52"/>
                <a:ea typeface="PT Sans" pitchFamily="34" charset="-52"/>
                <a:cs typeface="Arial" pitchFamily="34" charset="0"/>
              </a:rPr>
              <a:t> </a:t>
            </a:r>
            <a:r>
              <a:rPr kumimoji="0" lang="ru-RU" sz="1400" b="1" i="1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PT Sans" pitchFamily="34" charset="-52"/>
                <a:ea typeface="PT Sans" pitchFamily="34" charset="-52"/>
                <a:cs typeface="Arial" pitchFamily="34" charset="0"/>
              </a:rPr>
              <a:t>года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PT Sans" pitchFamily="34" charset="-52"/>
                <a:ea typeface="PT Sans" pitchFamily="34" charset="-52"/>
                <a:cs typeface="Arial" pitchFamily="34" charset="0"/>
              </a:rPr>
              <a:t>1</a:t>
            </a:r>
            <a:r>
              <a:rPr lang="ru-RU" sz="1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PT Sans" pitchFamily="34" charset="-52"/>
                <a:ea typeface="PT Sans" pitchFamily="34" charset="-52"/>
                <a:cs typeface="Arial" pitchFamily="34" charset="0"/>
              </a:rPr>
              <a:t>4</a:t>
            </a:r>
            <a:r>
              <a:rPr lang="en-US" sz="1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PT Sans" pitchFamily="34" charset="-52"/>
                <a:ea typeface="PT Sans" pitchFamily="34" charset="-52"/>
                <a:cs typeface="Arial" pitchFamily="34" charset="0"/>
              </a:rPr>
              <a:t>,75</a:t>
            </a:r>
            <a:r>
              <a:rPr lang="ru-RU" sz="1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PT Sans" pitchFamily="34" charset="-52"/>
                <a:ea typeface="PT Sans" pitchFamily="34" charset="-52"/>
                <a:cs typeface="Arial" pitchFamily="34" charset="0"/>
              </a:rPr>
              <a:t> ставки на  </a:t>
            </a:r>
            <a:r>
              <a:rPr lang="en-US" sz="1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PT Sans" pitchFamily="34" charset="-52"/>
                <a:ea typeface="PT Sans" pitchFamily="34" charset="-52"/>
                <a:cs typeface="Arial" pitchFamily="34" charset="0"/>
              </a:rPr>
              <a:t>1</a:t>
            </a:r>
            <a:r>
              <a:rPr lang="ru-RU" sz="1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PT Sans" pitchFamily="34" charset="-52"/>
                <a:ea typeface="PT Sans" pitchFamily="34" charset="-52"/>
                <a:cs typeface="Arial" pitchFamily="34" charset="0"/>
              </a:rPr>
              <a:t>8 сотрудников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PT Sans" pitchFamily="34" charset="-52"/>
                <a:ea typeface="PT Sans" pitchFamily="34" charset="-52"/>
                <a:cs typeface="Arial" pitchFamily="34" charset="0"/>
              </a:rPr>
              <a:t>Выпускающая</a:t>
            </a:r>
            <a:r>
              <a:rPr kumimoji="0" lang="ru-RU" sz="1400" b="1" i="1" u="none" strike="noStrike" cap="none" normalizeH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PT Sans" pitchFamily="34" charset="-52"/>
                <a:ea typeface="PT Sans" pitchFamily="34" charset="-52"/>
                <a:cs typeface="Arial" pitchFamily="34" charset="0"/>
              </a:rPr>
              <a:t> кафедра по направлениям 13.03.02 и 13.04.02 (365 студентов).</a:t>
            </a:r>
          </a:p>
        </p:txBody>
      </p:sp>
      <p:sp>
        <p:nvSpPr>
          <p:cNvPr id="21" name="Стрелка: вправо 20">
            <a:extLst>
              <a:ext uri="{FF2B5EF4-FFF2-40B4-BE49-F238E27FC236}">
                <a16:creationId xmlns:a16="http://schemas.microsoft.com/office/drawing/2014/main" id="{480F6FBA-24B4-B29B-E41C-105BF7BAC256}"/>
              </a:ext>
            </a:extLst>
          </p:cNvPr>
          <p:cNvSpPr/>
          <p:nvPr/>
        </p:nvSpPr>
        <p:spPr>
          <a:xfrm>
            <a:off x="4071842" y="422529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315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384500" y="248038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2. Анализ текущего состояния кафедры</a:t>
            </a:r>
            <a:endParaRPr lang="ru-RU" sz="14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003B869-6821-FA3D-8EBA-30B0B3EC88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3100" y="1251727"/>
            <a:ext cx="4673395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455613" indent="1588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911225" indent="3175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366838" indent="4763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1822450" indent="6350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algn="just" defTabSz="914400" eaLnBrk="1" hangingPunct="1">
              <a:spcAft>
                <a:spcPts val="0"/>
              </a:spcAft>
              <a:defRPr/>
            </a:pPr>
            <a:r>
              <a:rPr lang="ru-RU" altLang="ru-RU" sz="1200" b="1" dirty="0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Выпускающая кафедра по направлениям:</a:t>
            </a:r>
          </a:p>
          <a:p>
            <a:pPr marL="285750" indent="-285750" algn="just" defTabSz="914400" eaLnBrk="1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altLang="ru-RU" sz="1200" dirty="0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13.03.02 Электроэнергетика и электротехника («Электроснабжение»; «Диагностика и эксплуатация электрического и электронного оборудования автомобилей»; «Электромобили»);</a:t>
            </a:r>
          </a:p>
          <a:p>
            <a:pPr marL="285750" indent="-285750" algn="just" defTabSz="914400" eaLnBrk="1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altLang="ru-RU" sz="1200" dirty="0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13.04.02 Электроэнергетика и электротехника («Электроснабжение промышленных предприятий и систем»);</a:t>
            </a:r>
          </a:p>
          <a:p>
            <a:pPr marL="285750" indent="-285750" algn="just" defTabSz="914400" eaLnBrk="1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altLang="ru-RU" sz="1200" dirty="0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1.3.13 Электрофизика, электрофизические установки.</a:t>
            </a:r>
          </a:p>
          <a:p>
            <a:pPr marL="285750" indent="-285750" algn="just" defTabSz="914400" eaLnBrk="1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altLang="ru-RU" sz="1200" dirty="0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2.4.2 Электротехнические комплексы и системы.</a:t>
            </a:r>
          </a:p>
          <a:p>
            <a:pPr algn="just" defTabSz="914400" eaLnBrk="1" hangingPunct="1">
              <a:spcAft>
                <a:spcPts val="0"/>
              </a:spcAft>
              <a:defRPr/>
            </a:pPr>
            <a:r>
              <a:rPr lang="ru-RU" altLang="ru-RU" sz="1200" b="1" dirty="0">
                <a:latin typeface="Calibri" pitchFamily="34" charset="0"/>
                <a:ea typeface="PT Sans"/>
                <a:cs typeface="Calibri" pitchFamily="34" charset="0"/>
              </a:rPr>
              <a:t>Количество обучающихся на 2023/2024 уч. год:</a:t>
            </a:r>
          </a:p>
          <a:p>
            <a:pPr marL="285750" indent="-285750" algn="just" defTabSz="914400" eaLnBrk="1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altLang="ru-RU" sz="1200" dirty="0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Очная форма – </a:t>
            </a:r>
            <a:r>
              <a:rPr lang="ru-RU" altLang="ru-RU" sz="1200" b="1" dirty="0">
                <a:solidFill>
                  <a:srgbClr val="0087FF"/>
                </a:solidFill>
                <a:latin typeface="Calibri" pitchFamily="34" charset="0"/>
                <a:ea typeface="PT Sans"/>
                <a:cs typeface="Calibri" pitchFamily="34" charset="0"/>
              </a:rPr>
              <a:t>183 </a:t>
            </a:r>
            <a:r>
              <a:rPr lang="ru-RU" altLang="ru-RU" sz="1200" dirty="0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(153 – </a:t>
            </a:r>
            <a:r>
              <a:rPr lang="ru-RU" altLang="ru-RU" sz="1200" dirty="0" err="1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бюдж</a:t>
            </a:r>
            <a:r>
              <a:rPr lang="ru-RU" altLang="ru-RU" sz="1200" dirty="0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., 30 – контр.)</a:t>
            </a:r>
          </a:p>
          <a:p>
            <a:pPr marL="285750" indent="-285750" algn="just" defTabSz="914400" eaLnBrk="1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altLang="ru-RU" sz="1200" dirty="0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Заочная форма – </a:t>
            </a:r>
            <a:r>
              <a:rPr lang="ru-RU" altLang="ru-RU" sz="1200" b="1" dirty="0">
                <a:solidFill>
                  <a:srgbClr val="0087FF"/>
                </a:solidFill>
                <a:latin typeface="Calibri" pitchFamily="34" charset="0"/>
                <a:ea typeface="PT Sans"/>
                <a:cs typeface="Calibri" pitchFamily="34" charset="0"/>
              </a:rPr>
              <a:t>182</a:t>
            </a:r>
            <a:r>
              <a:rPr lang="ru-RU" altLang="ru-RU" sz="1200" dirty="0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 (75 – </a:t>
            </a:r>
            <a:r>
              <a:rPr lang="ru-RU" altLang="ru-RU" sz="1200" dirty="0" err="1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бюдж</a:t>
            </a:r>
            <a:r>
              <a:rPr lang="ru-RU" altLang="ru-RU" sz="1200" dirty="0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., 107 – контр.)</a:t>
            </a:r>
          </a:p>
          <a:p>
            <a:pPr algn="just" defTabSz="914400" eaLnBrk="1" hangingPunct="1">
              <a:spcAft>
                <a:spcPts val="0"/>
              </a:spcAft>
              <a:defRPr/>
            </a:pPr>
            <a:r>
              <a:rPr lang="ru-RU" altLang="ru-RU" sz="1200" b="1" dirty="0">
                <a:latin typeface="Calibri" pitchFamily="34" charset="0"/>
                <a:ea typeface="PT Sans"/>
                <a:cs typeface="Calibri" pitchFamily="34" charset="0"/>
              </a:rPr>
              <a:t>Средний балл ЕГЭ  – 60,8</a:t>
            </a:r>
          </a:p>
          <a:p>
            <a:pPr algn="just" defTabSz="914400" eaLnBrk="1" hangingPunct="1">
              <a:spcAft>
                <a:spcPts val="0"/>
              </a:spcAft>
              <a:defRPr/>
            </a:pPr>
            <a:r>
              <a:rPr lang="ru-RU" altLang="ru-RU" sz="1200" b="1" dirty="0">
                <a:latin typeface="Calibri" pitchFamily="34" charset="0"/>
                <a:ea typeface="PT Sans"/>
                <a:cs typeface="Calibri" pitchFamily="34" charset="0"/>
              </a:rPr>
              <a:t>Количество сетевых программ – 3 </a:t>
            </a:r>
            <a:r>
              <a:rPr lang="ru-RU" altLang="ru-RU" sz="1200" dirty="0">
                <a:latin typeface="Calibri" pitchFamily="34" charset="0"/>
                <a:ea typeface="PT Sans"/>
                <a:cs typeface="Calibri" pitchFamily="34" charset="0"/>
              </a:rPr>
              <a:t>(13.03.02 «</a:t>
            </a:r>
            <a:r>
              <a:rPr lang="ru-RU" altLang="ru-RU" sz="1200" dirty="0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Электроэнергетика и электротехника» </a:t>
            </a:r>
            <a:r>
              <a:rPr lang="ru-RU" altLang="ru-RU" sz="1200" dirty="0" err="1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ДжизПИ</a:t>
            </a:r>
            <a:r>
              <a:rPr lang="ru-RU" altLang="ru-RU" sz="1200" dirty="0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, </a:t>
            </a:r>
            <a:r>
              <a:rPr lang="ru-RU" altLang="ru-RU" sz="1200" dirty="0" err="1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НавГГИ</a:t>
            </a:r>
            <a:r>
              <a:rPr lang="ru-RU" altLang="ru-RU" sz="1200" dirty="0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, </a:t>
            </a:r>
            <a:r>
              <a:rPr lang="ru-RU" altLang="ru-RU" sz="1200" dirty="0" err="1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НамИСИ</a:t>
            </a:r>
            <a:r>
              <a:rPr lang="ru-RU" altLang="ru-RU" sz="1200" dirty="0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, МГТУ им. Н.Э. Баумана</a:t>
            </a:r>
            <a:r>
              <a:rPr lang="ru-RU" altLang="ru-RU" sz="1200" dirty="0">
                <a:latin typeface="Calibri" pitchFamily="34" charset="0"/>
                <a:ea typeface="PT Sans"/>
                <a:cs typeface="Calibri" pitchFamily="34" charset="0"/>
              </a:rPr>
              <a:t>)</a:t>
            </a:r>
          </a:p>
          <a:p>
            <a:pPr algn="just" defTabSz="914400" eaLnBrk="1" hangingPunct="1">
              <a:spcAft>
                <a:spcPts val="0"/>
              </a:spcAft>
              <a:defRPr/>
            </a:pPr>
            <a:r>
              <a:rPr lang="ru-RU" sz="1200" b="1" dirty="0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Удельный вес численности обучающихся по программам магистратуры и аспирантуры – </a:t>
            </a:r>
            <a:r>
              <a:rPr lang="ru-RU" sz="1200" b="1" dirty="0">
                <a:solidFill>
                  <a:srgbClr val="0087FF"/>
                </a:solidFill>
                <a:latin typeface="Calibri" pitchFamily="34" charset="0"/>
                <a:ea typeface="PT Sans"/>
                <a:cs typeface="Calibri" pitchFamily="34" charset="0"/>
              </a:rPr>
              <a:t>13,7 %</a:t>
            </a:r>
          </a:p>
          <a:p>
            <a:pPr algn="just" defTabSz="914400" eaLnBrk="1" hangingPunct="1">
              <a:spcAft>
                <a:spcPts val="0"/>
              </a:spcAft>
              <a:defRPr/>
            </a:pPr>
            <a:r>
              <a:rPr lang="ru-RU" sz="1200" b="1" dirty="0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Удельный вес численности иностранных студентов – </a:t>
            </a:r>
            <a:r>
              <a:rPr lang="ru-RU" sz="1200" b="1" dirty="0">
                <a:solidFill>
                  <a:srgbClr val="0087FF"/>
                </a:solidFill>
                <a:latin typeface="Calibri" pitchFamily="34" charset="0"/>
                <a:ea typeface="PT Sans"/>
                <a:cs typeface="Calibri" pitchFamily="34" charset="0"/>
              </a:rPr>
              <a:t>15,1 %</a:t>
            </a:r>
          </a:p>
          <a:p>
            <a:pPr algn="just" defTabSz="914400" eaLnBrk="1" hangingPunct="1">
              <a:spcAft>
                <a:spcPts val="0"/>
              </a:spcAft>
              <a:defRPr/>
            </a:pPr>
            <a:r>
              <a:rPr lang="ru-RU" sz="1200" b="1" dirty="0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Трудоустройство по специальности – </a:t>
            </a:r>
            <a:r>
              <a:rPr lang="ru-RU" sz="1200" b="1" dirty="0">
                <a:solidFill>
                  <a:srgbClr val="0087FF"/>
                </a:solidFill>
                <a:latin typeface="Calibri" pitchFamily="34" charset="0"/>
                <a:ea typeface="PT Sans"/>
                <a:cs typeface="Calibri" pitchFamily="34" charset="0"/>
              </a:rPr>
              <a:t>87 %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5034CF0-D7EE-D413-21F4-4F1680F91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693" y="2044979"/>
            <a:ext cx="5818187" cy="2776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455613" indent="1588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911225" indent="3175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366838" indent="4763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1822450" indent="6350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defTabSz="914400" eaLnBrk="1" hangingPunct="1"/>
            <a:r>
              <a:rPr lang="ru-RU" altLang="ru-RU" sz="1400" b="1" dirty="0">
                <a:solidFill>
                  <a:srgbClr val="0087FF"/>
                </a:solidFill>
                <a:latin typeface="Calibri" panose="020F0502020204030204" pitchFamily="34" charset="0"/>
                <a:ea typeface="PT Sans" panose="020B0503020203020204" pitchFamily="34" charset="-52"/>
                <a:cs typeface="Calibri" panose="020F0502020204030204" pitchFamily="34" charset="0"/>
              </a:rPr>
              <a:t>14,75</a:t>
            </a:r>
            <a:r>
              <a:rPr lang="ru-RU" altLang="ru-RU" sz="1400" b="1" dirty="0">
                <a:latin typeface="Calibri" panose="020F0502020204030204" pitchFamily="34" charset="0"/>
                <a:ea typeface="PT Sans" panose="020B0503020203020204" pitchFamily="34" charset="-52"/>
                <a:cs typeface="Calibri" panose="020F0502020204030204" pitchFamily="34" charset="0"/>
              </a:rPr>
              <a:t> ставки на  </a:t>
            </a:r>
            <a:r>
              <a:rPr lang="ru-RU" altLang="ru-RU" sz="1400" b="1" dirty="0">
                <a:solidFill>
                  <a:srgbClr val="0087FF"/>
                </a:solidFill>
                <a:latin typeface="Calibri" panose="020F0502020204030204" pitchFamily="34" charset="0"/>
                <a:ea typeface="PT Sans" panose="020B0503020203020204" pitchFamily="34" charset="-52"/>
                <a:cs typeface="Calibri" panose="020F0502020204030204" pitchFamily="34" charset="0"/>
              </a:rPr>
              <a:t>18</a:t>
            </a:r>
            <a:r>
              <a:rPr lang="ru-RU" altLang="ru-RU" sz="1400" b="1" dirty="0">
                <a:latin typeface="Calibri" panose="020F0502020204030204" pitchFamily="34" charset="0"/>
                <a:ea typeface="PT Sans" panose="020B0503020203020204" pitchFamily="34" charset="-52"/>
                <a:cs typeface="Calibri" panose="020F0502020204030204" pitchFamily="34" charset="0"/>
              </a:rPr>
              <a:t> сотрудников:</a:t>
            </a:r>
          </a:p>
          <a:p>
            <a:pPr defTabSz="914400" eaLnBrk="1" hangingPunct="1"/>
            <a:r>
              <a:rPr lang="ru-RU" altLang="ru-RU" sz="1200" dirty="0">
                <a:latin typeface="Calibri" panose="020F0502020204030204" pitchFamily="34" charset="0"/>
                <a:ea typeface="PT Sans" panose="020B0503020203020204" pitchFamily="34" charset="-52"/>
                <a:cs typeface="Calibri" panose="020F0502020204030204" pitchFamily="34" charset="0"/>
              </a:rPr>
              <a:t>Профессор – 1 ставка;</a:t>
            </a:r>
          </a:p>
          <a:p>
            <a:pPr defTabSz="914400" eaLnBrk="1" hangingPunct="1"/>
            <a:r>
              <a:rPr lang="ru-RU" altLang="ru-RU" sz="1200" dirty="0">
                <a:latin typeface="Calibri" panose="020F0502020204030204" pitchFamily="34" charset="0"/>
                <a:ea typeface="PT Sans" panose="020B0503020203020204" pitchFamily="34" charset="-52"/>
                <a:cs typeface="Calibri" panose="020F0502020204030204" pitchFamily="34" charset="0"/>
              </a:rPr>
              <a:t>Доцент – 8,25 ставки;</a:t>
            </a:r>
          </a:p>
          <a:p>
            <a:pPr defTabSz="914400" eaLnBrk="1" hangingPunct="1">
              <a:spcAft>
                <a:spcPts val="0"/>
              </a:spcAft>
            </a:pPr>
            <a:r>
              <a:rPr lang="ru-RU" altLang="ru-RU" sz="1200" dirty="0">
                <a:latin typeface="Calibri" panose="020F0502020204030204" pitchFamily="34" charset="0"/>
                <a:ea typeface="PT Sans" panose="020B0503020203020204" pitchFamily="34" charset="-52"/>
                <a:cs typeface="Calibri" panose="020F0502020204030204" pitchFamily="34" charset="0"/>
              </a:rPr>
              <a:t>Старший преподаватель – 3,75 ставки;</a:t>
            </a:r>
          </a:p>
          <a:p>
            <a:pPr defTabSz="914400" eaLnBrk="1" hangingPunct="1">
              <a:spcAft>
                <a:spcPts val="1200"/>
              </a:spcAft>
            </a:pPr>
            <a:r>
              <a:rPr lang="ru-RU" altLang="ru-RU" sz="1200" dirty="0">
                <a:latin typeface="Calibri" panose="020F0502020204030204" pitchFamily="34" charset="0"/>
                <a:ea typeface="PT Sans" panose="020B0503020203020204" pitchFamily="34" charset="-52"/>
                <a:cs typeface="Calibri" panose="020F0502020204030204" pitchFamily="34" charset="0"/>
              </a:rPr>
              <a:t>Ассистент – 1,75 ставки.</a:t>
            </a:r>
          </a:p>
          <a:p>
            <a:pPr algn="just" defTabSz="914400" eaLnBrk="1" hangingPunct="1"/>
            <a:r>
              <a:rPr lang="ru-RU" altLang="ru-RU" sz="1400" b="1" dirty="0" err="1">
                <a:solidFill>
                  <a:srgbClr val="0D0D0D"/>
                </a:solidFill>
                <a:latin typeface="Calibri" panose="020F0502020204030204" pitchFamily="34" charset="0"/>
                <a:ea typeface="PT Sans" panose="020B0503020203020204" pitchFamily="34" charset="-52"/>
                <a:cs typeface="Calibri" panose="020F0502020204030204" pitchFamily="34" charset="0"/>
              </a:rPr>
              <a:t>Остепенённость</a:t>
            </a:r>
            <a:r>
              <a:rPr lang="ru-RU" altLang="ru-RU" sz="1400" b="1" dirty="0">
                <a:solidFill>
                  <a:srgbClr val="0D0D0D"/>
                </a:solidFill>
                <a:latin typeface="Calibri" panose="020F0502020204030204" pitchFamily="34" charset="0"/>
                <a:ea typeface="PT Sans" panose="020B0503020203020204" pitchFamily="34" charset="-52"/>
                <a:cs typeface="Calibri" panose="020F0502020204030204" pitchFamily="34" charset="0"/>
              </a:rPr>
              <a:t> – </a:t>
            </a:r>
            <a:r>
              <a:rPr lang="ru-RU" altLang="ru-RU" sz="1400" b="1" dirty="0">
                <a:solidFill>
                  <a:srgbClr val="0087FF"/>
                </a:solidFill>
                <a:latin typeface="Calibri" panose="020F0502020204030204" pitchFamily="34" charset="0"/>
                <a:ea typeface="PT Sans" panose="020B0503020203020204" pitchFamily="34" charset="-52"/>
                <a:cs typeface="Calibri" panose="020F0502020204030204" pitchFamily="34" charset="0"/>
              </a:rPr>
              <a:t>62,7 % </a:t>
            </a:r>
          </a:p>
          <a:p>
            <a:pPr algn="just" defTabSz="914400" eaLnBrk="1" hangingPunct="1">
              <a:spcBef>
                <a:spcPct val="20000"/>
              </a:spcBef>
            </a:pPr>
            <a:r>
              <a:rPr lang="ru-RU" altLang="ru-RU" sz="1200" dirty="0">
                <a:latin typeface="Calibri" panose="020F0502020204030204" pitchFamily="34" charset="0"/>
                <a:ea typeface="PT Sans" panose="020B0503020203020204" pitchFamily="34" charset="-52"/>
                <a:cs typeface="Calibri" panose="020F0502020204030204" pitchFamily="34" charset="0"/>
              </a:rPr>
              <a:t>- доля докторов наук – 6,8 %;</a:t>
            </a:r>
          </a:p>
          <a:p>
            <a:pPr defTabSz="914400" eaLnBrk="1" hangingPunct="1">
              <a:spcAft>
                <a:spcPts val="1200"/>
              </a:spcAft>
            </a:pPr>
            <a:r>
              <a:rPr lang="ru-RU" altLang="ru-RU" sz="1200" dirty="0">
                <a:latin typeface="Calibri" panose="020F0502020204030204" pitchFamily="34" charset="0"/>
                <a:ea typeface="PT Sans" panose="020B0503020203020204" pitchFamily="34" charset="-52"/>
                <a:cs typeface="Calibri" panose="020F0502020204030204" pitchFamily="34" charset="0"/>
              </a:rPr>
              <a:t>- доля кандидатов наук  - 55,9 %.</a:t>
            </a:r>
          </a:p>
          <a:p>
            <a:pPr algn="just" defTabSz="914400" eaLnBrk="1" hangingPunct="1">
              <a:spcAft>
                <a:spcPts val="1200"/>
              </a:spcAft>
            </a:pPr>
            <a:r>
              <a:rPr lang="ru-RU" altLang="ru-RU" sz="1400" b="1" dirty="0">
                <a:solidFill>
                  <a:srgbClr val="0D0D0D"/>
                </a:solidFill>
                <a:latin typeface="Calibri" panose="020F0502020204030204" pitchFamily="34" charset="0"/>
                <a:ea typeface="PT Sans" panose="020B0503020203020204" pitchFamily="34" charset="-52"/>
                <a:cs typeface="Calibri" panose="020F0502020204030204" pitchFamily="34" charset="0"/>
              </a:rPr>
              <a:t>Средний возраст сотрудников – </a:t>
            </a:r>
            <a:r>
              <a:rPr lang="ru-RU" altLang="ru-RU" sz="1400" b="1" dirty="0">
                <a:solidFill>
                  <a:srgbClr val="0087FF"/>
                </a:solidFill>
                <a:latin typeface="Calibri" panose="020F0502020204030204" pitchFamily="34" charset="0"/>
                <a:ea typeface="PT Sans" panose="020B0503020203020204" pitchFamily="34" charset="-52"/>
                <a:cs typeface="Calibri" panose="020F0502020204030204" pitchFamily="34" charset="0"/>
              </a:rPr>
              <a:t>48,1</a:t>
            </a:r>
            <a:r>
              <a:rPr lang="ru-RU" altLang="ru-RU" sz="1400" b="1" dirty="0">
                <a:solidFill>
                  <a:srgbClr val="0D0D0D"/>
                </a:solidFill>
                <a:latin typeface="Calibri" panose="020F0502020204030204" pitchFamily="34" charset="0"/>
                <a:ea typeface="PT Sans" panose="020B0503020203020204" pitchFamily="34" charset="-52"/>
                <a:cs typeface="Calibri" panose="020F0502020204030204" pitchFamily="34" charset="0"/>
              </a:rPr>
              <a:t> года</a:t>
            </a:r>
          </a:p>
          <a:p>
            <a:pPr algn="just" defTabSz="914400" eaLnBrk="1" hangingPunct="1"/>
            <a:r>
              <a:rPr lang="ru-RU" altLang="ru-RU" sz="1400" b="1" dirty="0">
                <a:solidFill>
                  <a:srgbClr val="0D0D0D"/>
                </a:solidFill>
                <a:latin typeface="Calibri" panose="020F0502020204030204" pitchFamily="34" charset="0"/>
                <a:ea typeface="PT Sans" panose="020B0503020203020204" pitchFamily="34" charset="-52"/>
                <a:cs typeface="Calibri" panose="020F0502020204030204" pitchFamily="34" charset="0"/>
              </a:rPr>
              <a:t>Членство в диссертационных советах:</a:t>
            </a:r>
          </a:p>
          <a:p>
            <a:pPr algn="just" defTabSz="914400">
              <a:buFontTx/>
              <a:buChar char="-"/>
            </a:pPr>
            <a:r>
              <a:rPr lang="ru-RU" altLang="ru-RU" sz="1200" dirty="0">
                <a:latin typeface="Calibri" panose="020F0502020204030204" pitchFamily="34" charset="0"/>
                <a:ea typeface="PT Sans" panose="020B0503020203020204" pitchFamily="34" charset="-52"/>
                <a:cs typeface="Calibri" panose="020F0502020204030204" pitchFamily="34" charset="0"/>
              </a:rPr>
              <a:t>ДС 24.2.345.03 при НГТУ им. Р. Е. Алексеева, Сафронов Н.Н</a:t>
            </a:r>
            <a:r>
              <a:rPr lang="ru-RU" altLang="ru-RU" sz="1400" dirty="0">
                <a:latin typeface="Calibri" panose="020F0502020204030204" pitchFamily="34" charset="0"/>
                <a:ea typeface="PT Sans" panose="020B0503020203020204" pitchFamily="34" charset="-52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DF6CDB-3656-9122-113A-3491BCD52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96552" y="1918831"/>
            <a:ext cx="3870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455613" indent="1588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911225" indent="3175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366838" indent="4763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1822450" indent="6350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algn="just" defTabSz="914400" eaLnBrk="1" hangingPunct="1"/>
            <a:endParaRPr lang="ru-RU" altLang="ru-RU" sz="1800" i="1"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DED61AD-B2A3-01C3-0FB6-B045DC88F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875" y="907377"/>
            <a:ext cx="38232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455613" indent="1588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911225" indent="3175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366838" indent="4763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1822450" indent="6350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r>
              <a:rPr lang="ru-RU" altLang="ru-RU" sz="1400" b="1" dirty="0">
                <a:latin typeface="Calibri" panose="020F0502020204030204" pitchFamily="34" charset="0"/>
              </a:rPr>
              <a:t>АНАЛИЗ КАДРОВОГО ПОТЕНЦИАЛА КАФЕДРЫ 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9022CEE-5110-9539-6722-A6A943482B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2451" y="915044"/>
            <a:ext cx="29703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455613" indent="1588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911225" indent="3175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366838" indent="4763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1822450" indent="6350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r>
              <a:rPr lang="ru-RU" altLang="ru-RU" sz="1400" b="1" dirty="0">
                <a:latin typeface="Calibri" panose="020F0502020204030204" pitchFamily="34" charset="0"/>
              </a:rPr>
              <a:t>ОБРАЗОВАТЕЛЬНАЯ ДЕЯТЕЛЬНОСТЬ</a:t>
            </a:r>
          </a:p>
        </p:txBody>
      </p:sp>
      <p:pic>
        <p:nvPicPr>
          <p:cNvPr id="23" name="Рисунок 22" descr="Аудитория">
            <a:extLst>
              <a:ext uri="{FF2B5EF4-FFF2-40B4-BE49-F238E27FC236}">
                <a16:creationId xmlns:a16="http://schemas.microsoft.com/office/drawing/2014/main" id="{11C96450-588C-0B9E-8FC8-0E13B5EAD3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3147"/>
            <a:ext cx="360363" cy="374650"/>
          </a:xfrm>
          <a:prstGeom prst="rect">
            <a:avLst/>
          </a:prstGeom>
          <a:solidFill>
            <a:srgbClr val="0054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Рисунок 23" descr="Книги">
            <a:extLst>
              <a:ext uri="{FF2B5EF4-FFF2-40B4-BE49-F238E27FC236}">
                <a16:creationId xmlns:a16="http://schemas.microsoft.com/office/drawing/2014/main" id="{241C6402-1829-E593-8FD0-275B47CA3B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693" y="871548"/>
            <a:ext cx="360362" cy="365125"/>
          </a:xfrm>
          <a:prstGeom prst="rect">
            <a:avLst/>
          </a:prstGeom>
          <a:solidFill>
            <a:srgbClr val="0054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9A929438-281A-48DF-0D8C-ADC82AB992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693" y="1323377"/>
            <a:ext cx="304641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455613" indent="1588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911225" indent="3175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366838" indent="4763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1822450" indent="6350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defTabSz="914400" eaLnBrk="1" hangingPunct="1"/>
            <a:r>
              <a:rPr lang="ru-RU" altLang="ru-RU" sz="1400" dirty="0">
                <a:latin typeface="Calibri" panose="020F0502020204030204" pitchFamily="34" charset="0"/>
                <a:ea typeface="PT Sans" panose="020B0503020203020204" pitchFamily="34" charset="-52"/>
                <a:cs typeface="Calibri" panose="020F0502020204030204" pitchFamily="34" charset="0"/>
              </a:rPr>
              <a:t>Штатные – 11,25 ставки;</a:t>
            </a:r>
          </a:p>
          <a:p>
            <a:pPr defTabSz="914400" eaLnBrk="1" hangingPunct="1"/>
            <a:r>
              <a:rPr lang="ru-RU" altLang="ru-RU" sz="1400" dirty="0">
                <a:latin typeface="Calibri" panose="020F0502020204030204" pitchFamily="34" charset="0"/>
                <a:ea typeface="PT Sans" panose="020B0503020203020204" pitchFamily="34" charset="-52"/>
                <a:cs typeface="Calibri" panose="020F0502020204030204" pitchFamily="34" charset="0"/>
              </a:rPr>
              <a:t>Совместители – 3,5 ставки;</a:t>
            </a:r>
          </a:p>
          <a:p>
            <a:pPr defTabSz="914400" eaLnBrk="1" hangingPunct="1"/>
            <a:r>
              <a:rPr lang="ru-RU" altLang="ru-RU" sz="1400" dirty="0">
                <a:latin typeface="Calibri" panose="020F0502020204030204" pitchFamily="34" charset="0"/>
                <a:ea typeface="PT Sans" panose="020B0503020203020204" pitchFamily="34" charset="-52"/>
                <a:cs typeface="Calibri" panose="020F0502020204030204" pitchFamily="34" charset="0"/>
              </a:rPr>
              <a:t>Доля работодателей – 6,8 %.</a:t>
            </a:r>
          </a:p>
        </p:txBody>
      </p:sp>
    </p:spTree>
    <p:extLst>
      <p:ext uri="{BB962C8B-B14F-4D97-AF65-F5344CB8AC3E}">
        <p14:creationId xmlns:p14="http://schemas.microsoft.com/office/powerpoint/2010/main" val="2973670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384500" y="248038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3. Стратегия развития</a:t>
            </a:r>
            <a:endParaRPr lang="ru-RU" sz="14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94F04046-FB8E-8BF1-C13B-C4FA07D76385}"/>
              </a:ext>
            </a:extLst>
          </p:cNvPr>
          <p:cNvSpPr/>
          <p:nvPr/>
        </p:nvSpPr>
        <p:spPr>
          <a:xfrm rot="5400000">
            <a:off x="3961606" y="-2944635"/>
            <a:ext cx="1220787" cy="8885161"/>
          </a:xfrm>
          <a:prstGeom prst="homePlate">
            <a:avLst>
              <a:gd name="adj" fmla="val 2083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5613" indent="1588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1225" indent="3175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66838" indent="4763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2450" indent="6350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057DBE1-D2E4-78F0-333A-C19683E1A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8" t="12207" r="11423" b="16212"/>
          <a:stretch>
            <a:fillRect/>
          </a:stretch>
        </p:blipFill>
        <p:spPr bwMode="auto">
          <a:xfrm>
            <a:off x="3945012" y="2385203"/>
            <a:ext cx="1298575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3FF2AEE-B742-EE1C-AA21-40914845992C}"/>
              </a:ext>
            </a:extLst>
          </p:cNvPr>
          <p:cNvSpPr txBox="1"/>
          <p:nvPr/>
        </p:nvSpPr>
        <p:spPr>
          <a:xfrm>
            <a:off x="3796977" y="3532336"/>
            <a:ext cx="1793875" cy="73866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455613" indent="1588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911225" indent="3175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366838" indent="4763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1822450" indent="6350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algn="ctr">
              <a:defRPr/>
            </a:pPr>
            <a:r>
              <a:rPr lang="ru-RU" sz="1050" dirty="0"/>
              <a:t>Передовые инженерные и научные кадры энергетики и машиностроения</a:t>
            </a:r>
          </a:p>
        </p:txBody>
      </p:sp>
      <p:sp>
        <p:nvSpPr>
          <p:cNvPr id="37" name="TextBox 81">
            <a:extLst>
              <a:ext uri="{FF2B5EF4-FFF2-40B4-BE49-F238E27FC236}">
                <a16:creationId xmlns:a16="http://schemas.microsoft.com/office/drawing/2014/main" id="{0D9FD1C9-A8AE-284D-2351-83973A9A3A95}"/>
              </a:ext>
            </a:extLst>
          </p:cNvPr>
          <p:cNvSpPr txBox="1"/>
          <p:nvPr/>
        </p:nvSpPr>
        <p:spPr>
          <a:xfrm>
            <a:off x="5272147" y="898790"/>
            <a:ext cx="3821113" cy="2540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455613" indent="1588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911225" indent="3175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366838" indent="4763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1822450" indent="6350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algn="ctr">
              <a:defRPr/>
            </a:pPr>
            <a:r>
              <a:rPr lang="ru-RU" sz="1050" b="1" dirty="0"/>
              <a:t>Передовая инженерная школа "</a:t>
            </a:r>
            <a:r>
              <a:rPr lang="ru-RU" sz="1050" b="1" dirty="0" err="1"/>
              <a:t>Кибер</a:t>
            </a:r>
            <a:r>
              <a:rPr lang="ru-RU" sz="1050" b="1" dirty="0"/>
              <a:t> Авто Тех"</a:t>
            </a: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BFB66766-D0C6-7AFD-BAB8-2CA05696F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755" y="1051263"/>
            <a:ext cx="15240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FCEC533A-B643-7B2C-FEBA-40EBEC9D75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3119" y="857140"/>
            <a:ext cx="257153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455613" indent="1588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911225" indent="3175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366838" indent="4763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1822450" indent="6350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r>
              <a:rPr lang="ru-RU" altLang="ru-RU" sz="1100" b="1" dirty="0"/>
              <a:t>Технологический суверенитет РФ</a:t>
            </a:r>
            <a:endParaRPr lang="ru-RU" altLang="ru-RU" sz="1100" dirty="0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EBF6DDB5-0B43-611D-EC3E-050CF4E48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05" y="1232238"/>
            <a:ext cx="163538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455613" indent="1588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911225" indent="3175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366838" indent="4763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1822450" indent="6350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r>
              <a:rPr lang="ru-RU" altLang="ru-RU" sz="1100" b="1" dirty="0"/>
              <a:t>ВЫЗОВЫ И ЗАДАЧИ</a:t>
            </a:r>
            <a:endParaRPr lang="ru-RU" altLang="ru-RU" sz="1100" dirty="0"/>
          </a:p>
        </p:txBody>
      </p:sp>
      <p:pic>
        <p:nvPicPr>
          <p:cNvPr id="41" name="Рисунок 40" descr="Рубль">
            <a:extLst>
              <a:ext uri="{FF2B5EF4-FFF2-40B4-BE49-F238E27FC236}">
                <a16:creationId xmlns:a16="http://schemas.microsoft.com/office/drawing/2014/main" id="{B9B52BED-3DF4-BD78-2163-1740C9F9EE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158" y="3211726"/>
            <a:ext cx="212725" cy="206375"/>
          </a:xfrm>
          <a:prstGeom prst="rect">
            <a:avLst/>
          </a:prstGeom>
          <a:solidFill>
            <a:srgbClr val="0054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Рисунок 41" descr="Микроскоп">
            <a:extLst>
              <a:ext uri="{FF2B5EF4-FFF2-40B4-BE49-F238E27FC236}">
                <a16:creationId xmlns:a16="http://schemas.microsoft.com/office/drawing/2014/main" id="{20A4478D-85C3-61D9-EB3D-A8C0ED992E1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473" y="2227744"/>
            <a:ext cx="212725" cy="212725"/>
          </a:xfrm>
          <a:prstGeom prst="rect">
            <a:avLst/>
          </a:prstGeom>
          <a:solidFill>
            <a:srgbClr val="0054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Рисунок 42" descr="Аудитория">
            <a:extLst>
              <a:ext uri="{FF2B5EF4-FFF2-40B4-BE49-F238E27FC236}">
                <a16:creationId xmlns:a16="http://schemas.microsoft.com/office/drawing/2014/main" id="{5C18879C-E275-EAED-9F2B-61FB4684EF9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860" y="4090540"/>
            <a:ext cx="212725" cy="220662"/>
          </a:xfrm>
          <a:prstGeom prst="rect">
            <a:avLst/>
          </a:prstGeom>
          <a:solidFill>
            <a:srgbClr val="0054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Рисунок 43" descr="Книги">
            <a:extLst>
              <a:ext uri="{FF2B5EF4-FFF2-40B4-BE49-F238E27FC236}">
                <a16:creationId xmlns:a16="http://schemas.microsoft.com/office/drawing/2014/main" id="{8D63BC80-41AA-3DEB-6952-FA55EC4F0D4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557" y="2227744"/>
            <a:ext cx="215900" cy="219075"/>
          </a:xfrm>
          <a:prstGeom prst="rect">
            <a:avLst/>
          </a:prstGeom>
          <a:solidFill>
            <a:srgbClr val="0054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6">
            <a:extLst>
              <a:ext uri="{FF2B5EF4-FFF2-40B4-BE49-F238E27FC236}">
                <a16:creationId xmlns:a16="http://schemas.microsoft.com/office/drawing/2014/main" id="{06DF852C-64C9-92F5-558D-60F34570B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035" y="1205754"/>
            <a:ext cx="727075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7">
            <a:extLst>
              <a:ext uri="{FF2B5EF4-FFF2-40B4-BE49-F238E27FC236}">
                <a16:creationId xmlns:a16="http://schemas.microsoft.com/office/drawing/2014/main" id="{F7256EC9-45A0-6C55-9A5F-26FC32E99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682" y="1228269"/>
            <a:ext cx="63658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779FD994-F2AC-7053-5422-44600B99ACB2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37" r="54198" b="30400"/>
          <a:stretch/>
        </p:blipFill>
        <p:spPr>
          <a:xfrm>
            <a:off x="8227876" y="1188565"/>
            <a:ext cx="582785" cy="391726"/>
          </a:xfrm>
          <a:prstGeom prst="rect">
            <a:avLst/>
          </a:prstGeom>
        </p:spPr>
      </p:pic>
      <p:sp>
        <p:nvSpPr>
          <p:cNvPr id="2070" name="Прямоугольник 2069">
            <a:extLst>
              <a:ext uri="{FF2B5EF4-FFF2-40B4-BE49-F238E27FC236}">
                <a16:creationId xmlns:a16="http://schemas.microsoft.com/office/drawing/2014/main" id="{D6867AB9-EE94-C114-528B-DCC959CBD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417" y="1760243"/>
            <a:ext cx="298190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455613" indent="1588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911225" indent="3175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366838" indent="4763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1822450" indent="6350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r>
              <a:rPr lang="ru-RU" altLang="ru-RU" sz="1100" b="1" dirty="0"/>
              <a:t>Энергетическая стратегия РФ до 2035 г.</a:t>
            </a:r>
            <a:endParaRPr lang="ru-RU" altLang="ru-RU" sz="1100" dirty="0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469BD6B1-CC0A-6CD6-5FA4-984938CAE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789" y="947356"/>
            <a:ext cx="1285875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4" name="TextBox 2073">
            <a:extLst>
              <a:ext uri="{FF2B5EF4-FFF2-40B4-BE49-F238E27FC236}">
                <a16:creationId xmlns:a16="http://schemas.microsoft.com/office/drawing/2014/main" id="{1026A4E2-96AA-635B-97EB-7403D5099439}"/>
              </a:ext>
            </a:extLst>
          </p:cNvPr>
          <p:cNvSpPr txBox="1"/>
          <p:nvPr/>
        </p:nvSpPr>
        <p:spPr>
          <a:xfrm>
            <a:off x="-26016" y="2385203"/>
            <a:ext cx="331288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400" eaLnBrk="1" hangingPunct="1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ru-RU" altLang="ru-RU" sz="1100" dirty="0"/>
              <a:t>Ориентация только на публикации из следующих приоритетных предметных областей: «Инженерные науки и технологии» и «Энергетика»</a:t>
            </a:r>
          </a:p>
          <a:p>
            <a:pPr algn="just" defTabSz="914400" eaLnBrk="1" hangingPunct="1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ru-RU" altLang="ru-RU" sz="1100" dirty="0"/>
              <a:t>Ориентация на </a:t>
            </a:r>
            <a:r>
              <a:rPr lang="en-US" altLang="ru-RU" sz="1100" dirty="0"/>
              <a:t>Q1 </a:t>
            </a:r>
            <a:r>
              <a:rPr lang="ru-RU" altLang="ru-RU" sz="1100" dirty="0"/>
              <a:t>и </a:t>
            </a:r>
            <a:r>
              <a:rPr lang="en-US" altLang="ru-RU" sz="1100" dirty="0"/>
              <a:t>Q2</a:t>
            </a:r>
            <a:r>
              <a:rPr lang="ru-RU" altLang="ru-RU" sz="1100" dirty="0"/>
              <a:t>, К1 и К2.</a:t>
            </a:r>
            <a:endParaRPr lang="en-US" altLang="ru-RU" sz="1100" noProof="1"/>
          </a:p>
        </p:txBody>
      </p:sp>
      <p:sp>
        <p:nvSpPr>
          <p:cNvPr id="2075" name="Текст 80">
            <a:extLst>
              <a:ext uri="{FF2B5EF4-FFF2-40B4-BE49-F238E27FC236}">
                <a16:creationId xmlns:a16="http://schemas.microsoft.com/office/drawing/2014/main" id="{DF7E8566-DE9C-A2B9-FF7D-BDF98F75B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548" y="2187796"/>
            <a:ext cx="3074314" cy="2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defPPr>
              <a:defRPr lang="ru-RU"/>
            </a:defPPr>
            <a:lvl1pPr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455613" indent="1588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911225" indent="3175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366838" indent="4763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1822450" indent="6350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algn="r" defTabSz="914400" eaLnBrk="1" hangingPunct="1"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</a:pPr>
            <a:r>
              <a:rPr lang="ru-RU" altLang="ru-RU" sz="1800" dirty="0">
                <a:latin typeface="+mn-lt"/>
              </a:rPr>
              <a:t>НАУКА </a:t>
            </a:r>
          </a:p>
        </p:txBody>
      </p:sp>
      <p:sp>
        <p:nvSpPr>
          <p:cNvPr id="2077" name="TextBox 2076">
            <a:extLst>
              <a:ext uri="{FF2B5EF4-FFF2-40B4-BE49-F238E27FC236}">
                <a16:creationId xmlns:a16="http://schemas.microsoft.com/office/drawing/2014/main" id="{786FAC76-04AF-FA43-0F29-E00B1853317B}"/>
              </a:ext>
            </a:extLst>
          </p:cNvPr>
          <p:cNvSpPr txBox="1"/>
          <p:nvPr/>
        </p:nvSpPr>
        <p:spPr>
          <a:xfrm>
            <a:off x="-179719" y="3099455"/>
            <a:ext cx="34395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400" eaLnBrk="1" hangingPunct="1"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Tx/>
              <a:buNone/>
              <a:defRPr/>
            </a:pPr>
            <a:r>
              <a:rPr lang="ru-RU" altLang="ru-RU" sz="1800" spc="-30" dirty="0"/>
              <a:t>ВЗАИМОДЕЙСТВИЕ С РЕАЛЬНЫМ СЕКТОРОМ ЭКОНОМИКИ </a:t>
            </a:r>
          </a:p>
        </p:txBody>
      </p:sp>
      <p:sp>
        <p:nvSpPr>
          <p:cNvPr id="2079" name="TextBox 2078">
            <a:extLst>
              <a:ext uri="{FF2B5EF4-FFF2-40B4-BE49-F238E27FC236}">
                <a16:creationId xmlns:a16="http://schemas.microsoft.com/office/drawing/2014/main" id="{9E010356-B329-61CB-19C5-2EC2EB85420F}"/>
              </a:ext>
            </a:extLst>
          </p:cNvPr>
          <p:cNvSpPr txBox="1"/>
          <p:nvPr/>
        </p:nvSpPr>
        <p:spPr>
          <a:xfrm>
            <a:off x="-23414" y="3644446"/>
            <a:ext cx="343950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400" eaLnBrk="1" hangingPunct="1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ru-RU" altLang="ru-RU" sz="1100" dirty="0"/>
              <a:t>Хоздоговоры НИР и НИОКР (около </a:t>
            </a:r>
            <a:r>
              <a:rPr lang="ru-RU" altLang="ru-RU" sz="1100" b="1" dirty="0"/>
              <a:t>68 </a:t>
            </a:r>
            <a:r>
              <a:rPr lang="ru-RU" altLang="ru-RU" sz="1100" b="1" dirty="0" err="1"/>
              <a:t>млн.руб</a:t>
            </a:r>
            <a:r>
              <a:rPr lang="ru-RU" altLang="ru-RU" sz="1100" dirty="0"/>
              <a:t>.)</a:t>
            </a:r>
          </a:p>
          <a:p>
            <a:pPr algn="just" defTabSz="914400" eaLnBrk="1" hangingPunct="1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ru-RU" altLang="ru-RU" sz="1100" dirty="0"/>
              <a:t>Новые программы ДПО</a:t>
            </a:r>
          </a:p>
        </p:txBody>
      </p:sp>
      <p:sp>
        <p:nvSpPr>
          <p:cNvPr id="2081" name="TextBox 2080">
            <a:extLst>
              <a:ext uri="{FF2B5EF4-FFF2-40B4-BE49-F238E27FC236}">
                <a16:creationId xmlns:a16="http://schemas.microsoft.com/office/drawing/2014/main" id="{EC09796C-264F-A8CC-ADB7-1247C0543D4C}"/>
              </a:ext>
            </a:extLst>
          </p:cNvPr>
          <p:cNvSpPr txBox="1"/>
          <p:nvPr/>
        </p:nvSpPr>
        <p:spPr>
          <a:xfrm>
            <a:off x="2257983" y="3997731"/>
            <a:ext cx="12657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400" eaLnBrk="1" hangingPunct="1"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</a:pPr>
            <a:r>
              <a:rPr lang="ru-RU" altLang="ru-RU" sz="1800" dirty="0"/>
              <a:t>КАДРЫ</a:t>
            </a:r>
          </a:p>
        </p:txBody>
      </p:sp>
      <p:sp>
        <p:nvSpPr>
          <p:cNvPr id="2083" name="TextBox 2082">
            <a:extLst>
              <a:ext uri="{FF2B5EF4-FFF2-40B4-BE49-F238E27FC236}">
                <a16:creationId xmlns:a16="http://schemas.microsoft.com/office/drawing/2014/main" id="{42EA19B4-37ED-C4D5-0688-5A0AE67BB369}"/>
              </a:ext>
            </a:extLst>
          </p:cNvPr>
          <p:cNvSpPr txBox="1"/>
          <p:nvPr/>
        </p:nvSpPr>
        <p:spPr>
          <a:xfrm>
            <a:off x="-24246" y="4301091"/>
            <a:ext cx="50640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hangingPunct="1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ru-RU" altLang="ru-RU" sz="1100" noProof="1"/>
              <a:t>Защиты 4 кандидатских и 1 докторской диссертации</a:t>
            </a:r>
          </a:p>
          <a:p>
            <a:pPr defTabSz="914400" eaLnBrk="1" hangingPunct="1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ru-RU" altLang="ru-RU" sz="1100" noProof="1"/>
              <a:t>Повышение квалификации и стажировки в ведущих вузах и предприятиях машиностроения</a:t>
            </a:r>
          </a:p>
          <a:p>
            <a:pPr defTabSz="914400" eaLnBrk="1" hangingPunct="1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ru-RU" altLang="ru-RU" sz="1100" noProof="1"/>
              <a:t>Увеличение доли работников до 39 лет из числа ППС до 40,7 % к 2028 году </a:t>
            </a:r>
          </a:p>
        </p:txBody>
      </p:sp>
      <p:sp>
        <p:nvSpPr>
          <p:cNvPr id="2085" name="TextBox 2084">
            <a:extLst>
              <a:ext uri="{FF2B5EF4-FFF2-40B4-BE49-F238E27FC236}">
                <a16:creationId xmlns:a16="http://schemas.microsoft.com/office/drawing/2014/main" id="{12BBF00E-0002-99CB-BD94-D842EE436FE6}"/>
              </a:ext>
            </a:extLst>
          </p:cNvPr>
          <p:cNvSpPr txBox="1"/>
          <p:nvPr/>
        </p:nvSpPr>
        <p:spPr>
          <a:xfrm>
            <a:off x="5782697" y="2130176"/>
            <a:ext cx="1622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hangingPunct="1"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</a:pPr>
            <a:r>
              <a:rPr lang="ru-RU" altLang="ru-RU" sz="1800" dirty="0"/>
              <a:t>ОБРАЗОВАНИЕ</a:t>
            </a:r>
          </a:p>
        </p:txBody>
      </p:sp>
      <p:sp>
        <p:nvSpPr>
          <p:cNvPr id="2087" name="TextBox 2086">
            <a:extLst>
              <a:ext uri="{FF2B5EF4-FFF2-40B4-BE49-F238E27FC236}">
                <a16:creationId xmlns:a16="http://schemas.microsoft.com/office/drawing/2014/main" id="{DDE86F34-9A7F-0B5D-CF82-DB7922D52BA9}"/>
              </a:ext>
            </a:extLst>
          </p:cNvPr>
          <p:cNvSpPr txBox="1"/>
          <p:nvPr/>
        </p:nvSpPr>
        <p:spPr>
          <a:xfrm>
            <a:off x="5800457" y="2366014"/>
            <a:ext cx="3292803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400" eaLnBrk="1" hangingPunct="1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ru-RU" altLang="ru-RU" sz="1100" dirty="0"/>
              <a:t>Цифровизация</a:t>
            </a:r>
            <a:endParaRPr lang="ru-RU" altLang="ru-RU" sz="1600" dirty="0"/>
          </a:p>
          <a:p>
            <a:pPr algn="just" defTabSz="914400" eaLnBrk="1" hangingPunct="1">
              <a:buClr>
                <a:schemeClr val="accent1"/>
              </a:buClr>
            </a:pPr>
            <a:r>
              <a:rPr lang="ru-RU" altLang="ru-RU" sz="1100" dirty="0"/>
              <a:t>- Ориентир на «цифровое сквозное проектирование в энергетике – от идеи до производства»;</a:t>
            </a:r>
          </a:p>
          <a:p>
            <a:pPr algn="just" defTabSz="914400" eaLnBrk="1" hangingPunct="1">
              <a:buClr>
                <a:schemeClr val="accent1"/>
              </a:buClr>
            </a:pPr>
            <a:r>
              <a:rPr lang="ru-RU" altLang="ru-RU" sz="1100" dirty="0"/>
              <a:t>- Использование моделей энергетических систем и ЭБУ в курсовом и дипломном проектировании;</a:t>
            </a:r>
          </a:p>
          <a:p>
            <a:pPr algn="just" defTabSz="914400" eaLnBrk="1" hangingPunct="1">
              <a:buClr>
                <a:schemeClr val="accent1"/>
              </a:buClr>
            </a:pPr>
            <a:r>
              <a:rPr lang="ru-RU" altLang="ru-RU" sz="1100" dirty="0"/>
              <a:t>- Увеличение цифровой составляющей дисциплин в учебных планах кафедры.</a:t>
            </a:r>
          </a:p>
        </p:txBody>
      </p:sp>
      <p:sp>
        <p:nvSpPr>
          <p:cNvPr id="2089" name="TextBox 2088">
            <a:extLst>
              <a:ext uri="{FF2B5EF4-FFF2-40B4-BE49-F238E27FC236}">
                <a16:creationId xmlns:a16="http://schemas.microsoft.com/office/drawing/2014/main" id="{747A305E-296F-7A4E-6984-0D0D3D2BEB0E}"/>
              </a:ext>
            </a:extLst>
          </p:cNvPr>
          <p:cNvSpPr txBox="1"/>
          <p:nvPr/>
        </p:nvSpPr>
        <p:spPr>
          <a:xfrm>
            <a:off x="5920773" y="3730565"/>
            <a:ext cx="2260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hangingPunct="1"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</a:pPr>
            <a:r>
              <a:rPr lang="ru-RU" altLang="ru-RU" sz="1800" dirty="0"/>
              <a:t>ИНФРАСТРУКТУРА</a:t>
            </a:r>
          </a:p>
        </p:txBody>
      </p:sp>
      <p:pic>
        <p:nvPicPr>
          <p:cNvPr id="2090" name="Рисунок 2089">
            <a:extLst>
              <a:ext uri="{FF2B5EF4-FFF2-40B4-BE49-F238E27FC236}">
                <a16:creationId xmlns:a16="http://schemas.microsoft.com/office/drawing/2014/main" id="{BB2DA7E1-A051-D8E4-5AA3-4BF86ED832A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066" y="3802124"/>
            <a:ext cx="214955" cy="214955"/>
          </a:xfrm>
          <a:prstGeom prst="rect">
            <a:avLst/>
          </a:prstGeom>
          <a:solidFill>
            <a:srgbClr val="00549F"/>
          </a:solidFill>
        </p:spPr>
      </p:pic>
      <p:sp>
        <p:nvSpPr>
          <p:cNvPr id="2092" name="TextBox 2091">
            <a:extLst>
              <a:ext uri="{FF2B5EF4-FFF2-40B4-BE49-F238E27FC236}">
                <a16:creationId xmlns:a16="http://schemas.microsoft.com/office/drawing/2014/main" id="{0AE061DB-1439-9927-8239-E8A87FD51324}"/>
              </a:ext>
            </a:extLst>
          </p:cNvPr>
          <p:cNvSpPr txBox="1"/>
          <p:nvPr/>
        </p:nvSpPr>
        <p:spPr>
          <a:xfrm>
            <a:off x="5475226" y="4063791"/>
            <a:ext cx="3556893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400" eaLnBrk="1" hangingPunct="1">
              <a:spcBef>
                <a:spcPct val="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/>
            </a:pPr>
            <a:r>
              <a:rPr lang="ru-RU" altLang="ru-RU" sz="1100" dirty="0"/>
              <a:t>Новая лаборатория - Лаборатория энергетических установок автомобилей состоящая из трёх блоков:</a:t>
            </a:r>
          </a:p>
          <a:p>
            <a:pPr marL="0" indent="180975" algn="just" defTabSz="914400" eaLnBrk="1" hangingPunct="1">
              <a:spcBef>
                <a:spcPct val="0"/>
              </a:spcBef>
              <a:buClr>
                <a:schemeClr val="accent1"/>
              </a:buClr>
              <a:buFontTx/>
              <a:buChar char="-"/>
              <a:defRPr/>
            </a:pPr>
            <a:r>
              <a:rPr lang="ru-RU" altLang="ru-RU" sz="1100" dirty="0"/>
              <a:t>1. Блок проектирования</a:t>
            </a:r>
          </a:p>
          <a:p>
            <a:pPr marL="0" indent="180975" algn="just" defTabSz="914400" eaLnBrk="1" hangingPunct="1">
              <a:spcBef>
                <a:spcPct val="0"/>
              </a:spcBef>
              <a:buClr>
                <a:schemeClr val="accent1"/>
              </a:buClr>
              <a:buFontTx/>
              <a:buChar char="-"/>
              <a:defRPr/>
            </a:pPr>
            <a:r>
              <a:rPr lang="ru-RU" altLang="ru-RU" sz="1100" dirty="0"/>
              <a:t>2. Блок изготовления плат и их тестирования</a:t>
            </a:r>
          </a:p>
          <a:p>
            <a:pPr marL="0" indent="180975" algn="just" defTabSz="914400" eaLnBrk="1" hangingPunct="1">
              <a:spcBef>
                <a:spcPct val="0"/>
              </a:spcBef>
              <a:buClr>
                <a:schemeClr val="accent1"/>
              </a:buClr>
              <a:buFontTx/>
              <a:buChar char="-"/>
              <a:defRPr/>
            </a:pPr>
            <a:r>
              <a:rPr lang="ru-RU" altLang="ru-RU" sz="1100" dirty="0"/>
              <a:t>3. Блок изготовления и испытания электромобилей.</a:t>
            </a:r>
          </a:p>
        </p:txBody>
      </p:sp>
      <p:pic>
        <p:nvPicPr>
          <p:cNvPr id="2072" name="Рисунок 2071">
            <a:extLst>
              <a:ext uri="{FF2B5EF4-FFF2-40B4-BE49-F238E27FC236}">
                <a16:creationId xmlns:a16="http://schemas.microsoft.com/office/drawing/2014/main" id="{8A986D72-1FDB-1DE4-F850-C62F7043A1F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326402" y="2028268"/>
            <a:ext cx="2843921" cy="266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726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384500" y="248038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3. Стратегия развития</a:t>
            </a:r>
            <a:endParaRPr lang="ru-RU" sz="14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DF6CDB-3656-9122-113A-3491BCD52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96552" y="1918831"/>
            <a:ext cx="3870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455613" indent="1588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911225" indent="3175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366838" indent="4763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1822450" indent="6350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algn="just" defTabSz="914400" eaLnBrk="1" hangingPunct="1"/>
            <a:endParaRPr lang="ru-RU" altLang="ru-RU" sz="1800" i="1"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7D62D4F-DB0E-1A23-2748-0F93F7A14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245" y="866708"/>
            <a:ext cx="9295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455613" indent="1588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911225" indent="3175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366838" indent="4763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1822450" indent="6350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defTabSz="914400" eaLnBrk="1" hangingPunct="1"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</a:pPr>
            <a:r>
              <a:rPr lang="ru-RU" altLang="ru-RU" sz="1800" dirty="0"/>
              <a:t>НАУКА</a:t>
            </a:r>
            <a:endParaRPr lang="ru-RU" altLang="ru-RU" sz="2000" dirty="0"/>
          </a:p>
        </p:txBody>
      </p:sp>
      <p:pic>
        <p:nvPicPr>
          <p:cNvPr id="4" name="Рисунок 3" descr="Микроскоп">
            <a:extLst>
              <a:ext uri="{FF2B5EF4-FFF2-40B4-BE49-F238E27FC236}">
                <a16:creationId xmlns:a16="http://schemas.microsoft.com/office/drawing/2014/main" id="{F685E02D-8B33-BE3A-3BA9-9D3EC659DF9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3" y="902943"/>
            <a:ext cx="296862" cy="296862"/>
          </a:xfrm>
          <a:prstGeom prst="rect">
            <a:avLst/>
          </a:prstGeom>
          <a:solidFill>
            <a:srgbClr val="0054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3749F5C-0004-3486-1DF7-D495DF749EDD}"/>
              </a:ext>
            </a:extLst>
          </p:cNvPr>
          <p:cNvSpPr txBox="1"/>
          <p:nvPr/>
        </p:nvSpPr>
        <p:spPr>
          <a:xfrm>
            <a:off x="62383" y="1199805"/>
            <a:ext cx="4437609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400" eaLnBrk="1" hangingPunct="1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100" dirty="0"/>
              <a:t>Разработка новых технологических процессов и устройств с использованием, </a:t>
            </a:r>
            <a:r>
              <a:rPr lang="ru-RU" sz="1100" dirty="0" err="1"/>
              <a:t>электроразрядных</a:t>
            </a:r>
            <a:r>
              <a:rPr lang="ru-RU" sz="1100" dirty="0"/>
              <a:t>, пучковых, плазменных, и электромагнитных, в том числе лазерных, методов и подходов</a:t>
            </a:r>
            <a:r>
              <a:rPr lang="ru-RU" altLang="ru-RU" sz="1100" dirty="0"/>
              <a:t>.</a:t>
            </a:r>
          </a:p>
          <a:p>
            <a:pPr algn="just" defTabSz="914400" eaLnBrk="1" hangingPunct="1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100" dirty="0"/>
              <a:t>Разработка технологий экологической и электромагнитной совместимости электрофизических установок с биологическими, физическими, химическими и информационными объектами и устройствами. </a:t>
            </a:r>
            <a:endParaRPr lang="ru-RU" altLang="ru-RU" sz="11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B025A2-6312-9058-ABA3-C9ED9D36FCE3}"/>
              </a:ext>
            </a:extLst>
          </p:cNvPr>
          <p:cNvSpPr txBox="1"/>
          <p:nvPr/>
        </p:nvSpPr>
        <p:spPr>
          <a:xfrm>
            <a:off x="4602021" y="1199804"/>
            <a:ext cx="4437609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400" eaLnBrk="1" hangingPunct="1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100" dirty="0"/>
              <a:t>Разработка </a:t>
            </a:r>
            <a:r>
              <a:rPr lang="ru-RU" sz="1100" dirty="0" err="1"/>
              <a:t>импорто</a:t>
            </a:r>
            <a:r>
              <a:rPr lang="ru-RU" sz="1100" dirty="0"/>
              <a:t>-замещённых электронных блоков управления на российской компонентной базе. </a:t>
            </a:r>
            <a:endParaRPr lang="ru-RU" altLang="ru-RU" sz="1100" dirty="0"/>
          </a:p>
          <a:p>
            <a:pPr algn="just" defTabSz="914400" eaLnBrk="1" hangingPunct="1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100" dirty="0"/>
              <a:t>Разработка систем диагностирования компонентов энергетических систем и автомобилей.</a:t>
            </a:r>
          </a:p>
          <a:p>
            <a:pPr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100" b="0" i="0" dirty="0">
                <a:effectLst/>
                <a:highlight>
                  <a:srgbClr val="FFFFFF"/>
                </a:highlight>
              </a:rPr>
              <a:t>Разработка, структурный и параметрический синтез, оптимизация электротехнических комплексов, систем и их компонентов, разработка алгоритмов эффективного управления.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A61B3B-08B2-874E-A703-FBA3C3172529}"/>
              </a:ext>
            </a:extLst>
          </p:cNvPr>
          <p:cNvSpPr txBox="1"/>
          <p:nvPr/>
        </p:nvSpPr>
        <p:spPr>
          <a:xfrm>
            <a:off x="413184" y="2635914"/>
            <a:ext cx="36156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1800" b="1" dirty="0"/>
              <a:t>Основные показатели к 2029 году:</a:t>
            </a:r>
            <a:endParaRPr lang="ru-RU" altLang="ru-RU" sz="1800" dirty="0"/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886B811E-A066-E2FD-5E5C-4C64BF339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901" y="2983388"/>
            <a:ext cx="4404094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455613" indent="1588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911225" indent="3175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366838" indent="4763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1822450" indent="6350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altLang="ru-RU" sz="1800" dirty="0">
                <a:solidFill>
                  <a:srgbClr val="376092"/>
                </a:solidFill>
                <a:latin typeface="Calibri" panose="020F0502020204030204" pitchFamily="34" charset="0"/>
              </a:rPr>
              <a:t>Кол-во публикаций в ядре РИНЦ на одного НПР в год – </a:t>
            </a:r>
            <a:r>
              <a:rPr lang="ru-RU" altLang="ru-RU" sz="1800" b="1" dirty="0">
                <a:solidFill>
                  <a:srgbClr val="376092"/>
                </a:solidFill>
                <a:latin typeface="Calibri" panose="020F0502020204030204" pitchFamily="34" charset="0"/>
              </a:rPr>
              <a:t>1,483	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altLang="ru-RU" sz="1800" dirty="0">
                <a:solidFill>
                  <a:srgbClr val="376092"/>
                </a:solidFill>
                <a:latin typeface="Calibri" panose="020F0502020204030204" pitchFamily="34" charset="0"/>
              </a:rPr>
              <a:t>FWCI </a:t>
            </a:r>
            <a:r>
              <a:rPr lang="en-US" altLang="ru-RU" sz="1800" b="1" dirty="0">
                <a:solidFill>
                  <a:srgbClr val="376092"/>
                </a:solidFill>
                <a:latin typeface="Calibri" panose="020F0502020204030204" pitchFamily="34" charset="0"/>
              </a:rPr>
              <a:t>– 0,</a:t>
            </a:r>
            <a:r>
              <a:rPr lang="ru-RU" altLang="ru-RU" sz="1800" b="1" dirty="0">
                <a:solidFill>
                  <a:srgbClr val="376092"/>
                </a:solidFill>
                <a:latin typeface="Calibri" panose="020F0502020204030204" pitchFamily="34" charset="0"/>
              </a:rPr>
              <a:t>7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altLang="ru-RU" sz="1800" dirty="0">
                <a:solidFill>
                  <a:srgbClr val="376092"/>
                </a:solidFill>
                <a:latin typeface="Calibri" panose="020F0502020204030204" pitchFamily="34" charset="0"/>
              </a:rPr>
              <a:t>Объектов интеллектуальной </a:t>
            </a:r>
            <a:br>
              <a:rPr lang="ru-RU" altLang="ru-RU" sz="1800" dirty="0">
                <a:solidFill>
                  <a:srgbClr val="376092"/>
                </a:solidFill>
                <a:latin typeface="Calibri" panose="020F0502020204030204" pitchFamily="34" charset="0"/>
              </a:rPr>
            </a:br>
            <a:r>
              <a:rPr lang="ru-RU" altLang="ru-RU" sz="1800" dirty="0">
                <a:solidFill>
                  <a:srgbClr val="376092"/>
                </a:solidFill>
                <a:latin typeface="Calibri" panose="020F0502020204030204" pitchFamily="34" charset="0"/>
              </a:rPr>
              <a:t>собственности – </a:t>
            </a:r>
            <a:r>
              <a:rPr lang="ru-RU" altLang="ru-RU" sz="1800" b="1" dirty="0">
                <a:solidFill>
                  <a:srgbClr val="376092"/>
                </a:solidFill>
                <a:latin typeface="Calibri" panose="020F0502020204030204" pitchFamily="34" charset="0"/>
              </a:rPr>
              <a:t>3 в год.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15C526A-7522-4F7E-442D-01B3B37B4CC9}"/>
              </a:ext>
            </a:extLst>
          </p:cNvPr>
          <p:cNvSpPr txBox="1"/>
          <p:nvPr/>
        </p:nvSpPr>
        <p:spPr>
          <a:xfrm>
            <a:off x="4346092" y="2635440"/>
            <a:ext cx="47722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400" eaLnBrk="1" hangingPunct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ru-RU" altLang="ru-RU" sz="1800" b="1" dirty="0"/>
              <a:t>Пересмотр и фокусировка публикационной политики и повышение качества публикаций</a:t>
            </a:r>
            <a:endParaRPr lang="en-US" altLang="ru-RU" sz="18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37848EE-3941-0806-B4F9-9F22DBD71377}"/>
              </a:ext>
            </a:extLst>
          </p:cNvPr>
          <p:cNvSpPr txBox="1"/>
          <p:nvPr/>
        </p:nvSpPr>
        <p:spPr>
          <a:xfrm>
            <a:off x="4262742" y="3174049"/>
            <a:ext cx="47853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400" eaLnBrk="1" hangingPunct="1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ru-RU" altLang="ru-RU" sz="1400" dirty="0"/>
              <a:t>Ориентация только на публикации из следующих приоритетных предметных областей: «Инженерные науки и технологии» и «Энергетика»</a:t>
            </a:r>
          </a:p>
          <a:p>
            <a:pPr algn="just" defTabSz="914400" eaLnBrk="1" hangingPunct="1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ru-RU" altLang="ru-RU" sz="1400" dirty="0"/>
              <a:t>Ориентация на </a:t>
            </a:r>
            <a:r>
              <a:rPr lang="en-US" altLang="ru-RU" sz="1400" dirty="0"/>
              <a:t>Q1 </a:t>
            </a:r>
            <a:r>
              <a:rPr lang="ru-RU" altLang="ru-RU" sz="1400" dirty="0"/>
              <a:t>и </a:t>
            </a:r>
            <a:r>
              <a:rPr lang="en-US" altLang="ru-RU" sz="1400" dirty="0"/>
              <a:t>Q2</a:t>
            </a:r>
            <a:r>
              <a:rPr lang="ru-RU" altLang="ru-RU" sz="1400" dirty="0"/>
              <a:t>, К1 и К2.</a:t>
            </a:r>
            <a:endParaRPr lang="ru-RU" sz="1400" dirty="0"/>
          </a:p>
        </p:txBody>
      </p:sp>
      <p:pic>
        <p:nvPicPr>
          <p:cNvPr id="30" name="Picture 2" descr="Picture background">
            <a:extLst>
              <a:ext uri="{FF2B5EF4-FFF2-40B4-BE49-F238E27FC236}">
                <a16:creationId xmlns:a16="http://schemas.microsoft.com/office/drawing/2014/main" id="{B42E47E8-5CF7-DF37-1BB7-C0AABC678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128516"/>
            <a:ext cx="1332216" cy="95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5D005AC8-231F-3E8B-33EC-04FDFA0BFFF4}"/>
              </a:ext>
            </a:extLst>
          </p:cNvPr>
          <p:cNvSpPr txBox="1"/>
          <p:nvPr/>
        </p:nvSpPr>
        <p:spPr>
          <a:xfrm>
            <a:off x="4399877" y="4143904"/>
            <a:ext cx="13962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b="1" dirty="0">
                <a:solidFill>
                  <a:srgbClr val="376092"/>
                </a:solidFill>
                <a:latin typeface="Calibri" panose="020F0502020204030204" pitchFamily="34" charset="0"/>
              </a:rPr>
              <a:t>2023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ru-RU" b="1" dirty="0">
                <a:solidFill>
                  <a:srgbClr val="376092"/>
                </a:solidFill>
                <a:latin typeface="Calibri" panose="020F0502020204030204" pitchFamily="34" charset="0"/>
              </a:rPr>
              <a:t>Q1-Q2</a:t>
            </a:r>
            <a:r>
              <a:rPr lang="ru-RU" altLang="ru-RU" b="1" dirty="0">
                <a:solidFill>
                  <a:srgbClr val="376092"/>
                </a:solidFill>
                <a:latin typeface="Calibri" panose="020F0502020204030204" pitchFamily="34" charset="0"/>
              </a:rPr>
              <a:t>: 1</a:t>
            </a:r>
            <a:endParaRPr lang="ru-RU" altLang="ru-RU" sz="1800" b="1" dirty="0">
              <a:solidFill>
                <a:srgbClr val="376092"/>
              </a:solidFill>
              <a:latin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ru-RU" altLang="ru-RU" b="1" dirty="0">
                <a:solidFill>
                  <a:srgbClr val="376092"/>
                </a:solidFill>
                <a:latin typeface="Calibri" panose="020F0502020204030204" pitchFamily="34" charset="0"/>
              </a:rPr>
              <a:t>К1-К2:</a:t>
            </a:r>
            <a:r>
              <a:rPr lang="en-US" altLang="ru-RU" sz="1800" b="1" dirty="0">
                <a:solidFill>
                  <a:srgbClr val="376092"/>
                </a:solidFill>
                <a:latin typeface="Calibri" panose="020F0502020204030204" pitchFamily="34" charset="0"/>
              </a:rPr>
              <a:t> </a:t>
            </a:r>
            <a:r>
              <a:rPr lang="ru-RU" altLang="ru-RU" sz="1800" b="1" dirty="0">
                <a:solidFill>
                  <a:srgbClr val="376092"/>
                </a:solidFill>
                <a:latin typeface="Calibri" panose="020F0502020204030204" pitchFamily="34" charset="0"/>
              </a:rPr>
              <a:t>3</a:t>
            </a:r>
            <a:r>
              <a:rPr lang="en-US" altLang="ru-RU" sz="1800" b="1" dirty="0">
                <a:solidFill>
                  <a:srgbClr val="376092"/>
                </a:solidFill>
                <a:latin typeface="Calibri" panose="020F0502020204030204" pitchFamily="34" charset="0"/>
              </a:rPr>
              <a:t>,</a:t>
            </a:r>
            <a:r>
              <a:rPr lang="ru-RU" altLang="ru-RU" sz="1800" b="1" dirty="0">
                <a:solidFill>
                  <a:srgbClr val="376092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EE99A01-A765-9C30-D238-1B115978D6B4}"/>
              </a:ext>
            </a:extLst>
          </p:cNvPr>
          <p:cNvSpPr txBox="1"/>
          <p:nvPr/>
        </p:nvSpPr>
        <p:spPr>
          <a:xfrm>
            <a:off x="7390097" y="4105451"/>
            <a:ext cx="13962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b="1" dirty="0">
                <a:solidFill>
                  <a:srgbClr val="376092"/>
                </a:solidFill>
                <a:latin typeface="Calibri" panose="020F0502020204030204" pitchFamily="34" charset="0"/>
              </a:rPr>
              <a:t>2029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ru-RU" b="1" dirty="0">
                <a:solidFill>
                  <a:srgbClr val="376092"/>
                </a:solidFill>
                <a:latin typeface="Calibri" panose="020F0502020204030204" pitchFamily="34" charset="0"/>
              </a:rPr>
              <a:t>Q1-Q2</a:t>
            </a:r>
            <a:r>
              <a:rPr lang="ru-RU" altLang="ru-RU" b="1" dirty="0">
                <a:solidFill>
                  <a:srgbClr val="376092"/>
                </a:solidFill>
                <a:latin typeface="Calibri" panose="020F0502020204030204" pitchFamily="34" charset="0"/>
              </a:rPr>
              <a:t>: 7</a:t>
            </a:r>
            <a:endParaRPr lang="ru-RU" altLang="ru-RU" sz="1800" b="1" dirty="0">
              <a:solidFill>
                <a:srgbClr val="376092"/>
              </a:solidFill>
              <a:latin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ru-RU" altLang="ru-RU" b="1" dirty="0">
                <a:solidFill>
                  <a:srgbClr val="376092"/>
                </a:solidFill>
                <a:latin typeface="Calibri" panose="020F0502020204030204" pitchFamily="34" charset="0"/>
              </a:rPr>
              <a:t>К1-К2:</a:t>
            </a:r>
            <a:r>
              <a:rPr lang="en-US" altLang="ru-RU" sz="1800" b="1" dirty="0">
                <a:solidFill>
                  <a:srgbClr val="376092"/>
                </a:solidFill>
                <a:latin typeface="Calibri" panose="020F0502020204030204" pitchFamily="34" charset="0"/>
              </a:rPr>
              <a:t> </a:t>
            </a:r>
            <a:r>
              <a:rPr lang="ru-RU" altLang="ru-RU" b="1" dirty="0">
                <a:solidFill>
                  <a:srgbClr val="376092"/>
                </a:solidFill>
                <a:latin typeface="Calibri" panose="020F0502020204030204" pitchFamily="34" charset="0"/>
              </a:rPr>
              <a:t>12</a:t>
            </a:r>
            <a:endParaRPr lang="ru-RU" altLang="ru-RU" sz="1800" b="1" dirty="0">
              <a:solidFill>
                <a:srgbClr val="37609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544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384500" y="248038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3. Стратегия развития</a:t>
            </a:r>
            <a:endParaRPr lang="ru-RU" sz="14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DF6CDB-3656-9122-113A-3491BCD52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96552" y="1918831"/>
            <a:ext cx="3870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455613" indent="1588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911225" indent="3175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366838" indent="4763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1822450" indent="6350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algn="just" defTabSz="914400" eaLnBrk="1" hangingPunct="1"/>
            <a:endParaRPr lang="ru-RU" altLang="ru-RU" sz="1800" i="1"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7D62D4F-DB0E-1A23-2748-0F93F7A14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950" y="874105"/>
            <a:ext cx="70024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455613" indent="1588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911225" indent="3175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366838" indent="4763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1822450" indent="6350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defTabSz="914400" eaLnBrk="1" hangingPunct="1"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</a:pPr>
            <a:r>
              <a:rPr lang="ru-RU" altLang="ru-RU" sz="1800" dirty="0"/>
              <a:t>ВЗАИМОДЕЙСТВИЕ С РЕАЛЬНЫМ СЕКТОРОМ ЭКОНОМИКИ </a:t>
            </a:r>
          </a:p>
        </p:txBody>
      </p:sp>
      <p:pic>
        <p:nvPicPr>
          <p:cNvPr id="2" name="Рисунок 24" descr="Рубль">
            <a:extLst>
              <a:ext uri="{FF2B5EF4-FFF2-40B4-BE49-F238E27FC236}">
                <a16:creationId xmlns:a16="http://schemas.microsoft.com/office/drawing/2014/main" id="{1EC0B38C-714C-FDC5-25A5-C5F981BF4E1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49" y="912704"/>
            <a:ext cx="304800" cy="296863"/>
          </a:xfrm>
          <a:prstGeom prst="rect">
            <a:avLst/>
          </a:prstGeom>
          <a:solidFill>
            <a:srgbClr val="0054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D99E0D2-D43F-FE32-4A7F-CB67686120FD}"/>
              </a:ext>
            </a:extLst>
          </p:cNvPr>
          <p:cNvSpPr txBox="1"/>
          <p:nvPr/>
        </p:nvSpPr>
        <p:spPr>
          <a:xfrm>
            <a:off x="107392" y="1209567"/>
            <a:ext cx="8044266" cy="2046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400" eaLnBrk="1" hangingPunct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defRPr/>
            </a:pPr>
            <a:r>
              <a:rPr lang="ru-RU" altLang="ru-RU" sz="1600" b="1" dirty="0"/>
              <a:t>Хоздоговора НИР и НИОКР (около </a:t>
            </a:r>
            <a:r>
              <a:rPr lang="ru-RU" altLang="ru-RU" sz="1600" b="1" dirty="0">
                <a:solidFill>
                  <a:srgbClr val="00549F"/>
                </a:solidFill>
              </a:rPr>
              <a:t>68 </a:t>
            </a:r>
            <a:r>
              <a:rPr lang="ru-RU" altLang="ru-RU" sz="1600" b="1" dirty="0" err="1">
                <a:solidFill>
                  <a:srgbClr val="00549F"/>
                </a:solidFill>
              </a:rPr>
              <a:t>млн.руб</a:t>
            </a:r>
            <a:r>
              <a:rPr lang="ru-RU" altLang="ru-RU" sz="1600" b="1" dirty="0">
                <a:solidFill>
                  <a:srgbClr val="00549F"/>
                </a:solidFill>
              </a:rPr>
              <a:t>.</a:t>
            </a:r>
            <a:r>
              <a:rPr lang="ru-RU" altLang="ru-RU" sz="1600" b="1" dirty="0"/>
              <a:t>):</a:t>
            </a:r>
          </a:p>
          <a:p>
            <a:pPr marL="285750" indent="-285750" algn="just" defTabSz="914400" eaLnBrk="1" hangingPunct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200" noProof="1"/>
              <a:t>«Разработка первичного акватардера двигателя внутреннего сгорания» (2024 – 2027 гг.). ПАО «КАМАЗ» (совместно с каф. Физика, МиК, АУ, ВПиА, МТиК, КТОМП).  </a:t>
            </a:r>
          </a:p>
          <a:p>
            <a:pPr marL="285750" indent="-285750" algn="just" defTabSz="914400" eaLnBrk="1" hangingPunct="1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200" noProof="1"/>
              <a:t>«Разработка электронного блока управления пневматической подвеской». ПАО «КАМАЗ» (2024 – 2025 гг.) (совместно с МГТУ им. Н.Э. Баумана) </a:t>
            </a:r>
          </a:p>
          <a:p>
            <a:pPr marL="285750" indent="-285750" algn="just" defTabSz="914400" eaLnBrk="1" hangingPunct="1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200" noProof="1"/>
              <a:t>«Разработка концептуального облика технологической линии по переработке технической конопли в однотипное волокно». ООО «Первый конопляный трест» (2024 г.) (совместно с  каф. Физика, ВПиА).</a:t>
            </a:r>
          </a:p>
          <a:p>
            <a:pPr marL="285750" indent="-285750" algn="just" defTabSz="914400" eaLnBrk="1" hangingPunct="1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200" noProof="1"/>
              <a:t>«Анализ функциональной безопасности электронных и электрических систем электробуса в соответствии со стандартом ГОСТ Р ИСО 26262». ПАО «КАМАЗ» (2024-2025 гг.) (совместно с СТС, ААДиД) </a:t>
            </a:r>
          </a:p>
        </p:txBody>
      </p:sp>
      <p:pic>
        <p:nvPicPr>
          <p:cNvPr id="17" name="Picture 2" descr="Камаз логотип (62 фото) » Рисунки для срисовки и не только">
            <a:extLst>
              <a:ext uri="{FF2B5EF4-FFF2-40B4-BE49-F238E27FC236}">
                <a16:creationId xmlns:a16="http://schemas.microsoft.com/office/drawing/2014/main" id="{F8E4F2F9-83B8-6EA7-E7F7-77B5A2F33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432" y="1776518"/>
            <a:ext cx="725488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5">
            <a:extLst>
              <a:ext uri="{FF2B5EF4-FFF2-40B4-BE49-F238E27FC236}">
                <a16:creationId xmlns:a16="http://schemas.microsoft.com/office/drawing/2014/main" id="{8205C5C5-C241-C0F5-A78A-942EA4A9C5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081" y="3230474"/>
            <a:ext cx="26177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algn="just" defTabSz="914400" eaLnBrk="1" hangingPunct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ru-RU" altLang="ru-RU" sz="1600" b="1" dirty="0"/>
              <a:t>Новые программы ДПО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202E82-A4F9-6369-1043-810C5B84EA77}"/>
              </a:ext>
            </a:extLst>
          </p:cNvPr>
          <p:cNvSpPr txBox="1"/>
          <p:nvPr/>
        </p:nvSpPr>
        <p:spPr>
          <a:xfrm>
            <a:off x="107392" y="3422466"/>
            <a:ext cx="4431951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400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ru-RU" altLang="ru-RU" sz="1200" dirty="0">
                <a:solidFill>
                  <a:srgbClr val="00549F"/>
                </a:solidFill>
              </a:rPr>
              <a:t>2024 год</a:t>
            </a:r>
          </a:p>
          <a:p>
            <a:pPr marL="285750" indent="-285750" algn="just" defTabSz="914400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100" dirty="0"/>
              <a:t>Программа проф. переподготовки «</a:t>
            </a:r>
            <a:r>
              <a:rPr lang="ru-RU" sz="1100" b="0" i="0" dirty="0">
                <a:solidFill>
                  <a:srgbClr val="1A1A1A"/>
                </a:solidFill>
                <a:effectLst/>
                <a:highlight>
                  <a:srgbClr val="FFFFFF"/>
                </a:highlight>
                <a:latin typeface="YS Text"/>
              </a:rPr>
              <a:t>Проектирование аппаратной части электронных блоков управления»</a:t>
            </a:r>
            <a:r>
              <a:rPr lang="ru-RU" altLang="ru-RU" sz="1100" dirty="0"/>
              <a:t> (252 часа)</a:t>
            </a:r>
          </a:p>
          <a:p>
            <a:pPr algn="just" defTabSz="914400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ru-RU" altLang="ru-RU" sz="1200" dirty="0">
                <a:solidFill>
                  <a:srgbClr val="00549F"/>
                </a:solidFill>
              </a:rPr>
              <a:t>2025 год</a:t>
            </a:r>
          </a:p>
          <a:p>
            <a:pPr marL="285750" indent="-285750" algn="just" defTabSz="914400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100" dirty="0"/>
              <a:t>Программа ПК: «</a:t>
            </a:r>
            <a:r>
              <a:rPr lang="ru-RU" sz="1100" b="0" i="0" dirty="0">
                <a:solidFill>
                  <a:srgbClr val="1A1A1A"/>
                </a:solidFill>
                <a:effectLst/>
                <a:highlight>
                  <a:srgbClr val="FFFFFF"/>
                </a:highlight>
                <a:latin typeface="YS Text"/>
              </a:rPr>
              <a:t>Инструменты для проектирования и моделирования электронных схем» (72 часа)</a:t>
            </a:r>
            <a:endParaRPr lang="ru-RU" altLang="ru-RU" sz="1100" dirty="0"/>
          </a:p>
          <a:p>
            <a:pPr algn="just" defTabSz="914400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ru-RU" altLang="ru-RU" sz="1200" dirty="0">
                <a:solidFill>
                  <a:srgbClr val="00549F"/>
                </a:solidFill>
              </a:rPr>
              <a:t>2026 год</a:t>
            </a:r>
          </a:p>
          <a:p>
            <a:pPr marL="285750" indent="-285750" algn="just" defTabSz="914400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100" dirty="0"/>
              <a:t>Программа ПК «</a:t>
            </a:r>
            <a:r>
              <a:rPr lang="ru-RU" sz="1100" b="0" i="0" dirty="0">
                <a:solidFill>
                  <a:srgbClr val="1A1A1A"/>
                </a:solidFill>
                <a:effectLst/>
                <a:highlight>
                  <a:srgbClr val="FFFFFF"/>
                </a:highlight>
                <a:latin typeface="YS Text"/>
              </a:rPr>
              <a:t>Разработка и анализ электронных схем</a:t>
            </a:r>
            <a:r>
              <a:rPr lang="ru-RU" altLang="ru-RU" sz="1100" dirty="0"/>
              <a:t>» (72 часа)  </a:t>
            </a:r>
          </a:p>
          <a:p>
            <a:pPr algn="just" defTabSz="914400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ru-RU" altLang="ru-RU" sz="1100" dirty="0"/>
              <a:t>В т.ч. другие по запросам реального сектора экономики.</a:t>
            </a:r>
          </a:p>
        </p:txBody>
      </p:sp>
      <p:sp>
        <p:nvSpPr>
          <p:cNvPr id="23" name="Прямоугольник 5">
            <a:extLst>
              <a:ext uri="{FF2B5EF4-FFF2-40B4-BE49-F238E27FC236}">
                <a16:creationId xmlns:a16="http://schemas.microsoft.com/office/drawing/2014/main" id="{31217C59-413F-8D73-DC4B-A216AA71B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253189"/>
            <a:ext cx="352199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algn="just" defTabSz="914400" eaLnBrk="1" hangingPunct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ru-RU" altLang="ru-RU" sz="1600" b="1" dirty="0"/>
              <a:t>Взаимодействие с гос. органами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DC79C0A-D7AA-9AEB-0E7D-FB78F26B6FA9}"/>
              </a:ext>
            </a:extLst>
          </p:cNvPr>
          <p:cNvSpPr txBox="1"/>
          <p:nvPr/>
        </p:nvSpPr>
        <p:spPr>
          <a:xfrm>
            <a:off x="4685154" y="3631260"/>
            <a:ext cx="4000480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 defTabSz="914400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100" dirty="0"/>
              <a:t>Участие в отраслевом комитете «Энергетическое машиностроение» при Минпромторге РТ.</a:t>
            </a:r>
          </a:p>
          <a:p>
            <a:pPr marL="285750" indent="-285750" algn="just" defTabSz="914400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endParaRPr lang="ru-RU" altLang="ru-RU" sz="1100" dirty="0"/>
          </a:p>
          <a:p>
            <a:pPr marL="285750" indent="-285750" algn="just" defTabSz="914400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100" dirty="0"/>
              <a:t>Участие в рабочей группе «Кадровое обеспечение» государственной программы Российской Федерации «Развитие электронной и радиоэлектронной промышленности» при Минпромторге РФ.</a:t>
            </a:r>
          </a:p>
        </p:txBody>
      </p:sp>
    </p:spTree>
    <p:extLst>
      <p:ext uri="{BB962C8B-B14F-4D97-AF65-F5344CB8AC3E}">
        <p14:creationId xmlns:p14="http://schemas.microsoft.com/office/powerpoint/2010/main" val="3734988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384500" y="248038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3. Стратегия развития</a:t>
            </a:r>
            <a:endParaRPr lang="ru-RU" sz="14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7D62D4F-DB0E-1A23-2748-0F93F7A14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950" y="874105"/>
            <a:ext cx="9954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455613" indent="1588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911225" indent="3175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366838" indent="4763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1822450" indent="6350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defTabSz="914400" eaLnBrk="1" hangingPunct="1"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</a:pPr>
            <a:r>
              <a:rPr lang="ru-RU" altLang="ru-RU" sz="1800" dirty="0"/>
              <a:t>КАДРЫ</a:t>
            </a:r>
          </a:p>
        </p:txBody>
      </p:sp>
      <p:pic>
        <p:nvPicPr>
          <p:cNvPr id="4" name="Рисунок 32" descr="Аудитория">
            <a:extLst>
              <a:ext uri="{FF2B5EF4-FFF2-40B4-BE49-F238E27FC236}">
                <a16:creationId xmlns:a16="http://schemas.microsoft.com/office/drawing/2014/main" id="{FD033CC5-5F81-C782-4F8D-EC73ED233A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43" y="896052"/>
            <a:ext cx="312738" cy="325437"/>
          </a:xfrm>
          <a:prstGeom prst="rect">
            <a:avLst/>
          </a:prstGeom>
          <a:solidFill>
            <a:srgbClr val="0054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29E2218-7C92-FB84-93BC-0D394837418F}"/>
              </a:ext>
            </a:extLst>
          </p:cNvPr>
          <p:cNvSpPr/>
          <p:nvPr/>
        </p:nvSpPr>
        <p:spPr>
          <a:xfrm>
            <a:off x="73887" y="1293898"/>
            <a:ext cx="8962610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eaLnBrk="1" hangingPunct="1">
              <a:spcAft>
                <a:spcPts val="600"/>
              </a:spcAft>
              <a:buClr>
                <a:schemeClr val="accent1"/>
              </a:buClr>
              <a:defRPr/>
            </a:pPr>
            <a:r>
              <a:rPr lang="ru-RU" altLang="ru-RU" sz="1400" noProof="1"/>
              <a:t>Защиты 4 кандидатских и 1 докторской диссертации:</a:t>
            </a:r>
          </a:p>
          <a:p>
            <a:pPr algn="just" defTabSz="914400" eaLnBrk="1" hangingPunct="1">
              <a:spcAft>
                <a:spcPts val="600"/>
              </a:spcAft>
              <a:buClr>
                <a:schemeClr val="accent1"/>
              </a:buClr>
              <a:defRPr/>
            </a:pPr>
            <a:r>
              <a:rPr lang="ru-RU" altLang="ru-RU" sz="1400" noProof="1">
                <a:solidFill>
                  <a:srgbClr val="00549F"/>
                </a:solidFill>
              </a:rPr>
              <a:t>с 2025 по 2029 гг. </a:t>
            </a:r>
          </a:p>
          <a:p>
            <a:pPr marL="447675" indent="-179388" algn="just" defTabSz="914400" eaLnBrk="1" hangingPunct="1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200" noProof="1"/>
              <a:t>4 кандидатские диссертации (ст. преподаватели Валиев Р.И., Хафизов А.А., ассистенты Сайфутдинов З.Г., Новиков Д.Ю.)</a:t>
            </a:r>
          </a:p>
          <a:p>
            <a:pPr marL="447675" indent="-179388" algn="just" defTabSz="914400" eaLnBrk="1" hangingPunct="1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200" noProof="1"/>
              <a:t>1 докторская диссертация</a:t>
            </a:r>
            <a:r>
              <a:rPr lang="en-US" altLang="ru-RU" sz="1200" noProof="1"/>
              <a:t> (</a:t>
            </a:r>
            <a:r>
              <a:rPr lang="ru-RU" altLang="ru-RU" sz="1200" noProof="1"/>
              <a:t>Башмаков Д.А.)</a:t>
            </a:r>
          </a:p>
          <a:p>
            <a:pPr defTabSz="914400" eaLnBrk="1" hangingPunct="1">
              <a:spcAft>
                <a:spcPts val="600"/>
              </a:spcAft>
              <a:buClr>
                <a:schemeClr val="accent1"/>
              </a:buClr>
              <a:defRPr/>
            </a:pPr>
            <a:r>
              <a:rPr lang="ru-RU" altLang="ru-RU" sz="1400" noProof="1"/>
              <a:t>Повышение квалификации и стажировки в ведущих вузах и предприятиях машиностроения:</a:t>
            </a:r>
          </a:p>
          <a:p>
            <a:pPr marL="447675" indent="-179388" algn="just" defTabSz="914400" eaLnBrk="1" hangingPunct="1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200" noProof="1"/>
              <a:t>В соответствии с требованиями ФЗ (не реже 1 раза в 3 года)</a:t>
            </a:r>
          </a:p>
          <a:p>
            <a:pPr marL="447675" indent="-179388" algn="just" defTabSz="914400" eaLnBrk="1" hangingPunct="1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200" noProof="1"/>
              <a:t>В рамках проекта «Передовая инженерная школа» - 100% ППС кафедры моложе 50 лет к 2025 году </a:t>
            </a:r>
          </a:p>
          <a:p>
            <a:pPr defTabSz="914400" eaLnBrk="1" hangingPunct="1">
              <a:spcAft>
                <a:spcPts val="600"/>
              </a:spcAft>
              <a:buClr>
                <a:schemeClr val="accent1"/>
              </a:buClr>
              <a:defRPr/>
            </a:pPr>
            <a:r>
              <a:rPr lang="ru-RU" altLang="ru-RU" sz="1400" noProof="1"/>
              <a:t>Профессиональная переподготовка 2024 год.</a:t>
            </a:r>
          </a:p>
          <a:p>
            <a:pPr marL="447675" indent="-179388" algn="just" defTabSz="914400" eaLnBrk="1" hangingPunct="1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200" noProof="1"/>
              <a:t>5 сотрудников по направлению «Практические навыки работы инженера-радиоэлектронщика» (СПбГЭТУ «ЛЭТИ»)</a:t>
            </a:r>
          </a:p>
          <a:p>
            <a:pPr defTabSz="914400" eaLnBrk="1" hangingPunct="1">
              <a:spcAft>
                <a:spcPts val="600"/>
              </a:spcAft>
              <a:buClr>
                <a:schemeClr val="accent1"/>
              </a:buClr>
              <a:defRPr/>
            </a:pPr>
            <a:r>
              <a:rPr lang="ru-RU" altLang="ru-RU" sz="1400" noProof="1"/>
              <a:t>Увеличение доли работников до 39 лет из числа ППС до 40,7 % к 2028 году </a:t>
            </a:r>
          </a:p>
          <a:p>
            <a:pPr marL="447675" indent="-179388" algn="just" defTabSz="914400" eaLnBrk="1" hangingPunct="1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200" noProof="1"/>
              <a:t>Открытие 1 научно-учебной лаборатории, а также ориентация на цифровые технологии в образовательном процессе должны способствовать привлечению и закреплению на кафедре наиболее талантливых выпускников магистратуры и аспирантуры.</a:t>
            </a:r>
          </a:p>
          <a:p>
            <a:pPr marL="447675" indent="-179388" algn="just" defTabSz="914400" eaLnBrk="1" hangingPunct="1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200" noProof="1"/>
              <a:t>Привлечение сотрудников из других регионов РФ.</a:t>
            </a:r>
          </a:p>
          <a:p>
            <a:pPr defTabSz="914400" eaLnBrk="1" hangingPunct="1">
              <a:spcAft>
                <a:spcPts val="1200"/>
              </a:spcAft>
              <a:buClr>
                <a:schemeClr val="accent1"/>
              </a:buClr>
              <a:defRPr/>
            </a:pPr>
            <a:endParaRPr lang="ru-RU" altLang="ru-RU" sz="1100" noProof="1"/>
          </a:p>
        </p:txBody>
      </p:sp>
    </p:spTree>
    <p:extLst>
      <p:ext uri="{BB962C8B-B14F-4D97-AF65-F5344CB8AC3E}">
        <p14:creationId xmlns:p14="http://schemas.microsoft.com/office/powerpoint/2010/main" val="3304020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384500" y="248038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3. Стратегия развития</a:t>
            </a:r>
            <a:endParaRPr lang="ru-RU" sz="14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7D62D4F-DB0E-1A23-2748-0F93F7A14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950" y="874105"/>
            <a:ext cx="32153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455613" indent="1588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911225" indent="3175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366838" indent="4763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1822450" indent="6350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defTabSz="914400" eaLnBrk="1" hangingPunct="1"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</a:pPr>
            <a:r>
              <a:rPr lang="ru-RU" altLang="ru-RU" sz="1800" dirty="0"/>
              <a:t>МОЛОДЁЖНАЯ ПОЛИТИКА</a:t>
            </a:r>
          </a:p>
        </p:txBody>
      </p:sp>
      <p:pic>
        <p:nvPicPr>
          <p:cNvPr id="4" name="Рисунок 32" descr="Аудитория">
            <a:extLst>
              <a:ext uri="{FF2B5EF4-FFF2-40B4-BE49-F238E27FC236}">
                <a16:creationId xmlns:a16="http://schemas.microsoft.com/office/drawing/2014/main" id="{FD033CC5-5F81-C782-4F8D-EC73ED233A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43" y="896052"/>
            <a:ext cx="312738" cy="325437"/>
          </a:xfrm>
          <a:prstGeom prst="rect">
            <a:avLst/>
          </a:prstGeom>
          <a:solidFill>
            <a:srgbClr val="0054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29E2218-7C92-FB84-93BC-0D394837418F}"/>
              </a:ext>
            </a:extLst>
          </p:cNvPr>
          <p:cNvSpPr/>
          <p:nvPr/>
        </p:nvSpPr>
        <p:spPr>
          <a:xfrm>
            <a:off x="26775" y="1563638"/>
            <a:ext cx="896261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914400" eaLnBrk="1" hangingPunct="1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1400" noProof="1"/>
              <a:t>Проведение ежегодной Всероссийской конференции ЭТАП (Энергетика, Технологии, Автоматизация, Подготовка кадров). </a:t>
            </a:r>
          </a:p>
          <a:p>
            <a:pPr marL="285750" indent="-285750" defTabSz="914400" eaLnBrk="1" hangingPunct="1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1400" noProof="1"/>
              <a:t>Проведение встреч с работодателями (ПАО «КАМАЗ», ООО «КАМАЗ-Энерго», ООО СЗ «ДОМКОР», ООО «Челны Водоканал», ООО «ТатСвет»).</a:t>
            </a:r>
          </a:p>
          <a:p>
            <a:pPr marL="285750" indent="-285750" defTabSz="914400" eaLnBrk="1" hangingPunct="1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1400" noProof="1"/>
              <a:t>Привлечение студентов к празднованию Дня рождения КФУ и других мероприятий под эгидой КФУ(«С Днем Рождения, Императорский», «От Императорского до Федерального»)</a:t>
            </a:r>
          </a:p>
          <a:p>
            <a:pPr marL="285750" indent="-285750" defTabSz="914400" eaLnBrk="1" hangingPunct="1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1400" noProof="1"/>
              <a:t>Организация экскурсий на предприятия.</a:t>
            </a:r>
          </a:p>
          <a:p>
            <a:pPr marL="285750" indent="-285750" defTabSz="914400" eaLnBrk="1" hangingPunct="1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1400" noProof="1"/>
              <a:t>Организация участия студентов в конференциях и олимпиадах.</a:t>
            </a:r>
          </a:p>
          <a:p>
            <a:pPr marL="285750" indent="-285750" defTabSz="914400" eaLnBrk="1" hangingPunct="1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1400" noProof="1"/>
              <a:t>Привлечение студентов к выполнению хоз. договорных работ.</a:t>
            </a:r>
          </a:p>
          <a:p>
            <a:pPr marL="285750" indent="-285750" defTabSz="914400" eaLnBrk="1" hangingPunct="1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1400" noProof="1"/>
              <a:t>87% студентов выпускных курсов работают по специальности.</a:t>
            </a:r>
          </a:p>
          <a:p>
            <a:pPr marL="285750" indent="-285750" defTabSz="914400" eaLnBrk="1" hangingPunct="1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1400" noProof="1"/>
              <a:t>Привлечение к празднованию дня победы.</a:t>
            </a:r>
          </a:p>
          <a:p>
            <a:pPr marL="285750" indent="-285750" defTabSz="914400" eaLnBrk="1" hangingPunct="1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endParaRPr lang="ru-RU" altLang="ru-RU" sz="1400" noProof="1"/>
          </a:p>
          <a:p>
            <a:pPr defTabSz="914400" eaLnBrk="1" hangingPunct="1">
              <a:spcAft>
                <a:spcPts val="1200"/>
              </a:spcAft>
              <a:buClr>
                <a:schemeClr val="accent1"/>
              </a:buClr>
              <a:defRPr/>
            </a:pPr>
            <a:endParaRPr lang="ru-RU" altLang="ru-RU" sz="1100" noProof="1"/>
          </a:p>
        </p:txBody>
      </p:sp>
    </p:spTree>
    <p:extLst>
      <p:ext uri="{BB962C8B-B14F-4D97-AF65-F5344CB8AC3E}">
        <p14:creationId xmlns:p14="http://schemas.microsoft.com/office/powerpoint/2010/main" val="1039428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384500" y="248038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3. Стратегия развития</a:t>
            </a:r>
            <a:endParaRPr lang="ru-RU" sz="14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7D62D4F-DB0E-1A23-2748-0F93F7A14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950" y="874105"/>
            <a:ext cx="19100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455613" indent="1588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911225" indent="3175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366838" indent="4763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1822450" indent="6350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defTabSz="914400" eaLnBrk="1" hangingPunct="1"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</a:pPr>
            <a:r>
              <a:rPr lang="ru-RU" altLang="ru-RU" sz="1800" dirty="0"/>
              <a:t>ОБРАЗОВАНИЕ</a:t>
            </a:r>
          </a:p>
        </p:txBody>
      </p:sp>
      <p:pic>
        <p:nvPicPr>
          <p:cNvPr id="2" name="Рисунок 34" descr="Книги">
            <a:extLst>
              <a:ext uri="{FF2B5EF4-FFF2-40B4-BE49-F238E27FC236}">
                <a16:creationId xmlns:a16="http://schemas.microsoft.com/office/drawing/2014/main" id="{23906CB2-9D16-CAA1-C656-B1834B233BE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09" y="919359"/>
            <a:ext cx="323850" cy="327025"/>
          </a:xfrm>
          <a:prstGeom prst="rect">
            <a:avLst/>
          </a:prstGeom>
          <a:solidFill>
            <a:srgbClr val="0054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12211FE-D450-0E7E-CE08-91006643A5CF}"/>
              </a:ext>
            </a:extLst>
          </p:cNvPr>
          <p:cNvSpPr/>
          <p:nvPr/>
        </p:nvSpPr>
        <p:spPr>
          <a:xfrm>
            <a:off x="83763" y="1291638"/>
            <a:ext cx="6660839" cy="3711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ru-RU" alt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К </a:t>
            </a:r>
            <a:r>
              <a:rPr lang="ru-RU" alt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2029 году </a:t>
            </a:r>
            <a:r>
              <a:rPr lang="ru-RU" alt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планируется полная </a:t>
            </a:r>
            <a:r>
              <a:rPr lang="ru-RU" alt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трансформация </a:t>
            </a:r>
            <a:r>
              <a:rPr lang="ru-RU" alt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существующих основных образовательных программ кафедры в сферу цифрового инжиниринга электронных блоков управления и </a:t>
            </a:r>
            <a:r>
              <a:rPr lang="en-US" alt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Smart Grid </a:t>
            </a:r>
            <a:r>
              <a:rPr lang="ru-RU" alt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систем электроснабжения.</a:t>
            </a:r>
          </a:p>
          <a:p>
            <a:pPr algn="just" defTabSz="914400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ru-RU" altLang="ru-RU" sz="1100" b="1" dirty="0">
                <a:solidFill>
                  <a:srgbClr val="00549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2025/2026 учебного года </a:t>
            </a:r>
          </a:p>
          <a:p>
            <a:pPr marL="285750" indent="-285750" algn="just" defTabSz="91440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13.03.02 «Электроэнергетика и электротехника», профиль «Электропривод </a:t>
            </a:r>
            <a:r>
              <a:rPr lang="ru-RU" altLang="ru-RU" sz="1100">
                <a:latin typeface="Calibri" panose="020F0502020204030204" pitchFamily="34" charset="0"/>
                <a:cs typeface="Calibri" panose="020F0502020204030204" pitchFamily="34" charset="0"/>
              </a:rPr>
              <a:t>и автоматика» </a:t>
            </a:r>
            <a:r>
              <a:rPr lang="ru-RU" alt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(взамен «</a:t>
            </a:r>
            <a:r>
              <a:rPr lang="ru-RU" altLang="ru-RU" sz="1100" dirty="0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Диагностика и эксплуатация электрического и электронного </a:t>
            </a:r>
            <a:r>
              <a:rPr lang="ru-RU" altLang="ru-RU" sz="1100">
                <a:solidFill>
                  <a:srgbClr val="0D0D0D"/>
                </a:solidFill>
                <a:latin typeface="Calibri" pitchFamily="34" charset="0"/>
                <a:ea typeface="PT Sans"/>
                <a:cs typeface="Calibri" pitchFamily="34" charset="0"/>
              </a:rPr>
              <a:t>оборудования автомобилей»</a:t>
            </a:r>
            <a:r>
              <a:rPr lang="ru-RU" altLang="ru-RU" sz="110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ru-RU" altLang="ru-RU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defTabSz="91440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11.03.03 «Конструирование и технология электронных средств», профиль «Производство и конструирование электронных средств»</a:t>
            </a:r>
          </a:p>
          <a:p>
            <a:pPr algn="just" defTabSz="91440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ru-RU" alt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Основная концепция</a:t>
            </a:r>
          </a:p>
          <a:p>
            <a:pPr marL="285750" indent="-285750" algn="just" defTabSz="914400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Ориентир – разработка электронных устройств, с применением цифровых технологий </a:t>
            </a:r>
            <a:r>
              <a:rPr lang="en-US" alt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3D </a:t>
            </a:r>
            <a:r>
              <a:rPr lang="ru-RU" alt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моделирования, на Российской компонентной базе;</a:t>
            </a:r>
          </a:p>
          <a:p>
            <a:pPr marL="285750" indent="-285750" algn="just" defTabSz="914400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Использование цифровых моделей электронных устройств, в т.ч. 3</a:t>
            </a:r>
            <a:r>
              <a:rPr lang="en-US" alt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ru-RU" alt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, моделирование возможности монтажа, тепловой нагрузки и электромагнитной совместимости компонентов на плате в курсовом и дипломном проектировании;</a:t>
            </a:r>
          </a:p>
          <a:p>
            <a:pPr marL="285750" indent="-285750" algn="just" defTabSz="914400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Увеличение цифровой составляющей дисциплин в учебных планах кафедры до 40%. </a:t>
            </a:r>
          </a:p>
          <a:p>
            <a:pPr algn="just" defTabSz="91440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ru-RU" alt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Основные драйверы трансформации образовательных программ: </a:t>
            </a:r>
          </a:p>
          <a:p>
            <a:pPr marL="285750" indent="-285750" algn="just" defTabSz="914400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Проект ПИШ «КИБЕР АВТО ТЕХ», направления «Автотранспорт с низким углеродным следом» и «Интеллектуальный автомобиль»;</a:t>
            </a:r>
          </a:p>
          <a:p>
            <a:pPr marL="285750" indent="-285750" algn="just" defTabSz="914400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Новая лаборатория:</a:t>
            </a:r>
          </a:p>
          <a:p>
            <a:pPr algn="just" defTabSz="914400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ru-RU" alt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altLang="ru-RU" sz="1100" dirty="0"/>
              <a:t>Лаборатория энергетических установок автомобилей.</a:t>
            </a:r>
            <a:endParaRPr lang="ru-RU" altLang="ru-RU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0EF97823-0BDE-4F46-7264-4498ADE83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272" y="1881297"/>
            <a:ext cx="1791030" cy="352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>
            <a:extLst>
              <a:ext uri="{FF2B5EF4-FFF2-40B4-BE49-F238E27FC236}">
                <a16:creationId xmlns:a16="http://schemas.microsoft.com/office/drawing/2014/main" id="{97EF725C-0023-F11B-3F45-2062FA1D3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906" y="935505"/>
            <a:ext cx="1476375" cy="37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AF71AA56-04F9-8DE8-4D0E-127AD84EA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15" b="18912"/>
          <a:stretch>
            <a:fillRect/>
          </a:stretch>
        </p:blipFill>
        <p:spPr bwMode="auto">
          <a:xfrm>
            <a:off x="7380350" y="1413438"/>
            <a:ext cx="1119188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89491FA4-BDD1-568D-E51A-651A53E13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722" y="2307657"/>
            <a:ext cx="2142444" cy="129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4B7F18AB-FDF7-B89A-F182-45DB65732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722" y="3658425"/>
            <a:ext cx="2142444" cy="133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2254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384500" y="248038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3. Стратегия развития</a:t>
            </a:r>
            <a:endParaRPr lang="ru-RU" sz="14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7D62D4F-DB0E-1A23-2748-0F93F7A14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950" y="874105"/>
            <a:ext cx="22887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455613" indent="1588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911225" indent="3175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366838" indent="4763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1822450" indent="6350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defTabSz="914400" eaLnBrk="1" hangingPunct="1"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</a:pPr>
            <a:r>
              <a:rPr lang="ru-RU" altLang="ru-RU" sz="1800" dirty="0"/>
              <a:t>ИНФРАСТРУКТУРА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5E012AA-637C-CE5F-2D50-44E271ED076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63" y="902046"/>
            <a:ext cx="322887" cy="322887"/>
          </a:xfrm>
          <a:prstGeom prst="rect">
            <a:avLst/>
          </a:prstGeom>
          <a:solidFill>
            <a:srgbClr val="00549F"/>
          </a:solidFill>
        </p:spPr>
      </p:pic>
      <p:sp>
        <p:nvSpPr>
          <p:cNvPr id="14" name="Прямоугольник 19">
            <a:extLst>
              <a:ext uri="{FF2B5EF4-FFF2-40B4-BE49-F238E27FC236}">
                <a16:creationId xmlns:a16="http://schemas.microsoft.com/office/drawing/2014/main" id="{6ABD9191-0A07-6AB7-7920-F2B72B9857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6733" y="1153227"/>
            <a:ext cx="54726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algn="just" defTabSz="914400" eaLnBrk="1" hangingPunct="1">
              <a:buClr>
                <a:schemeClr val="accent1"/>
              </a:buClr>
            </a:pPr>
            <a:r>
              <a:rPr lang="ru-RU" altLang="ru-RU" sz="1600" dirty="0">
                <a:solidFill>
                  <a:schemeClr val="accent1">
                    <a:lumMod val="75000"/>
                  </a:schemeClr>
                </a:solidFill>
              </a:rPr>
              <a:t>Лаборатория энергетических установок автомобилей</a:t>
            </a:r>
            <a:endParaRPr lang="ru-RU" altLang="ru-RU" sz="1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4C3F214-091F-58D2-9BD8-BEDF7CD485B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37" r="54198" b="30400"/>
          <a:stretch/>
        </p:blipFill>
        <p:spPr>
          <a:xfrm>
            <a:off x="7455800" y="937543"/>
            <a:ext cx="992069" cy="666831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F94127D-842B-BEB4-CCF7-DE022DDBA33B}"/>
              </a:ext>
            </a:extLst>
          </p:cNvPr>
          <p:cNvSpPr/>
          <p:nvPr/>
        </p:nvSpPr>
        <p:spPr>
          <a:xfrm>
            <a:off x="84674" y="1562550"/>
            <a:ext cx="3181806" cy="17158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100" b="1" dirty="0">
                <a:solidFill>
                  <a:schemeClr val="tx1"/>
                </a:solidFill>
              </a:rPr>
              <a:t>ЦЕЛИ И ЗАДАЧИ:</a:t>
            </a:r>
            <a:endParaRPr lang="en-US" sz="1100" b="1" dirty="0">
              <a:solidFill>
                <a:schemeClr val="tx1"/>
              </a:solidFill>
            </a:endParaRPr>
          </a:p>
          <a:p>
            <a:pPr marL="171450" indent="-17145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50" b="0" i="0" u="none" strike="noStrike" kern="1200" dirty="0">
                <a:solidFill>
                  <a:schemeClr val="tx1"/>
                </a:solidFill>
                <a:effectLst/>
                <a:latin typeface="PT Sans" panose="020B0503020203020204" pitchFamily="34" charset="-52"/>
                <a:cs typeface="Times New Roman" panose="02020603050405020304" pitchFamily="18" charset="0"/>
              </a:rPr>
              <a:t>Решение задач снижения электропотребления автомобилей при сохранении эксплуатационных характеристиках.</a:t>
            </a:r>
            <a:endParaRPr lang="ru-RU" sz="16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71450" indent="-17145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50" b="0" i="0" u="none" strike="noStrike" kern="1200" dirty="0">
                <a:solidFill>
                  <a:schemeClr val="tx1"/>
                </a:solidFill>
                <a:effectLst/>
                <a:latin typeface="PT Sans" panose="020B0503020203020204" pitchFamily="34" charset="-52"/>
                <a:cs typeface="Times New Roman" panose="02020603050405020304" pitchFamily="18" charset="0"/>
              </a:rPr>
              <a:t>Исследование</a:t>
            </a:r>
            <a:r>
              <a:rPr lang="ru-RU" sz="1050" b="0" i="0" u="none" strike="noStrike" kern="1200" baseline="0" dirty="0">
                <a:solidFill>
                  <a:schemeClr val="tx1"/>
                </a:solidFill>
                <a:effectLst/>
                <a:latin typeface="PT Sans" panose="020B0503020203020204" pitchFamily="34" charset="-52"/>
                <a:cs typeface="Times New Roman" panose="02020603050405020304" pitchFamily="18" charset="0"/>
              </a:rPr>
              <a:t> и р</a:t>
            </a:r>
            <a:r>
              <a:rPr lang="ru-RU" sz="1050" b="0" i="0" u="none" strike="noStrike" kern="1200" dirty="0">
                <a:solidFill>
                  <a:schemeClr val="tx1"/>
                </a:solidFill>
                <a:effectLst/>
                <a:latin typeface="PT Sans" panose="020B0503020203020204" pitchFamily="34" charset="-52"/>
                <a:cs typeface="Times New Roman" panose="02020603050405020304" pitchFamily="18" charset="0"/>
              </a:rPr>
              <a:t>азработка оптимальных схем построения энергетических систем </a:t>
            </a:r>
            <a:r>
              <a:rPr lang="ru-RU" sz="1050" b="0" i="0" u="none" strike="noStrike" kern="1200" dirty="0" err="1">
                <a:solidFill>
                  <a:schemeClr val="tx1"/>
                </a:solidFill>
                <a:effectLst/>
                <a:latin typeface="PT Sans" panose="020B0503020203020204" pitchFamily="34" charset="-52"/>
                <a:cs typeface="Times New Roman" panose="02020603050405020304" pitchFamily="18" charset="0"/>
              </a:rPr>
              <a:t>электро</a:t>
            </a:r>
            <a:r>
              <a:rPr lang="ru-RU" sz="1050" b="0" i="0" u="none" strike="noStrike" kern="1200" dirty="0">
                <a:solidFill>
                  <a:schemeClr val="tx1"/>
                </a:solidFill>
                <a:effectLst/>
                <a:latin typeface="PT Sans" panose="020B0503020203020204" pitchFamily="34" charset="-52"/>
                <a:cs typeface="Times New Roman" panose="02020603050405020304" pitchFamily="18" charset="0"/>
              </a:rPr>
              <a:t>/</a:t>
            </a:r>
            <a:r>
              <a:rPr lang="ru-RU" sz="1050" b="0" i="0" u="none" strike="noStrike" kern="1200" dirty="0" err="1">
                <a:solidFill>
                  <a:schemeClr val="tx1"/>
                </a:solidFill>
                <a:effectLst/>
                <a:latin typeface="PT Sans" panose="020B0503020203020204" pitchFamily="34" charset="-52"/>
                <a:cs typeface="Times New Roman" panose="02020603050405020304" pitchFamily="18" charset="0"/>
              </a:rPr>
              <a:t>водородо</a:t>
            </a:r>
            <a:r>
              <a:rPr lang="ru-RU" sz="1050" b="0" i="0" u="none" strike="noStrike" kern="1200" dirty="0">
                <a:solidFill>
                  <a:schemeClr val="tx1"/>
                </a:solidFill>
                <a:effectLst/>
                <a:latin typeface="PT Sans" panose="020B0503020203020204" pitchFamily="34" charset="-52"/>
                <a:cs typeface="Times New Roman" panose="02020603050405020304" pitchFamily="18" charset="0"/>
              </a:rPr>
              <a:t>-мобилей исходя из принципа обеспечения их безопасности.</a:t>
            </a:r>
            <a:endParaRPr lang="ru-RU" sz="16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71450" indent="-17145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50" b="0" i="0" u="none" strike="noStrike" kern="1200" dirty="0">
                <a:solidFill>
                  <a:schemeClr val="tx1"/>
                </a:solidFill>
                <a:effectLst/>
                <a:latin typeface="PT Sans" panose="020B0503020203020204" pitchFamily="34" charset="-52"/>
                <a:cs typeface="Times New Roman" panose="02020603050405020304" pitchFamily="18" charset="0"/>
              </a:rPr>
              <a:t>Разработка опытных образцов ЭБУ для машиностроительных предприятий.</a:t>
            </a:r>
            <a:endParaRPr lang="ru-RU" sz="16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B80D4468-EB34-ACDE-C4D8-D27ED2772F44}"/>
              </a:ext>
            </a:extLst>
          </p:cNvPr>
          <p:cNvGrpSpPr/>
          <p:nvPr/>
        </p:nvGrpSpPr>
        <p:grpSpPr>
          <a:xfrm>
            <a:off x="4259336" y="1462410"/>
            <a:ext cx="1447327" cy="1533189"/>
            <a:chOff x="5215017" y="911774"/>
            <a:chExt cx="1329723" cy="1457862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03B4483E-6900-CC05-8F08-30C7BBB4D3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8080" t="1389" r="5048" b="3800"/>
            <a:stretch/>
          </p:blipFill>
          <p:spPr>
            <a:xfrm>
              <a:off x="5434411" y="911774"/>
              <a:ext cx="797494" cy="1210953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F2C8FCD-1ACE-DB71-841B-AED739A20B6A}"/>
                </a:ext>
              </a:extLst>
            </p:cNvPr>
            <p:cNvSpPr txBox="1"/>
            <p:nvPr/>
          </p:nvSpPr>
          <p:spPr>
            <a:xfrm>
              <a:off x="5215017" y="2047715"/>
              <a:ext cx="1329723" cy="321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 fontAlgn="ctr">
                <a:spcBef>
                  <a:spcPts val="0"/>
                </a:spcBef>
                <a:spcAft>
                  <a:spcPts val="0"/>
                </a:spcAft>
              </a:pPr>
              <a:r>
                <a:rPr lang="ru-RU" sz="800" u="none" strike="noStrike" dirty="0">
                  <a:solidFill>
                    <a:srgbClr val="002060"/>
                  </a:solidFill>
                  <a:effectLst/>
                  <a:latin typeface="PT Sans" panose="020B0503020203020204"/>
                  <a:cs typeface="Times New Roman" panose="02020603050405020304" pitchFamily="18" charset="0"/>
                </a:rPr>
                <a:t>Комбинированная камера тепла-холода-влаги</a:t>
              </a:r>
              <a:endParaRPr lang="en-US" sz="800" dirty="0">
                <a:solidFill>
                  <a:srgbClr val="002060"/>
                </a:solidFill>
                <a:effectLst/>
                <a:latin typeface="PT Sans" panose="020B0604020202020204" charset="-5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3BD3AF87-3ECF-2A95-F72E-FFBD0FDE6F35}"/>
              </a:ext>
            </a:extLst>
          </p:cNvPr>
          <p:cNvGrpSpPr/>
          <p:nvPr/>
        </p:nvGrpSpPr>
        <p:grpSpPr>
          <a:xfrm>
            <a:off x="3061864" y="2825888"/>
            <a:ext cx="1447327" cy="911188"/>
            <a:chOff x="587731" y="1923678"/>
            <a:chExt cx="1447327" cy="911188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BB43C656-B97F-48B1-92D3-9ACEDD59AC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000" t="23148" b="28144"/>
            <a:stretch/>
          </p:blipFill>
          <p:spPr>
            <a:xfrm>
              <a:off x="852263" y="1923678"/>
              <a:ext cx="906669" cy="446085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2000D6-3FCA-FCDE-AEE9-02F04272E45D}"/>
                </a:ext>
              </a:extLst>
            </p:cNvPr>
            <p:cNvSpPr txBox="1"/>
            <p:nvPr/>
          </p:nvSpPr>
          <p:spPr>
            <a:xfrm>
              <a:off x="587731" y="2373201"/>
              <a:ext cx="144732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800" dirty="0">
                  <a:solidFill>
                    <a:srgbClr val="002060"/>
                  </a:solidFill>
                  <a:latin typeface="PT Sans" panose="020B0503020203020204"/>
                  <a:cs typeface="Times New Roman" panose="02020603050405020304" pitchFamily="18" charset="0"/>
                </a:rPr>
                <a:t>Комплект для питания и нагружения электронных систем</a:t>
              </a:r>
            </a:p>
          </p:txBody>
        </p:sp>
      </p:grp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553083E-6348-C05F-7D2B-D3D59D648D9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4661" t="5348" r="13601" b="3800"/>
          <a:stretch/>
        </p:blipFill>
        <p:spPr>
          <a:xfrm>
            <a:off x="3451656" y="1492777"/>
            <a:ext cx="790019" cy="1000494"/>
          </a:xfrm>
          <a:prstGeom prst="rect">
            <a:avLst/>
          </a:prstGeom>
        </p:spPr>
      </p:pic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558A18C2-C645-3524-4853-BAF8BAAF41E2}"/>
              </a:ext>
            </a:extLst>
          </p:cNvPr>
          <p:cNvGrpSpPr/>
          <p:nvPr/>
        </p:nvGrpSpPr>
        <p:grpSpPr>
          <a:xfrm>
            <a:off x="4340012" y="2962401"/>
            <a:ext cx="1285976" cy="654758"/>
            <a:chOff x="5283103" y="2583160"/>
            <a:chExt cx="1285976" cy="654758"/>
          </a:xfrm>
        </p:grpSpPr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1635F4EE-4D7C-2695-3530-F318A48D03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5113" t="12607" r="4327" b="12522"/>
            <a:stretch/>
          </p:blipFill>
          <p:spPr>
            <a:xfrm>
              <a:off x="5376413" y="2583160"/>
              <a:ext cx="1014362" cy="423069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982D3C6-C710-0CE4-00BB-A9B76DDAD1A7}"/>
                </a:ext>
              </a:extLst>
            </p:cNvPr>
            <p:cNvSpPr txBox="1"/>
            <p:nvPr/>
          </p:nvSpPr>
          <p:spPr>
            <a:xfrm>
              <a:off x="5283103" y="3022474"/>
              <a:ext cx="1285976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0" fontAlgn="ctr">
                <a:spcBef>
                  <a:spcPts val="0"/>
                </a:spcBef>
                <a:spcAft>
                  <a:spcPts val="0"/>
                </a:spcAft>
              </a:pPr>
              <a:r>
                <a:rPr lang="ru-RU" sz="800" dirty="0">
                  <a:solidFill>
                    <a:srgbClr val="002060"/>
                  </a:solidFill>
                  <a:latin typeface="PT Sans" panose="020B0503020203020204"/>
                  <a:cs typeface="Times New Roman" panose="02020603050405020304" pitchFamily="18" charset="0"/>
                </a:rPr>
                <a:t>Системы сбора данных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3E0BDA97-F114-6412-EC54-013FC084E84A}"/>
              </a:ext>
            </a:extLst>
          </p:cNvPr>
          <p:cNvSpPr txBox="1"/>
          <p:nvPr/>
        </p:nvSpPr>
        <p:spPr>
          <a:xfrm>
            <a:off x="3123001" y="2419449"/>
            <a:ext cx="14473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ctr">
              <a:spcBef>
                <a:spcPts val="0"/>
              </a:spcBef>
              <a:spcAft>
                <a:spcPts val="0"/>
              </a:spcAft>
            </a:pPr>
            <a:r>
              <a:rPr lang="ru-RU" sz="800" dirty="0">
                <a:solidFill>
                  <a:srgbClr val="002060"/>
                </a:solidFill>
                <a:latin typeface="PT Sans" panose="020B0503020203020204"/>
                <a:cs typeface="Times New Roman" panose="02020603050405020304" pitchFamily="18" charset="0"/>
              </a:rPr>
              <a:t>Программно-аппаратный комплекс для анализа работы ЭБУ</a:t>
            </a:r>
          </a:p>
        </p:txBody>
      </p:sp>
      <p:pic>
        <p:nvPicPr>
          <p:cNvPr id="30" name="Picture 2" descr="Picture background">
            <a:extLst>
              <a:ext uri="{FF2B5EF4-FFF2-40B4-BE49-F238E27FC236}">
                <a16:creationId xmlns:a16="http://schemas.microsoft.com/office/drawing/2014/main" id="{FEE05C2E-2035-EA2D-78CC-91521C1C8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93" y="3313349"/>
            <a:ext cx="1791030" cy="352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27A60D0-4F98-00C7-4F5D-D63C53BB6B65}"/>
              </a:ext>
            </a:extLst>
          </p:cNvPr>
          <p:cNvSpPr txBox="1"/>
          <p:nvPr/>
        </p:nvSpPr>
        <p:spPr>
          <a:xfrm>
            <a:off x="26330" y="3630775"/>
            <a:ext cx="365415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rgbClr val="000000"/>
                </a:solidFill>
                <a:highlight>
                  <a:srgbClr val="FFFFFF"/>
                </a:highlight>
                <a:latin typeface="Exo2.0 Light"/>
              </a:rPr>
              <a:t>С</a:t>
            </a:r>
            <a:r>
              <a:rPr lang="ru-RU" sz="11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Exo2.0 Light"/>
              </a:rPr>
              <a:t>овременная отечественная САПР, реализующая сквозной цикл проектирования печатных плат</a:t>
            </a:r>
            <a:endParaRPr lang="ru-RU" sz="1100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5E30348B-FF9C-2E29-AD01-E75DA44687FF}"/>
              </a:ext>
            </a:extLst>
          </p:cNvPr>
          <p:cNvSpPr/>
          <p:nvPr/>
        </p:nvSpPr>
        <p:spPr>
          <a:xfrm>
            <a:off x="17089" y="4058020"/>
            <a:ext cx="3654152" cy="1072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0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Eeremex</a:t>
            </a:r>
            <a:r>
              <a:rPr lang="en-US" sz="1000" dirty="0">
                <a:latin typeface="Calibri" panose="020F0502020204030204" pitchFamily="34" charset="0"/>
                <a:cs typeface="Times New Roman" panose="02020603050405020304" pitchFamily="18" charset="0"/>
              </a:rPr>
              <a:t> Delta Design </a:t>
            </a:r>
            <a:r>
              <a:rPr lang="ru-RU" sz="1000" dirty="0">
                <a:latin typeface="Calibri" panose="020F0502020204030204" pitchFamily="34" charset="0"/>
                <a:cs typeface="Times New Roman" panose="02020603050405020304" pitchFamily="18" charset="0"/>
              </a:rPr>
              <a:t>(базовая версия) позволит проводить все виды расчетов по проектированию ЭБУ. </a:t>
            </a: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0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SimOne</a:t>
            </a:r>
            <a:r>
              <a:rPr lang="en-US" sz="10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latin typeface="Calibri" panose="020F0502020204030204" pitchFamily="34" charset="0"/>
                <a:cs typeface="Times New Roman" panose="02020603050405020304" pitchFamily="18" charset="0"/>
              </a:rPr>
              <a:t>позволит проводить </a:t>
            </a:r>
            <a:r>
              <a:rPr lang="en-US" sz="1000" dirty="0">
                <a:latin typeface="Calibri" panose="020F0502020204030204" pitchFamily="34" charset="0"/>
                <a:cs typeface="Times New Roman" panose="02020603050405020304" pitchFamily="18" charset="0"/>
              </a:rPr>
              <a:t>SPICE-</a:t>
            </a:r>
            <a:r>
              <a:rPr lang="ru-RU" sz="1000" dirty="0">
                <a:latin typeface="Calibri" panose="020F0502020204030204" pitchFamily="34" charset="0"/>
                <a:cs typeface="Times New Roman" panose="02020603050405020304" pitchFamily="18" charset="0"/>
              </a:rPr>
              <a:t>моделирование разработанных блоков.</a:t>
            </a: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1000" dirty="0">
                <a:latin typeface="Calibri" panose="020F0502020204030204" pitchFamily="34" charset="0"/>
                <a:cs typeface="Times New Roman" panose="02020603050405020304" pitchFamily="18" charset="0"/>
              </a:rPr>
              <a:t>Возможность передачи модели в производственный процесс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1F6701AE-1EF3-2F5A-DDDD-8CA8D8B48283}"/>
              </a:ext>
            </a:extLst>
          </p:cNvPr>
          <p:cNvSpPr/>
          <p:nvPr/>
        </p:nvSpPr>
        <p:spPr>
          <a:xfrm>
            <a:off x="5858376" y="1670087"/>
            <a:ext cx="3215514" cy="1731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1000" dirty="0">
                <a:latin typeface="Calibri" panose="020F0502020204030204" pitchFamily="34" charset="0"/>
                <a:cs typeface="Times New Roman" panose="02020603050405020304" pitchFamily="18" charset="0"/>
              </a:rPr>
              <a:t>Оборудование для испытания и нагружения электронных схем позволит проводить:</a:t>
            </a: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000" dirty="0">
                <a:latin typeface="Calibri" panose="020F0502020204030204" pitchFamily="34" charset="0"/>
                <a:cs typeface="Times New Roman" panose="02020603050405020304" pitchFamily="18" charset="0"/>
              </a:rPr>
              <a:t>климатические испытания работы ЭБУ в различных условиях;</a:t>
            </a: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0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Вибро</a:t>
            </a:r>
            <a:r>
              <a:rPr lang="ru-RU" sz="1000" dirty="0">
                <a:latin typeface="Calibri" panose="020F0502020204030204" pitchFamily="34" charset="0"/>
                <a:cs typeface="Times New Roman" panose="02020603050405020304" pitchFamily="18" charset="0"/>
              </a:rPr>
              <a:t>-климатические испытания моделирующие режим движения автомобиля.</a:t>
            </a: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000" dirty="0">
                <a:latin typeface="Calibri" panose="020F0502020204030204" pitchFamily="34" charset="0"/>
                <a:cs typeface="Times New Roman" panose="02020603050405020304" pitchFamily="18" charset="0"/>
              </a:rPr>
              <a:t>Получить выходные характеристики электропривода и электродвигателя</a:t>
            </a: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000" dirty="0">
                <a:latin typeface="Calibri" panose="020F0502020204030204" pitchFamily="34" charset="0"/>
                <a:cs typeface="Times New Roman" panose="02020603050405020304" pitchFamily="18" charset="0"/>
              </a:rPr>
              <a:t>Обеспечить соответствующее окружение для разработанного блока.</a:t>
            </a:r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065E0AA7-AE0A-D9A4-9B27-198BF3131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446" y="3704432"/>
            <a:ext cx="1585489" cy="107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549DD693-C197-A474-50C3-545296DA280F}"/>
              </a:ext>
            </a:extLst>
          </p:cNvPr>
          <p:cNvSpPr txBox="1"/>
          <p:nvPr/>
        </p:nvSpPr>
        <p:spPr>
          <a:xfrm>
            <a:off x="3764209" y="4747481"/>
            <a:ext cx="14473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solidFill>
                  <a:srgbClr val="002060"/>
                </a:solidFill>
                <a:latin typeface="PT Sans" panose="020B0503020203020204"/>
                <a:cs typeface="Times New Roman" panose="02020603050405020304" pitchFamily="18" charset="0"/>
              </a:rPr>
              <a:t>Испытания электропривода до 70 кВт</a:t>
            </a:r>
          </a:p>
        </p:txBody>
      </p:sp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id="{6CC6C305-43F5-F92F-1231-AEC68EBAA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925" y="3401715"/>
            <a:ext cx="1586112" cy="158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0C183F87-6B2B-3FBA-B6F4-F4F5E4BC8F15}"/>
              </a:ext>
            </a:extLst>
          </p:cNvPr>
          <p:cNvSpPr/>
          <p:nvPr/>
        </p:nvSpPr>
        <p:spPr>
          <a:xfrm>
            <a:off x="7013801" y="3669464"/>
            <a:ext cx="2034713" cy="1072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1000" dirty="0">
                <a:latin typeface="Calibri" panose="020F0502020204030204" pitchFamily="34" charset="0"/>
                <a:cs typeface="Times New Roman" panose="02020603050405020304" pitchFamily="18" charset="0"/>
              </a:rPr>
              <a:t>Оборудование по расстановке </a:t>
            </a:r>
            <a:r>
              <a:rPr lang="en-US" sz="1000" dirty="0">
                <a:latin typeface="Calibri" panose="020F0502020204030204" pitchFamily="34" charset="0"/>
                <a:cs typeface="Times New Roman" panose="02020603050405020304" pitchFamily="18" charset="0"/>
              </a:rPr>
              <a:t>SMD </a:t>
            </a:r>
            <a:r>
              <a:rPr lang="ru-RU" sz="1000" dirty="0">
                <a:latin typeface="Calibri" panose="020F0502020204030204" pitchFamily="34" charset="0"/>
                <a:cs typeface="Times New Roman" panose="02020603050405020304" pitchFamily="18" charset="0"/>
              </a:rPr>
              <a:t>компонентов на плате позволит изготовить варианты разработанных схем с различным компонентным наполнением.</a:t>
            </a:r>
          </a:p>
        </p:txBody>
      </p:sp>
    </p:spTree>
    <p:extLst>
      <p:ext uri="{BB962C8B-B14F-4D97-AF65-F5344CB8AC3E}">
        <p14:creationId xmlns:p14="http://schemas.microsoft.com/office/powerpoint/2010/main" val="3251199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384500" y="248038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3. Стратегия развития</a:t>
            </a:r>
            <a:endParaRPr lang="ru-RU" sz="14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7D62D4F-DB0E-1A23-2748-0F93F7A14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3801" y="787872"/>
            <a:ext cx="46363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455613" indent="1588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911225" indent="3175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366838" indent="4763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1822450" indent="6350" algn="l" defTabSz="911225" rtl="0" eaLnBrk="0" fontAlgn="base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altLang="ru-RU" sz="1800" b="1" dirty="0">
                <a:latin typeface="Calibri" panose="020F0502020204030204" pitchFamily="34" charset="0"/>
              </a:rPr>
              <a:t>ЦЕЛЕВАЯ МОДЕЛЬ</a:t>
            </a:r>
            <a:r>
              <a:rPr lang="en-US" altLang="ru-RU" sz="1800" b="1" dirty="0">
                <a:latin typeface="Calibri" panose="020F0502020204030204" pitchFamily="34" charset="0"/>
              </a:rPr>
              <a:t> (KPI)</a:t>
            </a:r>
            <a:r>
              <a:rPr lang="ru-RU" altLang="ru-RU" sz="1800" b="1" dirty="0">
                <a:latin typeface="Calibri" panose="020F0502020204030204" pitchFamily="34" charset="0"/>
              </a:rPr>
              <a:t> </a:t>
            </a:r>
            <a:r>
              <a:rPr lang="en-US" altLang="ru-RU" sz="1800" b="1" dirty="0">
                <a:latin typeface="Calibri" panose="020F0502020204030204" pitchFamily="34" charset="0"/>
              </a:rPr>
              <a:t>-</a:t>
            </a:r>
            <a:r>
              <a:rPr lang="ru-RU" altLang="ru-RU" sz="1800" b="1" dirty="0">
                <a:latin typeface="Calibri" panose="020F0502020204030204" pitchFamily="34" charset="0"/>
              </a:rPr>
              <a:t> 2024-2029 гг.(план)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49E842E-E3E6-168C-DAFC-A1F8FE6C1B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808301"/>
              </p:ext>
            </p:extLst>
          </p:nvPr>
        </p:nvGraphicFramePr>
        <p:xfrm>
          <a:off x="83272" y="1138126"/>
          <a:ext cx="8953225" cy="391585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05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1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135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25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25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25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25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2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2252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5836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  </a:t>
                      </a:r>
                    </a:p>
                  </a:txBody>
                  <a:tcPr marL="6299" marR="6299" marT="5615" marB="0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№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Показатели по кафедре 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202</a:t>
                      </a:r>
                      <a:r>
                        <a:rPr kumimoji="0" lang="ru-RU" altLang="ru-RU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r>
                        <a:rPr kumimoji="0" lang="en-US" altLang="ru-RU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kumimoji="0" lang="ru-RU" altLang="ru-RU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202</a:t>
                      </a:r>
                      <a:r>
                        <a:rPr kumimoji="0" lang="ru-RU" altLang="ru-RU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r>
                        <a:rPr kumimoji="0" lang="en-US" altLang="ru-RU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kumimoji="0" lang="ru-RU" altLang="ru-RU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202</a:t>
                      </a:r>
                      <a:r>
                        <a:rPr kumimoji="0" lang="ru-RU" altLang="ru-RU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</a:t>
                      </a:r>
                      <a:r>
                        <a:rPr kumimoji="0" lang="en-US" altLang="ru-RU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kumimoji="0" lang="ru-RU" altLang="ru-RU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7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202</a:t>
                      </a:r>
                      <a:r>
                        <a:rPr kumimoji="0" lang="ru-RU" altLang="ru-RU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7</a:t>
                      </a:r>
                      <a:r>
                        <a:rPr kumimoji="0" lang="en-US" altLang="ru-RU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kumimoji="0" lang="ru-RU" altLang="ru-RU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8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ru-RU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202</a:t>
                      </a:r>
                      <a:r>
                        <a:rPr kumimoji="0" lang="ru-RU" altLang="ru-RU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8</a:t>
                      </a:r>
                      <a:r>
                        <a:rPr kumimoji="0" lang="en-US" altLang="ru-RU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-2</a:t>
                      </a:r>
                      <a:r>
                        <a:rPr kumimoji="0" lang="ru-RU" altLang="ru-RU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9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Единица </a:t>
                      </a:r>
                      <a:r>
                        <a:rPr kumimoji="0" lang="ru-RU" altLang="ru-RU" sz="10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измере-ния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26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Наука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1. 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Количество публикаций в изданиях, индексируемых в ядре РИНЦ на одного НПР в год </a:t>
                      </a:r>
                    </a:p>
                  </a:txBody>
                  <a:tcPr marL="96002" marR="96002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1,0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1,12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1,24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1,36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1,483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единиц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26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9" marR="6299" marT="5812" marB="0" anchor="ctr" horzOverflow="overflow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2.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Количество созданных результатов интеллектуальной деятельности (нарастающим итогом) </a:t>
                      </a:r>
                    </a:p>
                  </a:txBody>
                  <a:tcPr marL="96002" marR="96002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2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2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3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3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3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единиц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9818"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Взаимодействие с реальным сектором экономики</a:t>
                      </a: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3.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Объем НИР и НИОКР на 1 НПР</a:t>
                      </a:r>
                    </a:p>
                  </a:txBody>
                  <a:tcPr marL="96002" marR="96002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1 800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1 900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2 000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2 100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2 270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тыс. руб.</a:t>
                      </a: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265"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9" marR="6299" marT="5812" marB="0" anchor="ctr" horzOverflow="overflow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4.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Новые программы дополнительного профессионального образования</a:t>
                      </a:r>
                    </a:p>
                  </a:txBody>
                  <a:tcPr marL="96002" marR="96002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единиц</a:t>
                      </a: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8367"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9" marR="6299" marT="5812" marB="0" anchor="ctr" horzOverflow="overflow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5.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Доля обучающихся по образовательным программам высшего образования по договорам об оказании платных образовательных услуг в общей численности обучающихся </a:t>
                      </a:r>
                    </a:p>
                  </a:txBody>
                  <a:tcPr marL="96002" marR="96002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37,5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40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42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46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50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%</a:t>
                      </a: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6163"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Образование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6. 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Средний балл ЕГЭ </a:t>
                      </a:r>
                    </a:p>
                  </a:txBody>
                  <a:tcPr marL="96002" marR="96002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60,8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62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64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66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70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балл 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265"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9" marR="6299" marT="5812" marB="0" anchor="ctr" horzOverflow="overflow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7.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Доля обучающихся </a:t>
                      </a:r>
                      <a:r>
                        <a:rPr lang="ru-RU" sz="1000" dirty="0"/>
                        <a:t>по образовательным программам высшего образования, прибывших из других субъектов Российской Федерации </a:t>
                      </a: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6002" marR="96002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15,2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20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28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33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40,8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cs typeface="Calibri" pitchFamily="34" charset="0"/>
                        </a:rPr>
                        <a:t>%</a:t>
                      </a:r>
                      <a:endParaRPr kumimoji="0" lang="ru-RU" altLang="ru-RU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6163"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9" marR="6299" marT="5812" marB="0" anchor="ctr" horzOverflow="overflow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8.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Доля аспирантов и магистрантов </a:t>
                      </a:r>
                    </a:p>
                  </a:txBody>
                  <a:tcPr marL="96002" marR="96002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13,7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18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24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28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30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cs typeface="Calibri" pitchFamily="34" charset="0"/>
                        </a:rPr>
                        <a:t>%</a:t>
                      </a:r>
                      <a:endParaRPr kumimoji="0" lang="ru-RU" altLang="ru-RU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8367"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Кадры</a:t>
                      </a: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9.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Доля  работников ППС, прошедших повышение квалификации и/или стажировки в ведущих вузах и предприятиях</a:t>
                      </a:r>
                    </a:p>
                  </a:txBody>
                  <a:tcPr marL="96002" marR="96002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35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55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75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100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100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cs typeface="Calibri" pitchFamily="34" charset="0"/>
                        </a:rPr>
                        <a:t>%</a:t>
                      </a:r>
                      <a:endParaRPr kumimoji="0" lang="ru-RU" altLang="ru-RU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265"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9" marR="6299" marT="5812" marB="0" anchor="ctr" horzOverflow="overflow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10.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Доля работников в возрасте до 39 лет в общей численности ППС </a:t>
                      </a:r>
                    </a:p>
                  </a:txBody>
                  <a:tcPr marL="96002" marR="96002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14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17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20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23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40,7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%</a:t>
                      </a: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9818"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9" marR="6299" marT="5812" marB="0" anchor="ctr" horzOverflow="overflow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11.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Защиты диссертаций (кандидатская / докторская)</a:t>
                      </a:r>
                    </a:p>
                  </a:txBody>
                  <a:tcPr marL="96002" marR="96002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0/0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1/0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1/1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1/0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1/0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единиц</a:t>
                      </a: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726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Инфраструктура</a:t>
                      </a: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12. 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itchFamily="34" charset="0"/>
                        </a:rPr>
                        <a:t>Количество новых лабораторий</a:t>
                      </a:r>
                    </a:p>
                  </a:txBody>
                  <a:tcPr marL="96002" marR="96002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0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0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0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itchFamily="34" charset="0"/>
                        </a:rPr>
                        <a:t>1</a:t>
                      </a: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9144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371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828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indent="15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единиц</a:t>
                      </a: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6299" marR="6299" marT="5615" marB="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113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67744" y="373815"/>
            <a:ext cx="52565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00000"/>
              </a:buClr>
              <a:buSzPts val="1100"/>
            </a:pPr>
            <a:r>
              <a:rPr lang="ru-RU" sz="1800" dirty="0">
                <a:solidFill>
                  <a:schemeClr val="lt1"/>
                </a:solidFill>
                <a:latin typeface="PT Sans" panose="020B0503020203020204" pitchFamily="34" charset="-52"/>
              </a:rPr>
              <a:t>ДОРОЖНАЯ КАРТА РАЗВИТИЯ КАФЕДРЫ ЭЛЕКТРОЭНЕРГЕТИКИ И ЭЛЕКТРОТЕХНИКИ </a:t>
            </a:r>
          </a:p>
          <a:p>
            <a:pPr lvl="0">
              <a:buClr>
                <a:srgbClr val="000000"/>
              </a:buClr>
              <a:buSzPts val="1100"/>
            </a:pPr>
            <a:r>
              <a:rPr lang="ru-RU" sz="1800" dirty="0">
                <a:solidFill>
                  <a:schemeClr val="lt1"/>
                </a:solidFill>
                <a:latin typeface="PT Sans" panose="020B0503020203020204" pitchFamily="34" charset="-52"/>
              </a:rPr>
              <a:t>НАБЕРЕЖНОЧЕЛНИНСКОГО ИНСТИТУТА (ФИЛИАЛА)</a:t>
            </a:r>
          </a:p>
          <a:p>
            <a:pPr lvl="0">
              <a:buClr>
                <a:srgbClr val="000000"/>
              </a:buClr>
              <a:buSzPts val="1100"/>
            </a:pPr>
            <a:r>
              <a:rPr lang="ru-RU" sz="1800" dirty="0">
                <a:solidFill>
                  <a:schemeClr val="lt1"/>
                </a:solidFill>
                <a:latin typeface="PT Sans" panose="020B0503020203020204" pitchFamily="34" charset="-52"/>
              </a:rPr>
              <a:t>КАЗАНСКОГО ФЕДЕРАЛЬНОГО УНИВЕРСИТЕТА</a:t>
            </a:r>
          </a:p>
          <a:p>
            <a:pPr lvl="0">
              <a:buClr>
                <a:srgbClr val="000000"/>
              </a:buClr>
              <a:buSzPts val="1100"/>
            </a:pPr>
            <a:r>
              <a:rPr lang="ru-RU" sz="1800" dirty="0">
                <a:solidFill>
                  <a:schemeClr val="lt1"/>
                </a:solidFill>
                <a:latin typeface="PT Sans" panose="020B0503020203020204" pitchFamily="34" charset="-52"/>
              </a:rPr>
              <a:t>(2024-2029 гг.)</a:t>
            </a:r>
            <a:endParaRPr lang="ru-RU" dirty="0">
              <a:solidFill>
                <a:schemeClr val="lt1"/>
              </a:solidFill>
              <a:latin typeface="PT Sans" panose="020B0503020203020204" pitchFamily="34" charset="-52"/>
            </a:endParaRPr>
          </a:p>
        </p:txBody>
      </p:sp>
      <p:sp>
        <p:nvSpPr>
          <p:cNvPr id="7" name="Google Shape;898;g89d9307d70_13_164"/>
          <p:cNvSpPr txBox="1"/>
          <p:nvPr/>
        </p:nvSpPr>
        <p:spPr>
          <a:xfrm>
            <a:off x="2267744" y="2355726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7744" y="3363838"/>
            <a:ext cx="655272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Башмаков Дмитрий Александрович</a:t>
            </a:r>
          </a:p>
          <a:p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Заведующий кафедрой Электроэнергетики и электротехники</a:t>
            </a:r>
          </a:p>
          <a:p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DABashmakov@kpfu.ru</a:t>
            </a:r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+7 (8552) 39 65 71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01F81E5-8EFA-4C91-9D37-F65076B7B4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11" y="656018"/>
            <a:ext cx="1554123" cy="63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2488</TotalTime>
  <Words>2707</Words>
  <Application>Microsoft Office PowerPoint</Application>
  <PresentationFormat>Экран (16:9)</PresentationFormat>
  <Paragraphs>449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Exo2.0 Light</vt:lpstr>
      <vt:lpstr>PT Sans</vt:lpstr>
      <vt:lpstr>Wingdings</vt:lpstr>
      <vt:lpstr>YS Text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Дмитрий</cp:lastModifiedBy>
  <cp:revision>110</cp:revision>
  <cp:lastPrinted>2024-05-13T05:47:20Z</cp:lastPrinted>
  <dcterms:created xsi:type="dcterms:W3CDTF">2020-07-15T10:53:07Z</dcterms:created>
  <dcterms:modified xsi:type="dcterms:W3CDTF">2024-06-15T06:47:58Z</dcterms:modified>
</cp:coreProperties>
</file>