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133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http://kpfu.ru/portal/docs/F1780373180/logo_eng.jpg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://bilingual-online.net&#1073;/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HtV87xxX7prBrhUa7" TargetMode="External"/><Relationship Id="rId2" Type="http://schemas.openxmlformats.org/officeDocument/2006/relationships/hyperlink" Target="https://www.youtube.com/watch?v=OzQSFx8zJtU&amp;list=PLVKGJZWfmPnpiKBCtCcBA6SS9uXFBWoFI&amp;index=8&amp;t=76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36096" y="2060848"/>
            <a:ext cx="3600400" cy="280831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Первые шаги к образовательному развивающему продукту. Анализ практики</a:t>
            </a:r>
            <a:endParaRPr lang="de-DE" b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124744"/>
            <a:ext cx="4536504" cy="439248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280991"/>
              </a:avLst>
            </a:prstTxWarp>
            <a:spAutoFit/>
          </a:bodyPr>
          <a:lstStyle/>
          <a:p>
            <a:pPr algn="ctr"/>
            <a:r>
              <a:rPr lang="ru-RU" sz="5400" b="1" i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Заботлив</a:t>
            </a:r>
            <a:r>
              <a:rPr lang="ru-RU" sz="5400" b="1" i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</a:t>
            </a:r>
            <a:r>
              <a:rPr lang="ru-RU" sz="8000" b="1" i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Я</a:t>
            </a:r>
            <a:endParaRPr lang="ru-RU" sz="8000" b="1" i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AutoShape 4" descr="ᐈ Рисунок ладошки рисунки, фото ладони ребенка | скачать на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AutoShape 8" descr="ᐈ Шар земной рисунки, вектор земной шар | скачать на Depositphotos®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26" name="Рисунок 25" descr="http://kpfu.ru/portal/docs/F1780373180/logo_eng.jpg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5"/>
          <a:stretch>
            <a:fillRect/>
          </a:stretch>
        </p:blipFill>
        <p:spPr bwMode="auto">
          <a:xfrm>
            <a:off x="5364088" y="260648"/>
            <a:ext cx="1440160" cy="1008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Группа 14"/>
          <p:cNvGrpSpPr>
            <a:grpSpLocks/>
          </p:cNvGrpSpPr>
          <p:nvPr/>
        </p:nvGrpSpPr>
        <p:grpSpPr bwMode="auto">
          <a:xfrm>
            <a:off x="7164288" y="188640"/>
            <a:ext cx="1691372" cy="1214315"/>
            <a:chOff x="717004" y="450320"/>
            <a:chExt cx="1628357" cy="1499229"/>
          </a:xfrm>
        </p:grpSpPr>
        <p:sp>
          <p:nvSpPr>
            <p:cNvPr id="28" name="TextBox 6"/>
            <p:cNvSpPr txBox="1">
              <a:spLocks noChangeArrowheads="1"/>
            </p:cNvSpPr>
            <p:nvPr/>
          </p:nvSpPr>
          <p:spPr bwMode="auto">
            <a:xfrm>
              <a:off x="717004" y="1103615"/>
              <a:ext cx="1628357" cy="310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ts val="800"/>
                </a:spcBef>
                <a:buSzPct val="100000"/>
                <a:buFont typeface="Arial" charset="0"/>
                <a:buChar char="•"/>
                <a:defRPr sz="3200">
                  <a:solidFill>
                    <a:srgbClr val="000000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ts val="700"/>
                </a:spcBef>
                <a:buSzPct val="100000"/>
                <a:buFont typeface="Arial" charset="0"/>
                <a:buChar char="–"/>
                <a:defRPr sz="2800">
                  <a:solidFill>
                    <a:srgbClr val="000000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ts val="600"/>
                </a:spcBef>
                <a:buSzPct val="100000"/>
                <a:buFont typeface="Arial" charset="0"/>
                <a:buChar char="•"/>
                <a:defRPr sz="2400">
                  <a:solidFill>
                    <a:srgbClr val="000000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ts val="500"/>
                </a:spcBef>
                <a:buSzPct val="100000"/>
                <a:buFont typeface="Arial" charset="0"/>
                <a:buChar char="–"/>
                <a:defRPr sz="2000">
                  <a:solidFill>
                    <a:srgbClr val="000000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ts val="500"/>
                </a:spcBef>
                <a:buSzPct val="100000"/>
                <a:buFont typeface="Arial" charset="0"/>
                <a:buChar char="»"/>
                <a:defRPr sz="2000">
                  <a:solidFill>
                    <a:srgbClr val="000000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ts val="500"/>
                </a:spcBef>
                <a:spcAft>
                  <a:spcPct val="0"/>
                </a:spcAft>
                <a:buSzPct val="100000"/>
                <a:buFont typeface="Arial" charset="0"/>
                <a:buChar char="»"/>
                <a:defRPr sz="2000">
                  <a:solidFill>
                    <a:srgbClr val="000000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ts val="500"/>
                </a:spcBef>
                <a:spcAft>
                  <a:spcPct val="0"/>
                </a:spcAft>
                <a:buSzPct val="100000"/>
                <a:buFont typeface="Arial" charset="0"/>
                <a:buChar char="»"/>
                <a:defRPr sz="2000">
                  <a:solidFill>
                    <a:srgbClr val="000000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ts val="500"/>
                </a:spcBef>
                <a:spcAft>
                  <a:spcPct val="0"/>
                </a:spcAft>
                <a:buSzPct val="100000"/>
                <a:buFont typeface="Arial" charset="0"/>
                <a:buChar char="»"/>
                <a:defRPr sz="2000">
                  <a:solidFill>
                    <a:srgbClr val="000000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ts val="500"/>
                </a:spcBef>
                <a:spcAft>
                  <a:spcPct val="0"/>
                </a:spcAft>
                <a:buSzPct val="100000"/>
                <a:buFont typeface="Arial" charset="0"/>
                <a:buChar char="»"/>
                <a:defRPr sz="2000">
                  <a:solidFill>
                    <a:srgbClr val="000000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de-DE" altLang="de-DE" sz="1200" b="1" dirty="0">
                  <a:solidFill>
                    <a:srgbClr val="0070C0"/>
                  </a:solidFill>
                  <a:latin typeface="Arial" charset="0"/>
                </a:rPr>
                <a:t>L   </a:t>
              </a:r>
              <a:r>
                <a:rPr lang="de-DE" altLang="de-DE" sz="1200" b="1" dirty="0" err="1">
                  <a:solidFill>
                    <a:srgbClr val="0070C0"/>
                  </a:solidFill>
                  <a:latin typeface="Arial" charset="0"/>
                </a:rPr>
                <a:t>felong</a:t>
              </a:r>
              <a:r>
                <a:rPr lang="de-DE" altLang="de-DE" sz="1200" b="1" dirty="0">
                  <a:solidFill>
                    <a:srgbClr val="0070C0"/>
                  </a:solidFill>
                  <a:latin typeface="Arial" charset="0"/>
                </a:rPr>
                <a:t> </a:t>
              </a:r>
              <a:r>
                <a:rPr lang="de-DE" altLang="de-DE" sz="1200" b="1" dirty="0" err="1">
                  <a:solidFill>
                    <a:srgbClr val="0070C0"/>
                  </a:solidFill>
                  <a:latin typeface="Arial" charset="0"/>
                </a:rPr>
                <a:t>Learn</a:t>
              </a:r>
              <a:r>
                <a:rPr lang="de-DE" altLang="de-DE" sz="1200" b="1" dirty="0">
                  <a:solidFill>
                    <a:srgbClr val="0070C0"/>
                  </a:solidFill>
                  <a:latin typeface="Arial" charset="0"/>
                </a:rPr>
                <a:t>  </a:t>
              </a:r>
              <a:r>
                <a:rPr lang="de-DE" altLang="de-DE" sz="1200" b="1" dirty="0" err="1">
                  <a:solidFill>
                    <a:srgbClr val="0070C0"/>
                  </a:solidFill>
                  <a:latin typeface="Arial" charset="0"/>
                </a:rPr>
                <a:t>ng</a:t>
              </a:r>
              <a:endParaRPr lang="de-DE" altLang="de-DE" sz="1200" b="1" dirty="0">
                <a:solidFill>
                  <a:srgbClr val="0070C0"/>
                </a:solidFill>
                <a:latin typeface="Arial" charset="0"/>
              </a:endParaRPr>
            </a:p>
          </p:txBody>
        </p:sp>
        <p:grpSp>
          <p:nvGrpSpPr>
            <p:cNvPr id="29" name="Группа 28"/>
            <p:cNvGrpSpPr>
              <a:grpSpLocks/>
            </p:cNvGrpSpPr>
            <p:nvPr/>
          </p:nvGrpSpPr>
          <p:grpSpPr bwMode="auto">
            <a:xfrm>
              <a:off x="887189" y="450320"/>
              <a:ext cx="1184099" cy="1499229"/>
              <a:chOff x="887189" y="450320"/>
              <a:chExt cx="1184099" cy="1499229"/>
            </a:xfrm>
          </p:grpSpPr>
          <p:sp>
            <p:nvSpPr>
              <p:cNvPr id="30" name="TextBox 29"/>
              <p:cNvSpPr txBox="1">
                <a:spLocks noChangeArrowheads="1"/>
              </p:cNvSpPr>
              <p:nvPr/>
            </p:nvSpPr>
            <p:spPr bwMode="auto">
              <a:xfrm rot="10800000">
                <a:off x="887189" y="1118701"/>
                <a:ext cx="264988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ts val="800"/>
                  </a:spcBef>
                  <a:buSzPct val="100000"/>
                  <a:buFont typeface="Arial" charset="0"/>
                  <a:buChar char="•"/>
                  <a:defRPr sz="3200">
                    <a:solidFill>
                      <a:srgbClr val="000000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ts val="700"/>
                  </a:spcBef>
                  <a:buSzPct val="100000"/>
                  <a:buFont typeface="Arial" charset="0"/>
                  <a:buChar char="–"/>
                  <a:defRPr sz="2800">
                    <a:solidFill>
                      <a:srgbClr val="000000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ts val="600"/>
                  </a:spcBef>
                  <a:buSzPct val="100000"/>
                  <a:buFont typeface="Arial" charset="0"/>
                  <a:buChar char="•"/>
                  <a:defRPr sz="2400">
                    <a:solidFill>
                      <a:srgbClr val="000000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ts val="500"/>
                  </a:spcBef>
                  <a:buSzPct val="100000"/>
                  <a:buFont typeface="Arial" charset="0"/>
                  <a:buChar char="–"/>
                  <a:defRPr sz="2000">
                    <a:solidFill>
                      <a:srgbClr val="000000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ts val="500"/>
                  </a:spcBef>
                  <a:buSzPct val="100000"/>
                  <a:buFont typeface="Arial" charset="0"/>
                  <a:buChar char="»"/>
                  <a:defRPr sz="2000">
                    <a:solidFill>
                      <a:srgbClr val="000000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ts val="500"/>
                  </a:spcBef>
                  <a:spcAft>
                    <a:spcPct val="0"/>
                  </a:spcAft>
                  <a:buSzPct val="100000"/>
                  <a:buFont typeface="Arial" charset="0"/>
                  <a:buChar char="»"/>
                  <a:defRPr sz="2000">
                    <a:solidFill>
                      <a:srgbClr val="000000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ts val="500"/>
                  </a:spcBef>
                  <a:spcAft>
                    <a:spcPct val="0"/>
                  </a:spcAft>
                  <a:buSzPct val="100000"/>
                  <a:buFont typeface="Arial" charset="0"/>
                  <a:buChar char="»"/>
                  <a:defRPr sz="2000">
                    <a:solidFill>
                      <a:srgbClr val="000000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ts val="500"/>
                  </a:spcBef>
                  <a:spcAft>
                    <a:spcPct val="0"/>
                  </a:spcAft>
                  <a:buSzPct val="100000"/>
                  <a:buFont typeface="Arial" charset="0"/>
                  <a:buChar char="»"/>
                  <a:defRPr sz="2000">
                    <a:solidFill>
                      <a:srgbClr val="000000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ts val="500"/>
                  </a:spcBef>
                  <a:spcAft>
                    <a:spcPct val="0"/>
                  </a:spcAft>
                  <a:buSzPct val="100000"/>
                  <a:buFont typeface="Arial" charset="0"/>
                  <a:buChar char="»"/>
                  <a:defRPr sz="2000">
                    <a:solidFill>
                      <a:srgbClr val="000000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de-DE" altLang="de-DE" sz="2400" b="1" dirty="0">
                    <a:solidFill>
                      <a:srgbClr val="FF0000"/>
                    </a:solidFill>
                    <a:latin typeface="Arial" charset="0"/>
                  </a:rPr>
                  <a:t>?</a:t>
                </a:r>
              </a:p>
            </p:txBody>
          </p:sp>
          <p:grpSp>
            <p:nvGrpSpPr>
              <p:cNvPr id="31" name="Группа 12"/>
              <p:cNvGrpSpPr>
                <a:grpSpLocks/>
              </p:cNvGrpSpPr>
              <p:nvPr/>
            </p:nvGrpSpPr>
            <p:grpSpPr bwMode="auto">
              <a:xfrm>
                <a:off x="966039" y="450320"/>
                <a:ext cx="1105249" cy="1499229"/>
                <a:chOff x="966039" y="450320"/>
                <a:chExt cx="1105249" cy="1499229"/>
              </a:xfrm>
            </p:grpSpPr>
            <p:sp>
              <p:nvSpPr>
                <p:cNvPr id="32" name="TextBox 17"/>
                <p:cNvSpPr txBox="1">
                  <a:spLocks noChangeArrowheads="1"/>
                </p:cNvSpPr>
                <p:nvPr/>
              </p:nvSpPr>
              <p:spPr bwMode="auto">
                <a:xfrm>
                  <a:off x="1806300" y="974714"/>
                  <a:ext cx="264988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ts val="800"/>
                    </a:spcBef>
                    <a:buSzPct val="100000"/>
                    <a:buFont typeface="Arial" charset="0"/>
                    <a:buChar char="•"/>
                    <a:defRPr sz="3200">
                      <a:solidFill>
                        <a:srgbClr val="000000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ts val="700"/>
                    </a:spcBef>
                    <a:buSzPct val="100000"/>
                    <a:buFont typeface="Arial" charset="0"/>
                    <a:buChar char="–"/>
                    <a:defRPr sz="2800">
                      <a:solidFill>
                        <a:srgbClr val="000000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ts val="600"/>
                    </a:spcBef>
                    <a:buSzPct val="100000"/>
                    <a:buFont typeface="Arial" charset="0"/>
                    <a:buChar char="•"/>
                    <a:defRPr sz="2400">
                      <a:solidFill>
                        <a:srgbClr val="000000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ts val="500"/>
                    </a:spcBef>
                    <a:buSzPct val="100000"/>
                    <a:buFont typeface="Arial" charset="0"/>
                    <a:buChar char="–"/>
                    <a:defRPr sz="2000">
                      <a:solidFill>
                        <a:srgbClr val="000000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ts val="500"/>
                    </a:spcBef>
                    <a:buSzPct val="100000"/>
                    <a:buFont typeface="Arial" charset="0"/>
                    <a:buChar char="»"/>
                    <a:defRPr sz="2000">
                      <a:solidFill>
                        <a:srgbClr val="000000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»"/>
                    <a:defRPr sz="2000">
                      <a:solidFill>
                        <a:srgbClr val="000000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»"/>
                    <a:defRPr sz="2000">
                      <a:solidFill>
                        <a:srgbClr val="000000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»"/>
                    <a:defRPr sz="2000">
                      <a:solidFill>
                        <a:srgbClr val="000000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»"/>
                    <a:defRPr sz="2000">
                      <a:solidFill>
                        <a:srgbClr val="000000"/>
                      </a:solidFill>
                      <a:latin typeface="Calibri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SzTx/>
                    <a:buFontTx/>
                    <a:buNone/>
                  </a:pPr>
                  <a:r>
                    <a:rPr lang="de-DE" altLang="de-DE" sz="2400" b="1" dirty="0">
                      <a:solidFill>
                        <a:srgbClr val="00B050"/>
                      </a:solidFill>
                      <a:latin typeface="Arial" charset="0"/>
                    </a:rPr>
                    <a:t>!</a:t>
                  </a:r>
                </a:p>
              </p:txBody>
            </p:sp>
            <p:grpSp>
              <p:nvGrpSpPr>
                <p:cNvPr id="33" name="Группа 11"/>
                <p:cNvGrpSpPr>
                  <a:grpSpLocks/>
                </p:cNvGrpSpPr>
                <p:nvPr/>
              </p:nvGrpSpPr>
              <p:grpSpPr bwMode="auto">
                <a:xfrm>
                  <a:off x="966039" y="450320"/>
                  <a:ext cx="1094127" cy="1499229"/>
                  <a:chOff x="966039" y="450320"/>
                  <a:chExt cx="1094127" cy="1499229"/>
                </a:xfrm>
              </p:grpSpPr>
              <p:pic>
                <p:nvPicPr>
                  <p:cNvPr id="34" name="Picture 15" descr="http://www.inclusion-europe.com/pathways2/images/stories/design/EU_flag_LLP_EN-01.jp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55946" b="16725"/>
                  <a:stretch>
                    <a:fillRect/>
                  </a:stretch>
                </p:blipFill>
                <p:spPr bwMode="auto">
                  <a:xfrm>
                    <a:off x="1019683" y="450320"/>
                    <a:ext cx="880452" cy="7101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35" name="Выгнутая вниз стрелка 34"/>
                  <p:cNvSpPr/>
                  <p:nvPr/>
                </p:nvSpPr>
                <p:spPr>
                  <a:xfrm>
                    <a:off x="966039" y="1474722"/>
                    <a:ext cx="1094127" cy="362189"/>
                  </a:xfrm>
                  <a:prstGeom prst="curvedUpArrow">
                    <a:avLst>
                      <a:gd name="adj1" fmla="val 25000"/>
                      <a:gd name="adj2" fmla="val 74960"/>
                      <a:gd name="adj3" fmla="val 27690"/>
                    </a:avLst>
                  </a:prstGeom>
                </p:spPr>
                <p:style>
                  <a:lnRef idx="0">
                    <a:schemeClr val="accent1"/>
                  </a:lnRef>
                  <a:fillRef idx="3">
                    <a:schemeClr val="accent1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6" name="Солнце 35"/>
                  <p:cNvSpPr/>
                  <p:nvPr/>
                </p:nvSpPr>
                <p:spPr>
                  <a:xfrm>
                    <a:off x="1276614" y="1474722"/>
                    <a:ext cx="385186" cy="474827"/>
                  </a:xfrm>
                  <a:prstGeom prst="sun">
                    <a:avLst/>
                  </a:prstGeom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de-DE"/>
                  </a:p>
                </p:txBody>
              </p:sp>
            </p:grpSp>
          </p:grpSp>
        </p:grpSp>
      </p:grpSp>
      <p:sp>
        <p:nvSpPr>
          <p:cNvPr id="37" name="Прямоугольник 36"/>
          <p:cNvSpPr/>
          <p:nvPr/>
        </p:nvSpPr>
        <p:spPr>
          <a:xfrm>
            <a:off x="5652120" y="4653136"/>
            <a:ext cx="32794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err="1"/>
              <a:t>Отв.секретарь</a:t>
            </a:r>
            <a:r>
              <a:rPr lang="ru-RU" sz="1200" dirty="0"/>
              <a:t> правления Международного </a:t>
            </a:r>
            <a:r>
              <a:rPr lang="ru-RU" sz="1200" dirty="0" err="1"/>
              <a:t>методсовета</a:t>
            </a:r>
            <a:r>
              <a:rPr lang="ru-RU" sz="1200" dirty="0"/>
              <a:t>, научный рук-ль международных сетевых лабораторий «Инновационные технологии в сфере поликультурного образования» (университеты РФ, Чехии, Хорватии, Казахстана, Латвии), член правления ОЦ </a:t>
            </a:r>
            <a:r>
              <a:rPr lang="ru-RU" sz="1200" dirty="0" err="1"/>
              <a:t>ИКаРуС</a:t>
            </a:r>
            <a:r>
              <a:rPr lang="ru-RU" sz="1200" dirty="0"/>
              <a:t>, </a:t>
            </a:r>
            <a:r>
              <a:rPr lang="ru-RU" sz="1200" dirty="0" smtClean="0"/>
              <a:t>рук-ль </a:t>
            </a:r>
            <a:r>
              <a:rPr lang="ru-RU" sz="1200" dirty="0"/>
              <a:t>портала </a:t>
            </a:r>
            <a:r>
              <a:rPr lang="de-DE" sz="1200" u="sng" dirty="0">
                <a:hlinkClick r:id="rId5"/>
              </a:rPr>
              <a:t>http</a:t>
            </a:r>
            <a:r>
              <a:rPr lang="ru-RU" sz="1200" u="sng" dirty="0">
                <a:hlinkClick r:id="rId5"/>
              </a:rPr>
              <a:t>://</a:t>
            </a:r>
            <a:r>
              <a:rPr lang="de-DE" sz="1200" u="sng" dirty="0">
                <a:hlinkClick r:id="rId5"/>
              </a:rPr>
              <a:t>bilingual</a:t>
            </a:r>
            <a:r>
              <a:rPr lang="ru-RU" sz="1200" u="sng" dirty="0">
                <a:hlinkClick r:id="rId5"/>
              </a:rPr>
              <a:t>-</a:t>
            </a:r>
            <a:r>
              <a:rPr lang="de-DE" sz="1200" u="sng" dirty="0">
                <a:hlinkClick r:id="rId5"/>
              </a:rPr>
              <a:t>online</a:t>
            </a:r>
            <a:r>
              <a:rPr lang="ru-RU" sz="1200" u="sng" dirty="0">
                <a:hlinkClick r:id="rId5"/>
              </a:rPr>
              <a:t>.</a:t>
            </a:r>
            <a:r>
              <a:rPr lang="de-DE" sz="1200" u="sng" dirty="0" err="1">
                <a:hlinkClick r:id="rId5"/>
              </a:rPr>
              <a:t>net</a:t>
            </a:r>
            <a:r>
              <a:rPr lang="ru-RU" sz="1200" dirty="0"/>
              <a:t>, </a:t>
            </a:r>
            <a:endParaRPr lang="ru-RU" sz="1200" dirty="0" smtClean="0"/>
          </a:p>
          <a:p>
            <a:r>
              <a:rPr lang="de-DE" sz="1200" dirty="0" err="1" smtClean="0"/>
              <a:t>PhD</a:t>
            </a:r>
            <a:r>
              <a:rPr lang="de-DE" sz="1200" dirty="0" smtClean="0"/>
              <a:t> </a:t>
            </a:r>
            <a:r>
              <a:rPr lang="ru-RU" sz="1200" dirty="0" smtClean="0"/>
              <a:t> Кудрявцева </a:t>
            </a:r>
            <a:r>
              <a:rPr lang="ru-RU" sz="1200" dirty="0"/>
              <a:t>Екатерина Львовна</a:t>
            </a:r>
            <a:endParaRPr lang="de-DE" sz="12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1115616" y="1556792"/>
            <a:ext cx="3096344" cy="3504574"/>
            <a:chOff x="1331640" y="3795896"/>
            <a:chExt cx="2736304" cy="3170855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3435" y="4968616"/>
              <a:ext cx="1008112" cy="107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" name="Группа 1"/>
            <p:cNvGrpSpPr/>
            <p:nvPr/>
          </p:nvGrpSpPr>
          <p:grpSpPr>
            <a:xfrm>
              <a:off x="1331640" y="3795896"/>
              <a:ext cx="2736304" cy="3170855"/>
              <a:chOff x="1187624" y="3685163"/>
              <a:chExt cx="2736304" cy="3170855"/>
            </a:xfrm>
          </p:grpSpPr>
          <p:grpSp>
            <p:nvGrpSpPr>
              <p:cNvPr id="19" name="Группа 18"/>
              <p:cNvGrpSpPr/>
              <p:nvPr/>
            </p:nvGrpSpPr>
            <p:grpSpPr>
              <a:xfrm>
                <a:off x="1187624" y="3685163"/>
                <a:ext cx="2736304" cy="3170855"/>
                <a:chOff x="1187624" y="3541147"/>
                <a:chExt cx="2736304" cy="3170855"/>
              </a:xfrm>
            </p:grpSpPr>
            <p:pic>
              <p:nvPicPr>
                <p:cNvPr id="9227" name="Picture 11" descr="https://lh3.googleusercontent.com/proxy/fFu-WXEdFVjQbVCKNmVyDVcm-wv37P8D2vHLnbe1dUnfT1zJV1eYl0UjHAbmmcsyxakyJDyklZRaGg7Xxtr5S1Ynwk3jT5sfdCkpBL73nPDZ8g39g3O-WK3GohsnvkAYgjqXrTw"/>
                <p:cNvPicPr>
                  <a:picLocks noChangeAspect="1" noChangeArrowheads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60311"/>
                <a:stretch/>
              </p:blipFill>
              <p:spPr bwMode="auto">
                <a:xfrm>
                  <a:off x="1187624" y="5625983"/>
                  <a:ext cx="2736304" cy="108601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3" name="Picture 11" descr="https://lh3.googleusercontent.com/proxy/fFu-WXEdFVjQbVCKNmVyDVcm-wv37P8D2vHLnbe1dUnfT1zJV1eYl0UjHAbmmcsyxakyJDyklZRaGg7Xxtr5S1Ynwk3jT5sfdCkpBL73nPDZ8g39g3O-WK3GohsnvkAYgjqXrTw"/>
                <p:cNvPicPr>
                  <a:picLocks noChangeAspect="1" noChangeArrowheads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60311"/>
                <a:stretch/>
              </p:blipFill>
              <p:spPr bwMode="auto">
                <a:xfrm flipH="1" flipV="1">
                  <a:off x="2078514" y="3541147"/>
                  <a:ext cx="1642644" cy="6519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013" t="34152" r="3620" b="38304"/>
              <a:stretch/>
            </p:blipFill>
            <p:spPr bwMode="auto">
              <a:xfrm>
                <a:off x="2555776" y="4336674"/>
                <a:ext cx="576064" cy="6020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8" name="Прямоугольник 7"/>
          <p:cNvSpPr/>
          <p:nvPr/>
        </p:nvSpPr>
        <p:spPr>
          <a:xfrm>
            <a:off x="827584" y="2852936"/>
            <a:ext cx="3603889" cy="257951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36634"/>
              </a:avLst>
            </a:prstTxWarp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тетрадь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1687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Оглавление презентации</a:t>
            </a:r>
            <a:endParaRPr lang="de-DE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arenR"/>
            </a:pPr>
            <a:r>
              <a:rPr lang="ru-RU" dirty="0" smtClean="0"/>
              <a:t>Чем были вызваны сложности первого )тапа по созданию тетрадей участниками курса</a:t>
            </a:r>
          </a:p>
          <a:p>
            <a:pPr marL="514350" indent="-514350">
              <a:buAutoNum type="arabicParenR"/>
            </a:pPr>
            <a:r>
              <a:rPr lang="ru-RU" dirty="0" smtClean="0"/>
              <a:t>Система внутри тетради-кейса</a:t>
            </a:r>
          </a:p>
          <a:p>
            <a:pPr marL="514350" indent="-514350">
              <a:buAutoNum type="arabicParenR"/>
            </a:pPr>
            <a:r>
              <a:rPr lang="ru-RU" dirty="0" smtClean="0"/>
              <a:t>Методика составления задач</a:t>
            </a:r>
          </a:p>
          <a:p>
            <a:pPr marL="514350" indent="-514350">
              <a:buAutoNum type="arabicParenR"/>
            </a:pPr>
            <a:r>
              <a:rPr lang="ru-RU" dirty="0" smtClean="0"/>
              <a:t>Продукт как итог труда ребенка для самого ребенка</a:t>
            </a:r>
          </a:p>
          <a:p>
            <a:pPr marL="514350" indent="-514350">
              <a:buAutoNum type="arabicParenR"/>
            </a:pPr>
            <a:r>
              <a:rPr lang="ru-RU" dirty="0" smtClean="0"/>
              <a:t>Ментальная карта возможностей структуры куба</a:t>
            </a:r>
          </a:p>
          <a:p>
            <a:pPr marL="514350" indent="-514350">
              <a:buAutoNum type="arabicParenR"/>
            </a:pPr>
            <a:r>
              <a:rPr lang="ru-RU" dirty="0" smtClean="0"/>
              <a:t>Основные правки (форма)</a:t>
            </a:r>
          </a:p>
          <a:p>
            <a:pPr marL="514350" indent="-514350">
              <a:buAutoNum type="arabicParenR"/>
            </a:pPr>
            <a:r>
              <a:rPr lang="ru-RU" dirty="0" smtClean="0"/>
              <a:t>Основные правки (содержание)</a:t>
            </a:r>
          </a:p>
          <a:p>
            <a:pPr marL="514350" indent="-514350">
              <a:buAutoNum type="arabicParenR"/>
            </a:pPr>
            <a:endParaRPr lang="ru-RU" dirty="0" smtClean="0"/>
          </a:p>
          <a:p>
            <a:pPr marL="514350" indent="-514350">
              <a:buAutoNum type="arabicParenR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508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Сложност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и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вызваны:</a:t>
            </a:r>
            <a:endParaRPr lang="de-DE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 fontScale="85000" lnSpcReduction="2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ru-RU" dirty="0" err="1" smtClean="0"/>
              <a:t>Непросмотром</a:t>
            </a:r>
            <a:r>
              <a:rPr lang="ru-RU" dirty="0" smtClean="0"/>
              <a:t> или невнимательным просмотром вводного (установочного) </a:t>
            </a:r>
            <a:r>
              <a:rPr lang="ru-RU" dirty="0" err="1" smtClean="0"/>
              <a:t>вебинара</a:t>
            </a:r>
            <a:endParaRPr lang="ru-RU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 smtClean="0"/>
              <a:t>Невнимательным отношением к присланному образцу и требованиям к тетради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 smtClean="0"/>
              <a:t>Невнимательным прочтением методических установок научного рук-ля </a:t>
            </a:r>
            <a:r>
              <a:rPr lang="de-DE" dirty="0" err="1" smtClean="0"/>
              <a:t>team</a:t>
            </a:r>
            <a:endParaRPr lang="de-DE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 smtClean="0"/>
              <a:t>Отсутствием опыта создания системного продукта у участников (системное всегда </a:t>
            </a:r>
            <a:r>
              <a:rPr lang="ru-RU" dirty="0" err="1" smtClean="0"/>
              <a:t>междисциплинарно</a:t>
            </a:r>
            <a:r>
              <a:rPr lang="ru-RU" dirty="0" smtClean="0"/>
              <a:t>, в логике реальной жизни; а педагоги – узко-предметны); легче всего перестраивать мышление педагогам </a:t>
            </a:r>
            <a:r>
              <a:rPr lang="ru-RU" dirty="0" err="1" smtClean="0"/>
              <a:t>дошколки</a:t>
            </a:r>
            <a:r>
              <a:rPr lang="ru-RU" dirty="0" smtClean="0"/>
              <a:t>, труднее всего – учителям вузов и средней-старшей школы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5549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Система внутри кейса</a:t>
            </a:r>
            <a:endParaRPr lang="de-DE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32859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Задавалась мини-планами, которые рук-ль </a:t>
            </a:r>
            <a:r>
              <a:rPr lang="de-DE" dirty="0" err="1" smtClean="0"/>
              <a:t>team</a:t>
            </a:r>
            <a:r>
              <a:rPr lang="de-DE" dirty="0" smtClean="0"/>
              <a:t> </a:t>
            </a:r>
            <a:r>
              <a:rPr lang="ru-RU" dirty="0" smtClean="0"/>
              <a:t>рассылала после получения информации о специализации и хобби участников (команд)</a:t>
            </a:r>
          </a:p>
          <a:p>
            <a:r>
              <a:rPr lang="ru-RU" dirty="0" smtClean="0"/>
              <a:t>Включала: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dirty="0" smtClean="0"/>
              <a:t>Историю вопроса или Глобальный взгляд на явление и его системные связи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dirty="0" smtClean="0"/>
              <a:t>Современность вопроса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dirty="0" smtClean="0"/>
              <a:t>Рассмотрение деталей/характерных, ярких, необычных, известных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dirty="0" smtClean="0"/>
              <a:t>Освоение деталей в игре, заданиях ТРИЗ, проблемных задачках на логику, внимание, структурирование, </a:t>
            </a:r>
            <a:r>
              <a:rPr lang="ru-RU" dirty="0" err="1" smtClean="0"/>
              <a:t>досоздание</a:t>
            </a:r>
            <a:r>
              <a:rPr lang="ru-RU" dirty="0" smtClean="0"/>
              <a:t> и пересоздание реальности и пр.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dirty="0" smtClean="0"/>
              <a:t>Выход в реальность ребенка – обобщение полученной информации в опыте ее практического применения (основанном на интересах ребенка)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935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Методика составления задач</a:t>
            </a:r>
            <a:endParaRPr lang="de-DE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688632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Задача, а НЕ задание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Максимально открытого типа (варианты решений и их аргументация, а не дидактические, закрытые тесты)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Проблемные вопросы, взятые из жизни, а не задания, не связанные с жизнью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err="1" smtClean="0"/>
              <a:t>Практикоориентированные</a:t>
            </a:r>
            <a:r>
              <a:rPr lang="ru-RU" dirty="0" smtClean="0"/>
              <a:t> игры (получение опыта обращения с объектами по той теме, которой посвящена тетрадь)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Не менее 3х задач одного типа последовательно внутри 1 задания, и только потом новый тип вопроса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Отказ от «должен» и «попробуй»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Коммуникативный характер построения вопроса (НЕ сделай, найди, ответь…, а: В мире много разных насекомых. Но есть между ними и что-то общее, что позволяет нам отнести их именно к насекомым, а не пресмыкающимся или птицам. Что именно? И зачем нам это знать?)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118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Продукт как итог для ребенка!</a:t>
            </a:r>
            <a:endParaRPr lang="de-DE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 smtClean="0"/>
              <a:t>М.б</a:t>
            </a:r>
            <a:r>
              <a:rPr lang="ru-RU" dirty="0" smtClean="0"/>
              <a:t>. и </a:t>
            </a:r>
            <a:r>
              <a:rPr lang="ru-RU" dirty="0" err="1" smtClean="0"/>
              <a:t>йохо</a:t>
            </a:r>
            <a:r>
              <a:rPr lang="ru-RU" dirty="0" smtClean="0"/>
              <a:t>-куб, но тогда системно, используя качества именно куба осознанно! </a:t>
            </a:r>
          </a:p>
          <a:p>
            <a:r>
              <a:rPr lang="ru-RU" dirty="0" smtClean="0"/>
              <a:t>Так как дети познают, создавая что-то на основе чего-то (куба, шара, пирамиды…) – </a:t>
            </a:r>
            <a:r>
              <a:rPr lang="ru-RU" b="1" dirty="0" smtClean="0"/>
              <a:t>ЛОГИКУ ОБЪЕКТА.</a:t>
            </a:r>
            <a:r>
              <a:rPr lang="ru-RU" dirty="0" smtClean="0"/>
              <a:t> Осознанное конструирование начинается именно с понимания ребенком логики формы объекта, обуславливающей его содержание.</a:t>
            </a:r>
          </a:p>
          <a:p>
            <a:r>
              <a:rPr lang="ru-RU" dirty="0" smtClean="0"/>
              <a:t>Чтобы понять это самим взрослым, педагогам, рекомендую начинать с создания </a:t>
            </a:r>
            <a:r>
              <a:rPr lang="ru-RU" b="1" dirty="0" smtClean="0"/>
              <a:t>МЕНТАЛЬНОЙ КАРТЫ того объекта</a:t>
            </a:r>
            <a:r>
              <a:rPr lang="ru-RU" dirty="0" smtClean="0"/>
              <a:t>, который станет основой для творчества. Например, куба.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3764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уб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844824"/>
            <a:ext cx="2609850" cy="28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 flipH="1" flipV="1">
            <a:off x="3203848" y="2420888"/>
            <a:ext cx="576064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5076056" y="1484784"/>
            <a:ext cx="36004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580112" y="4077072"/>
            <a:ext cx="576064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3923928" y="4437112"/>
            <a:ext cx="36004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endCxn id="21" idx="3"/>
          </p:cNvCxnSpPr>
          <p:nvPr/>
        </p:nvCxnSpPr>
        <p:spPr>
          <a:xfrm flipH="1" flipV="1">
            <a:off x="2987824" y="3825044"/>
            <a:ext cx="432048" cy="3240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026" idx="3"/>
            <a:endCxn id="25" idx="2"/>
          </p:cNvCxnSpPr>
          <p:nvPr/>
        </p:nvCxnSpPr>
        <p:spPr>
          <a:xfrm flipV="1">
            <a:off x="6029722" y="3068960"/>
            <a:ext cx="1458602" cy="2236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395536" y="1988840"/>
            <a:ext cx="2808312" cy="7920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Размер (сколько можно разместить на каждой стороне) и внутри</a:t>
            </a:r>
            <a:endParaRPr lang="de-DE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79512" y="3429000"/>
            <a:ext cx="2808312" cy="79208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Цвет (разноцветность или одноцветность сторон, пар сторон осознанная)</a:t>
            </a:r>
            <a:endParaRPr lang="de-DE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115616" y="5085184"/>
            <a:ext cx="2808312" cy="129614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Количество сторон – 6, количество граней – 12 (парность, как использовать)</a:t>
            </a:r>
            <a:endParaRPr lang="de-DE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419872" y="692696"/>
            <a:ext cx="2808312" cy="79208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Одновременно видна 1 сторона и можно бросать («кости», выбор случая)</a:t>
            </a:r>
            <a:endParaRPr lang="de-DE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084168" y="2276872"/>
            <a:ext cx="2808312" cy="79208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Полый внутри (можно что-то спрятать - «черный ящик»; усиливает звук)</a:t>
            </a:r>
            <a:endParaRPr lang="de-DE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156176" y="3789040"/>
            <a:ext cx="2808312" cy="79208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Материал – бумага (клеить, рисовать, аппликации под пленку…)</a:t>
            </a:r>
            <a:endParaRPr lang="de-DE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5076056" y="4725144"/>
            <a:ext cx="432048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Скругленный прямоугольник 33"/>
          <p:cNvSpPr/>
          <p:nvPr/>
        </p:nvSpPr>
        <p:spPr>
          <a:xfrm>
            <a:off x="5580112" y="5013176"/>
            <a:ext cx="2808312" cy="151216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Можно соединять подвижно и неподвижно, строя мобильные и статичные объекты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318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Основные правки (форма)</a:t>
            </a:r>
            <a:endParaRPr lang="de-DE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997152"/>
          </a:xfrm>
        </p:spPr>
        <p:txBody>
          <a:bodyPr>
            <a:normAutofit fontScale="70000" lnSpcReduction="20000"/>
          </a:bodyPr>
          <a:lstStyle/>
          <a:p>
            <a:pPr>
              <a:buFont typeface="Symbol" panose="05050102010706020507" pitchFamily="18" charset="2"/>
              <a:buChar char="-"/>
            </a:pPr>
            <a:r>
              <a:rPr lang="ru-RU" dirty="0" smtClean="0"/>
              <a:t>Забывали поля рабочих листов (сшивка; поле - </a:t>
            </a:r>
            <a:r>
              <a:rPr lang="ru-RU" dirty="0" err="1" smtClean="0"/>
              <a:t>стандарное</a:t>
            </a:r>
            <a:r>
              <a:rPr lang="ru-RU" dirty="0" smtClean="0"/>
              <a:t>)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ru-RU" dirty="0" smtClean="0"/>
              <a:t>Забывали место для работы ребенка (пространство, достаточное для выполнения поставленной задачи)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ru-RU" dirty="0" smtClean="0"/>
              <a:t>Забывали на каждом листе (оптимально с функцией «Вставить» - «Верхний колонтитул») ФИО ребенка, дату, тему тетради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ru-RU" dirty="0" smtClean="0"/>
              <a:t>Забывали №№ страниц (оптимально «Вставить» - «Нижний колонтитул»)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ru-RU" dirty="0" smtClean="0"/>
              <a:t>Забывали про необходимость создания (или следования созданному ранее для серии) единого дизайна серии (все тетради одной команды должны иметь единый дизайн, быть узнаваемыми)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ru-RU" dirty="0" smtClean="0"/>
              <a:t>Индивидуальность авторов – в качестве заданий, а не в оформлении!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ru-RU" dirty="0" smtClean="0"/>
              <a:t>Нечеткие фотографии (в целом проблема качества </a:t>
            </a:r>
            <a:r>
              <a:rPr lang="ru-RU" dirty="0" err="1" smtClean="0"/>
              <a:t>илл</a:t>
            </a:r>
            <a:r>
              <a:rPr lang="ru-RU" dirty="0" smtClean="0"/>
              <a:t>. – т.к. требуется много времени на поиск бесплатного контента)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102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Основные сложности (содержание)</a:t>
            </a:r>
            <a:endParaRPr lang="de-DE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5472608"/>
          </a:xfrm>
        </p:spPr>
        <p:txBody>
          <a:bodyPr>
            <a:normAutofit fontScale="55000" lnSpcReduction="20000"/>
          </a:bodyPr>
          <a:lstStyle/>
          <a:p>
            <a:pPr>
              <a:buFont typeface="Symbol" panose="05050102010706020507" pitchFamily="18" charset="2"/>
              <a:buChar char="-"/>
            </a:pPr>
            <a:r>
              <a:rPr lang="ru-RU" dirty="0" smtClean="0"/>
              <a:t>Содержание не соответствует возрасту целевой аудитории тетради (слишком просто или сложно для него) – необходимо повторение курса возрастной психологии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ru-RU" dirty="0" smtClean="0"/>
              <a:t>Содержание написано «по памяти» или «по представлениям» авторов тетради и не проверено в научных современных источниках (</a:t>
            </a:r>
            <a:r>
              <a:rPr lang="ru-RU" dirty="0" err="1" smtClean="0"/>
              <a:t>м.б</a:t>
            </a:r>
            <a:r>
              <a:rPr lang="ru-RU" dirty="0" smtClean="0"/>
              <a:t>. устаревшим или неверным изначально; например – русалка с хвостом отсутствует в русской мифологии)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ru-RU" dirty="0" smtClean="0"/>
              <a:t>«Перескоки», уход от основной структуры темы тетради («зацепились» за одну из </a:t>
            </a:r>
            <a:r>
              <a:rPr lang="ru-RU" dirty="0" err="1" smtClean="0"/>
              <a:t>подтем</a:t>
            </a:r>
            <a:r>
              <a:rPr lang="ru-RU" dirty="0" smtClean="0"/>
              <a:t> и раскрутили ее слишком широко, забыв об основной теме)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ru-RU" dirty="0" smtClean="0"/>
              <a:t>Недостаточный охват </a:t>
            </a:r>
            <a:r>
              <a:rPr lang="ru-RU" dirty="0" err="1" smtClean="0"/>
              <a:t>подтем</a:t>
            </a:r>
            <a:r>
              <a:rPr lang="ru-RU" dirty="0" smtClean="0"/>
              <a:t> (не видят их вариантов)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ru-RU" dirty="0" smtClean="0"/>
              <a:t>Рекомендуется: сначала создать ментальную карту будущей тетради (набросать возможные темы и </a:t>
            </a:r>
            <a:r>
              <a:rPr lang="ru-RU" dirty="0" err="1" smtClean="0"/>
              <a:t>подтемы</a:t>
            </a:r>
            <a:r>
              <a:rPr lang="ru-RU" dirty="0" smtClean="0"/>
              <a:t>, распределить их в логике тетради). А только затем заниматься их наполнением.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ru-RU" dirty="0" smtClean="0"/>
              <a:t>Однотипные задания (нет спектра, т.к. не знакомы с различными технологиями; необходимо изучать различные типы материалов в РФ и за рубежом, не только учебники и рабочие тетради)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ru-RU" dirty="0" smtClean="0"/>
              <a:t>Задания нарушают технологию тетради-кейса и ее упаковки в целом (необходимо сначала освоить технологию проектного иммерсионного чтения, например, в </a:t>
            </a:r>
            <a:r>
              <a:rPr lang="ru-RU" dirty="0" err="1" smtClean="0"/>
              <a:t>Сказкотеке</a:t>
            </a:r>
            <a:r>
              <a:rPr lang="ru-RU" dirty="0" smtClean="0"/>
              <a:t> – см. </a:t>
            </a:r>
            <a:r>
              <a:rPr lang="ru-RU" dirty="0" err="1" smtClean="0"/>
              <a:t>вебинар</a:t>
            </a:r>
            <a:r>
              <a:rPr lang="ru-RU" dirty="0" smtClean="0"/>
              <a:t> </a:t>
            </a:r>
            <a:r>
              <a:rPr lang="de-DE" dirty="0"/>
              <a:t>https://www.youtube.com/watch?v=yI1VbLeR2VA&amp;list=PLVKGJZWfmPnpiKBCtCcBA6SS9uXFBWoFI&amp;index=4&amp;t=101s</a:t>
            </a:r>
            <a:r>
              <a:rPr lang="ru-RU" dirty="0" smtClean="0"/>
              <a:t>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193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Спасибо за внимание!</a:t>
            </a:r>
            <a:endParaRPr lang="de-DE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smtClean="0"/>
              <a:t>Предлагаем ВНИМАТЕЛЬНО </a:t>
            </a:r>
            <a:r>
              <a:rPr lang="ru-RU" b="1" dirty="0" smtClean="0"/>
              <a:t>изучить</a:t>
            </a:r>
            <a:r>
              <a:rPr lang="ru-RU" dirty="0" smtClean="0"/>
              <a:t>:</a:t>
            </a:r>
          </a:p>
          <a:p>
            <a:pPr marL="514350" indent="-514350">
              <a:buAutoNum type="arabicParenR"/>
            </a:pPr>
            <a:r>
              <a:rPr lang="ru-RU" dirty="0" smtClean="0"/>
              <a:t>Вводный </a:t>
            </a:r>
            <a:r>
              <a:rPr lang="ru-RU" dirty="0" err="1" smtClean="0"/>
              <a:t>вебинар</a:t>
            </a:r>
            <a:r>
              <a:rPr lang="ru-RU" dirty="0" smtClean="0"/>
              <a:t> по Заботливой тетради и его </a:t>
            </a:r>
            <a:r>
              <a:rPr lang="ru-RU" dirty="0" err="1" smtClean="0"/>
              <a:t>раздатку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smtClean="0"/>
              <a:t>Технологию создания тетрадей-кейсов на примере проекта СКАЗКОТЕКА (первого в мире, разработавшего данную технологию в полном объеме)</a:t>
            </a:r>
          </a:p>
          <a:p>
            <a:pPr marL="514350" indent="-514350">
              <a:buAutoNum type="arabicParenR"/>
            </a:pPr>
            <a:r>
              <a:rPr lang="ru-RU" dirty="0" smtClean="0"/>
              <a:t>Технологию работы с </a:t>
            </a:r>
            <a:r>
              <a:rPr lang="ru-RU" dirty="0" err="1" smtClean="0"/>
              <a:t>компетентностным</a:t>
            </a:r>
            <a:r>
              <a:rPr lang="ru-RU" dirty="0" smtClean="0"/>
              <a:t> подходом в дошкольном возрасте: «Календарь-портфолио дошкольника» - </a:t>
            </a:r>
            <a:r>
              <a:rPr lang="de-DE" dirty="0">
                <a:hlinkClick r:id="rId2"/>
              </a:rPr>
              <a:t>https://</a:t>
            </a:r>
            <a:r>
              <a:rPr lang="de-DE" dirty="0" smtClean="0">
                <a:hlinkClick r:id="rId2"/>
              </a:rPr>
              <a:t>www.youtube.com/watch?v=OzQSFx8zJtU&amp;list=PLVKGJZWfmPnpiKBCtCcBA6SS9uXFBWoFI&amp;index=8&amp;t=76s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smtClean="0"/>
              <a:t>Образцы тетрадей-кейсов проекта «Иди(те) к лешему!» (подписка по </a:t>
            </a:r>
            <a:r>
              <a:rPr lang="ru-RU" dirty="0" err="1" smtClean="0"/>
              <a:t>линку</a:t>
            </a:r>
            <a:r>
              <a:rPr lang="ru-RU" dirty="0" smtClean="0"/>
              <a:t>: </a:t>
            </a:r>
            <a:r>
              <a:rPr lang="de-DE" dirty="0">
                <a:hlinkClick r:id="rId3"/>
              </a:rPr>
              <a:t>https://</a:t>
            </a:r>
            <a:r>
              <a:rPr lang="de-DE" dirty="0" smtClean="0">
                <a:hlinkClick r:id="rId3"/>
              </a:rPr>
              <a:t>forms.gle/HtV87xxX7prBrhUa7</a:t>
            </a:r>
            <a:r>
              <a:rPr lang="ru-RU" dirty="0" smtClean="0"/>
              <a:t> 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177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952</Words>
  <Application>Microsoft Office PowerPoint</Application>
  <PresentationFormat>Экран (4:3)</PresentationFormat>
  <Paragraphs>70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Оглавление презентации</vt:lpstr>
      <vt:lpstr>Сложности вызваны:</vt:lpstr>
      <vt:lpstr>Система внутри кейса</vt:lpstr>
      <vt:lpstr>Методика составления задач</vt:lpstr>
      <vt:lpstr>Продукт как итог для ребенка!</vt:lpstr>
      <vt:lpstr>Презентация PowerPoint</vt:lpstr>
      <vt:lpstr>Основные правки (форма)</vt:lpstr>
      <vt:lpstr>Основные сложности (содержание)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Uwe Krüger</dc:creator>
  <cp:lastModifiedBy>Uwe Krüger</cp:lastModifiedBy>
  <cp:revision>16</cp:revision>
  <dcterms:created xsi:type="dcterms:W3CDTF">2020-06-17T11:00:06Z</dcterms:created>
  <dcterms:modified xsi:type="dcterms:W3CDTF">2020-06-17T12:00:22Z</dcterms:modified>
</cp:coreProperties>
</file>