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3" r:id="rId4"/>
    <p:sldId id="270" r:id="rId5"/>
    <p:sldId id="271" r:id="rId6"/>
    <p:sldId id="258" r:id="rId7"/>
    <p:sldId id="259" r:id="rId8"/>
    <p:sldId id="260" r:id="rId9"/>
    <p:sldId id="261" r:id="rId10"/>
    <p:sldId id="262" r:id="rId11"/>
    <p:sldId id="263" r:id="rId12"/>
    <p:sldId id="272" r:id="rId13"/>
    <p:sldId id="264" r:id="rId14"/>
    <p:sldId id="265" r:id="rId15"/>
    <p:sldId id="266" r:id="rId16"/>
    <p:sldId id="267" r:id="rId17"/>
    <p:sldId id="268" r:id="rId18"/>
    <p:sldId id="269" r:id="rId19"/>
    <p:sldId id="275" r:id="rId20"/>
    <p:sldId id="278" r:id="rId21"/>
    <p:sldId id="279" r:id="rId22"/>
    <p:sldId id="276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158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53522-ADE6-445B-9640-7FB9EF5CB75B}" type="datetimeFigureOut">
              <a:rPr lang="ru-RU" smtClean="0"/>
              <a:t>27.02.2022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64F35-66D2-4AC5-8745-544DB5F051DD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53522-ADE6-445B-9640-7FB9EF5CB75B}" type="datetimeFigureOut">
              <a:rPr lang="ru-RU" smtClean="0"/>
              <a:t>27.02.2022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64F35-66D2-4AC5-8745-544DB5F051D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53522-ADE6-445B-9640-7FB9EF5CB75B}" type="datetimeFigureOut">
              <a:rPr lang="ru-RU" smtClean="0"/>
              <a:t>27.02.2022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64F35-66D2-4AC5-8745-544DB5F051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53522-ADE6-445B-9640-7FB9EF5CB75B}" type="datetimeFigureOut">
              <a:rPr lang="ru-RU" smtClean="0"/>
              <a:t>27.02.2022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64F35-66D2-4AC5-8745-544DB5F051D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53522-ADE6-445B-9640-7FB9EF5CB75B}" type="datetimeFigureOut">
              <a:rPr lang="ru-RU" smtClean="0"/>
              <a:t>27.02.2022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64F35-66D2-4AC5-8745-544DB5F051D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53522-ADE6-445B-9640-7FB9EF5CB75B}" type="datetimeFigureOut">
              <a:rPr lang="ru-RU" smtClean="0"/>
              <a:t>27.02.2022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64F35-66D2-4AC5-8745-544DB5F051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53522-ADE6-445B-9640-7FB9EF5CB75B}" type="datetimeFigureOut">
              <a:rPr lang="ru-RU" smtClean="0"/>
              <a:t>27.02.2022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64F35-66D2-4AC5-8745-544DB5F051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53522-ADE6-445B-9640-7FB9EF5CB75B}" type="datetimeFigureOut">
              <a:rPr lang="ru-RU" smtClean="0"/>
              <a:t>27.02.2022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64F35-66D2-4AC5-8745-544DB5F051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53522-ADE6-445B-9640-7FB9EF5CB75B}" type="datetimeFigureOut">
              <a:rPr lang="ru-RU" smtClean="0"/>
              <a:t>27.02.2022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64F35-66D2-4AC5-8745-544DB5F051DD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53522-ADE6-445B-9640-7FB9EF5CB75B}" type="datetimeFigureOut">
              <a:rPr lang="ru-RU" smtClean="0"/>
              <a:t>27.02.2022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64F35-66D2-4AC5-8745-544DB5F051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53522-ADE6-445B-9640-7FB9EF5CB75B}" type="datetimeFigureOut">
              <a:rPr lang="ru-RU" smtClean="0"/>
              <a:t>27.02.2022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64F35-66D2-4AC5-8745-544DB5F051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CA53522-ADE6-445B-9640-7FB9EF5CB75B}" type="datetimeFigureOut">
              <a:rPr lang="ru-RU" smtClean="0"/>
              <a:t>27.02.2022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C464F35-66D2-4AC5-8745-544DB5F051D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Питание микроорганизмов</a:t>
            </a:r>
            <a:endParaRPr lang="ru-RU" dirty="0"/>
          </a:p>
        </p:txBody>
      </p:sp>
      <p:pic>
        <p:nvPicPr>
          <p:cNvPr id="1026" name="Picture 2" descr="C:\Users\Ильинская\Desktop\untitle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5157192"/>
            <a:ext cx="2809875" cy="162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15616" y="476672"/>
            <a:ext cx="74168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effectLst/>
              </a:rPr>
              <a:t>ПИТАНИЕ - процесс поглощения пищи живыми организмами для поддержания нормального течения физиологических процессов жизнедеятельности, в частности, для восполнения запаса энергии и реализации процессов роста и развития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85210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Питательные вещества и элементы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957392" cy="3474720"/>
          </a:xfrm>
        </p:spPr>
        <p:txBody>
          <a:bodyPr/>
          <a:lstStyle/>
          <a:p>
            <a:r>
              <a:rPr lang="ru-RU" dirty="0" smtClean="0"/>
              <a:t>Вода (80% веса бактерий)</a:t>
            </a:r>
          </a:p>
          <a:p>
            <a:r>
              <a:rPr lang="ru-RU" dirty="0" smtClean="0"/>
              <a:t>Основные соединения, усваиваемые микробной клеткой: углеводы, белки, аминокислоты, органические кислоты, жирные кислоты, витамины, минеральные соли и пр.</a:t>
            </a:r>
          </a:p>
          <a:p>
            <a:r>
              <a:rPr lang="ru-RU" dirty="0" smtClean="0"/>
              <a:t>Макроэлементы: С</a:t>
            </a:r>
            <a:r>
              <a:rPr lang="en-US" dirty="0" smtClean="0"/>
              <a:t>, H,</a:t>
            </a:r>
            <a:r>
              <a:rPr lang="ru-RU" dirty="0" smtClean="0"/>
              <a:t> </a:t>
            </a:r>
            <a:r>
              <a:rPr lang="en-US" dirty="0" smtClean="0"/>
              <a:t>O, N, P, S, K, Ca, Mg, Fe</a:t>
            </a:r>
          </a:p>
          <a:p>
            <a:r>
              <a:rPr lang="ru-RU" dirty="0" smtClean="0"/>
              <a:t>Микроэлементы</a:t>
            </a:r>
            <a:r>
              <a:rPr lang="en-US" dirty="0" smtClean="0"/>
              <a:t> : </a:t>
            </a:r>
            <a:r>
              <a:rPr lang="en-US" dirty="0" err="1" smtClean="0"/>
              <a:t>Mn</a:t>
            </a:r>
            <a:r>
              <a:rPr lang="en-US" dirty="0" smtClean="0"/>
              <a:t>, Mo, Zn, Cu, Co, Ni, </a:t>
            </a:r>
            <a:r>
              <a:rPr lang="en-US" dirty="0" err="1" smtClean="0"/>
              <a:t>Va</a:t>
            </a:r>
            <a:r>
              <a:rPr lang="en-US" dirty="0" smtClean="0"/>
              <a:t>, B, Cl, Na, Se, Si, Wo </a:t>
            </a:r>
            <a:r>
              <a:rPr lang="ru-RU" dirty="0" smtClean="0"/>
              <a:t> и др.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03166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5805264"/>
            <a:ext cx="6512511" cy="854968"/>
          </a:xfrm>
        </p:spPr>
        <p:txBody>
          <a:bodyPr/>
          <a:lstStyle/>
          <a:p>
            <a:r>
              <a:rPr lang="ru-RU" dirty="0" smtClean="0"/>
              <a:t>Мусорные пляжи</a:t>
            </a:r>
            <a:endParaRPr lang="ru-RU" dirty="0"/>
          </a:p>
        </p:txBody>
      </p:sp>
      <p:pic>
        <p:nvPicPr>
          <p:cNvPr id="6146" name="Picture 2" descr="C:\Users\Ильинская\Desktop\Без названия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3056"/>
            <a:ext cx="3077347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Ильинская\Desktop\Без названия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48" y="2132856"/>
            <a:ext cx="6407855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21634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Ильинская\Desktop\IMG_20190613_223205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8208912" cy="6552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08633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5301208"/>
            <a:ext cx="6512511" cy="1143000"/>
          </a:xfrm>
        </p:spPr>
        <p:txBody>
          <a:bodyPr/>
          <a:lstStyle/>
          <a:p>
            <a:r>
              <a:rPr lang="ru-RU" dirty="0" smtClean="0"/>
              <a:t>Микроорганизмы деструкторы</a:t>
            </a:r>
            <a:endParaRPr lang="ru-RU" dirty="0"/>
          </a:p>
        </p:txBody>
      </p:sp>
      <p:pic>
        <p:nvPicPr>
          <p:cNvPr id="4098" name="Picture 2" descr="C:\Users\Ильинская\Desktop\unnamed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142" y="65713"/>
            <a:ext cx="6787233" cy="4515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Ильинская\Desktop\Без названия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663764"/>
            <a:ext cx="2247900" cy="2028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59114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80112" y="5301208"/>
            <a:ext cx="3456384" cy="1143000"/>
          </a:xfrm>
        </p:spPr>
        <p:txBody>
          <a:bodyPr/>
          <a:lstStyle/>
          <a:p>
            <a:r>
              <a:rPr lang="ru-RU" sz="4000" dirty="0" smtClean="0"/>
              <a:t>ТРАНСПОРТ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404664"/>
            <a:ext cx="7992888" cy="3474720"/>
          </a:xfrm>
        </p:spPr>
        <p:txBody>
          <a:bodyPr/>
          <a:lstStyle/>
          <a:p>
            <a:r>
              <a:rPr lang="ru-RU" dirty="0" smtClean="0"/>
              <a:t>Вещества, растворимые в липидах, диффундируют через биологические мембраны быстрее веществ, </a:t>
            </a:r>
            <a:r>
              <a:rPr lang="ru-RU" dirty="0"/>
              <a:t>р</a:t>
            </a:r>
            <a:r>
              <a:rPr lang="ru-RU" dirty="0" smtClean="0"/>
              <a:t>астворимых в воде</a:t>
            </a:r>
          </a:p>
          <a:p>
            <a:r>
              <a:rPr lang="ru-RU" dirty="0" smtClean="0"/>
              <a:t>Более мелкие молекулы диффундируют быстрее крупных</a:t>
            </a:r>
          </a:p>
          <a:p>
            <a:r>
              <a:rPr lang="ru-RU" dirty="0" smtClean="0"/>
              <a:t>Цель транспорта веществ – обеспечение адекватных концентраций для участия в биохимических реакциях и поддержания осмотического давления</a:t>
            </a:r>
            <a:endParaRPr lang="ru-RU" dirty="0"/>
          </a:p>
        </p:txBody>
      </p:sp>
      <p:pic>
        <p:nvPicPr>
          <p:cNvPr id="2050" name="Picture 2" descr="C:\Users\Ильинская\Desktop\untitle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645024"/>
            <a:ext cx="5544616" cy="2813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7858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7984" y="4941168"/>
            <a:ext cx="3992231" cy="1143000"/>
          </a:xfrm>
        </p:spPr>
        <p:txBody>
          <a:bodyPr/>
          <a:lstStyle/>
          <a:p>
            <a:r>
              <a:rPr lang="ru-RU" sz="3200" dirty="0" smtClean="0"/>
              <a:t>Типы мембранного транспорта</a:t>
            </a:r>
            <a:endParaRPr lang="ru-RU" sz="3200" dirty="0"/>
          </a:p>
        </p:txBody>
      </p:sp>
      <p:pic>
        <p:nvPicPr>
          <p:cNvPr id="3075" name="Picture 3" descr="C:\Users\Ильинская\Desktop\image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725144"/>
            <a:ext cx="2937617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Ильинская\Desktop\Transport-across-a-biological-membrane-511121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98630"/>
            <a:ext cx="7128792" cy="4410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8787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97785" y="5517232"/>
            <a:ext cx="3851920" cy="1143000"/>
          </a:xfrm>
        </p:spPr>
        <p:txBody>
          <a:bodyPr/>
          <a:lstStyle/>
          <a:p>
            <a:r>
              <a:rPr lang="ru-RU" dirty="0" smtClean="0"/>
              <a:t>Ферменты</a:t>
            </a:r>
            <a:endParaRPr lang="ru-RU" dirty="0"/>
          </a:p>
        </p:txBody>
      </p:sp>
      <p:pic>
        <p:nvPicPr>
          <p:cNvPr id="4098" name="Picture 2" descr="C:\Users\Ильинская\Desktop\images2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32656"/>
            <a:ext cx="4061420" cy="2332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Ильинская\Desktop\untitle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429000"/>
            <a:ext cx="3992527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C:\Users\Ильинская\Desktop\untitled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068960"/>
            <a:ext cx="2858616" cy="2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5" name="Picture 9" descr="C:\Users\Ильинская\Desktop\image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37614"/>
            <a:ext cx="3024336" cy="2745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05030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67944" y="4372168"/>
            <a:ext cx="4608512" cy="1143000"/>
          </a:xfrm>
        </p:spPr>
        <p:txBody>
          <a:bodyPr/>
          <a:lstStyle/>
          <a:p>
            <a:r>
              <a:rPr lang="ru-RU" dirty="0" smtClean="0"/>
              <a:t>Структура ферментов</a:t>
            </a:r>
            <a:endParaRPr lang="ru-RU" dirty="0"/>
          </a:p>
        </p:txBody>
      </p:sp>
      <p:pic>
        <p:nvPicPr>
          <p:cNvPr id="5122" name="Picture 2" descr="C:\Users\Ильинская\Desktop\imagesJ5YLQD0R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836712"/>
            <a:ext cx="3749241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772817"/>
            <a:ext cx="3163118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96" y="332656"/>
            <a:ext cx="2670003" cy="1275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 descr="C:\Users\Ильинская\Desktop\untitled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43" y="4077071"/>
            <a:ext cx="3971381" cy="2207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78164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581128"/>
            <a:ext cx="8208911" cy="1143000"/>
          </a:xfrm>
        </p:spPr>
        <p:txBody>
          <a:bodyPr/>
          <a:lstStyle/>
          <a:p>
            <a:r>
              <a:rPr lang="ru-RU" dirty="0" smtClean="0"/>
              <a:t>Классификация типов питания организмов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245424" cy="3474720"/>
          </a:xfrm>
        </p:spPr>
        <p:txBody>
          <a:bodyPr/>
          <a:lstStyle/>
          <a:p>
            <a:r>
              <a:rPr lang="ru-RU" dirty="0" smtClean="0"/>
              <a:t>По тому, </a:t>
            </a:r>
            <a:r>
              <a:rPr lang="ru-RU" b="1" dirty="0" smtClean="0">
                <a:solidFill>
                  <a:srgbClr val="FF0000"/>
                </a:solidFill>
              </a:rPr>
              <a:t>растворенную или твердую </a:t>
            </a:r>
            <a:r>
              <a:rPr lang="ru-RU" dirty="0" smtClean="0"/>
              <a:t>пищу могут усваивать (1)</a:t>
            </a:r>
          </a:p>
          <a:p>
            <a:r>
              <a:rPr lang="ru-RU" dirty="0" smtClean="0"/>
              <a:t>По </a:t>
            </a:r>
            <a:r>
              <a:rPr lang="ru-RU" b="1" dirty="0" smtClean="0">
                <a:solidFill>
                  <a:srgbClr val="FF0000"/>
                </a:solidFill>
              </a:rPr>
              <a:t>источнику углерода</a:t>
            </a:r>
            <a:r>
              <a:rPr lang="ru-RU" dirty="0" smtClean="0"/>
              <a:t>: живой/мертвый/органический/неорганический (2)</a:t>
            </a:r>
          </a:p>
          <a:p>
            <a:r>
              <a:rPr lang="ru-RU" dirty="0" smtClean="0"/>
              <a:t>По </a:t>
            </a:r>
            <a:r>
              <a:rPr lang="ru-RU" b="1" dirty="0" smtClean="0">
                <a:solidFill>
                  <a:srgbClr val="FF0000"/>
                </a:solidFill>
              </a:rPr>
              <a:t>способу существования </a:t>
            </a:r>
            <a:r>
              <a:rPr lang="ru-RU" dirty="0" smtClean="0"/>
              <a:t>с учетом источника углерода, способа получения энергии и донору электронов (3)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57989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5157192"/>
            <a:ext cx="7344815" cy="1143000"/>
          </a:xfrm>
        </p:spPr>
        <p:txBody>
          <a:bodyPr/>
          <a:lstStyle/>
          <a:p>
            <a:r>
              <a:rPr lang="ru-RU" dirty="0" smtClean="0"/>
              <a:t>(1) </a:t>
            </a:r>
            <a:r>
              <a:rPr lang="ru-RU" dirty="0" err="1" smtClean="0"/>
              <a:t>Голофиты</a:t>
            </a:r>
            <a:r>
              <a:rPr lang="ru-RU" dirty="0" smtClean="0"/>
              <a:t> и </a:t>
            </a:r>
            <a:r>
              <a:rPr lang="ru-RU" dirty="0" err="1" smtClean="0"/>
              <a:t>голозои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 err="1" smtClean="0"/>
              <a:t>Голофиты</a:t>
            </a:r>
            <a:r>
              <a:rPr lang="ru-RU" dirty="0" smtClean="0"/>
              <a:t> – растения</a:t>
            </a:r>
          </a:p>
          <a:p>
            <a:r>
              <a:rPr lang="ru-RU" dirty="0" smtClean="0"/>
              <a:t> </a:t>
            </a:r>
            <a:r>
              <a:rPr lang="ru-RU" dirty="0" err="1" smtClean="0"/>
              <a:t>Голозои</a:t>
            </a:r>
            <a:r>
              <a:rPr lang="ru-RU" dirty="0" smtClean="0"/>
              <a:t> - животные</a:t>
            </a:r>
            <a:endParaRPr lang="ru-RU" dirty="0"/>
          </a:p>
          <a:p>
            <a:endParaRPr lang="ru-RU" dirty="0"/>
          </a:p>
        </p:txBody>
      </p:sp>
      <p:pic>
        <p:nvPicPr>
          <p:cNvPr id="6146" name="Picture 2" descr="C:\Users\Ильинская\Desktop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0788" y="188640"/>
            <a:ext cx="2899023" cy="2171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Ильинская\Desktop\untitled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6154" y="2637186"/>
            <a:ext cx="2628293" cy="1766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Ильинская\Desktop\imagesI7UFEJY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646412"/>
            <a:ext cx="2552700" cy="179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Ильинская\Desktop\untitled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94782"/>
            <a:ext cx="2373347" cy="1782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54719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11960" y="4365104"/>
            <a:ext cx="4932040" cy="1143000"/>
          </a:xfrm>
        </p:spPr>
        <p:txBody>
          <a:bodyPr/>
          <a:lstStyle/>
          <a:p>
            <a:r>
              <a:rPr lang="ru-RU" sz="3600" dirty="0" smtClean="0"/>
              <a:t>Микроорганизмы – </a:t>
            </a:r>
            <a:r>
              <a:rPr lang="ru-RU" sz="3600" dirty="0" err="1" smtClean="0"/>
              <a:t>голофиты</a:t>
            </a:r>
            <a:r>
              <a:rPr lang="ru-RU" sz="3600" dirty="0" smtClean="0"/>
              <a:t> или </a:t>
            </a:r>
            <a:r>
              <a:rPr lang="ru-RU" sz="3600" dirty="0" err="1" smtClean="0"/>
              <a:t>голозои</a:t>
            </a:r>
            <a:r>
              <a:rPr lang="ru-RU" sz="3600" dirty="0" smtClean="0"/>
              <a:t>?</a:t>
            </a:r>
            <a:endParaRPr lang="ru-RU" sz="3600" dirty="0"/>
          </a:p>
        </p:txBody>
      </p:sp>
      <p:pic>
        <p:nvPicPr>
          <p:cNvPr id="5122" name="Picture 2" descr="C:\Users\Ильинская\Desktop\maxresdefault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149080"/>
            <a:ext cx="3584399" cy="201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Ильинская\Desktop\domovye-grib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5370340" cy="3038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Ильинская\Desktop\ps_biofuels_151378652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1" y="908720"/>
            <a:ext cx="3455084" cy="2952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65045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5517232"/>
            <a:ext cx="8568951" cy="1143000"/>
          </a:xfrm>
        </p:spPr>
        <p:txBody>
          <a:bodyPr/>
          <a:lstStyle/>
          <a:p>
            <a:r>
              <a:rPr lang="ru-RU" dirty="0" smtClean="0"/>
              <a:t>(2) </a:t>
            </a:r>
            <a:r>
              <a:rPr lang="ru-RU" dirty="0" err="1"/>
              <a:t>Т</a:t>
            </a:r>
            <a:r>
              <a:rPr lang="ru-RU" dirty="0" err="1" smtClean="0"/>
              <a:t>рофность</a:t>
            </a:r>
            <a:r>
              <a:rPr lang="ru-RU" dirty="0" smtClean="0"/>
              <a:t> к углероду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947510397"/>
              </p:ext>
            </p:extLst>
          </p:nvPr>
        </p:nvGraphicFramePr>
        <p:xfrm>
          <a:off x="251520" y="620688"/>
          <a:ext cx="8712968" cy="46043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6234"/>
                <a:gridCol w="2106234"/>
                <a:gridCol w="1980220"/>
                <a:gridCol w="126014"/>
                <a:gridCol w="2394266"/>
              </a:tblGrid>
              <a:tr h="1368151">
                <a:tc>
                  <a:txBody>
                    <a:bodyPr/>
                    <a:lstStyle/>
                    <a:p>
                      <a:r>
                        <a:rPr lang="ru-RU" dirty="0" smtClean="0"/>
                        <a:t>«Живой» органический </a:t>
                      </a:r>
                      <a:r>
                        <a:rPr lang="ru-RU" baseline="0" dirty="0" smtClean="0"/>
                        <a:t> углерод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«Мертвый» органический</a:t>
                      </a:r>
                      <a:r>
                        <a:rPr lang="ru-RU" baseline="0" dirty="0" smtClean="0"/>
                        <a:t> углерод</a:t>
                      </a:r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Органический и неорганический углерод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Неорганический углерод (СО</a:t>
                      </a:r>
                      <a:r>
                        <a:rPr lang="ru-RU" sz="1400" dirty="0" smtClean="0"/>
                        <a:t>2</a:t>
                      </a:r>
                      <a:r>
                        <a:rPr lang="ru-RU" dirty="0" smtClean="0"/>
                        <a:t>)</a:t>
                      </a:r>
                      <a:endParaRPr lang="ru-RU" dirty="0"/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ПАРАТРОФЫ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МЕЗОТРОФЫ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МИКСОТРОФЫ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АВТОТРОФЫ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ru-RU" sz="2800" i="1" dirty="0" smtClean="0">
                          <a:solidFill>
                            <a:schemeClr val="accent1"/>
                          </a:solidFill>
                        </a:rPr>
                        <a:t>Паразиты</a:t>
                      </a:r>
                      <a:endParaRPr lang="ru-RU" sz="2800" i="1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2800" i="1" dirty="0" smtClean="0">
                          <a:solidFill>
                            <a:schemeClr val="accent1"/>
                          </a:solidFill>
                        </a:rPr>
                        <a:t>Сапрофиты</a:t>
                      </a:r>
                      <a:endParaRPr lang="ru-RU" sz="2800" i="1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224136">
                <a:tc>
                  <a:txBody>
                    <a:bodyPr/>
                    <a:lstStyle/>
                    <a:p>
                      <a:r>
                        <a:rPr lang="ru-RU" baseline="0" dirty="0" smtClean="0">
                          <a:solidFill>
                            <a:srgbClr val="FF0000"/>
                          </a:solidFill>
                        </a:rPr>
                        <a:t>Облигатные </a:t>
                      </a:r>
                      <a:r>
                        <a:rPr lang="ru-RU" baseline="0" dirty="0" smtClean="0"/>
                        <a:t>-  (вирусы, риккетсии, хламидии)</a:t>
                      </a:r>
                    </a:p>
                    <a:p>
                      <a:r>
                        <a:rPr lang="ru-RU" baseline="0" dirty="0" smtClean="0">
                          <a:solidFill>
                            <a:srgbClr val="FF0000"/>
                          </a:solidFill>
                        </a:rPr>
                        <a:t>Факультативные</a:t>
                      </a:r>
                      <a:r>
                        <a:rPr lang="ru-RU" baseline="0" dirty="0" smtClean="0"/>
                        <a:t> –</a:t>
                      </a:r>
                    </a:p>
                    <a:p>
                      <a:r>
                        <a:rPr lang="ru-RU" baseline="0" dirty="0" smtClean="0"/>
                        <a:t>(микоплазмы)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Мезотрофы</a:t>
                      </a:r>
                      <a:r>
                        <a:rPr lang="ru-RU" baseline="0" dirty="0" smtClean="0"/>
                        <a:t> –</a:t>
                      </a:r>
                    </a:p>
                    <a:p>
                      <a:r>
                        <a:rPr lang="ru-RU" baseline="0" dirty="0" smtClean="0"/>
                        <a:t>(</a:t>
                      </a:r>
                      <a:r>
                        <a:rPr lang="ru-RU" baseline="0" dirty="0" err="1" smtClean="0"/>
                        <a:t>псевдомонады</a:t>
                      </a:r>
                      <a:r>
                        <a:rPr lang="ru-RU" baseline="0" dirty="0" smtClean="0"/>
                        <a:t>, около 200 источников С)</a:t>
                      </a:r>
                    </a:p>
                    <a:p>
                      <a:r>
                        <a:rPr lang="ru-RU" baseline="0" dirty="0" smtClean="0"/>
                        <a:t>Олиготрофы – </a:t>
                      </a:r>
                    </a:p>
                    <a:p>
                      <a:r>
                        <a:rPr lang="ru-RU" baseline="0" dirty="0" smtClean="0"/>
                        <a:t>(ограниченное число источников С, </a:t>
                      </a:r>
                      <a:r>
                        <a:rPr lang="ru-RU" baseline="0" dirty="0" err="1" smtClean="0"/>
                        <a:t>клостридии</a:t>
                      </a:r>
                      <a:r>
                        <a:rPr lang="ru-RU" baseline="0" dirty="0" smtClean="0"/>
                        <a:t>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Могут 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менять </a:t>
                      </a:r>
                      <a:r>
                        <a:rPr lang="ru-RU" dirty="0" smtClean="0"/>
                        <a:t>используемые источники С (</a:t>
                      </a:r>
                      <a:r>
                        <a:rPr lang="ru-RU" dirty="0" err="1" smtClean="0"/>
                        <a:t>цианобактерии</a:t>
                      </a:r>
                      <a:r>
                        <a:rPr lang="ru-RU" dirty="0" smtClean="0"/>
                        <a:t>)</a:t>
                      </a:r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Используют </a:t>
                      </a:r>
                    </a:p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только СО</a:t>
                      </a:r>
                      <a:r>
                        <a:rPr lang="ru-RU" sz="1400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ru-RU" sz="2400" dirty="0" smtClean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ru-RU" sz="1800" dirty="0" smtClean="0"/>
                        <a:t>(фотосинтезирующие бактерии)</a:t>
                      </a:r>
                      <a:endParaRPr lang="ru-RU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75027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4372168"/>
            <a:ext cx="7704855" cy="1143000"/>
          </a:xfrm>
        </p:spPr>
        <p:txBody>
          <a:bodyPr/>
          <a:lstStyle/>
          <a:p>
            <a:r>
              <a:rPr lang="ru-RU" dirty="0" smtClean="0"/>
              <a:t>Возможности микроорганизмов в отношении питания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899592" y="692696"/>
            <a:ext cx="7101408" cy="347472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Энергия:</a:t>
            </a:r>
            <a:r>
              <a:rPr lang="ru-RU" dirty="0" smtClean="0"/>
              <a:t> </a:t>
            </a:r>
            <a:r>
              <a:rPr lang="ru-RU" dirty="0" err="1" smtClean="0"/>
              <a:t>окислительно</a:t>
            </a:r>
            <a:r>
              <a:rPr lang="ru-RU" dirty="0" smtClean="0"/>
              <a:t>-восстановительных реакций или световая – </a:t>
            </a:r>
            <a:r>
              <a:rPr lang="ru-RU" dirty="0" smtClean="0">
                <a:solidFill>
                  <a:srgbClr val="FF0000"/>
                </a:solidFill>
              </a:rPr>
              <a:t>«ХЕМО» </a:t>
            </a:r>
            <a:r>
              <a:rPr lang="ru-RU" dirty="0" smtClean="0">
                <a:solidFill>
                  <a:schemeClr val="tx1"/>
                </a:solidFill>
              </a:rPr>
              <a:t>или </a:t>
            </a:r>
            <a:r>
              <a:rPr lang="ru-RU" dirty="0" smtClean="0">
                <a:solidFill>
                  <a:srgbClr val="FF0000"/>
                </a:solidFill>
              </a:rPr>
              <a:t>«ФОТО»</a:t>
            </a:r>
          </a:p>
          <a:p>
            <a:endParaRPr lang="ru-RU" dirty="0"/>
          </a:p>
          <a:p>
            <a:r>
              <a:rPr lang="ru-RU" b="1" dirty="0" smtClean="0">
                <a:solidFill>
                  <a:srgbClr val="FF0000"/>
                </a:solidFill>
              </a:rPr>
              <a:t>Донор электронов: </a:t>
            </a:r>
            <a:r>
              <a:rPr lang="ru-RU" dirty="0" smtClean="0"/>
              <a:t>неорганические или органические соединения – </a:t>
            </a:r>
            <a:r>
              <a:rPr lang="ru-RU" dirty="0" smtClean="0">
                <a:solidFill>
                  <a:srgbClr val="FF0000"/>
                </a:solidFill>
              </a:rPr>
              <a:t>«ЛИТО» </a:t>
            </a:r>
            <a:r>
              <a:rPr lang="ru-RU" dirty="0" smtClean="0"/>
              <a:t>или </a:t>
            </a:r>
            <a:r>
              <a:rPr lang="ru-RU" dirty="0" smtClean="0">
                <a:solidFill>
                  <a:srgbClr val="FF0000"/>
                </a:solidFill>
              </a:rPr>
              <a:t>«ОРГАНО»</a:t>
            </a:r>
          </a:p>
          <a:p>
            <a:endParaRPr lang="ru-RU" dirty="0"/>
          </a:p>
          <a:p>
            <a:r>
              <a:rPr lang="ru-RU" b="1" dirty="0" smtClean="0">
                <a:solidFill>
                  <a:srgbClr val="FF0000"/>
                </a:solidFill>
              </a:rPr>
              <a:t>Источник углерода: </a:t>
            </a:r>
            <a:r>
              <a:rPr lang="ru-RU" dirty="0" smtClean="0"/>
              <a:t>органический или СО</a:t>
            </a:r>
            <a:r>
              <a:rPr lang="ru-RU" sz="1600" dirty="0" smtClean="0"/>
              <a:t>2</a:t>
            </a:r>
            <a:r>
              <a:rPr lang="ru-RU" dirty="0" smtClean="0"/>
              <a:t> – </a:t>
            </a:r>
            <a:r>
              <a:rPr lang="ru-RU" dirty="0" smtClean="0">
                <a:solidFill>
                  <a:srgbClr val="FF0000"/>
                </a:solidFill>
              </a:rPr>
              <a:t>«ГЕТЕРО» </a:t>
            </a:r>
            <a:r>
              <a:rPr lang="ru-RU" dirty="0" smtClean="0"/>
              <a:t>или </a:t>
            </a:r>
            <a:r>
              <a:rPr lang="ru-RU" dirty="0" smtClean="0">
                <a:solidFill>
                  <a:srgbClr val="FF0000"/>
                </a:solidFill>
              </a:rPr>
              <a:t>«АВТО»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43498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56176" y="4509120"/>
            <a:ext cx="2797696" cy="1143000"/>
          </a:xfrm>
        </p:spPr>
        <p:txBody>
          <a:bodyPr/>
          <a:lstStyle/>
          <a:p>
            <a:r>
              <a:rPr lang="ru-RU" sz="4000" dirty="0"/>
              <a:t>(3) Матрица Львова</a:t>
            </a:r>
          </a:p>
        </p:txBody>
      </p:sp>
      <p:pic>
        <p:nvPicPr>
          <p:cNvPr id="7183" name="Picture 15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4664"/>
            <a:ext cx="5817991" cy="5856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300192" y="692696"/>
            <a:ext cx="252028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effectLst/>
              </a:rPr>
              <a:t>Андре Львовым (A. </a:t>
            </a:r>
            <a:r>
              <a:rPr lang="ru-RU" dirty="0" err="1" smtClean="0">
                <a:effectLst/>
              </a:rPr>
              <a:t>Lwoff</a:t>
            </a:r>
            <a:r>
              <a:rPr lang="ru-RU" dirty="0" smtClean="0">
                <a:effectLst/>
              </a:rPr>
              <a:t>) была разработана номенклатура типов питания, в полном объеме имеющая значение только для бактерий и поэтому употребляемая почти исключительно микробиологами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2634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6165304"/>
            <a:ext cx="7416824" cy="494928"/>
          </a:xfrm>
        </p:spPr>
        <p:txBody>
          <a:bodyPr/>
          <a:lstStyle/>
          <a:p>
            <a:r>
              <a:rPr lang="ru-RU" sz="3200" dirty="0" smtClean="0"/>
              <a:t>Отношение к кислороду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188640"/>
            <a:ext cx="8856984" cy="6048672"/>
          </a:xfrm>
        </p:spPr>
        <p:txBody>
          <a:bodyPr>
            <a:normAutofit lnSpcReduction="10000"/>
          </a:bodyPr>
          <a:lstStyle/>
          <a:p>
            <a:r>
              <a:rPr lang="ru-RU" dirty="0"/>
              <a:t>1. </a:t>
            </a:r>
            <a:r>
              <a:rPr lang="ru-RU" dirty="0">
                <a:solidFill>
                  <a:srgbClr val="FF0000"/>
                </a:solidFill>
              </a:rPr>
              <a:t>Облигатные аэробы </a:t>
            </a:r>
            <a:r>
              <a:rPr lang="ru-RU" dirty="0"/>
              <a:t>(возбудители туберкулеза, чумы, холеры) – микроорганизмы, для оптимального роста которых необходим кислород</a:t>
            </a:r>
            <a:r>
              <a:rPr lang="ru-RU" dirty="0" smtClean="0"/>
              <a:t>.</a:t>
            </a:r>
          </a:p>
          <a:p>
            <a:r>
              <a:rPr lang="ru-RU" dirty="0"/>
              <a:t>2. </a:t>
            </a:r>
            <a:r>
              <a:rPr lang="ru-RU" dirty="0">
                <a:solidFill>
                  <a:srgbClr val="FF0000"/>
                </a:solidFill>
              </a:rPr>
              <a:t>Облигатные анаэробы </a:t>
            </a:r>
            <a:r>
              <a:rPr lang="ru-RU" dirty="0"/>
              <a:t>(возбудители столбняка, ботулизма, газовой гангрены, бактероиды, </a:t>
            </a:r>
            <a:r>
              <a:rPr lang="ru-RU" dirty="0" err="1"/>
              <a:t>фузобактерии</a:t>
            </a:r>
            <a:r>
              <a:rPr lang="ru-RU" dirty="0"/>
              <a:t>) – бактерии, которые растут при отсутствии кислорода за счет процессов брожения</a:t>
            </a:r>
            <a:r>
              <a:rPr lang="ru-RU" dirty="0" smtClean="0"/>
              <a:t>.</a:t>
            </a:r>
          </a:p>
          <a:p>
            <a:r>
              <a:rPr lang="ru-RU" dirty="0"/>
              <a:t>3. </a:t>
            </a:r>
            <a:r>
              <a:rPr lang="ru-RU" dirty="0">
                <a:solidFill>
                  <a:srgbClr val="FF0000"/>
                </a:solidFill>
              </a:rPr>
              <a:t>Факультативные анаэробы </a:t>
            </a:r>
            <a:r>
              <a:rPr lang="ru-RU" dirty="0"/>
              <a:t>(стафилококки, </a:t>
            </a:r>
            <a:r>
              <a:rPr lang="ru-RU" dirty="0" err="1"/>
              <a:t>эшерихии</a:t>
            </a:r>
            <a:r>
              <a:rPr lang="ru-RU" dirty="0"/>
              <a:t>, сальмонеллы, </a:t>
            </a:r>
            <a:r>
              <a:rPr lang="ru-RU" dirty="0" err="1"/>
              <a:t>шигеллы</a:t>
            </a:r>
            <a:r>
              <a:rPr lang="ru-RU" dirty="0"/>
              <a:t>) – могут расти и размножаться как в присутствии кислорода, так и без него</a:t>
            </a:r>
            <a:r>
              <a:rPr lang="ru-RU" dirty="0" smtClean="0"/>
              <a:t>.</a:t>
            </a:r>
          </a:p>
          <a:p>
            <a:r>
              <a:rPr lang="ru-RU" dirty="0"/>
              <a:t>4. </a:t>
            </a:r>
            <a:r>
              <a:rPr lang="ru-RU" dirty="0" err="1">
                <a:solidFill>
                  <a:srgbClr val="FF0000"/>
                </a:solidFill>
              </a:rPr>
              <a:t>Микроаэрофилы</a:t>
            </a:r>
            <a:r>
              <a:rPr lang="ru-RU" dirty="0"/>
              <a:t> (молочнокислые, азотфиксирующие </a:t>
            </a:r>
            <a:r>
              <a:rPr lang="ru-RU" dirty="0" smtClean="0"/>
              <a:t>бактерии, </a:t>
            </a:r>
            <a:r>
              <a:rPr lang="ru-RU" dirty="0" err="1" smtClean="0"/>
              <a:t>хеликобактер</a:t>
            </a:r>
            <a:r>
              <a:rPr lang="ru-RU" dirty="0" smtClean="0"/>
              <a:t>, </a:t>
            </a:r>
            <a:r>
              <a:rPr lang="ru-RU" dirty="0" err="1" smtClean="0"/>
              <a:t>боррелии</a:t>
            </a:r>
            <a:r>
              <a:rPr lang="ru-RU" dirty="0" smtClean="0"/>
              <a:t>) – группа </a:t>
            </a:r>
            <a:r>
              <a:rPr lang="ru-RU" dirty="0"/>
              <a:t>микробов, для которых концентрация кислорода при культивировании может быть снижена до 2 %. Более высокие концентрации способны задерживать рост</a:t>
            </a:r>
            <a:r>
              <a:rPr lang="ru-RU" dirty="0" smtClean="0"/>
              <a:t>.</a:t>
            </a:r>
          </a:p>
          <a:p>
            <a:r>
              <a:rPr lang="ru-RU" dirty="0"/>
              <a:t>5. </a:t>
            </a:r>
            <a:r>
              <a:rPr lang="ru-RU" dirty="0" err="1">
                <a:solidFill>
                  <a:srgbClr val="FF0000"/>
                </a:solidFill>
              </a:rPr>
              <a:t>Капнофилы</a:t>
            </a:r>
            <a:r>
              <a:rPr lang="ru-RU" dirty="0"/>
              <a:t> (возбудитель </a:t>
            </a:r>
            <a:r>
              <a:rPr lang="ru-RU" dirty="0" smtClean="0"/>
              <a:t>бруцеллеза, </a:t>
            </a:r>
            <a:r>
              <a:rPr lang="ru-RU" dirty="0" err="1" smtClean="0"/>
              <a:t>кампилобактер</a:t>
            </a:r>
            <a:r>
              <a:rPr lang="ru-RU" dirty="0" smtClean="0"/>
              <a:t>) </a:t>
            </a:r>
            <a:r>
              <a:rPr lang="ru-RU" dirty="0"/>
              <a:t>– микроорганизмы, </a:t>
            </a:r>
            <a:r>
              <a:rPr lang="ru-RU" dirty="0" smtClean="0"/>
              <a:t>которым кроме </a:t>
            </a:r>
            <a:r>
              <a:rPr lang="ru-RU" dirty="0"/>
              <a:t>кислорода </a:t>
            </a:r>
            <a:r>
              <a:rPr lang="ru-RU" dirty="0" smtClean="0"/>
              <a:t>требуется 10-15 </a:t>
            </a:r>
            <a:r>
              <a:rPr lang="ru-RU" dirty="0"/>
              <a:t>% углекислого газа.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66769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5776" y="5517232"/>
            <a:ext cx="6512511" cy="1143000"/>
          </a:xfrm>
        </p:spPr>
        <p:txBody>
          <a:bodyPr/>
          <a:lstStyle/>
          <a:p>
            <a:r>
              <a:rPr lang="ru-RU" sz="2800" dirty="0" smtClean="0"/>
              <a:t>Выживаемость патогенных бактерий в почве</a:t>
            </a:r>
            <a:endParaRPr lang="ru-RU" sz="28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230831354"/>
              </p:ext>
            </p:extLst>
          </p:nvPr>
        </p:nvGraphicFramePr>
        <p:xfrm>
          <a:off x="1143000" y="404665"/>
          <a:ext cx="6957392" cy="46085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31600"/>
                <a:gridCol w="2525792"/>
              </a:tblGrid>
              <a:tr h="938794">
                <a:tc>
                  <a:txBody>
                    <a:bodyPr/>
                    <a:lstStyle/>
                    <a:p>
                      <a:r>
                        <a:rPr lang="ru-RU" dirty="0" smtClean="0"/>
                        <a:t>Бактерия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Срок выживания</a:t>
                      </a:r>
                      <a:endParaRPr lang="ru-RU" dirty="0"/>
                    </a:p>
                  </a:txBody>
                  <a:tcPr/>
                </a:tc>
              </a:tr>
              <a:tr h="611620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Энтеробактер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До 1 месяца</a:t>
                      </a:r>
                      <a:endParaRPr lang="ru-RU" dirty="0"/>
                    </a:p>
                  </a:txBody>
                  <a:tcPr/>
                </a:tc>
              </a:tr>
              <a:tr h="611620">
                <a:tc>
                  <a:txBody>
                    <a:bodyPr/>
                    <a:lstStyle/>
                    <a:p>
                      <a:r>
                        <a:rPr lang="ru-RU" dirty="0" smtClean="0"/>
                        <a:t>Холерный вибрион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До 1 месяца</a:t>
                      </a:r>
                      <a:endParaRPr lang="ru-RU" dirty="0"/>
                    </a:p>
                  </a:txBody>
                  <a:tcPr/>
                </a:tc>
              </a:tr>
              <a:tr h="611620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Бруцеллы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До 3 месяцев</a:t>
                      </a:r>
                      <a:endParaRPr lang="ru-RU" dirty="0"/>
                    </a:p>
                  </a:txBody>
                  <a:tcPr/>
                </a:tc>
              </a:tr>
              <a:tr h="611620">
                <a:tc>
                  <a:txBody>
                    <a:bodyPr/>
                    <a:lstStyle/>
                    <a:p>
                      <a:r>
                        <a:rPr lang="ru-RU" dirty="0" smtClean="0"/>
                        <a:t>Возбудитель</a:t>
                      </a:r>
                      <a:r>
                        <a:rPr lang="ru-RU" baseline="0" dirty="0" smtClean="0"/>
                        <a:t> т</a:t>
                      </a:r>
                      <a:r>
                        <a:rPr lang="ru-RU" dirty="0" smtClean="0"/>
                        <a:t>уберкулеза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До 1 года</a:t>
                      </a:r>
                      <a:endParaRPr lang="ru-RU" dirty="0"/>
                    </a:p>
                  </a:txBody>
                  <a:tcPr/>
                </a:tc>
              </a:tr>
              <a:tr h="611620">
                <a:tc>
                  <a:txBody>
                    <a:bodyPr/>
                    <a:lstStyle/>
                    <a:p>
                      <a:r>
                        <a:rPr lang="ru-RU" dirty="0" smtClean="0"/>
                        <a:t>Возбудитель столбняка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До 5 лет</a:t>
                      </a:r>
                      <a:endParaRPr lang="ru-RU" dirty="0"/>
                    </a:p>
                  </a:txBody>
                  <a:tcPr/>
                </a:tc>
              </a:tr>
              <a:tr h="611620">
                <a:tc>
                  <a:txBody>
                    <a:bodyPr/>
                    <a:lstStyle/>
                    <a:p>
                      <a:r>
                        <a:rPr lang="ru-RU" dirty="0" smtClean="0"/>
                        <a:t>Возбудитель сибирской язвы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До 30 лет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6" name="Picture 2" descr="C:\Users\Ильинская\Desktop\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87" y="5177743"/>
            <a:ext cx="2815104" cy="127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77521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760" y="5589240"/>
            <a:ext cx="6512511" cy="1143000"/>
          </a:xfrm>
        </p:spPr>
        <p:txBody>
          <a:bodyPr/>
          <a:lstStyle/>
          <a:p>
            <a:r>
              <a:rPr lang="ru-RU" sz="3600" dirty="0" smtClean="0"/>
              <a:t>Выживаемость</a:t>
            </a:r>
            <a:r>
              <a:rPr lang="en-US" sz="3600" dirty="0"/>
              <a:t> </a:t>
            </a:r>
            <a:r>
              <a:rPr lang="en-US" sz="3600" i="1" dirty="0"/>
              <a:t>Salmonella </a:t>
            </a:r>
            <a:r>
              <a:rPr lang="en-US" sz="3600" i="1" dirty="0" err="1"/>
              <a:t>typhi</a:t>
            </a:r>
            <a:r>
              <a:rPr lang="en-US" sz="3600" i="1" dirty="0"/>
              <a:t> </a:t>
            </a:r>
            <a:r>
              <a:rPr lang="ru-RU" sz="3600" i="1" dirty="0" smtClean="0"/>
              <a:t> </a:t>
            </a:r>
            <a:endParaRPr lang="ru-RU" sz="3600" i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552007655"/>
              </p:ext>
            </p:extLst>
          </p:nvPr>
        </p:nvGraphicFramePr>
        <p:xfrm>
          <a:off x="1143000" y="476672"/>
          <a:ext cx="6597352" cy="41764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99145"/>
                <a:gridCol w="2098207"/>
              </a:tblGrid>
              <a:tr h="908716">
                <a:tc>
                  <a:txBody>
                    <a:bodyPr/>
                    <a:lstStyle/>
                    <a:p>
                      <a:r>
                        <a:rPr lang="ru-RU" dirty="0" smtClean="0"/>
                        <a:t>Место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Время</a:t>
                      </a:r>
                      <a:endParaRPr lang="ru-RU" dirty="0"/>
                    </a:p>
                  </a:txBody>
                  <a:tcPr/>
                </a:tc>
              </a:tr>
              <a:tr h="653550">
                <a:tc>
                  <a:txBody>
                    <a:bodyPr/>
                    <a:lstStyle/>
                    <a:p>
                      <a:r>
                        <a:rPr lang="ru-RU" dirty="0" smtClean="0"/>
                        <a:t>Сухое жилое помещение (стена)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r>
                        <a:rPr lang="ru-RU" baseline="0" dirty="0" smtClean="0"/>
                        <a:t> день</a:t>
                      </a:r>
                      <a:endParaRPr lang="ru-RU" dirty="0"/>
                    </a:p>
                  </a:txBody>
                  <a:tcPr/>
                </a:tc>
              </a:tr>
              <a:tr h="653550">
                <a:tc>
                  <a:txBody>
                    <a:bodyPr/>
                    <a:lstStyle/>
                    <a:p>
                      <a:r>
                        <a:rPr lang="ru-RU" dirty="0" smtClean="0"/>
                        <a:t>Сухая пыль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 дня</a:t>
                      </a:r>
                      <a:endParaRPr lang="ru-RU" dirty="0"/>
                    </a:p>
                  </a:txBody>
                  <a:tcPr/>
                </a:tc>
              </a:tr>
              <a:tr h="653550">
                <a:tc>
                  <a:txBody>
                    <a:bodyPr/>
                    <a:lstStyle/>
                    <a:p>
                      <a:r>
                        <a:rPr lang="ru-RU" dirty="0" smtClean="0"/>
                        <a:t>Фекалии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31 день</a:t>
                      </a:r>
                      <a:endParaRPr lang="ru-RU" dirty="0"/>
                    </a:p>
                  </a:txBody>
                  <a:tcPr/>
                </a:tc>
              </a:tr>
              <a:tr h="653550">
                <a:tc>
                  <a:txBody>
                    <a:bodyPr/>
                    <a:lstStyle/>
                    <a:p>
                      <a:r>
                        <a:rPr lang="ru-RU" dirty="0" smtClean="0"/>
                        <a:t>Выгребная яма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54 дня</a:t>
                      </a:r>
                      <a:endParaRPr lang="ru-RU" dirty="0"/>
                    </a:p>
                  </a:txBody>
                  <a:tcPr/>
                </a:tc>
              </a:tr>
              <a:tr h="653550">
                <a:tc>
                  <a:txBody>
                    <a:bodyPr/>
                    <a:lstStyle/>
                    <a:p>
                      <a:r>
                        <a:rPr lang="ru-RU" dirty="0" smtClean="0"/>
                        <a:t>Труп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До 3 месяцев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50" name="Picture 2" descr="C:\Users\Ильинская\Desktop\Без названи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797152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03835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Ильинская\Desktop\3235444_145907396.pdf-4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04664"/>
            <a:ext cx="8208912" cy="5958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78083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80112" y="4372168"/>
            <a:ext cx="2725688" cy="1143000"/>
          </a:xfrm>
        </p:spPr>
        <p:txBody>
          <a:bodyPr/>
          <a:lstStyle/>
          <a:p>
            <a:r>
              <a:rPr lang="ru-RU" dirty="0" smtClean="0"/>
              <a:t>Споры</a:t>
            </a:r>
            <a:endParaRPr lang="ru-RU" dirty="0"/>
          </a:p>
        </p:txBody>
      </p:sp>
      <p:pic>
        <p:nvPicPr>
          <p:cNvPr id="4098" name="Picture 2" descr="C:\Users\Ильинская\Desktop\images (1)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88640"/>
            <a:ext cx="3985885" cy="2985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Users\Ильинская\Desktop\06.endospory-sennoj-palochk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068960"/>
            <a:ext cx="5328592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36941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861048"/>
            <a:ext cx="8568952" cy="1143000"/>
          </a:xfrm>
        </p:spPr>
        <p:txBody>
          <a:bodyPr/>
          <a:lstStyle/>
          <a:p>
            <a:pPr marL="0" indent="0" algn="l">
              <a:buNone/>
            </a:pPr>
            <a:r>
              <a:rPr lang="ru-RU" sz="2000" dirty="0"/>
              <a:t>Специализированные анабиотические формы: эндо- и </a:t>
            </a:r>
            <a:r>
              <a:rPr lang="ru-RU" sz="2000" dirty="0" err="1"/>
              <a:t>экзоспоры</a:t>
            </a:r>
            <a:r>
              <a:rPr lang="ru-RU" sz="2000" dirty="0"/>
              <a:t>, </a:t>
            </a:r>
            <a:r>
              <a:rPr lang="ru-RU" sz="2000" dirty="0" err="1"/>
              <a:t>миксоспоры</a:t>
            </a:r>
            <a:r>
              <a:rPr lang="ru-RU" sz="2000" dirty="0"/>
              <a:t>, </a:t>
            </a:r>
            <a:r>
              <a:rPr lang="ru-RU" sz="2000" dirty="0" smtClean="0"/>
              <a:t>цисты</a:t>
            </a:r>
            <a:br>
              <a:rPr lang="ru-RU" sz="2000" dirty="0" smtClean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Как у спорообразующих микроорганизмов (</a:t>
            </a:r>
            <a:r>
              <a:rPr lang="ru-RU" sz="2000" dirty="0" err="1"/>
              <a:t>Bacillus</a:t>
            </a:r>
            <a:r>
              <a:rPr lang="ru-RU" sz="2000" dirty="0"/>
              <a:t>) на фоне подавления спорообразования, так и у </a:t>
            </a:r>
            <a:r>
              <a:rPr lang="ru-RU" sz="2000" dirty="0" err="1"/>
              <a:t>споронеобразующих</a:t>
            </a:r>
            <a:r>
              <a:rPr lang="ru-RU" sz="2000" dirty="0"/>
              <a:t> (</a:t>
            </a:r>
            <a:r>
              <a:rPr lang="ru-RU" sz="2000" dirty="0" err="1"/>
              <a:t>Pseudomonas</a:t>
            </a:r>
            <a:r>
              <a:rPr lang="ru-RU" sz="2000" dirty="0"/>
              <a:t> </a:t>
            </a:r>
            <a:r>
              <a:rPr lang="ru-RU" sz="2000" dirty="0" err="1"/>
              <a:t>Micrococcus</a:t>
            </a:r>
            <a:r>
              <a:rPr lang="ru-RU" sz="2000" dirty="0"/>
              <a:t>, </a:t>
            </a:r>
            <a:r>
              <a:rPr lang="ru-RU" sz="2000" dirty="0" err="1"/>
              <a:t>Escherichia</a:t>
            </a:r>
            <a:r>
              <a:rPr lang="ru-RU" sz="2000" dirty="0"/>
              <a:t>) бактерий внеклеточные микробные метаболиты - индукторы анабиоза - вызывают образование </a:t>
            </a:r>
            <a:r>
              <a:rPr lang="ru-RU" sz="2000" dirty="0" smtClean="0"/>
              <a:t>рефрактерных клеток 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/>
              <a:t> 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pic>
        <p:nvPicPr>
          <p:cNvPr id="3074" name="Picture 2" descr="C:\Users\Ильинская\Desktop\images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4606" y="99396"/>
            <a:ext cx="4925865" cy="3689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1520" y="1268760"/>
            <a:ext cx="35283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Выход из анабиоза?</a:t>
            </a:r>
            <a:endParaRPr lang="ru-RU" sz="48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86024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Ильинская\Desktop\slide-27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026" y="332657"/>
            <a:ext cx="8449438" cy="6328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0305352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317</TotalTime>
  <Words>608</Words>
  <Application>Microsoft Office PowerPoint</Application>
  <PresentationFormat>Экран (4:3)</PresentationFormat>
  <Paragraphs>91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Воздушный поток</vt:lpstr>
      <vt:lpstr>Питание микроорганизмов</vt:lpstr>
      <vt:lpstr>Питательные вещества и элементы</vt:lpstr>
      <vt:lpstr>Мусорные пляжи</vt:lpstr>
      <vt:lpstr>Презентация PowerPoint</vt:lpstr>
      <vt:lpstr>Микроорганизмы деструкторы</vt:lpstr>
      <vt:lpstr>ТРАНСПОРТ</vt:lpstr>
      <vt:lpstr>Типы мембранного транспорта</vt:lpstr>
      <vt:lpstr>Ферменты</vt:lpstr>
      <vt:lpstr>Структура ферментов</vt:lpstr>
      <vt:lpstr>Классификация типов питания организмов</vt:lpstr>
      <vt:lpstr>(1) Голофиты и голозои</vt:lpstr>
      <vt:lpstr>Микроорганизмы – голофиты или голозои?</vt:lpstr>
      <vt:lpstr>(2) Трофность к углероду</vt:lpstr>
      <vt:lpstr>Возможности микроорганизмов в отношении питания</vt:lpstr>
      <vt:lpstr>(3) Матрица Львова</vt:lpstr>
      <vt:lpstr>Отношение к кислороду</vt:lpstr>
      <vt:lpstr>Выживаемость патогенных бактерий в почве</vt:lpstr>
      <vt:lpstr>Выживаемость Salmonella typhi  </vt:lpstr>
      <vt:lpstr>Презентация PowerPoint</vt:lpstr>
      <vt:lpstr>Споры</vt:lpstr>
      <vt:lpstr>Специализированные анабиотические формы: эндо- и экзоспоры, миксоспоры, цисты  Как у спорообразующих микроорганизмов (Bacillus) на фоне подавления спорообразования, так и у споронеобразующих (Pseudomonas Micrococcus, Escherichia) бактерий внеклеточные микробные метаболиты - индукторы анабиоза - вызывают образование рефрактерных клеток   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Ильинская</dc:creator>
  <cp:lastModifiedBy>Ильинская</cp:lastModifiedBy>
  <cp:revision>32</cp:revision>
  <dcterms:created xsi:type="dcterms:W3CDTF">2015-03-25T13:48:03Z</dcterms:created>
  <dcterms:modified xsi:type="dcterms:W3CDTF">2022-02-27T15:57:58Z</dcterms:modified>
</cp:coreProperties>
</file>