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1" r:id="rId4"/>
    <p:sldId id="265" r:id="rId5"/>
    <p:sldId id="266" r:id="rId6"/>
    <p:sldId id="267" r:id="rId7"/>
    <p:sldId id="262" r:id="rId8"/>
    <p:sldId id="268" r:id="rId9"/>
    <p:sldId id="263" r:id="rId10"/>
    <p:sldId id="269" r:id="rId11"/>
    <p:sldId id="264" r:id="rId12"/>
    <p:sldId id="270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429" autoAdjust="0"/>
  </p:normalViewPr>
  <p:slideViewPr>
    <p:cSldViewPr>
      <p:cViewPr varScale="1">
        <p:scale>
          <a:sx n="119" d="100"/>
          <a:sy n="119" d="100"/>
        </p:scale>
        <p:origin x="137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уважаемый Дмитри</a:t>
            </a:r>
            <a:r>
              <a:rPr lang="ru-RU" baseline="0" dirty="0"/>
              <a:t>й Альбертович</a:t>
            </a:r>
            <a:r>
              <a:rPr lang="ru-RU" dirty="0"/>
              <a:t>! Добрый день, коллеги.</a:t>
            </a:r>
          </a:p>
          <a:p>
            <a:r>
              <a:rPr lang="ru-RU" dirty="0"/>
              <a:t>Согласно поручению</a:t>
            </a:r>
            <a:r>
              <a:rPr lang="ru-RU" baseline="0" dirty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След. слайд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074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После</a:t>
            </a:r>
            <a:r>
              <a:rPr lang="ru-RU" baseline="0" dirty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  <a:p>
            <a:endParaRPr lang="ru-RU" baseline="0" dirty="0"/>
          </a:p>
          <a:p>
            <a:r>
              <a:rPr lang="ru-RU" baseline="0" dirty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3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Обращаю ваше внимание, что версию в сером цвете также предусмотрели.</a:t>
            </a:r>
            <a:endParaRPr lang="ru-RU" dirty="0"/>
          </a:p>
          <a:p>
            <a:endParaRPr lang="ru-RU" dirty="0"/>
          </a:p>
          <a:p>
            <a:r>
              <a:rPr lang="ru-RU" dirty="0"/>
              <a:t>След. Слайд.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227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  <a:defRPr/>
            </a:pPr>
            <a:r>
              <a:rPr lang="ru-RU" sz="1200" dirty="0">
                <a:latin typeface="PT Sans" panose="020B0503020203020204" pitchFamily="34" charset="-52"/>
              </a:rPr>
              <a:t>Перейдем ко второй категории предложений от подразделений.</a:t>
            </a:r>
          </a:p>
          <a:p>
            <a:pPr marL="0" lvl="0" indent="0">
              <a:buNone/>
              <a:defRPr/>
            </a:pPr>
            <a:r>
              <a:rPr lang="ru-RU" sz="1200" dirty="0">
                <a:latin typeface="PT Sans" panose="020B0503020203020204" pitchFamily="34" charset="-52"/>
              </a:rPr>
              <a:t>Исходя</a:t>
            </a:r>
            <a:r>
              <a:rPr lang="ru-RU" sz="1200" baseline="0" dirty="0">
                <a:latin typeface="PT Sans" panose="020B0503020203020204" pitchFamily="34" charset="-52"/>
              </a:rPr>
              <a:t> из запросов подразделений мы определили, что есть потребность в создании сопроводительных графических элементов таких как:</a:t>
            </a:r>
            <a:endParaRPr lang="ru-RU" sz="12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2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r>
              <a:rPr lang="ru-RU" sz="1200" dirty="0">
                <a:latin typeface="PT Sans" panose="020B0503020203020204" pitchFamily="34" charset="-52"/>
              </a:rPr>
              <a:t>Пиктограммы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>
                <a:latin typeface="PT Sans" panose="020B0503020203020204" pitchFamily="34" charset="-52"/>
              </a:rPr>
              <a:t>Представление предметных рейтингов</a:t>
            </a:r>
          </a:p>
          <a:p>
            <a:pPr marL="228600" lvl="0" indent="-228600">
              <a:buAutoNum type="arabicPeriod"/>
              <a:defRPr/>
            </a:pPr>
            <a:r>
              <a:rPr lang="ru-RU" sz="1200" dirty="0">
                <a:latin typeface="PT Sans" panose="020B0503020203020204" pitchFamily="34" charset="-52"/>
              </a:rPr>
              <a:t>Фотографии</a:t>
            </a:r>
            <a:endParaRPr lang="en-US" sz="1200" dirty="0">
              <a:latin typeface="PT Sans" panose="020B0503020203020204" pitchFamily="34" charset="-52"/>
            </a:endParaRPr>
          </a:p>
          <a:p>
            <a:pPr marL="0" indent="0">
              <a:buNone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На данном слайде представляем вам 3 вида пиктограмм, которые </a:t>
            </a:r>
            <a:r>
              <a:rPr lang="ru-RU" baseline="0" dirty="0" err="1"/>
              <a:t>отрисованы</a:t>
            </a:r>
            <a:r>
              <a:rPr lang="ru-RU" baseline="0" dirty="0"/>
              <a:t> в разных цветах, приемах графики и подойдут для разных стилей представления информации. В последующем мы разместим ссылку на архив пиктограмм на все случаи жизни.</a:t>
            </a:r>
          </a:p>
          <a:p>
            <a:pPr marL="0" indent="0">
              <a:buNone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След. слайд</a:t>
            </a:r>
          </a:p>
          <a:p>
            <a:pPr marL="228600" indent="-228600">
              <a:buAutoNum type="arabicParenR"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725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Также такие пиктограммы</a:t>
            </a:r>
            <a:r>
              <a:rPr lang="ru-RU" baseline="0" dirty="0"/>
              <a:t> могут быть использованы, как тематический паттерн, при создании текстового слайда. </a:t>
            </a:r>
            <a:r>
              <a:rPr lang="ru-RU" i="1" baseline="0" dirty="0"/>
              <a:t>(</a:t>
            </a:r>
            <a:r>
              <a:rPr lang="ru-RU" b="1" i="1" baseline="0" dirty="0"/>
              <a:t>пока не уверен нужен ли этот слайд</a:t>
            </a:r>
            <a:r>
              <a:rPr lang="ru-RU" i="1" baseline="0" dirty="0"/>
              <a:t>)</a:t>
            </a:r>
          </a:p>
          <a:p>
            <a:endParaRPr lang="ru-RU" i="1" baseline="0" dirty="0"/>
          </a:p>
          <a:p>
            <a:r>
              <a:rPr lang="ru-RU" i="0" baseline="0" dirty="0"/>
              <a:t>След слайд</a:t>
            </a:r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096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Используя</a:t>
            </a:r>
            <a:r>
              <a:rPr lang="ru-RU" baseline="0" dirty="0"/>
              <a:t> обновленные версии пиктограмм, у нас получились более лаконичные и строгие визуальные образы. Слайд с представлением информации об университете получился спокойным и на первое место вышла информация о позициях в рейтингах. Кстати, обратите внимание, что пиктограмма главного здания также присутствует.</a:t>
            </a:r>
          </a:p>
          <a:p>
            <a:endParaRPr lang="ru-RU" baseline="0" dirty="0"/>
          </a:p>
          <a:p>
            <a:r>
              <a:rPr lang="ru-RU" baseline="0" dirty="0"/>
              <a:t>Данный слайд мы рекомендуем использовать во всех презентациях, как внутреннего, так и внешнего назначения и приводить в нем только те показатели, которые связаны с вашим докладом. Количество показателей не должно превышать 6 штук, не включая рейтинги. Позиции в рейтингах же предлагаем демонстрировать только по профилю докладчика.</a:t>
            </a:r>
          </a:p>
          <a:p>
            <a:r>
              <a:rPr lang="ru-RU" baseline="0" dirty="0"/>
              <a:t>Как вы заметили на этом слайде позиции в рейтингах не дублируются на корешке. На остальных слайдах они будут присутствовать.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3193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796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Наши предложения,</a:t>
            </a:r>
            <a:r>
              <a:rPr lang="ru-RU" baseline="0" dirty="0"/>
              <a:t> которые в данный момент мы уже реализуем:</a:t>
            </a:r>
          </a:p>
          <a:p>
            <a:pPr marL="228600" indent="-228600">
              <a:buAutoNum type="arabicParenR"/>
            </a:pPr>
            <a:r>
              <a:rPr lang="ru-RU" baseline="0" dirty="0"/>
              <a:t>Создание фотобанка </a:t>
            </a:r>
            <a:r>
              <a:rPr lang="ru-RU" baseline="0" dirty="0" err="1"/>
              <a:t>имиджевых</a:t>
            </a:r>
            <a:r>
              <a:rPr lang="ru-RU" baseline="0" dirty="0"/>
              <a:t> фотографий университета. Конечно же без предложений со стороны руководителей нам сложно будет понимать полную потребность. С нашей стороны мы готовы привлекать к выполнению данной задачи фотографа.</a:t>
            </a:r>
          </a:p>
          <a:p>
            <a:pPr marL="228600" indent="-228600">
              <a:buAutoNum type="arabicParenR"/>
            </a:pPr>
            <a:r>
              <a:rPr lang="ru-RU" baseline="0" dirty="0"/>
              <a:t>Создание на официальном портале, на странице фирменной стилистики раздела, в который будут размещены и постоянно пополняться элементы фирменной стилистики, оформления, шрифты, пиктограммы, иконки и цветовые решения.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Спасибо за внимание! Готова выслушать предложения и комментарии.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590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EAElshina@kpfu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21" Type="http://schemas.openxmlformats.org/officeDocument/2006/relationships/image" Target="../media/image26.png"/><Relationship Id="rId34" Type="http://schemas.openxmlformats.org/officeDocument/2006/relationships/image" Target="../media/image3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3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29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32" Type="http://schemas.openxmlformats.org/officeDocument/2006/relationships/image" Target="../media/image37.png"/><Relationship Id="rId37" Type="http://schemas.openxmlformats.org/officeDocument/2006/relationships/image" Target="../media/image7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28" Type="http://schemas.openxmlformats.org/officeDocument/2006/relationships/image" Target="../media/image33.png"/><Relationship Id="rId36" Type="http://schemas.openxmlformats.org/officeDocument/2006/relationships/image" Target="../media/image6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31" Type="http://schemas.openxmlformats.org/officeDocument/2006/relationships/image" Target="../media/image36.png"/><Relationship Id="rId4" Type="http://schemas.openxmlformats.org/officeDocument/2006/relationships/image" Target="../media/image5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Relationship Id="rId35" Type="http://schemas.openxmlformats.org/officeDocument/2006/relationships/image" Target="../media/image40.png"/><Relationship Id="rId8" Type="http://schemas.openxmlformats.org/officeDocument/2006/relationships/image" Target="../media/image13.png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1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.png"/><Relationship Id="rId7" Type="http://schemas.openxmlformats.org/officeDocument/2006/relationships/image" Target="../media/image53.jpe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11" Type="http://schemas.openxmlformats.org/officeDocument/2006/relationships/image" Target="../media/image6.png"/><Relationship Id="rId5" Type="http://schemas.openxmlformats.org/officeDocument/2006/relationships/image" Target="../media/image51.jpeg"/><Relationship Id="rId10" Type="http://schemas.openxmlformats.org/officeDocument/2006/relationships/image" Target="../media/image56.png"/><Relationship Id="rId4" Type="http://schemas.openxmlformats.org/officeDocument/2006/relationships/image" Target="../media/image5.png"/><Relationship Id="rId9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3648" y="2372666"/>
            <a:ext cx="63367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</a:rPr>
              <a:t>РЕКОМЕНДАЦИИ ПО ИСПОЛЬЗОВАНИЮ ФИРМЕННОГО СТИЛЯ КАЗАНСКОГО ФЕДЕРАЛЬНОГО УНИВЕРСИТЕТА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  <a:cs typeface="Arial"/>
                <a:sym typeface="Arial"/>
              </a:rPr>
              <a:t>ПРИ СОСТАВЛЕНИИ ПРЕЗЕНТАЦИИ</a:t>
            </a:r>
          </a:p>
          <a:p>
            <a:pPr lvl="0" algn="ctr">
              <a:buClr>
                <a:srgbClr val="000000"/>
              </a:buClr>
              <a:buSzPts val="1100"/>
            </a:pPr>
            <a:endParaRPr lang="ru-RU" sz="2000" dirty="0">
              <a:solidFill>
                <a:schemeClr val="lt1"/>
              </a:solidFill>
              <a:latin typeface="PT Sans" panose="020B0503020203020204" pitchFamily="34" charset="-52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29CF49-BFAC-429C-A952-E43301A34B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390" y="483518"/>
            <a:ext cx="2749221" cy="112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824927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86007" y="732498"/>
            <a:ext cx="525658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РЕКОМЕНДАЦИИ ПО ИСПОЛЬЗОВАНИЮ ФИРМЕННОГО СТИЛЯ КАЗАНСКОГО ФЕДЕРАЛЬНОГО УНИВЕРСИТЕТА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ПРИ СОСТАВЛЕНИИ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86008" y="3212852"/>
            <a:ext cx="533446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Ельшина</a:t>
            </a: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 Елена Александровна</a:t>
            </a: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Директор Департамента по информационной политике</a:t>
            </a:r>
          </a:p>
          <a:p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  <a:hlinkClick r:id="rId3"/>
              </a:rPr>
              <a:t>EAElshina@kpfu.ru</a:t>
            </a:r>
            <a:endParaRPr lang="ru-RU" sz="12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+7 (843) 233 76 30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99288A-28EA-4333-A305-E315C8C40F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059582"/>
            <a:ext cx="1728192" cy="33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Рекомендации по использованию фирменного стиля при составлении презентаций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Оформление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7584" y="1995686"/>
            <a:ext cx="83164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ctr">
              <a:buAutoNum type="arabicPeriod"/>
              <a:defRPr/>
            </a:pPr>
            <a:r>
              <a:rPr lang="ru-RU" sz="1600" dirty="0">
                <a:latin typeface="PT Sans" panose="020B0503020203020204" pitchFamily="34" charset="-52"/>
              </a:rPr>
              <a:t>Увеличить пространство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827584" y="2427734"/>
            <a:ext cx="831641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Рекомендации по использованию фирменного стиля при составлении презентаций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Оформление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5061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6789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n-US" sz="800" b="0" dirty="0">
                <a:solidFill>
                  <a:schemeClr val="tx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tx1"/>
              </a:solidFill>
              <a:latin typeface="PT Sans" panose="020B0503020203020204" pitchFamily="34" charset="-52"/>
            </a:endParaRPr>
          </a:p>
          <a:p>
            <a:pPr lvl="0" algn="ctr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27584" y="1995686"/>
            <a:ext cx="83164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dirty="0">
                <a:latin typeface="PT Sans" panose="020B0503020203020204" pitchFamily="34" charset="-52"/>
              </a:rPr>
              <a:t>2. Серый цвет</a:t>
            </a:r>
          </a:p>
        </p:txBody>
      </p:sp>
      <p:cxnSp>
        <p:nvCxnSpPr>
          <p:cNvPr id="19" name="Прямая со стрелкой 18"/>
          <p:cNvCxnSpPr>
            <a:stCxn id="12" idx="2"/>
          </p:cNvCxnSpPr>
          <p:nvPr/>
        </p:nvCxnSpPr>
        <p:spPr>
          <a:xfrm flipH="1">
            <a:off x="539792" y="2334240"/>
            <a:ext cx="4446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8A289C4-5314-4BCB-BC4D-E52E1522124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E3EBD0F-17AB-4534-8A31-EC64DB0909E7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tx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tx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tx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tx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tx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tx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tx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84649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899592" y="48924"/>
            <a:ext cx="734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Рекомендации по использованию фирменного стиля</a:t>
            </a:r>
          </a:p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при составлении презентаций</a:t>
            </a:r>
          </a:p>
          <a:p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Оформление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4584" y="2164963"/>
            <a:ext cx="91485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dirty="0">
                <a:latin typeface="PT Sans" panose="020B0503020203020204" pitchFamily="34" charset="-52"/>
              </a:rPr>
              <a:t>3. Горизонтальный формат</a:t>
            </a:r>
          </a:p>
        </p:txBody>
      </p:sp>
      <p:cxnSp>
        <p:nvCxnSpPr>
          <p:cNvPr id="14" name="Прямая со стрелкой 13"/>
          <p:cNvCxnSpPr>
            <a:stCxn id="12" idx="0"/>
            <a:endCxn id="5" idx="2"/>
          </p:cNvCxnSpPr>
          <p:nvPr/>
        </p:nvCxnSpPr>
        <p:spPr>
          <a:xfrm flipV="1">
            <a:off x="4569708" y="834588"/>
            <a:ext cx="2292" cy="13303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15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0"/>
            <a:ext cx="9144000" cy="83458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99592" y="48924"/>
            <a:ext cx="734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Рекомендации по использованию фирменного стиля</a:t>
            </a:r>
          </a:p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при составлении презентаций</a:t>
            </a:r>
          </a:p>
          <a:p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Оформление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rgbClr val="00549F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lang="ru-RU" sz="800" b="0" kern="0" dirty="0">
                <a:solidFill>
                  <a:srgbClr val="00549F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rgbClr val="00549F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rgbClr val="00549F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rgbClr val="00549F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rgbClr val="00549F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rgbClr val="00549F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rgbClr val="00549F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rgbClr val="00549F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rgbClr val="00549F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rgbClr val="00549F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4584" y="2164963"/>
            <a:ext cx="91485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dirty="0">
                <a:latin typeface="PT Sans" panose="020B0503020203020204" pitchFamily="34" charset="-52"/>
              </a:rPr>
              <a:t>3. Горизонтальный формат в сером цвете</a:t>
            </a:r>
          </a:p>
        </p:txBody>
      </p:sp>
      <p:cxnSp>
        <p:nvCxnSpPr>
          <p:cNvPr id="12" name="Прямая со стрелкой 11"/>
          <p:cNvCxnSpPr>
            <a:stCxn id="11" idx="0"/>
          </p:cNvCxnSpPr>
          <p:nvPr/>
        </p:nvCxnSpPr>
        <p:spPr>
          <a:xfrm flipV="1">
            <a:off x="4569708" y="834588"/>
            <a:ext cx="2292" cy="13303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4D13E39-9BC2-45BE-926A-638D38CCFD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69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Рекомендации по использованию фирменного стиля при составлении презентаций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Элементы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27584" y="987574"/>
            <a:ext cx="83164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dirty="0">
                <a:latin typeface="PT Sans" panose="020B0503020203020204" pitchFamily="34" charset="-52"/>
              </a:rPr>
              <a:t>Пиктограммы</a:t>
            </a:r>
          </a:p>
        </p:txBody>
      </p:sp>
      <p:pic>
        <p:nvPicPr>
          <p:cNvPr id="2050" name="Picture 2" descr="C:\Users\MSShafigullin\Desktop\2020\Презентация КФУ\Пиктограммы и иконки\1772879-school-and-education\1772879-school-and-education\png\036-astronomy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524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SShafigullin\Desktop\2020\Презентация КФУ\Пиктограммы и иконки\1772879-school-and-education\1772879-school-and-education\png\001-audi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484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MSShafigullin\Desktop\2020\Презентация КФУ\Пиктограммы и иконки\1772879-school-and-education\1772879-school-and-education\png\003-backpack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404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SShafigullin\Desktop\2020\Презентация КФУ\Пиктограммы и иконки\1772879-school-and-education\1772879-school-and-education\png\004-book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316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MSShafigullin\Desktop\2020\Презентация КФУ\Пиктограммы и иконки\1772879-school-and-education\1772879-school-and-education\png\005-book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228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MSShafigullin\Desktop\2020\Презентация КФУ\Пиктограммы и иконки\1772879-school-and-education\1772879-school-and-education\png\006-ba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376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MSShafigullin\Desktop\2020\Презентация КФУ\Пиктограммы и иконки\1772879-school-and-education\1772879-school-and-education\png\008-chat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060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MSShafigullin\Desktop\2020\Презентация КФУ\Пиктограммы и иконки\1772879-school-and-education\1772879-school-and-education\png\009-archiv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980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MSShafigullin\Desktop\2020\Презентация КФУ\Пиктограммы и иконки\1772879-school-and-education\1772879-school-and-education\png\012-award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900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MSShafigullin\Desktop\2020\Презентация КФУ\Пиктограммы и иконки\1772879-school-and-education\1772879-school-and-education\png\017-business and finance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780" y="163564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MSShafigullin\Desktop\2020\Презентация КФУ\Пиктограммы и иконки\1772916-school-and-education\1772916-school-and-education\png\017-business and finance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780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:\Users\MSShafigullin\Desktop\2020\Презентация КФУ\Пиктограммы и иконки\1772916-school-and-education\1772916-school-and-education\png\001-audio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480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C:\Users\MSShafigullin\Desktop\2020\Презентация КФУ\Пиктограммы и иконки\1772916-school-and-education\1772916-school-and-education\png\003-backpack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404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:\Users\MSShafigullin\Desktop\2020\Презентация КФУ\Пиктограммы и иконки\1772916-school-and-education\1772916-school-and-education\png\004-book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316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C:\Users\MSShafigullin\Desktop\2020\Презентация КФУ\Пиктограммы и иконки\1772916-school-and-education\1772916-school-and-education\png\005-book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228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C:\Users\MSShafigullin\Desktop\2020\Презентация КФУ\Пиктограммы и иконки\1772916-school-and-education\1772916-school-and-education\png\006-bag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376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C:\Users\MSShafigullin\Desktop\2020\Презентация КФУ\Пиктограммы и иконки\1772916-school-and-education\1772916-school-and-education\png\008-chat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446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C:\Users\MSShafigullin\Desktop\2020\Презентация КФУ\Пиктограммы и иконки\1772916-school-and-education\1772916-school-and-education\png\009-archive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980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C:\Users\MSShafigullin\Desktop\2020\Презентация КФУ\Пиктограммы и иконки\1772916-school-and-education\1772916-school-and-education\png\012-award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760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C:\Users\MSShafigullin\Desktop\2020\Презентация КФУ\Пиктограммы и иконки\1772978-school-and-education\1772978-school-and-education\png\017-business and finance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780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C:\Users\MSShafigullin\Desktop\2020\Презентация КФУ\Пиктограммы и иконки\1772978-school-and-education\1772978-school-and-education\png\001-audio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480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Picture 25" descr="C:\Users\MSShafigullin\Desktop\2020\Презентация КФУ\Пиктограммы и иконки\1772978-school-and-education\1772978-school-and-education\png\003-backpack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404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C:\Users\MSShafigullin\Desktop\2020\Презентация КФУ\Пиктограммы и иконки\1772978-school-and-education\1772978-school-and-education\png\004-book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316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5" name="Picture 27" descr="C:\Users\MSShafigullin\Desktop\2020\Презентация КФУ\Пиктограммы и иконки\1772978-school-and-education\1772978-school-and-education\png\005-book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228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C:\Users\MSShafigullin\Desktop\2020\Презентация КФУ\Пиктограммы и иконки\1772978-school-and-education\1772978-school-and-education\png\006-bag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376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29" descr="C:\Users\MSShafigullin\Desktop\2020\Презентация КФУ\Пиктограммы и иконки\1772978-school-and-education\1772978-school-and-education\png\008-chat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446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C:\Users\MSShafigullin\Desktop\2020\Презентация КФУ\Пиктограммы и иконки\1772978-school-and-education\1772978-school-and-education\png\009-archive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980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1" descr="C:\Users\MSShafigullin\Desktop\2020\Презентация КФУ\Пиктограммы и иконки\1772978-school-and-education\1772978-school-and-education\png\012-award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900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C:\Users\MSShafigullin\Desktop\2020\Презентация КФУ\Пиктограммы и иконки\1772916-school-and-education\1772916-school-and-education\png\036-astronomy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524" y="234598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1" name="Picture 33" descr="C:\Users\MSShafigullin\Desktop\2020\Презентация КФУ\Пиктограммы и иконки\1772978-school-and-education\1772978-school-and-education\png\036-astronomy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524" y="304422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C:\Users\MSShafigullin\Downloads\1-01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140" y="3411296"/>
            <a:ext cx="3481751" cy="168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52701A4-CF07-4E54-B14D-A8D0B9567291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CA9088D-B458-40A0-8C4F-184424AFFB13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86727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Рекомендации по использованию фирменного стиля при составлении презентаций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Элементы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2932" y="2402473"/>
            <a:ext cx="46326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1600" dirty="0">
                <a:latin typeface="PT Sans" panose="020B0503020203020204" pitchFamily="34" charset="-52"/>
              </a:rPr>
              <a:t>Пиктограмма, как паттерн</a:t>
            </a:r>
            <a:r>
              <a:rPr lang="en-US" sz="1600" dirty="0">
                <a:latin typeface="PT Sans" panose="020B0503020203020204" pitchFamily="34" charset="-52"/>
              </a:rPr>
              <a:t> </a:t>
            </a:r>
            <a:r>
              <a:rPr lang="ru-RU" sz="1600" dirty="0">
                <a:latin typeface="PT Sans" panose="020B0503020203020204" pitchFamily="34" charset="-52"/>
              </a:rPr>
              <a:t>для абстрактного фона</a:t>
            </a:r>
          </a:p>
        </p:txBody>
      </p:sp>
      <p:pic>
        <p:nvPicPr>
          <p:cNvPr id="3076" name="Picture 4" descr="C:\Users\MSShafigullin\Desktop\2020\Презентация КФУ\Пиктограммы и иконки\1772916-school-and-education\1772916-school-and-education\png\036-astronomy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705600" y="133350"/>
            <a:ext cx="24384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B3758C0-3B65-4B6D-8CDA-D19D737FE3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C62A2E6-4A28-4695-A15E-D9DE60637F4F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97207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Рекомендации по использованию фирменного стиля при составлении презентаций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Предметный рейтинг – открывающий слайд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933496" y="987574"/>
            <a:ext cx="10182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800" dirty="0">
                <a:latin typeface="PT Sans" panose="020B0503020203020204" pitchFamily="34" charset="-52"/>
              </a:rPr>
              <a:t>Education</a:t>
            </a:r>
          </a:p>
          <a:p>
            <a:pPr lvl="0">
              <a:defRPr/>
            </a:pPr>
            <a:r>
              <a:rPr lang="en-US" dirty="0">
                <a:latin typeface="PT Sans" panose="020B0503020203020204" pitchFamily="34" charset="-52"/>
              </a:rPr>
              <a:t>126-150</a:t>
            </a:r>
            <a:endParaRPr lang="ru-RU" dirty="0"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lang="en-US" dirty="0">
                <a:latin typeface="PT Sans" panose="020B0503020203020204" pitchFamily="34" charset="-52"/>
              </a:rPr>
              <a:t>2-3</a:t>
            </a:r>
          </a:p>
        </p:txBody>
      </p:sp>
      <p:pic>
        <p:nvPicPr>
          <p:cNvPr id="14" name="Picture 13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784" y="1045553"/>
            <a:ext cx="776597" cy="77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C:\Users\MSShafigullin\Desktop\2020\Презентация КФУ\THE 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75493"/>
            <a:ext cx="1584176" cy="51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470355" y="1110685"/>
            <a:ext cx="659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401</a:t>
            </a:r>
            <a:endParaRPr lang="ru-RU" sz="1800" b="0" dirty="0">
              <a:solidFill>
                <a:schemeClr val="tx1"/>
              </a:solidFill>
              <a:latin typeface="PT Sans" panose="020B0503020203020204" pitchFamily="34" charset="-5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1800" b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66152" y="1110684"/>
            <a:ext cx="1311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8</a:t>
            </a:r>
            <a:r>
              <a:rPr lang="ru-RU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01-</a:t>
            </a:r>
            <a:r>
              <a:rPr lang="en-US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10</a:t>
            </a:r>
            <a:r>
              <a:rPr lang="ru-RU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PT Sans" panose="020B0503020203020204" pitchFamily="34" charset="-52"/>
              </a:rPr>
              <a:t>12-15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129837" y="987575"/>
            <a:ext cx="6190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800" dirty="0">
                <a:latin typeface="PT Sans" panose="020B0503020203020204" pitchFamily="34" charset="-52"/>
              </a:rPr>
              <a:t>Education</a:t>
            </a:r>
          </a:p>
          <a:p>
            <a:pPr lvl="0">
              <a:defRPr/>
            </a:pPr>
            <a:r>
              <a:rPr lang="en-US" dirty="0">
                <a:latin typeface="PT Sans" panose="020B0503020203020204" pitchFamily="34" charset="-52"/>
              </a:rPr>
              <a:t>89</a:t>
            </a:r>
            <a:endParaRPr lang="ru-RU" dirty="0"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lang="en-US" kern="0" dirty="0">
                <a:latin typeface="PT Sans" panose="020B0503020203020204" pitchFamily="34" charset="-52"/>
              </a:rPr>
              <a:t>2</a:t>
            </a:r>
            <a:endParaRPr lang="en-US" dirty="0">
              <a:latin typeface="PT Sans" panose="020B0503020203020204" pitchFamily="34" charset="-52"/>
            </a:endParaRPr>
          </a:p>
        </p:txBody>
      </p:sp>
      <p:pic>
        <p:nvPicPr>
          <p:cNvPr id="19" name="Picture 2" descr="C:\Users\MSShafigullin\Downloads\1-0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47411"/>
            <a:ext cx="1557456" cy="75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184906" y="2882538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Второй </a:t>
            </a:r>
            <a:r>
              <a:rPr lang="ru-RU" sz="800" b="1" dirty="0">
                <a:latin typeface="PT Sans" panose="020B0503020203020204" pitchFamily="34" charset="-52"/>
              </a:rPr>
              <a:t>старейший</a:t>
            </a:r>
          </a:p>
          <a:p>
            <a:pPr algn="ctr"/>
            <a:r>
              <a:rPr lang="ru-RU" sz="800" dirty="0">
                <a:latin typeface="PT Sans" panose="020B0503020203020204" pitchFamily="34" charset="-52"/>
              </a:rPr>
              <a:t>университет в России</a:t>
            </a:r>
            <a:endParaRPr lang="en-US" sz="800" dirty="0">
              <a:latin typeface="PT Sans" panose="020B0503020203020204" pitchFamily="34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995936" y="2882538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Сотрудничество с </a:t>
            </a:r>
            <a:r>
              <a:rPr lang="ru-RU" sz="800" b="1" dirty="0">
                <a:latin typeface="PT Sans" panose="020B0503020203020204" pitchFamily="34" charset="-52"/>
              </a:rPr>
              <a:t>407</a:t>
            </a:r>
            <a:r>
              <a:rPr lang="ru-RU" sz="800" dirty="0">
                <a:latin typeface="PT Sans" panose="020B0503020203020204" pitchFamily="34" charset="-52"/>
              </a:rPr>
              <a:t> ведущими</a:t>
            </a:r>
          </a:p>
          <a:p>
            <a:pPr algn="ctr"/>
            <a:r>
              <a:rPr lang="ru-RU" sz="800" dirty="0">
                <a:latin typeface="PT Sans" panose="020B0503020203020204" pitchFamily="34" charset="-52"/>
              </a:rPr>
              <a:t>университетами из </a:t>
            </a:r>
            <a:r>
              <a:rPr lang="ru-RU" sz="800" b="1" dirty="0">
                <a:latin typeface="PT Sans" panose="020B0503020203020204" pitchFamily="34" charset="-52"/>
              </a:rPr>
              <a:t>70</a:t>
            </a:r>
            <a:r>
              <a:rPr lang="ru-RU" sz="800" dirty="0">
                <a:latin typeface="PT Sans" panose="020B0503020203020204" pitchFamily="34" charset="-52"/>
              </a:rPr>
              <a:t> стран мира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410686" y="2882538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latin typeface="PT Sans" panose="020B0503020203020204" pitchFamily="34" charset="-52"/>
              </a:rPr>
              <a:t>415</a:t>
            </a:r>
          </a:p>
          <a:p>
            <a:pPr algn="ctr"/>
            <a:r>
              <a:rPr lang="ru-RU" sz="800" dirty="0">
                <a:latin typeface="PT Sans" panose="020B0503020203020204" pitchFamily="34" charset="-52"/>
              </a:rPr>
              <a:t>учебных лабораторий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184906" y="4151394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Численность иностранных</a:t>
            </a:r>
          </a:p>
          <a:p>
            <a:pPr algn="ctr"/>
            <a:r>
              <a:rPr lang="ru-RU" sz="800" dirty="0">
                <a:latin typeface="PT Sans" panose="020B0503020203020204" pitchFamily="34" charset="-52"/>
              </a:rPr>
              <a:t>студентов – </a:t>
            </a:r>
            <a:r>
              <a:rPr lang="ru-RU" sz="800" b="1" dirty="0">
                <a:latin typeface="PT Sans" panose="020B0503020203020204" pitchFamily="34" charset="-52"/>
              </a:rPr>
              <a:t>9 600 </a:t>
            </a:r>
            <a:r>
              <a:rPr lang="ru-RU" sz="800" dirty="0">
                <a:latin typeface="PT Sans" panose="020B0503020203020204" pitchFamily="34" charset="-52"/>
              </a:rPr>
              <a:t>человек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995936" y="4151394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Общий контингент обучающихся</a:t>
            </a:r>
          </a:p>
          <a:p>
            <a:pPr algn="ctr"/>
            <a:r>
              <a:rPr lang="ru-RU" sz="800" dirty="0">
                <a:latin typeface="PT Sans" panose="020B0503020203020204" pitchFamily="34" charset="-52"/>
              </a:rPr>
              <a:t>более </a:t>
            </a:r>
            <a:r>
              <a:rPr lang="ru-RU" sz="800" b="1" dirty="0">
                <a:latin typeface="PT Sans" panose="020B0503020203020204" pitchFamily="34" charset="-52"/>
              </a:rPr>
              <a:t>47 000 </a:t>
            </a:r>
            <a:r>
              <a:rPr lang="ru-RU" sz="800" dirty="0">
                <a:latin typeface="PT Sans" panose="020B0503020203020204" pitchFamily="34" charset="-52"/>
              </a:rPr>
              <a:t>человек</a:t>
            </a:r>
          </a:p>
        </p:txBody>
      </p:sp>
      <p:pic>
        <p:nvPicPr>
          <p:cNvPr id="28" name="Picture 4" descr="C:\Users\MSShafigullin\Desktop\2020\Презентация КФУ\Пиктограммы и иконки\1772879-school-and-education\1772879-school-and-education\png\022-concep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11" y="2342538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7" descr="C:\Users\MSShafigullin\Desktop\2020\Презентация КФУ\Пиктограммы и иконки\1772879-school-and-education\1772879-school-and-education\png\018-diplom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429" y="362235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C:\Users\MSShafigullin\Desktop\2020\Презентация КФУ\Пиктограммы и иконки\1772879-school-and-education\1772879-school-and-education\png\016-educatio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726" y="362235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6410686" y="4151394"/>
            <a:ext cx="2426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latin typeface="PT Sans" panose="020B0503020203020204" pitchFamily="34" charset="-52"/>
              </a:rPr>
              <a:t>9054 </a:t>
            </a:r>
            <a:r>
              <a:rPr lang="ru-RU" sz="800" dirty="0">
                <a:latin typeface="PT Sans" panose="020B0503020203020204" pitchFamily="34" charset="-52"/>
              </a:rPr>
              <a:t>общий</a:t>
            </a:r>
          </a:p>
          <a:p>
            <a:pPr algn="ctr"/>
            <a:r>
              <a:rPr lang="ru-RU" sz="800" dirty="0">
                <a:latin typeface="PT Sans" panose="020B0503020203020204" pitchFamily="34" charset="-52"/>
              </a:rPr>
              <a:t>контингент сотрудников</a:t>
            </a:r>
          </a:p>
        </p:txBody>
      </p:sp>
      <p:pic>
        <p:nvPicPr>
          <p:cNvPr id="1026" name="Picture 2" descr="C:\Users\MSShafigullin\Desktop\2020\Презентация КФУ\Пиктограммы и иконки\2343944-navigation-and-map\2343944-navigation-and-map\png\003-globa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429" y="2342538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MSShafigullin\Desktop\2020\Презентация КФУ\Пиктограммы и иконки\2693495-business-and-finance\2693495-business-and-finance\png\010-management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11" y="362235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MSShafigullin\Desktop\2020\5+\5+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906" y="1175493"/>
            <a:ext cx="1227163" cy="55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441C7E2-0D2C-49E0-8EB0-37765F3135F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848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Рекомендации по использованию фирменного стиля при составлении презентаций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Предметный рейтинг – открывающий слайд</a:t>
            </a:r>
          </a:p>
        </p:txBody>
      </p:sp>
      <p:pic>
        <p:nvPicPr>
          <p:cNvPr id="8" name="Picture 13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803453"/>
            <a:ext cx="776597" cy="77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C:\Users\MSShafigullin\Desktop\2020\Презентация КФУ\THE 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604" y="933394"/>
            <a:ext cx="1584176" cy="51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43701" y="868586"/>
            <a:ext cx="1311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8</a:t>
            </a:r>
            <a:r>
              <a:rPr lang="ru-RU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01-</a:t>
            </a:r>
            <a:r>
              <a:rPr lang="en-US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10</a:t>
            </a:r>
            <a:r>
              <a:rPr lang="ru-RU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kern="0" dirty="0">
                <a:solidFill>
                  <a:schemeClr val="tx1"/>
                </a:solidFill>
                <a:latin typeface="PT Sans" panose="020B0503020203020204" pitchFamily="34" charset="-52"/>
              </a:rPr>
              <a:t>12-15</a:t>
            </a:r>
            <a:endParaRPr kumimoji="0" lang="en-US" sz="1800" b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43608" y="1974005"/>
            <a:ext cx="20162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PT Sans" panose="020B0503020203020204" pitchFamily="34" charset="-52"/>
              </a:rPr>
              <a:t>Гуманитарные науки и искусства 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Социальные науки и управление 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Естественные науки </a:t>
            </a:r>
          </a:p>
          <a:p>
            <a:r>
              <a:rPr lang="en-US" sz="1000" dirty="0">
                <a:latin typeface="PT Sans" panose="020B0503020203020204" pitchFamily="34" charset="-52"/>
              </a:rPr>
              <a:t>Лингвистика</a:t>
            </a:r>
            <a:endParaRPr lang="ru-RU" sz="1000" dirty="0">
              <a:latin typeface="PT Sans" panose="020B0503020203020204" pitchFamily="34" charset="-52"/>
            </a:endParaRPr>
          </a:p>
          <a:p>
            <a:r>
              <a:rPr lang="en-US" sz="1000" dirty="0" err="1">
                <a:latin typeface="PT Sans" panose="020B0503020203020204" pitchFamily="34" charset="-52"/>
              </a:rPr>
              <a:t>Образовани</a:t>
            </a:r>
            <a:r>
              <a:rPr lang="ru-RU" sz="1000" dirty="0">
                <a:latin typeface="PT Sans" panose="020B0503020203020204" pitchFamily="34" charset="-52"/>
              </a:rPr>
              <a:t>е</a:t>
            </a:r>
          </a:p>
          <a:p>
            <a:r>
              <a:rPr lang="en-US" sz="1000" dirty="0">
                <a:latin typeface="PT Sans" panose="020B0503020203020204" pitchFamily="34" charset="-52"/>
              </a:rPr>
              <a:t>Экономика и </a:t>
            </a:r>
            <a:r>
              <a:rPr lang="en-US" sz="1000" dirty="0" err="1">
                <a:latin typeface="PT Sans" panose="020B0503020203020204" pitchFamily="34" charset="-52"/>
              </a:rPr>
              <a:t>эконометрика</a:t>
            </a:r>
            <a:r>
              <a:rPr lang="en-US" sz="1000" dirty="0">
                <a:latin typeface="PT Sans" panose="020B0503020203020204" pitchFamily="34" charset="-52"/>
              </a:rPr>
              <a:t> </a:t>
            </a:r>
            <a:endParaRPr lang="ru-RU" sz="1000" dirty="0">
              <a:latin typeface="PT Sans" panose="020B0503020203020204" pitchFamily="34" charset="-52"/>
            </a:endParaRPr>
          </a:p>
          <a:p>
            <a:r>
              <a:rPr lang="en-US" sz="1000" dirty="0">
                <a:latin typeface="PT Sans" panose="020B0503020203020204" pitchFamily="34" charset="-52"/>
              </a:rPr>
              <a:t>Физика и астрономия </a:t>
            </a:r>
            <a:endParaRPr lang="ru-RU" sz="1000" dirty="0">
              <a:latin typeface="PT Sans" panose="020B0503020203020204" pitchFamily="34" charset="-52"/>
            </a:endParaRPr>
          </a:p>
          <a:p>
            <a:r>
              <a:rPr lang="en-US" sz="1000" dirty="0">
                <a:latin typeface="PT Sans" panose="020B0503020203020204" pitchFamily="34" charset="-52"/>
              </a:rPr>
              <a:t>Химия</a:t>
            </a:r>
            <a:endParaRPr lang="ru-RU" sz="1000" dirty="0">
              <a:latin typeface="PT Sans" panose="020B0503020203020204" pitchFamily="34" charset="-52"/>
            </a:endParaRPr>
          </a:p>
          <a:p>
            <a:r>
              <a:rPr lang="en-US" sz="1000" dirty="0">
                <a:latin typeface="PT Sans" panose="020B0503020203020204" pitchFamily="34" charset="-52"/>
              </a:rPr>
              <a:t>Математика</a:t>
            </a:r>
            <a:endParaRPr lang="ru-RU" sz="1000" dirty="0">
              <a:latin typeface="PT Sans" panose="020B0503020203020204" pitchFamily="34" charset="-52"/>
            </a:endParaRPr>
          </a:p>
          <a:p>
            <a:r>
              <a:rPr lang="ru-RU" sz="1000" dirty="0">
                <a:latin typeface="PT Sans" panose="020B0503020203020204" pitchFamily="34" charset="-52"/>
              </a:rPr>
              <a:t>Химические технологии 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Биологические науки 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Нефтегазовое дело </a:t>
            </a:r>
            <a:endParaRPr lang="en-US" sz="1000" dirty="0">
              <a:latin typeface="PT Sans" panose="020B0503020203020204" pitchFamily="34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158588" y="1974005"/>
            <a:ext cx="6911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PT Sans" panose="020B0503020203020204" pitchFamily="34" charset="-52"/>
              </a:rPr>
              <a:t>4</a:t>
            </a:r>
            <a:r>
              <a:rPr lang="en-US" sz="1000" dirty="0">
                <a:latin typeface="PT Sans" panose="020B0503020203020204" pitchFamily="34" charset="-52"/>
              </a:rPr>
              <a:t>01-</a:t>
            </a:r>
            <a:r>
              <a:rPr lang="ru-RU" sz="1000" dirty="0">
                <a:latin typeface="PT Sans" panose="020B0503020203020204" pitchFamily="34" charset="-52"/>
              </a:rPr>
              <a:t>5</a:t>
            </a:r>
            <a:r>
              <a:rPr lang="en-US" sz="1000" dirty="0">
                <a:latin typeface="PT Sans" panose="020B0503020203020204" pitchFamily="34" charset="-52"/>
              </a:rPr>
              <a:t>00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5</a:t>
            </a:r>
            <a:r>
              <a:rPr lang="en-US" sz="1000" dirty="0">
                <a:latin typeface="PT Sans" panose="020B0503020203020204" pitchFamily="34" charset="-52"/>
              </a:rPr>
              <a:t>01-</a:t>
            </a:r>
            <a:r>
              <a:rPr lang="ru-RU" sz="1000" dirty="0">
                <a:latin typeface="PT Sans" panose="020B0503020203020204" pitchFamily="34" charset="-52"/>
              </a:rPr>
              <a:t>6</a:t>
            </a:r>
            <a:r>
              <a:rPr lang="en-US" sz="1000" dirty="0">
                <a:latin typeface="PT Sans" panose="020B0503020203020204" pitchFamily="34" charset="-52"/>
              </a:rPr>
              <a:t>00</a:t>
            </a:r>
            <a:endParaRPr lang="ru-RU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601-800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126</a:t>
            </a:r>
            <a:r>
              <a:rPr lang="en-US" sz="1000" dirty="0">
                <a:latin typeface="PT Sans" panose="020B0503020203020204" pitchFamily="34" charset="-52"/>
              </a:rPr>
              <a:t>-15</a:t>
            </a:r>
            <a:r>
              <a:rPr lang="ru-RU" sz="1000" dirty="0">
                <a:latin typeface="PT Sans" panose="020B0503020203020204" pitchFamily="34" charset="-52"/>
              </a:rPr>
              <a:t>0</a:t>
            </a: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601</a:t>
            </a:r>
            <a:r>
              <a:rPr lang="ru-RU" sz="1000" dirty="0">
                <a:latin typeface="PT Sans" panose="020B0503020203020204" pitchFamily="34" charset="-52"/>
              </a:rPr>
              <a:t>-800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501-600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5</a:t>
            </a:r>
            <a:r>
              <a:rPr lang="en-US" sz="1000" dirty="0">
                <a:latin typeface="PT Sans" panose="020B0503020203020204" pitchFamily="34" charset="-52"/>
              </a:rPr>
              <a:t>01-</a:t>
            </a:r>
            <a:r>
              <a:rPr lang="ru-RU" sz="1000" dirty="0">
                <a:latin typeface="PT Sans" panose="020B0503020203020204" pitchFamily="34" charset="-52"/>
              </a:rPr>
              <a:t>6</a:t>
            </a:r>
            <a:r>
              <a:rPr lang="en-US" sz="1000" dirty="0">
                <a:latin typeface="PT Sans" panose="020B0503020203020204" pitchFamily="34" charset="-52"/>
              </a:rPr>
              <a:t>00</a:t>
            </a:r>
            <a:endParaRPr lang="ru-RU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6</a:t>
            </a:r>
            <a:r>
              <a:rPr lang="en-US" sz="1000" dirty="0">
                <a:latin typeface="PT Sans" panose="020B0503020203020204" pitchFamily="34" charset="-52"/>
              </a:rPr>
              <a:t>01-</a:t>
            </a:r>
            <a:r>
              <a:rPr lang="ru-RU" sz="1000" dirty="0">
                <a:latin typeface="PT Sans" panose="020B0503020203020204" pitchFamily="34" charset="-52"/>
              </a:rPr>
              <a:t>8</a:t>
            </a:r>
            <a:r>
              <a:rPr lang="en-US" sz="1000" dirty="0">
                <a:latin typeface="PT Sans" panose="020B0503020203020204" pitchFamily="34" charset="-52"/>
              </a:rPr>
              <a:t>00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750949" y="1974005"/>
            <a:ext cx="6911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PT Sans" panose="020B0503020203020204" pitchFamily="34" charset="-52"/>
              </a:rPr>
              <a:t>7</a:t>
            </a: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10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9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6-8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2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12-14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10-14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1</a:t>
            </a:r>
            <a:r>
              <a:rPr lang="ru-RU" sz="1000" dirty="0">
                <a:latin typeface="PT Sans" panose="020B0503020203020204" pitchFamily="34" charset="-52"/>
              </a:rPr>
              <a:t>1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9</a:t>
            </a:r>
            <a:r>
              <a:rPr lang="ru-RU" sz="1000" dirty="0">
                <a:latin typeface="PT Sans" panose="020B0503020203020204" pitchFamily="34" charset="-52"/>
              </a:rPr>
              <a:t>-11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10-11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6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84301" y="868586"/>
            <a:ext cx="1311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dirty="0">
                <a:solidFill>
                  <a:schemeClr val="tx1"/>
                </a:solidFill>
                <a:latin typeface="PT Sans" panose="020B0503020203020204" pitchFamily="34" charset="-52"/>
              </a:rPr>
              <a:t>401</a:t>
            </a:r>
            <a:endParaRPr lang="ru-RU" sz="1800" b="0" dirty="0">
              <a:solidFill>
                <a:schemeClr val="tx1"/>
              </a:solidFill>
              <a:latin typeface="PT Sans" panose="020B0503020203020204" pitchFamily="34" charset="-5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0" kern="0" dirty="0">
                <a:solidFill>
                  <a:schemeClr val="tx1"/>
                </a:solidFill>
                <a:latin typeface="PT Sans" panose="020B0503020203020204" pitchFamily="34" charset="-52"/>
              </a:rPr>
              <a:t>5</a:t>
            </a:r>
            <a:endParaRPr kumimoji="0" lang="en-US" sz="1800" b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998348" y="1974005"/>
            <a:ext cx="21602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PT Sans" panose="020B0503020203020204" pitchFamily="34" charset="-52"/>
              </a:rPr>
              <a:t>Гуманитарные науки и искусства 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Инженерные науки и технологии Социальные науки </a:t>
            </a:r>
          </a:p>
          <a:p>
            <a:r>
              <a:rPr lang="en-US" sz="1000" dirty="0">
                <a:latin typeface="PT Sans" panose="020B0503020203020204" pitchFamily="34" charset="-52"/>
              </a:rPr>
              <a:t>Образовани</a:t>
            </a:r>
            <a:r>
              <a:rPr lang="ru-RU" sz="1000" dirty="0">
                <a:latin typeface="PT Sans" panose="020B0503020203020204" pitchFamily="34" charset="-52"/>
              </a:rPr>
              <a:t>е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Бизнес и экономика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Науки о жизни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Физические науки</a:t>
            </a:r>
          </a:p>
          <a:p>
            <a:r>
              <a:rPr lang="ru-RU" sz="1000" dirty="0">
                <a:latin typeface="PT Sans" panose="020B0503020203020204" pitchFamily="34" charset="-52"/>
              </a:rPr>
              <a:t>Медицина</a:t>
            </a:r>
            <a:endParaRPr lang="en-US" sz="1000" dirty="0">
              <a:latin typeface="PT Sans" panose="020B0503020203020204" pitchFamily="34" charset="-5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212231" y="1974005"/>
            <a:ext cx="6911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PT Sans" panose="020B0503020203020204" pitchFamily="34" charset="-52"/>
              </a:rPr>
              <a:t>375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400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3</a:t>
            </a:r>
            <a:r>
              <a:rPr lang="ru-RU" sz="1000" dirty="0">
                <a:latin typeface="PT Sans" panose="020B0503020203020204" pitchFamily="34" charset="-52"/>
              </a:rPr>
              <a:t>01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101-150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89</a:t>
            </a:r>
            <a:endParaRPr lang="en-US" sz="1000" dirty="0">
              <a:latin typeface="PT Sans" panose="020B0503020203020204" pitchFamily="34" charset="-52"/>
            </a:endParaRP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3</a:t>
            </a:r>
            <a:r>
              <a:rPr lang="ru-RU" sz="1000" dirty="0">
                <a:latin typeface="PT Sans" panose="020B0503020203020204" pitchFamily="34" charset="-52"/>
              </a:rPr>
              <a:t>5</a:t>
            </a:r>
            <a:r>
              <a:rPr lang="en-US" sz="1000" dirty="0">
                <a:latin typeface="PT Sans" panose="020B0503020203020204" pitchFamily="34" charset="-52"/>
              </a:rPr>
              <a:t>1-</a:t>
            </a:r>
            <a:r>
              <a:rPr lang="ru-RU" sz="1000" dirty="0">
                <a:latin typeface="PT Sans" panose="020B0503020203020204" pitchFamily="34" charset="-52"/>
              </a:rPr>
              <a:t>40</a:t>
            </a:r>
            <a:r>
              <a:rPr lang="en-US" sz="1000" dirty="0">
                <a:latin typeface="PT Sans" panose="020B0503020203020204" pitchFamily="34" charset="-52"/>
              </a:rPr>
              <a:t>0</a:t>
            </a: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301-350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40</a:t>
            </a:r>
            <a:r>
              <a:rPr lang="en-US" sz="1000" dirty="0">
                <a:latin typeface="PT Sans" panose="020B0503020203020204" pitchFamily="34" charset="-52"/>
              </a:rPr>
              <a:t>1-</a:t>
            </a:r>
            <a:r>
              <a:rPr lang="ru-RU" sz="1000" dirty="0">
                <a:latin typeface="PT Sans" panose="020B0503020203020204" pitchFamily="34" charset="-52"/>
              </a:rPr>
              <a:t>45</a:t>
            </a:r>
            <a:r>
              <a:rPr lang="en-US" sz="1000" dirty="0">
                <a:latin typeface="PT Sans" panose="020B0503020203020204" pitchFamily="34" charset="-52"/>
              </a:rPr>
              <a:t>0</a:t>
            </a: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251-300</a:t>
            </a: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301-350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40</a:t>
            </a:r>
            <a:r>
              <a:rPr lang="en-US" sz="1000" dirty="0">
                <a:latin typeface="PT Sans" panose="020B0503020203020204" pitchFamily="34" charset="-52"/>
              </a:rPr>
              <a:t>1-4</a:t>
            </a:r>
            <a:r>
              <a:rPr lang="ru-RU" sz="1000" dirty="0">
                <a:latin typeface="PT Sans" panose="020B0503020203020204" pitchFamily="34" charset="-52"/>
              </a:rPr>
              <a:t>5</a:t>
            </a:r>
            <a:r>
              <a:rPr lang="en-US" sz="1000" dirty="0">
                <a:latin typeface="PT Sans" panose="020B0503020203020204" pitchFamily="34" charset="-52"/>
              </a:rPr>
              <a:t>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29</a:t>
            </a:r>
            <a:endParaRPr lang="en-US" sz="1000" dirty="0">
              <a:latin typeface="PT Sans" panose="020B0503020203020204" pitchFamily="34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697306" y="1974005"/>
            <a:ext cx="6911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PT Sans" panose="020B0503020203020204" pitchFamily="34" charset="-52"/>
              </a:rPr>
              <a:t>8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9-10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7-13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2-3</a:t>
            </a: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9-</a:t>
            </a:r>
            <a:r>
              <a:rPr lang="en-US" sz="1000" dirty="0">
                <a:latin typeface="PT Sans" panose="020B0503020203020204" pitchFamily="34" charset="-52"/>
              </a:rPr>
              <a:t>10</a:t>
            </a:r>
            <a:endParaRPr lang="ru-RU" sz="1000" dirty="0">
              <a:latin typeface="PT Sans" panose="020B0503020203020204" pitchFamily="34" charset="-52"/>
            </a:endParaRPr>
          </a:p>
          <a:p>
            <a:pPr algn="ctr"/>
            <a:r>
              <a:rPr lang="ru-RU" sz="1000" dirty="0">
                <a:latin typeface="PT Sans" panose="020B0503020203020204" pitchFamily="34" charset="-52"/>
              </a:rPr>
              <a:t>3-6</a:t>
            </a: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1</a:t>
            </a:r>
            <a:r>
              <a:rPr lang="ru-RU" sz="1000" dirty="0">
                <a:latin typeface="PT Sans" panose="020B0503020203020204" pitchFamily="34" charset="-52"/>
              </a:rPr>
              <a:t>4</a:t>
            </a:r>
          </a:p>
          <a:p>
            <a:pPr algn="ctr"/>
            <a:r>
              <a:rPr lang="en-US" sz="1000" dirty="0">
                <a:latin typeface="PT Sans" panose="020B0503020203020204" pitchFamily="34" charset="-52"/>
              </a:rPr>
              <a:t>3</a:t>
            </a:r>
            <a:r>
              <a:rPr lang="ru-RU" sz="1000" dirty="0">
                <a:latin typeface="PT Sans" panose="020B0503020203020204" pitchFamily="34" charset="-52"/>
              </a:rPr>
              <a:t>-5</a:t>
            </a:r>
            <a:endParaRPr lang="en-US" sz="1000" dirty="0">
              <a:latin typeface="PT Sans" panose="020B0503020203020204" pitchFamily="34" charset="-52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212231" y="1751110"/>
            <a:ext cx="691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PT Sans" panose="020B0503020203020204" pitchFamily="34" charset="-52"/>
              </a:rPr>
              <a:t>Мир</a:t>
            </a:r>
            <a:endParaRPr lang="en-US" sz="1000" b="1" dirty="0">
              <a:latin typeface="PT Sans" panose="020B0503020203020204" pitchFamily="34" charset="-52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750949" y="1751110"/>
            <a:ext cx="691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PT Sans" panose="020B0503020203020204" pitchFamily="34" charset="-52"/>
              </a:rPr>
              <a:t>РФ</a:t>
            </a:r>
            <a:endParaRPr lang="en-US" sz="1000" b="1" dirty="0">
              <a:latin typeface="PT Sans" panose="020B0503020203020204" pitchFamily="34" charset="-52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158588" y="1751110"/>
            <a:ext cx="691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PT Sans" panose="020B0503020203020204" pitchFamily="34" charset="-52"/>
              </a:rPr>
              <a:t>Мир</a:t>
            </a:r>
            <a:endParaRPr lang="en-US" sz="1000" b="1" dirty="0">
              <a:latin typeface="PT Sans" panose="020B0503020203020204" pitchFamily="34" charset="-52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697306" y="1751110"/>
            <a:ext cx="691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PT Sans" panose="020B0503020203020204" pitchFamily="34" charset="-52"/>
              </a:rPr>
              <a:t>РФ</a:t>
            </a:r>
            <a:endParaRPr lang="en-US" sz="1000" b="1" dirty="0">
              <a:latin typeface="PT Sans" panose="020B0503020203020204" pitchFamily="34" charset="-52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4343ECC-09D4-470A-A1B9-E7EE200A4A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65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Рекомендации по использованию фирменного стиля при составлении презентаций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Дальнейшая работа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115616" y="758681"/>
            <a:ext cx="3982180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>
              <a:buAutoNum type="arabicPeriod"/>
              <a:defRPr/>
            </a:pPr>
            <a:r>
              <a:rPr lang="ru-RU" sz="1000" dirty="0">
                <a:latin typeface="PT Sans" panose="020B0503020203020204" pitchFamily="34" charset="-52"/>
              </a:rPr>
              <a:t>Создание фотобанка </a:t>
            </a:r>
            <a:r>
              <a:rPr lang="ru-RU" sz="1000" dirty="0" err="1">
                <a:latin typeface="PT Sans" panose="020B0503020203020204" pitchFamily="34" charset="-52"/>
              </a:rPr>
              <a:t>имиджевых</a:t>
            </a:r>
            <a:r>
              <a:rPr lang="ru-RU" sz="1000" dirty="0">
                <a:latin typeface="PT Sans" panose="020B0503020203020204" pitchFamily="34" charset="-52"/>
              </a:rPr>
              <a:t> фотографий для презентаций</a:t>
            </a: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endParaRPr lang="ru-RU" sz="1000" dirty="0">
              <a:latin typeface="PT Sans" panose="020B0503020203020204" pitchFamily="34" charset="-52"/>
            </a:endParaRPr>
          </a:p>
          <a:p>
            <a:pPr marL="228600" lvl="0" indent="-228600">
              <a:buAutoNum type="arabicPeriod"/>
              <a:defRPr/>
            </a:pPr>
            <a:r>
              <a:rPr lang="ru-RU" sz="1000" dirty="0">
                <a:latin typeface="PT Sans" panose="020B0503020203020204" pitchFamily="34" charset="-52"/>
              </a:rPr>
              <a:t>Общий доступ к </a:t>
            </a:r>
            <a:r>
              <a:rPr lang="ru-RU" sz="1000" dirty="0" err="1">
                <a:latin typeface="PT Sans" panose="020B0503020203020204" pitchFamily="34" charset="-52"/>
              </a:rPr>
              <a:t>айдентике</a:t>
            </a:r>
            <a:r>
              <a:rPr lang="ru-RU" sz="1000" dirty="0">
                <a:latin typeface="PT Sans" panose="020B0503020203020204" pitchFamily="34" charset="-52"/>
              </a:rPr>
              <a:t> презентаций на портале</a:t>
            </a:r>
            <a:endParaRPr lang="en-US" sz="1000" dirty="0"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ownloads\IMG_137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8" b="50552"/>
          <a:stretch/>
        </p:blipFill>
        <p:spPr bwMode="auto">
          <a:xfrm>
            <a:off x="6510501" y="1131750"/>
            <a:ext cx="2633499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SShafigullin\Downloads\WhatsApp Image 2020-07-16 at 14.19.40.jpe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5"/>
          <a:stretch/>
        </p:blipFill>
        <p:spPr bwMode="auto">
          <a:xfrm>
            <a:off x="3666692" y="1131750"/>
            <a:ext cx="26335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MSShafigullin\Downloads\IMG_1581 (1)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10" b="6683"/>
          <a:stretch/>
        </p:blipFill>
        <p:spPr bwMode="auto">
          <a:xfrm>
            <a:off x="827584" y="1131750"/>
            <a:ext cx="2633499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MSShafigullin\Desktop\2020\Презентация КФУ\Пиктограммы и иконки\2506350-computer-application\2506350-computer-application\png\002-bank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333" y="3292410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MSShafigullin\Desktop\2020\Презентация КФУ\Пиктограммы и иконки\2506350-computer-application\2506350-computer-application\png\022-present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442" y="3292410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MSShafigullin\Desktop\2020\Презентация КФУ\Пиктограммы и иконки\2506350-computer-application\2506350-computer-application\png\029-weather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250" y="3292410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930839" y="4300522"/>
            <a:ext cx="242698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Фирменный стиль</a:t>
            </a:r>
            <a:endParaRPr lang="en-US" sz="800" dirty="0">
              <a:latin typeface="PT Sans" panose="020B0503020203020204" pitchFamily="34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769948" y="4300522"/>
            <a:ext cx="242698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Регламент презентаций</a:t>
            </a:r>
            <a:endParaRPr lang="en-US" sz="800" dirty="0">
              <a:latin typeface="PT Sans" panose="020B0503020203020204" pitchFamily="34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613756" y="4300522"/>
            <a:ext cx="242698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latin typeface="PT Sans" panose="020B0503020203020204" pitchFamily="34" charset="-52"/>
              </a:rPr>
              <a:t>Пиктограммы</a:t>
            </a:r>
            <a:endParaRPr lang="en-US" sz="800" dirty="0">
              <a:latin typeface="PT Sans" panose="020B0503020203020204" pitchFamily="34" charset="-52"/>
            </a:endParaRPr>
          </a:p>
        </p:txBody>
      </p:sp>
      <p:pic>
        <p:nvPicPr>
          <p:cNvPr id="2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99ACEAC-6EC4-446E-9D51-FC1D186AAC4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92A37FE-D4BC-469C-8856-23F939B7A677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51F6A7-0EAB-470F-91D3-C4DDFDA52BE7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37338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67744" y="373815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0000"/>
              </a:buClr>
              <a:buSzPts val="1100"/>
            </a:pPr>
            <a:r>
              <a:rPr lang="ru-RU" dirty="0">
                <a:solidFill>
                  <a:schemeClr val="lt1"/>
                </a:solidFill>
                <a:latin typeface="PT Sans" panose="020B0503020203020204" pitchFamily="34" charset="-52"/>
              </a:rPr>
              <a:t>РЕКОМЕНДАЦИИ ПО ИСПОЛЬЗОВАНИЮ ФИРМЕННОГО СТИЛЯ КАЗАНСКОГО ФЕДЕРАЛЬНОГО УНИВЕРСИТЕТА</a:t>
            </a:r>
          </a:p>
          <a:p>
            <a:pPr lvl="0">
              <a:buClr>
                <a:srgbClr val="000000"/>
              </a:buClr>
              <a:buSzPts val="1100"/>
            </a:pPr>
            <a:r>
              <a:rPr lang="ru-RU" dirty="0">
                <a:solidFill>
                  <a:schemeClr val="lt1"/>
                </a:solidFill>
                <a:latin typeface="PT Sans" panose="020B0503020203020204" pitchFamily="34" charset="-52"/>
              </a:rPr>
              <a:t>ПРИ СОСТАВЛЕНИИ ПРЕЗЕНТАЦИИ</a:t>
            </a: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2267744" y="2355726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3363838"/>
            <a:ext cx="65527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Ельшина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 Елена Александровна</a:t>
            </a: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Директор Департамента по информационной политике</a:t>
            </a:r>
          </a:p>
          <a:p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EAElshina@kpfu.ru</a:t>
            </a:r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+7 (843) 233 7</a:t>
            </a:r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30</a:t>
            </a:r>
            <a:endParaRPr lang="en-US" sz="12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1F81E5-8EFA-4C91-9D37-F65076B7B4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11" y="656018"/>
            <a:ext cx="1554123" cy="63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1405</TotalTime>
  <Words>962</Words>
  <Application>Microsoft Office PowerPoint</Application>
  <PresentationFormat>Экран (16:9)</PresentationFormat>
  <Paragraphs>232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PT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Александров Дмитрий Станиславович</cp:lastModifiedBy>
  <cp:revision>71</cp:revision>
  <dcterms:created xsi:type="dcterms:W3CDTF">2020-07-15T10:53:07Z</dcterms:created>
  <dcterms:modified xsi:type="dcterms:W3CDTF">2024-11-28T04:41:19Z</dcterms:modified>
</cp:coreProperties>
</file>