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70" r:id="rId6"/>
    <p:sldId id="267" r:id="rId7"/>
    <p:sldId id="268" r:id="rId8"/>
    <p:sldId id="272" r:id="rId9"/>
    <p:sldId id="274" r:id="rId10"/>
    <p:sldId id="273" r:id="rId11"/>
    <p:sldId id="275" r:id="rId12"/>
    <p:sldId id="271" r:id="rId13"/>
    <p:sldId id="259" r:id="rId14"/>
    <p:sldId id="260" r:id="rId15"/>
    <p:sldId id="263" r:id="rId16"/>
    <p:sldId id="276" r:id="rId17"/>
    <p:sldId id="280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669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99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94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6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39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48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99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2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366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5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FEC2-19BF-4445-BDFD-A6FA50783B19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7FCA-A9E1-4FF7-9E9D-1290AD7FA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1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ПРИОНЫ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Ильинская\Desktop\250px-Prusiner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15992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Ильинская\Desktop\220px-Histology_b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17032"/>
            <a:ext cx="3591898" cy="259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дмин\Desktop\images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3016"/>
            <a:ext cx="316835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65" y="188640"/>
            <a:ext cx="411474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788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ИСТОРИЯ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У ЖИВОТНЫХ</a:t>
            </a:r>
          </a:p>
          <a:p>
            <a:r>
              <a:rPr lang="ru-RU" sz="1600" dirty="0" smtClean="0"/>
              <a:t>Первая </a:t>
            </a:r>
            <a:r>
              <a:rPr lang="ru-RU" sz="1600" dirty="0" smtClean="0"/>
              <a:t>открытая трансмиссивная губчатая энцефалопатия — почесуха овец (</a:t>
            </a:r>
            <a:r>
              <a:rPr lang="ru-RU" sz="1600" b="1" dirty="0" err="1" smtClean="0">
                <a:solidFill>
                  <a:srgbClr val="FF0000"/>
                </a:solidFill>
              </a:rPr>
              <a:t>скрейпи</a:t>
            </a:r>
            <a:r>
              <a:rPr lang="ru-RU" sz="1600" dirty="0" smtClean="0"/>
              <a:t>, в Великобритании в 1700-х годах). </a:t>
            </a:r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/>
              <a:t>В</a:t>
            </a:r>
            <a:r>
              <a:rPr lang="ru-RU" sz="1600" dirty="0" smtClean="0"/>
              <a:t> 1967 году, </a:t>
            </a:r>
            <a:r>
              <a:rPr lang="ru-RU" sz="1600" dirty="0" err="1" smtClean="0"/>
              <a:t>Чандлер</a:t>
            </a:r>
            <a:r>
              <a:rPr lang="ru-RU" sz="1600" dirty="0" smtClean="0"/>
              <a:t> (англ. </a:t>
            </a:r>
            <a:r>
              <a:rPr lang="ru-RU" sz="1600" dirty="0" err="1" smtClean="0"/>
              <a:t>Chandler</a:t>
            </a:r>
            <a:r>
              <a:rPr lang="ru-RU" sz="1600" dirty="0" smtClean="0"/>
              <a:t>) установил, что </a:t>
            </a:r>
            <a:r>
              <a:rPr lang="ru-RU" sz="1600" dirty="0" err="1" smtClean="0"/>
              <a:t>скрейпи</a:t>
            </a:r>
            <a:r>
              <a:rPr lang="ru-RU" sz="1600" dirty="0" smtClean="0"/>
              <a:t> </a:t>
            </a:r>
            <a:r>
              <a:rPr lang="ru-RU" sz="1600" dirty="0" smtClean="0"/>
              <a:t>могут болеть и </a:t>
            </a:r>
            <a:r>
              <a:rPr lang="ru-RU" sz="1600" dirty="0" smtClean="0"/>
              <a:t>мыши.</a:t>
            </a:r>
          </a:p>
          <a:p>
            <a:pPr marL="0" indent="0">
              <a:buNone/>
            </a:pPr>
            <a:r>
              <a:rPr lang="ru-RU" sz="1600" dirty="0"/>
              <a:t>У овец, зараженных </a:t>
            </a:r>
            <a:r>
              <a:rPr lang="ru-RU" sz="1600" dirty="0" err="1"/>
              <a:t>прион</a:t>
            </a:r>
            <a:r>
              <a:rPr lang="ru-RU" sz="1600" dirty="0"/>
              <a:t> содержащей суспензией мозга подкожно, возбудитель обнаруживается в селезенке в течение одной недели, после чего следует 2-х недельный </a:t>
            </a:r>
            <a:r>
              <a:rPr lang="ru-RU" sz="1600" dirty="0" smtClean="0"/>
              <a:t>период, в </a:t>
            </a:r>
            <a:r>
              <a:rPr lang="ru-RU" sz="1600" dirty="0"/>
              <a:t>течение которого ни в одном органе животного не выявляется агент </a:t>
            </a:r>
            <a:r>
              <a:rPr lang="ru-RU" sz="1600" dirty="0" err="1"/>
              <a:t>скрейпи</a:t>
            </a:r>
            <a:r>
              <a:rPr lang="ru-RU" sz="1600" dirty="0"/>
              <a:t>. Через 4 </a:t>
            </a:r>
            <a:r>
              <a:rPr lang="ru-RU" sz="1600" dirty="0" err="1" smtClean="0"/>
              <a:t>нед</a:t>
            </a:r>
            <a:r>
              <a:rPr lang="ru-RU" sz="1600" dirty="0" smtClean="0"/>
              <a:t>. </a:t>
            </a:r>
            <a:r>
              <a:rPr lang="ru-RU" sz="1600" dirty="0"/>
              <a:t>он вновь появляется в селезенке и лимфоузлах. У овец и мышей </a:t>
            </a:r>
            <a:r>
              <a:rPr lang="ru-RU" sz="1600" dirty="0" err="1"/>
              <a:t>прионы</a:t>
            </a:r>
            <a:r>
              <a:rPr lang="ru-RU" sz="1600" dirty="0"/>
              <a:t> проникают во все отделы лимфатической системы и сохраняются там до гибели животного. У коз они первоначально размножаются в лимфоузлах, где он обнаруживаются в период 12-24 </a:t>
            </a:r>
            <a:r>
              <a:rPr lang="ru-RU" sz="1600" dirty="0" err="1"/>
              <a:t>мес</a:t>
            </a:r>
            <a:r>
              <a:rPr lang="ru-RU" sz="1600" dirty="0"/>
              <a:t> после инокуляции. </a:t>
            </a:r>
            <a:endParaRPr lang="ru-RU" sz="1600" dirty="0" smtClean="0"/>
          </a:p>
        </p:txBody>
      </p:sp>
      <p:pic>
        <p:nvPicPr>
          <p:cNvPr id="1026" name="Picture 2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3096344" cy="183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Без названи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36840" y="1974244"/>
            <a:ext cx="185737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08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86608" cy="77809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Бешенство коров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1600200"/>
            <a:ext cx="8784976" cy="4525963"/>
          </a:xfrm>
        </p:spPr>
        <p:txBody>
          <a:bodyPr>
            <a:normAutofit/>
          </a:bodyPr>
          <a:lstStyle/>
          <a:p>
            <a:r>
              <a:rPr lang="ru-RU" sz="1800" dirty="0"/>
              <a:t>Губкообразная энцефалопатия крупного рогатого скота (коровье бешенство) (ГЭ КРС) — медленно развивающаяся инфекционная </a:t>
            </a:r>
            <a:r>
              <a:rPr lang="ru-RU" sz="1800" dirty="0" err="1"/>
              <a:t>прионная</a:t>
            </a:r>
            <a:r>
              <a:rPr lang="ru-RU" sz="1800" dirty="0"/>
              <a:t> трансмиссивная болезнь взрослого крупного рогатого скота, характеризующаяся длительным инкубационным периодом и проявляющаяся поражением центральной нервной системы со 100% </a:t>
            </a:r>
            <a:r>
              <a:rPr lang="ru-RU" sz="1800" dirty="0" smtClean="0"/>
              <a:t>летальностью</a:t>
            </a:r>
            <a:endParaRPr lang="ru-RU" sz="1800" dirty="0"/>
          </a:p>
          <a:p>
            <a:endParaRPr lang="ru-RU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96952"/>
            <a:ext cx="6841925" cy="285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5949280"/>
            <a:ext cx="8423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 конца 1980-х годов коровье бешенство было обнаружено у более чем 179 тысяч голов крупного рогатого скота в Великобритании.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40466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Возникновение связывают с добавлением в корм коров мясо-костной муки из тканей овец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052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51619"/>
            <a:ext cx="2088232" cy="562074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У ЛЮДЕЙ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Ильинская\Desktop\cefa1e6f101febba174ff38caf5152eed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708920"/>
            <a:ext cx="492611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Ильинская\Desktop\db1d61a123409642398475b59665a2315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0928"/>
            <a:ext cx="435104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48680"/>
            <a:ext cx="35283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1920-х годах Ганс Герхард </a:t>
            </a:r>
            <a:r>
              <a:rPr lang="ru-RU" sz="1600" dirty="0" err="1"/>
              <a:t>Крейцфельдт</a:t>
            </a:r>
            <a:r>
              <a:rPr lang="ru-RU" sz="1600" dirty="0"/>
              <a:t> и Альфонс Мария Якоб исследовали новое неизлечимое заболевание нервной системы человека, главным признаком которого было образование полостей в ткани мозга. Впоследствии эта болезнь была названа их именем.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32656"/>
            <a:ext cx="446449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Это болезнь, характеризующаяся прогрессирующими психическими и умственными нарушениями, ведущими к слабоумию; у больного наблюдаются непроизвольные сокращения мышц (</a:t>
            </a:r>
            <a:r>
              <a:rPr lang="ru-RU" sz="1400" dirty="0" err="1"/>
              <a:t>миоклонии</a:t>
            </a:r>
            <a:r>
              <a:rPr lang="ru-RU" sz="1400" dirty="0"/>
              <a:t>) и шатающаяся походка. заражение происходит через мясную пищу, содержащую зараженные ткани. Известно о более чем ста случаях заболевания с 1995 года. Болезнь особенно часто поражает молодых людей, средний возраст которых равен 20 годам. </a:t>
            </a:r>
            <a:r>
              <a:rPr lang="ru-RU" sz="1400" dirty="0" smtClean="0"/>
              <a:t>По </a:t>
            </a:r>
            <a:r>
              <a:rPr lang="ru-RU" sz="1400" dirty="0"/>
              <a:t>неизвестной причине </a:t>
            </a:r>
            <a:r>
              <a:rPr lang="ru-RU" sz="1400" dirty="0" smtClean="0"/>
              <a:t>возникает у </a:t>
            </a:r>
            <a:r>
              <a:rPr lang="ru-RU" sz="1400" dirty="0"/>
              <a:t>людей старше 50 лет, встречается крайне редко — в 1-2 случаях на миллион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5776" y="6453336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 2000г. В западной Европе  умерли 120 человек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5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896" cy="7060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Медленные инфекции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Ильинская\Desktop\1559-1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3315805" cy="649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77072"/>
            <a:ext cx="18097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980728"/>
            <a:ext cx="52565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1957 году </a:t>
            </a:r>
            <a:r>
              <a:rPr lang="ru-RU" dirty="0" err="1"/>
              <a:t>Карлтон</a:t>
            </a:r>
            <a:r>
              <a:rPr lang="ru-RU" dirty="0"/>
              <a:t> </a:t>
            </a:r>
            <a:r>
              <a:rPr lang="ru-RU" dirty="0" err="1"/>
              <a:t>Гайдушек</a:t>
            </a:r>
            <a:r>
              <a:rPr lang="ru-RU" dirty="0"/>
              <a:t> и Винсент </a:t>
            </a:r>
            <a:r>
              <a:rPr lang="ru-RU" dirty="0" err="1"/>
              <a:t>Зигас</a:t>
            </a:r>
            <a:r>
              <a:rPr lang="ru-RU" dirty="0"/>
              <a:t> описали </a:t>
            </a:r>
            <a:r>
              <a:rPr lang="ru-RU" dirty="0" err="1"/>
              <a:t>нейрологический</a:t>
            </a:r>
            <a:r>
              <a:rPr lang="ru-RU" dirty="0"/>
              <a:t> синдром, распространённый у народа форе, живущего в высокогорьях Папуа-Новой Гвинеи. Эта болезнь характеризовалась тремором, атаксией, слабостью, деменцией. На языке форе эта болезнь называется «куру», что в переводе означает «дрожь» или «порча». Оказалось, что причиной распространения куру был нередкий среди форе ритуальный каннибализм. </a:t>
            </a:r>
            <a:endParaRPr lang="ru-RU" dirty="0"/>
          </a:p>
        </p:txBody>
      </p:sp>
      <p:pic>
        <p:nvPicPr>
          <p:cNvPr id="7172" name="Picture 4" descr="C:\Users\Ильинская\Desktop\Без названия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7773"/>
            <a:ext cx="328200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17144" y="6211669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Карлтон</a:t>
            </a:r>
            <a:r>
              <a:rPr lang="ru-RU" dirty="0"/>
              <a:t> </a:t>
            </a:r>
            <a:r>
              <a:rPr lang="ru-RU" dirty="0" err="1"/>
              <a:t>Гайдушек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5792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188640"/>
            <a:ext cx="3898776" cy="6340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Болезнь Куру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280920" cy="1224135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Инкубационный </a:t>
            </a:r>
            <a:r>
              <a:rPr lang="ru-RU" sz="2000" dirty="0"/>
              <a:t>период заболевания может составлять от 4 до 50 лет. За открытие инфекционного характера болезни куру </a:t>
            </a:r>
            <a:r>
              <a:rPr lang="ru-RU" sz="2000" dirty="0" err="1"/>
              <a:t>Карлтон</a:t>
            </a:r>
            <a:r>
              <a:rPr lang="ru-RU" sz="2000" dirty="0"/>
              <a:t> </a:t>
            </a:r>
            <a:r>
              <a:rPr lang="ru-RU" sz="2000" dirty="0" err="1"/>
              <a:t>Гайдушек</a:t>
            </a:r>
            <a:r>
              <a:rPr lang="ru-RU" sz="2000" dirty="0"/>
              <a:t> был удостоен Нобелевской премии по физиологии или медицине в 1976 году. </a:t>
            </a:r>
          </a:p>
        </p:txBody>
      </p:sp>
      <p:pic>
        <p:nvPicPr>
          <p:cNvPr id="9219" name="Picture 3" descr="C:\Users\Ильинская\Desktop\882794d2-acfa-4fac-a36e-5119020fedf1_930.we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885825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286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 err="1"/>
              <a:t>Прио́ны</a:t>
            </a:r>
            <a:r>
              <a:rPr lang="ru-RU" sz="1800" dirty="0"/>
              <a:t> </a:t>
            </a:r>
            <a:r>
              <a:rPr lang="ru-RU" sz="1800" dirty="0" smtClean="0"/>
              <a:t>(</a:t>
            </a:r>
            <a:r>
              <a:rPr lang="ru-RU" sz="1800" dirty="0"/>
              <a:t> </a:t>
            </a:r>
            <a:r>
              <a:rPr lang="ru-RU" sz="1800" i="1" dirty="0" err="1"/>
              <a:t>prion</a:t>
            </a:r>
            <a:r>
              <a:rPr lang="ru-RU" sz="1800" dirty="0"/>
              <a:t> от </a:t>
            </a:r>
            <a:r>
              <a:rPr lang="ru-RU" sz="1800" b="1" i="1" dirty="0" err="1"/>
              <a:t>pr</a:t>
            </a:r>
            <a:r>
              <a:rPr lang="ru-RU" sz="1800" i="1" dirty="0" err="1"/>
              <a:t>otein</a:t>
            </a:r>
            <a:r>
              <a:rPr lang="ru-RU" sz="1800" dirty="0"/>
              <a:t> «белок» + </a:t>
            </a:r>
            <a:r>
              <a:rPr lang="ru-RU" sz="1800" i="1" dirty="0" err="1"/>
              <a:t>infect</a:t>
            </a:r>
            <a:r>
              <a:rPr lang="ru-RU" sz="1800" b="1" i="1" dirty="0" err="1"/>
              <a:t>ion</a:t>
            </a:r>
            <a:r>
              <a:rPr lang="ru-RU" sz="1800" dirty="0"/>
              <a:t> «инфекция»; слово было предложено в </a:t>
            </a:r>
            <a:r>
              <a:rPr lang="ru-RU" sz="1800" dirty="0" smtClean="0"/>
              <a:t>1982 г. </a:t>
            </a:r>
            <a:r>
              <a:rPr lang="ru-RU" sz="1800" dirty="0" err="1" smtClean="0"/>
              <a:t>Прузинером</a:t>
            </a:r>
            <a:r>
              <a:rPr lang="ru-RU" sz="1800" dirty="0" smtClean="0"/>
              <a:t> </a:t>
            </a:r>
            <a:r>
              <a:rPr lang="ru-RU" sz="1800" dirty="0"/>
              <a:t> — особый класс </a:t>
            </a:r>
            <a:r>
              <a:rPr lang="ru-RU" sz="1800" dirty="0" err="1" smtClean="0"/>
              <a:t>инфектогенов</a:t>
            </a:r>
            <a:r>
              <a:rPr lang="ru-RU" sz="1800" dirty="0" smtClean="0"/>
              <a:t>, </a:t>
            </a:r>
            <a:r>
              <a:rPr lang="ru-RU" sz="1800" dirty="0"/>
              <a:t>не содержащих </a:t>
            </a:r>
            <a:r>
              <a:rPr lang="ru-RU" sz="1800" dirty="0" smtClean="0"/>
              <a:t>нуклеиновых кислот. </a:t>
            </a:r>
            <a:r>
              <a:rPr lang="ru-RU" sz="1800" dirty="0" err="1" smtClean="0"/>
              <a:t>Прионы</a:t>
            </a:r>
            <a:r>
              <a:rPr lang="ru-RU" sz="1800" dirty="0" smtClean="0"/>
              <a:t> </a:t>
            </a:r>
            <a:r>
              <a:rPr lang="ru-RU" sz="1800" dirty="0"/>
              <a:t>представляют собой </a:t>
            </a:r>
            <a:r>
              <a:rPr lang="ru-RU" sz="1800" dirty="0" smtClean="0"/>
              <a:t>белки</a:t>
            </a:r>
            <a:r>
              <a:rPr lang="ru-RU" sz="1800" dirty="0"/>
              <a:t> с аномальной </a:t>
            </a:r>
            <a:r>
              <a:rPr lang="ru-RU" sz="1800" dirty="0" smtClean="0"/>
              <a:t>третичной структурой (амилоиды).</a:t>
            </a:r>
            <a:r>
              <a:rPr lang="ru-RU" sz="1800" dirty="0"/>
              <a:t> 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000" dirty="0">
                <a:solidFill>
                  <a:prstClr val="black"/>
                </a:solidFill>
              </a:rPr>
              <a:t>Стенли </a:t>
            </a:r>
            <a:r>
              <a:rPr lang="ru-RU" sz="2000" dirty="0" err="1">
                <a:solidFill>
                  <a:prstClr val="black"/>
                </a:solidFill>
              </a:rPr>
              <a:t>Прузинер</a:t>
            </a:r>
            <a:r>
              <a:rPr lang="ru-RU" sz="2000" dirty="0">
                <a:solidFill>
                  <a:prstClr val="black"/>
                </a:solidFill>
              </a:rPr>
              <a:t> (р. 1942) — первооткрыватель </a:t>
            </a:r>
            <a:r>
              <a:rPr lang="ru-RU" sz="2000" dirty="0" err="1">
                <a:solidFill>
                  <a:prstClr val="black"/>
                </a:solidFill>
              </a:rPr>
              <a:t>прионов</a:t>
            </a:r>
            <a:r>
              <a:rPr lang="ru-RU" sz="2000" dirty="0">
                <a:solidFill>
                  <a:prstClr val="black"/>
                </a:solidFill>
              </a:rPr>
              <a:t>. В 1960-х годах в Лондоне два исследователя, радиобиолог </a:t>
            </a:r>
            <a:r>
              <a:rPr lang="ru-RU" sz="2000" dirty="0" err="1">
                <a:solidFill>
                  <a:prstClr val="black"/>
                </a:solidFill>
              </a:rPr>
              <a:t>Тивах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Альпер</a:t>
            </a:r>
            <a:r>
              <a:rPr lang="ru-RU" sz="2000" dirty="0">
                <a:solidFill>
                  <a:prstClr val="black"/>
                </a:solidFill>
              </a:rPr>
              <a:t> (англ. </a:t>
            </a:r>
            <a:r>
              <a:rPr lang="ru-RU" sz="2000" dirty="0" err="1">
                <a:solidFill>
                  <a:prstClr val="black"/>
                </a:solidFill>
              </a:rPr>
              <a:t>Tikvah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Alper</a:t>
            </a:r>
            <a:r>
              <a:rPr lang="ru-RU" sz="2000" dirty="0">
                <a:solidFill>
                  <a:prstClr val="black"/>
                </a:solidFill>
              </a:rPr>
              <a:t>) и математик Джон Стенли </a:t>
            </a:r>
            <a:r>
              <a:rPr lang="ru-RU" sz="2000" dirty="0" err="1">
                <a:solidFill>
                  <a:prstClr val="black"/>
                </a:solidFill>
              </a:rPr>
              <a:t>Гриффит</a:t>
            </a:r>
            <a:r>
              <a:rPr lang="ru-RU" sz="2000" dirty="0">
                <a:solidFill>
                  <a:prstClr val="black"/>
                </a:solidFill>
              </a:rPr>
              <a:t>, выдвинули гипотезу, что некоторые трансмиссивные губчатые энцефалопатии вызываются патогенами, состоящими </a:t>
            </a:r>
            <a:r>
              <a:rPr lang="ru-RU" sz="2000" dirty="0" smtClean="0">
                <a:solidFill>
                  <a:prstClr val="black"/>
                </a:solidFill>
              </a:rPr>
              <a:t>исключительно из белка.</a:t>
            </a:r>
            <a:endParaRPr lang="ru-RU" sz="2000" dirty="0">
              <a:solidFill>
                <a:prstClr val="black"/>
              </a:solidFill>
            </a:endParaRPr>
          </a:p>
          <a:p>
            <a:pPr lvl="0"/>
            <a:endParaRPr lang="ru-RU" sz="20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78904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Стенли </a:t>
            </a:r>
            <a:r>
              <a:rPr lang="ru-RU" dirty="0" err="1"/>
              <a:t>Пру́зинер</a:t>
            </a:r>
            <a:r>
              <a:rPr lang="ru-RU" dirty="0"/>
              <a:t> — американский врач, лауреат Нобелевской премии по физиологии и медицине 1997 года. Доктор медицины, директор Института </a:t>
            </a:r>
            <a:r>
              <a:rPr lang="ru-RU" dirty="0" err="1"/>
              <a:t>нейродегенеративных</a:t>
            </a:r>
            <a:r>
              <a:rPr lang="ru-RU" dirty="0"/>
              <a:t> заболеваний и профессор неврологии Университета Калифорнии в Сан-Франциско, где трудится с 1972 года. </a:t>
            </a:r>
          </a:p>
        </p:txBody>
      </p:sp>
      <p:pic>
        <p:nvPicPr>
          <p:cNvPr id="5123" name="Picture 3" descr="C:\Users\Ильинская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84756"/>
            <a:ext cx="3078739" cy="248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055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Подтверждение белковой природы </a:t>
            </a:r>
            <a:r>
              <a:rPr lang="ru-RU" sz="3200" b="1" dirty="0" err="1" smtClean="0">
                <a:solidFill>
                  <a:srgbClr val="C00000"/>
                </a:solidFill>
              </a:rPr>
              <a:t>прионов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Autofit/>
          </a:bodyPr>
          <a:lstStyle/>
          <a:p>
            <a:r>
              <a:rPr lang="ru-RU" sz="1800" dirty="0" err="1" smtClean="0"/>
              <a:t>прионные</a:t>
            </a:r>
            <a:r>
              <a:rPr lang="ru-RU" sz="1800" dirty="0" smtClean="0"/>
              <a:t> заболевания не удалось достоверно связать ни с вирусными, ни с бактериальными, ни с грибковыми возбудителями, хотя у дрожжей </a:t>
            </a:r>
            <a:r>
              <a:rPr lang="ru-RU" sz="1800" dirty="0" err="1" smtClean="0"/>
              <a:t>Saccharomyces</a:t>
            </a:r>
            <a:r>
              <a:rPr lang="ru-RU" sz="1800" dirty="0" smtClean="0"/>
              <a:t> </a:t>
            </a:r>
            <a:r>
              <a:rPr lang="ru-RU" sz="1800" dirty="0" err="1" smtClean="0"/>
              <a:t>cerevisiae</a:t>
            </a:r>
            <a:r>
              <a:rPr lang="ru-RU" sz="1800" dirty="0" smtClean="0"/>
              <a:t> известны </a:t>
            </a:r>
            <a:r>
              <a:rPr lang="ru-RU" sz="1800" dirty="0" err="1" smtClean="0"/>
              <a:t>нелетальные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прионы</a:t>
            </a:r>
            <a:r>
              <a:rPr lang="ru-RU" sz="1800" dirty="0" smtClean="0"/>
              <a:t>, например, Sup35p</a:t>
            </a:r>
          </a:p>
          <a:p>
            <a:r>
              <a:rPr lang="ru-RU" sz="1800" dirty="0" err="1" smtClean="0"/>
              <a:t>инфективность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прионов</a:t>
            </a:r>
            <a:r>
              <a:rPr lang="ru-RU" sz="1800" dirty="0" smtClean="0"/>
              <a:t> не связана с нуклеиновыми кислотами; </a:t>
            </a:r>
            <a:r>
              <a:rPr lang="ru-RU" sz="1800" dirty="0" err="1" smtClean="0"/>
              <a:t>прионы</a:t>
            </a:r>
            <a:r>
              <a:rPr lang="ru-RU" sz="1800" dirty="0" smtClean="0"/>
              <a:t> устойчивы к нуклеазам и ультрафиолетовому излучению, губительно сказывающихся на нуклеиновых кислотах;</a:t>
            </a:r>
          </a:p>
          <a:p>
            <a:r>
              <a:rPr lang="ru-RU" sz="1800" dirty="0" err="1" smtClean="0"/>
              <a:t>прионы</a:t>
            </a:r>
            <a:r>
              <a:rPr lang="ru-RU" sz="1800" dirty="0" smtClean="0"/>
              <a:t> не вызывают иммунного ответа;</a:t>
            </a:r>
          </a:p>
          <a:p>
            <a:r>
              <a:rPr lang="ru-RU" sz="1800" dirty="0" smtClean="0"/>
              <a:t>у организма, заражённого </a:t>
            </a:r>
            <a:r>
              <a:rPr lang="ru-RU" sz="1800" dirty="0" err="1" smtClean="0"/>
              <a:t>прионом</a:t>
            </a:r>
            <a:r>
              <a:rPr lang="ru-RU" sz="1800" dirty="0" smtClean="0"/>
              <a:t> от другого вида, не обнаруживается </a:t>
            </a:r>
            <a:r>
              <a:rPr lang="ru-RU" sz="1800" dirty="0" err="1" smtClean="0"/>
              <a:t>PrPSc</a:t>
            </a:r>
            <a:r>
              <a:rPr lang="ru-RU" sz="1800" dirty="0" smtClean="0"/>
              <a:t> с аминокислотной последовательностью </a:t>
            </a:r>
            <a:r>
              <a:rPr lang="ru-RU" sz="1800" dirty="0" err="1" smtClean="0"/>
              <a:t>приона</a:t>
            </a:r>
            <a:r>
              <a:rPr lang="ru-RU" sz="1800" dirty="0" smtClean="0"/>
              <a:t> вида-донора. Следовательно, репликации </a:t>
            </a:r>
            <a:r>
              <a:rPr lang="ru-RU" sz="1800" dirty="0" err="1" smtClean="0"/>
              <a:t>приона</a:t>
            </a:r>
            <a:r>
              <a:rPr lang="ru-RU" sz="1800" dirty="0" smtClean="0"/>
              <a:t> донора не происходит;</a:t>
            </a:r>
          </a:p>
          <a:p>
            <a:r>
              <a:rPr lang="ru-RU" sz="1800" dirty="0" smtClean="0"/>
              <a:t>в семьях с мутацией гена </a:t>
            </a:r>
            <a:r>
              <a:rPr lang="ru-RU" sz="1800" dirty="0" err="1" smtClean="0"/>
              <a:t>PrP</a:t>
            </a:r>
            <a:r>
              <a:rPr lang="ru-RU" sz="1800" dirty="0" smtClean="0"/>
              <a:t> имеют место наследственные </a:t>
            </a:r>
            <a:r>
              <a:rPr lang="ru-RU" sz="1800" dirty="0" err="1" smtClean="0"/>
              <a:t>прионные</a:t>
            </a:r>
            <a:r>
              <a:rPr lang="ru-RU" sz="1800" dirty="0" smtClean="0"/>
              <a:t> заболевания. У мышей с мутацией этого гена тоже развивается </a:t>
            </a:r>
            <a:r>
              <a:rPr lang="ru-RU" sz="1800" dirty="0" err="1" smtClean="0"/>
              <a:t>прионное</a:t>
            </a:r>
            <a:r>
              <a:rPr lang="ru-RU" sz="1800" dirty="0" smtClean="0"/>
              <a:t> заболевание, несмотря на жёсткий контроль условий содержания, исключающий заражение извне;</a:t>
            </a:r>
          </a:p>
          <a:p>
            <a:r>
              <a:rPr lang="ru-RU" sz="1800" dirty="0" smtClean="0"/>
              <a:t>животные, не имеющие белка </a:t>
            </a:r>
            <a:r>
              <a:rPr lang="ru-RU" sz="1800" dirty="0" err="1" smtClean="0"/>
              <a:t>PrPC</a:t>
            </a:r>
            <a:r>
              <a:rPr lang="ru-RU" sz="1800" dirty="0" smtClean="0"/>
              <a:t>, не подвержены </a:t>
            </a:r>
            <a:r>
              <a:rPr lang="ru-RU" sz="1800" dirty="0" err="1" smtClean="0"/>
              <a:t>прионным</a:t>
            </a:r>
            <a:r>
              <a:rPr lang="ru-RU" sz="1800" dirty="0" smtClean="0"/>
              <a:t> заболеваниям.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478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льинская\Desktop\scale_24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523791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333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579296" cy="6048672"/>
          </a:xfrm>
        </p:spPr>
        <p:txBody>
          <a:bodyPr>
            <a:normAutofit/>
          </a:bodyPr>
          <a:lstStyle/>
          <a:p>
            <a:r>
              <a:rPr lang="ru-RU" sz="1800" b="1" dirty="0" err="1">
                <a:solidFill>
                  <a:srgbClr val="FF0000"/>
                </a:solidFill>
              </a:rPr>
              <a:t>PrPC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dirty="0"/>
              <a:t>— нормальный мембранный белок млекопитающих, который у человека кодируется геном PRNP. </a:t>
            </a:r>
            <a:r>
              <a:rPr lang="ru-RU" sz="1800" dirty="0" err="1"/>
              <a:t>мРНК</a:t>
            </a:r>
            <a:r>
              <a:rPr lang="ru-RU" sz="1800" dirty="0"/>
              <a:t> PRNP человека кодирует полипептид длиной 253 аминокислотных </a:t>
            </a:r>
            <a:r>
              <a:rPr lang="ru-RU" sz="1800" dirty="0" smtClean="0"/>
              <a:t>остатка </a:t>
            </a:r>
            <a:r>
              <a:rPr lang="ru-RU" sz="1800" dirty="0"/>
              <a:t>(зрелая форма состоит из 208 аминокислотных остатков и имеет молекулярную массу 35—36 </a:t>
            </a:r>
            <a:r>
              <a:rPr lang="ru-RU" sz="1800" dirty="0" err="1" smtClean="0"/>
              <a:t>кДа</a:t>
            </a:r>
            <a:r>
              <a:rPr lang="ru-RU" sz="1800" dirty="0" smtClean="0"/>
              <a:t>)</a:t>
            </a:r>
          </a:p>
          <a:p>
            <a:r>
              <a:rPr lang="ru-RU" sz="1800" dirty="0"/>
              <a:t> Инфекционная </a:t>
            </a:r>
            <a:r>
              <a:rPr lang="ru-RU" sz="1800" dirty="0" err="1"/>
              <a:t>изоформа</a:t>
            </a:r>
            <a:r>
              <a:rPr lang="ru-RU" sz="1800" dirty="0"/>
              <a:t> </a:t>
            </a:r>
            <a:r>
              <a:rPr lang="ru-RU" sz="1800" dirty="0" err="1"/>
              <a:t>PrP</a:t>
            </a:r>
            <a:r>
              <a:rPr lang="ru-RU" sz="1800" dirty="0"/>
              <a:t> — </a:t>
            </a:r>
            <a:r>
              <a:rPr lang="ru-RU" sz="1800" b="1" dirty="0" err="1">
                <a:solidFill>
                  <a:srgbClr val="FF0000"/>
                </a:solidFill>
              </a:rPr>
              <a:t>PrPSc</a:t>
            </a:r>
            <a:r>
              <a:rPr lang="ru-RU" sz="1800" dirty="0"/>
              <a:t> — способна превращать нормальный белок </a:t>
            </a:r>
            <a:r>
              <a:rPr lang="ru-RU" sz="1800" dirty="0" err="1"/>
              <a:t>PrPC</a:t>
            </a:r>
            <a:r>
              <a:rPr lang="ru-RU" sz="1800" dirty="0"/>
              <a:t> в инфекционную </a:t>
            </a:r>
            <a:r>
              <a:rPr lang="ru-RU" sz="1800" dirty="0" err="1"/>
              <a:t>изоформу</a:t>
            </a:r>
            <a:r>
              <a:rPr lang="ru-RU" sz="1800" dirty="0"/>
              <a:t>, изменяя его </a:t>
            </a:r>
            <a:r>
              <a:rPr lang="ru-RU" sz="1800" dirty="0" err="1"/>
              <a:t>конформацию</a:t>
            </a:r>
            <a:r>
              <a:rPr lang="ru-RU" sz="1800" dirty="0"/>
              <a:t> (то есть третичную структуру); это, в свою очередь, изменяет взаимодействия </a:t>
            </a:r>
            <a:r>
              <a:rPr lang="ru-RU" sz="1800" dirty="0" err="1"/>
              <a:t>PrP</a:t>
            </a:r>
            <a:r>
              <a:rPr lang="ru-RU" sz="1800" dirty="0"/>
              <a:t> с другими белками. Хотя точная пространственная структура </a:t>
            </a:r>
            <a:r>
              <a:rPr lang="ru-RU" sz="1800" dirty="0" err="1"/>
              <a:t>PrPSc</a:t>
            </a:r>
            <a:r>
              <a:rPr lang="ru-RU" sz="1800" dirty="0"/>
              <a:t> неизвестна, установлено, что в ней вместо α-спиралей преобладают </a:t>
            </a:r>
            <a:r>
              <a:rPr lang="ru-RU" sz="1800" dirty="0" smtClean="0"/>
              <a:t>β-слои.</a:t>
            </a:r>
            <a:endParaRPr lang="ru-RU" sz="1800" dirty="0"/>
          </a:p>
        </p:txBody>
      </p:sp>
      <p:pic>
        <p:nvPicPr>
          <p:cNvPr id="12290" name="Picture 2" descr="C:\Users\Ильинская\Desktop\63040.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068960"/>
            <a:ext cx="5976664" cy="356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089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Локализация гена </a:t>
            </a:r>
            <a:r>
              <a:rPr lang="ru-RU" dirty="0" err="1" smtClean="0"/>
              <a:t>прионного</a:t>
            </a:r>
            <a:r>
              <a:rPr lang="ru-RU" dirty="0" smtClean="0"/>
              <a:t> белка</a:t>
            </a:r>
            <a:endParaRPr lang="ru-RU" dirty="0"/>
          </a:p>
        </p:txBody>
      </p:sp>
      <p:pic>
        <p:nvPicPr>
          <p:cNvPr id="5122" name="Picture 2" descr="C:\Users\Админ\Desktop\Location_of_PRNP-gene_in_chromosome_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2857899" cy="373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3968" y="1340768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Был идентифицирован ген, кодирующий нормальный белок </a:t>
            </a:r>
            <a:r>
              <a:rPr lang="ru-RU" sz="2000" dirty="0" err="1" smtClean="0"/>
              <a:t>PrP</a:t>
            </a:r>
            <a:r>
              <a:rPr lang="ru-RU" sz="2000" dirty="0" smtClean="0"/>
              <a:t> — PRNP, локализованный на 20-й хромосоме. При всех наследственных </a:t>
            </a:r>
            <a:r>
              <a:rPr lang="ru-RU" sz="2000" dirty="0" err="1" smtClean="0"/>
              <a:t>прионных</a:t>
            </a:r>
            <a:r>
              <a:rPr lang="ru-RU" sz="2000" dirty="0" smtClean="0"/>
              <a:t> заболеваниях имеет место мутация этого гена. Было выделено много различных мутаций (около 30) этого гена, и получающиеся при этом мутантные белки более склонны к укладке в ненормальную (</a:t>
            </a:r>
            <a:r>
              <a:rPr lang="ru-RU" sz="2000" dirty="0" err="1" smtClean="0"/>
              <a:t>прионную</a:t>
            </a:r>
            <a:r>
              <a:rPr lang="ru-RU" sz="2000" dirty="0" smtClean="0"/>
              <a:t>) форму. Все такие мутации наследуются аутосомно-доминантно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5229200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Некоторые мутации приводят к растяжению </a:t>
            </a:r>
            <a:r>
              <a:rPr lang="ru-RU" dirty="0" err="1" smtClean="0"/>
              <a:t>октапептидных</a:t>
            </a:r>
            <a:r>
              <a:rPr lang="ru-RU" dirty="0" smtClean="0"/>
              <a:t> повторов на N-конце белка </a:t>
            </a:r>
            <a:r>
              <a:rPr lang="ru-RU" dirty="0" err="1" smtClean="0"/>
              <a:t>PrP</a:t>
            </a:r>
            <a:r>
              <a:rPr lang="ru-RU" dirty="0" smtClean="0"/>
              <a:t>. Другие мутации, приводящие к появлению наследственной </a:t>
            </a:r>
            <a:r>
              <a:rPr lang="ru-RU" dirty="0" err="1" smtClean="0"/>
              <a:t>прионной</a:t>
            </a:r>
            <a:r>
              <a:rPr lang="ru-RU" dirty="0" smtClean="0"/>
              <a:t> болезни, могут происходить в позициях 102, 117 и 198 (синдром </a:t>
            </a:r>
            <a:r>
              <a:rPr lang="ru-RU" dirty="0" err="1" smtClean="0"/>
              <a:t>Герстмана</a:t>
            </a:r>
            <a:r>
              <a:rPr lang="ru-RU" dirty="0" smtClean="0"/>
              <a:t> — </a:t>
            </a:r>
            <a:r>
              <a:rPr lang="ru-RU" dirty="0" err="1" smtClean="0"/>
              <a:t>Штраусслера</a:t>
            </a:r>
            <a:r>
              <a:rPr lang="ru-RU" dirty="0" smtClean="0"/>
              <a:t> — Шейнкера), 178, 200, 210 и 232 (болезнь </a:t>
            </a:r>
            <a:r>
              <a:rPr lang="ru-RU" dirty="0" err="1" smtClean="0"/>
              <a:t>Крейтцфельдта</a:t>
            </a:r>
            <a:r>
              <a:rPr lang="ru-RU" dirty="0" smtClean="0"/>
              <a:t> — Якоба) и 178 (фатальная семейная бессонница).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723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Образование </a:t>
            </a:r>
            <a:r>
              <a:rPr lang="ru-RU" sz="2800" b="1" dirty="0" err="1" smtClean="0">
                <a:solidFill>
                  <a:srgbClr val="FF0000"/>
                </a:solidFill>
              </a:rPr>
              <a:t>прионных</a:t>
            </a:r>
            <a:r>
              <a:rPr lang="ru-RU" sz="2800" b="1" dirty="0" smtClean="0">
                <a:solidFill>
                  <a:srgbClr val="FF0000"/>
                </a:solidFill>
              </a:rPr>
              <a:t> фибриллярных структур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8195" name="Picture 3" descr="C:\Users\Ильинская\Desktop\Fig.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49694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5345633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Процессы </a:t>
            </a:r>
            <a:r>
              <a:rPr lang="ru-RU" sz="1400" b="1" dirty="0" err="1"/>
              <a:t>нейродегенерации</a:t>
            </a:r>
            <a:r>
              <a:rPr lang="ru-RU" sz="1400" b="1" dirty="0"/>
              <a:t>, вызванной </a:t>
            </a:r>
            <a:r>
              <a:rPr lang="ru-RU" sz="1400" b="1" dirty="0" err="1"/>
              <a:t>прионами</a:t>
            </a:r>
            <a:r>
              <a:rPr lang="ru-RU" sz="1400" b="1" dirty="0"/>
              <a:t>.</a:t>
            </a:r>
            <a:r>
              <a:rPr lang="ru-RU" sz="1400" dirty="0"/>
              <a:t> </a:t>
            </a:r>
            <a:r>
              <a:rPr lang="ru-RU" sz="1400" b="1" i="1" dirty="0"/>
              <a:t>Сверху:</a:t>
            </a:r>
            <a:r>
              <a:rPr lang="ru-RU" sz="1400" dirty="0"/>
              <a:t> накопление «нормального» </a:t>
            </a:r>
            <a:r>
              <a:rPr lang="ru-RU" sz="1400" dirty="0" err="1"/>
              <a:t>прионного</a:t>
            </a:r>
            <a:r>
              <a:rPr lang="ru-RU" sz="1400" dirty="0"/>
              <a:t> белка повышает его вероятность перехода в токсичную </a:t>
            </a:r>
            <a:r>
              <a:rPr lang="ru-RU" sz="1400" dirty="0" err="1"/>
              <a:t>конформацию</a:t>
            </a:r>
            <a:r>
              <a:rPr lang="ru-RU" sz="1400" dirty="0"/>
              <a:t>, которая описывается </a:t>
            </a:r>
            <a:r>
              <a:rPr lang="ru-RU" sz="1400" dirty="0" err="1"/>
              <a:t>бóльшим</a:t>
            </a:r>
            <a:r>
              <a:rPr lang="ru-RU" sz="1400" dirty="0"/>
              <a:t> содержанием β-структуры. </a:t>
            </a:r>
            <a:r>
              <a:rPr lang="ru-RU" sz="1400" dirty="0" err="1"/>
              <a:t>Прионы</a:t>
            </a:r>
            <a:r>
              <a:rPr lang="ru-RU" sz="1400" dirty="0"/>
              <a:t> наиболее патогенны в форме олигомеров; после образования фибрилл токсичность снижается. </a:t>
            </a:r>
            <a:r>
              <a:rPr lang="ru-RU" sz="1400" dirty="0" err="1" smtClean="0"/>
              <a:t>Прион</a:t>
            </a:r>
            <a:r>
              <a:rPr lang="ru-RU" sz="1400" dirty="0"/>
              <a:t> может образовывать бляшки, клубки или тельца включения. </a:t>
            </a:r>
            <a:r>
              <a:rPr lang="ru-RU" sz="1400" b="1" i="1" dirty="0" smtClean="0"/>
              <a:t>Снизу</a:t>
            </a:r>
            <a:r>
              <a:rPr lang="ru-RU" sz="1400" b="1" i="1" dirty="0"/>
              <a:t>:</a:t>
            </a:r>
            <a:r>
              <a:rPr lang="ru-RU" sz="1400" dirty="0"/>
              <a:t> Наследственная старческая </a:t>
            </a:r>
            <a:r>
              <a:rPr lang="ru-RU" sz="1400" dirty="0" err="1"/>
              <a:t>нейродегенерация</a:t>
            </a:r>
            <a:r>
              <a:rPr lang="ru-RU" sz="1400" dirty="0"/>
              <a:t> объясняется двумя событиями: наличием мутантной формы предшественника и образованием из него </a:t>
            </a:r>
            <a:r>
              <a:rPr lang="ru-RU" sz="1400" dirty="0" err="1"/>
              <a:t>приона</a:t>
            </a:r>
            <a:r>
              <a:rPr lang="ru-RU" sz="1400" dirty="0"/>
              <a:t>, готового к олиго- и полимеризации с образованием токсичных форм.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77201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3898776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</a:rPr>
              <a:t>Гетеродимерная</a:t>
            </a:r>
            <a:r>
              <a:rPr lang="ru-RU" sz="2800" b="1" dirty="0" smtClean="0">
                <a:solidFill>
                  <a:srgbClr val="C00000"/>
                </a:solidFill>
              </a:rPr>
              <a:t> модель размножения </a:t>
            </a:r>
            <a:r>
              <a:rPr lang="ru-RU" sz="2800" b="1" dirty="0" err="1" smtClean="0">
                <a:solidFill>
                  <a:srgbClr val="C00000"/>
                </a:solidFill>
              </a:rPr>
              <a:t>прионов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Админ\Desktop\Prion_propagation_cycle_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92696"/>
            <a:ext cx="4311352" cy="538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864" y="2852936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дна молекула </a:t>
            </a:r>
            <a:r>
              <a:rPr lang="ru-RU" sz="2400" dirty="0" err="1" smtClean="0"/>
              <a:t>PrPSc</a:t>
            </a:r>
            <a:r>
              <a:rPr lang="ru-RU" sz="2400" dirty="0" smtClean="0"/>
              <a:t> присоединяется к одной молекуле </a:t>
            </a:r>
            <a:r>
              <a:rPr lang="ru-RU" sz="2400" dirty="0" err="1" smtClean="0"/>
              <a:t>PrPC</a:t>
            </a:r>
            <a:r>
              <a:rPr lang="ru-RU" sz="2400" dirty="0" smtClean="0"/>
              <a:t> и катализирует её переход в </a:t>
            </a:r>
            <a:r>
              <a:rPr lang="ru-RU" sz="2400" dirty="0" err="1" smtClean="0"/>
              <a:t>прионную</a:t>
            </a:r>
            <a:r>
              <a:rPr lang="ru-RU" sz="2400" dirty="0" smtClean="0"/>
              <a:t> форму. Две молекулы </a:t>
            </a:r>
            <a:r>
              <a:rPr lang="ru-RU" sz="2400" dirty="0" err="1" smtClean="0"/>
              <a:t>PrPSc</a:t>
            </a:r>
            <a:r>
              <a:rPr lang="ru-RU" sz="2400" dirty="0" smtClean="0"/>
              <a:t> после этого расходятся и продолжают превращать другие </a:t>
            </a:r>
            <a:r>
              <a:rPr lang="ru-RU" sz="2400" dirty="0" err="1" smtClean="0"/>
              <a:t>PrPC</a:t>
            </a:r>
            <a:r>
              <a:rPr lang="ru-RU" sz="2400" dirty="0" smtClean="0"/>
              <a:t> в </a:t>
            </a:r>
            <a:r>
              <a:rPr lang="ru-RU" sz="2400" dirty="0" err="1" smtClean="0"/>
              <a:t>PrPSc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53314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620688"/>
            <a:ext cx="2746648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Фибриллярная модель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4005064"/>
            <a:ext cx="77048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</a:t>
            </a:r>
            <a:r>
              <a:rPr lang="ru-RU" dirty="0" smtClean="0"/>
              <a:t>ибриллярная модель предполагает, что </a:t>
            </a:r>
            <a:r>
              <a:rPr lang="ru-RU" dirty="0" err="1" smtClean="0"/>
              <a:t>PrPSc</a:t>
            </a:r>
            <a:r>
              <a:rPr lang="ru-RU" dirty="0" smtClean="0"/>
              <a:t> существует только в виде фибрилл, при этом концы фибрилл связывают </a:t>
            </a:r>
            <a:r>
              <a:rPr lang="ru-RU" dirty="0" err="1" smtClean="0"/>
              <a:t>PrPС</a:t>
            </a:r>
            <a:r>
              <a:rPr lang="ru-RU" dirty="0" smtClean="0"/>
              <a:t>, где он превращается в </a:t>
            </a:r>
            <a:r>
              <a:rPr lang="ru-RU" dirty="0" err="1" smtClean="0"/>
              <a:t>PrPSc</a:t>
            </a:r>
            <a:r>
              <a:rPr lang="ru-RU" dirty="0" smtClean="0"/>
              <a:t>. Если бы это было только так, то численность </a:t>
            </a:r>
            <a:r>
              <a:rPr lang="ru-RU" dirty="0" err="1" smtClean="0"/>
              <a:t>прионов</a:t>
            </a:r>
            <a:r>
              <a:rPr lang="ru-RU" dirty="0" smtClean="0"/>
              <a:t> возрастала бы линейно. Однако по мере развития </a:t>
            </a:r>
            <a:r>
              <a:rPr lang="ru-RU" dirty="0" err="1" smtClean="0"/>
              <a:t>прионного</a:t>
            </a:r>
            <a:r>
              <a:rPr lang="ru-RU" dirty="0" smtClean="0"/>
              <a:t> заболевания наблюдается экспоненциальный рост количества </a:t>
            </a:r>
            <a:r>
              <a:rPr lang="ru-RU" dirty="0" err="1" smtClean="0"/>
              <a:t>PrPSc</a:t>
            </a:r>
            <a:r>
              <a:rPr lang="ru-RU" dirty="0" smtClean="0"/>
              <a:t> и общей концентрации инфекционных частиц. Это можно объяснить, если принять во внимание разлом фибрилл. В организме разламывание фибрилл осуществляется белками-</a:t>
            </a:r>
            <a:r>
              <a:rPr lang="ru-RU" dirty="0" err="1" smtClean="0"/>
              <a:t>шаперонами</a:t>
            </a:r>
            <a:r>
              <a:rPr lang="ru-RU" dirty="0" smtClean="0"/>
              <a:t>, которые обычно помогают очистить клетку от </a:t>
            </a:r>
            <a:r>
              <a:rPr lang="ru-RU" dirty="0" err="1" smtClean="0"/>
              <a:t>аггрегированных</a:t>
            </a:r>
            <a:r>
              <a:rPr lang="ru-RU" dirty="0" smtClean="0"/>
              <a:t> белков. </a:t>
            </a:r>
            <a:endParaRPr lang="ru-RU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75" y="332657"/>
            <a:ext cx="551087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832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70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Отчего возникает </a:t>
            </a:r>
            <a:r>
              <a:rPr lang="ru-RU" dirty="0" err="1" smtClean="0"/>
              <a:t>прионное</a:t>
            </a:r>
            <a:r>
              <a:rPr lang="ru-RU" dirty="0" smtClean="0"/>
              <a:t> заболевание: инфекция, наследственность, </a:t>
            </a:r>
            <a:r>
              <a:rPr lang="ru-RU" dirty="0" err="1" smtClean="0"/>
              <a:t>ятропатия</a:t>
            </a:r>
            <a:endParaRPr lang="ru-RU" dirty="0"/>
          </a:p>
        </p:txBody>
      </p:sp>
      <p:pic>
        <p:nvPicPr>
          <p:cNvPr id="6147" name="Picture 3" descr="C:\Users\Админ\Desktop\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86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16216" y="2420888"/>
            <a:ext cx="22322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Изменение личности. </a:t>
            </a:r>
          </a:p>
          <a:p>
            <a:r>
              <a:rPr lang="ru-RU" dirty="0" smtClean="0"/>
              <a:t>• Беспокойство. </a:t>
            </a:r>
          </a:p>
          <a:p>
            <a:r>
              <a:rPr lang="ru-RU" dirty="0" smtClean="0"/>
              <a:t>• Депрессия. </a:t>
            </a:r>
          </a:p>
          <a:p>
            <a:r>
              <a:rPr lang="ru-RU" dirty="0" smtClean="0"/>
              <a:t>• Потеря памяти. </a:t>
            </a:r>
          </a:p>
          <a:p>
            <a:r>
              <a:rPr lang="ru-RU" dirty="0" smtClean="0"/>
              <a:t>• Ухудшение интеллекта. </a:t>
            </a:r>
          </a:p>
          <a:p>
            <a:r>
              <a:rPr lang="ru-RU" dirty="0" smtClean="0"/>
              <a:t>• Нечеткое зрение. </a:t>
            </a:r>
          </a:p>
          <a:p>
            <a:r>
              <a:rPr lang="ru-RU" dirty="0" smtClean="0"/>
              <a:t>• Бессонница. </a:t>
            </a:r>
          </a:p>
          <a:p>
            <a:r>
              <a:rPr lang="ru-RU" dirty="0" smtClean="0"/>
              <a:t>• Нарушение речи. </a:t>
            </a:r>
          </a:p>
          <a:p>
            <a:r>
              <a:rPr lang="ru-RU" dirty="0" smtClean="0"/>
              <a:t>• Проблемы с глотанием. </a:t>
            </a:r>
          </a:p>
          <a:p>
            <a:r>
              <a:rPr lang="ru-RU" dirty="0" smtClean="0"/>
              <a:t>• Резкие внезапные движения.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152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ПРИОННЫЕ БОЛЕЗНИ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Ильинская\Desktop\PRION_T1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71296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41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Различная представленность </a:t>
            </a:r>
            <a:r>
              <a:rPr lang="ru-RU" sz="2800" b="1" dirty="0" err="1" smtClean="0">
                <a:solidFill>
                  <a:srgbClr val="FF0000"/>
                </a:solidFill>
              </a:rPr>
              <a:t>прионов</a:t>
            </a:r>
            <a:r>
              <a:rPr lang="ru-RU" sz="2800" b="1" dirty="0" smtClean="0">
                <a:solidFill>
                  <a:srgbClr val="FF0000"/>
                </a:solidFill>
              </a:rPr>
              <a:t> в </a:t>
            </a:r>
            <a:r>
              <a:rPr lang="ru-RU" sz="2800" b="1" dirty="0" err="1" smtClean="0">
                <a:solidFill>
                  <a:srgbClr val="FF0000"/>
                </a:solidFill>
              </a:rPr>
              <a:t>оргинизме</a:t>
            </a:r>
            <a:r>
              <a:rPr lang="ru-RU" sz="2800" b="1" dirty="0" smtClean="0">
                <a:solidFill>
                  <a:srgbClr val="FF0000"/>
                </a:solidFill>
              </a:rPr>
              <a:t> больных коров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5362" name="Picture 2" descr="C:\Users\Ильинская\Desktop\PRION_T2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40404"/>
            <a:ext cx="7776864" cy="556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879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62672" cy="92211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Риск </a:t>
            </a:r>
            <a:r>
              <a:rPr lang="ru-RU" sz="2000" b="1" dirty="0" err="1" smtClean="0">
                <a:solidFill>
                  <a:srgbClr val="FF0000"/>
                </a:solidFill>
              </a:rPr>
              <a:t>прионных</a:t>
            </a:r>
            <a:r>
              <a:rPr lang="ru-RU" sz="2000" b="1" dirty="0" smtClean="0">
                <a:solidFill>
                  <a:srgbClr val="FF0000"/>
                </a:solidFill>
              </a:rPr>
              <a:t> заболеваний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2962672" cy="3556992"/>
          </a:xfrm>
        </p:spPr>
        <p:txBody>
          <a:bodyPr>
            <a:normAutofit/>
          </a:bodyPr>
          <a:lstStyle/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lvl="0"/>
            <a:endParaRPr lang="ru-RU" sz="1600" dirty="0" smtClean="0">
              <a:solidFill>
                <a:prstClr val="black"/>
              </a:solidFill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lvl="0"/>
            <a:endParaRPr lang="ru-RU" sz="1600" dirty="0" smtClean="0">
              <a:solidFill>
                <a:prstClr val="black"/>
              </a:solidFill>
            </a:endParaRPr>
          </a:p>
          <a:p>
            <a:pPr lvl="0"/>
            <a:endParaRPr lang="ru-RU" sz="1600" dirty="0" smtClean="0">
              <a:solidFill>
                <a:prstClr val="black"/>
              </a:solidFill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8299"/>
            <a:ext cx="4968552" cy="481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55976" y="5877272"/>
            <a:ext cx="4104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В. М. </a:t>
            </a:r>
            <a:r>
              <a:rPr lang="ru-RU" sz="1400" i="1" dirty="0" err="1"/>
              <a:t>Ройхель</a:t>
            </a:r>
            <a:r>
              <a:rPr lang="ru-RU" sz="1400" i="1" dirty="0"/>
              <a:t>, </a:t>
            </a:r>
            <a:r>
              <a:rPr lang="ru-RU" sz="1400" dirty="0"/>
              <a:t>д. м. н., ведущий научный </a:t>
            </a:r>
            <a:r>
              <a:rPr lang="ru-RU" sz="1400" dirty="0" smtClean="0"/>
              <a:t>сотрудник Института </a:t>
            </a:r>
            <a:r>
              <a:rPr lang="ru-RU" sz="1400" dirty="0"/>
              <a:t>полиомиелита и вирусных энцефалитов </a:t>
            </a:r>
            <a:r>
              <a:rPr lang="ru-RU" sz="1400" dirty="0" err="1"/>
              <a:t>им.М.П.Чумакова</a:t>
            </a:r>
            <a:r>
              <a:rPr lang="ru-RU" sz="1400" dirty="0"/>
              <a:t> РАМН.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11960" y="503846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Страны с риском заболевания животных и людей </a:t>
            </a:r>
            <a:r>
              <a:rPr lang="ru-RU" dirty="0" err="1" smtClean="0"/>
              <a:t>прионными</a:t>
            </a:r>
            <a:r>
              <a:rPr lang="ru-RU" dirty="0" smtClean="0"/>
              <a:t> болезнями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1349787"/>
            <a:ext cx="30963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Практический интерес к этим смертельно опасным инфекциям безусловно связан с событиями последнего времени и увеличивающейся вероятностью встречи с этими болезнями. Теоретический же интерес к проблеме обусловлен результатами молекулярно-биологических исследований </a:t>
            </a:r>
            <a:r>
              <a:rPr lang="ru-RU" sz="1600" dirty="0" err="1"/>
              <a:t>прионов</a:t>
            </a:r>
            <a:r>
              <a:rPr lang="ru-RU" sz="1600" dirty="0"/>
              <a:t> - новых и необычных возбудителей тяжелых заболеваний человека и животных, которые, как выяснилось, могут возникать не только в результате инфекции, но и спорадически и даже передаваться по наследству.</a:t>
            </a:r>
          </a:p>
        </p:txBody>
      </p:sp>
    </p:spTree>
    <p:extLst>
      <p:ext uri="{BB962C8B-B14F-4D97-AF65-F5344CB8AC3E}">
        <p14:creationId xmlns:p14="http://schemas.microsoft.com/office/powerpoint/2010/main" val="2593600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Исследователи из Университетского </a:t>
            </a:r>
            <a:r>
              <a:rPr lang="ru-RU" sz="1800" dirty="0"/>
              <a:t>колледжа в Лондоне во главе с Джоном </a:t>
            </a:r>
            <a:r>
              <a:rPr lang="ru-RU" sz="1800" dirty="0" err="1"/>
              <a:t>Коллинджем</a:t>
            </a:r>
            <a:r>
              <a:rPr lang="ru-RU" sz="1800" dirty="0"/>
              <a:t> (</a:t>
            </a:r>
            <a:r>
              <a:rPr lang="ru-RU" sz="1800" dirty="0" err="1"/>
              <a:t>John</a:t>
            </a:r>
            <a:r>
              <a:rPr lang="ru-RU" sz="1800" dirty="0"/>
              <a:t> </a:t>
            </a:r>
            <a:r>
              <a:rPr lang="ru-RU" sz="1800" dirty="0" err="1"/>
              <a:t>Collinge</a:t>
            </a:r>
            <a:r>
              <a:rPr lang="ru-RU" sz="1800" dirty="0"/>
              <a:t>) </a:t>
            </a:r>
            <a:r>
              <a:rPr lang="ru-RU" sz="1800" dirty="0" smtClean="0"/>
              <a:t>  - новые данные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4762872" cy="5616624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</a:pPr>
            <a:r>
              <a:rPr lang="ru-RU" sz="2000" dirty="0" smtClean="0"/>
              <a:t>В культуре нервных клеток длина </a:t>
            </a:r>
            <a:r>
              <a:rPr lang="ru-RU" sz="2000" dirty="0"/>
              <a:t>отростков </a:t>
            </a:r>
            <a:r>
              <a:rPr lang="ru-RU" sz="2000" dirty="0" smtClean="0"/>
              <a:t>и </a:t>
            </a:r>
            <a:r>
              <a:rPr lang="ru-RU" sz="2000" dirty="0"/>
              <a:t>количество выростов на них уменьшались только в одном случае — когда к </a:t>
            </a:r>
            <a:r>
              <a:rPr lang="ru-RU" sz="2000" dirty="0" err="1"/>
              <a:t>культуральной</a:t>
            </a:r>
            <a:r>
              <a:rPr lang="ru-RU" sz="2000" dirty="0"/>
              <a:t> среде добавляли </a:t>
            </a:r>
            <a:r>
              <a:rPr lang="ru-RU" sz="2000" dirty="0" err="1">
                <a:solidFill>
                  <a:srgbClr val="FF0000"/>
                </a:solidFill>
              </a:rPr>
              <a:t>гомогенат</a:t>
            </a:r>
            <a:r>
              <a:rPr lang="ru-RU" sz="2000" dirty="0">
                <a:solidFill>
                  <a:srgbClr val="FF0000"/>
                </a:solidFill>
              </a:rPr>
              <a:t> мозга мышей с </a:t>
            </a:r>
            <a:r>
              <a:rPr lang="ru-RU" sz="2000" dirty="0" err="1">
                <a:solidFill>
                  <a:srgbClr val="FF0000"/>
                </a:solidFill>
              </a:rPr>
              <a:t>прионным</a:t>
            </a:r>
            <a:r>
              <a:rPr lang="ru-RU" sz="2000" dirty="0">
                <a:solidFill>
                  <a:srgbClr val="FF0000"/>
                </a:solidFill>
              </a:rPr>
              <a:t> заболеванием</a:t>
            </a:r>
            <a:r>
              <a:rPr lang="ru-RU" sz="2000" dirty="0"/>
              <a:t>. Очищенный </a:t>
            </a:r>
            <a:r>
              <a:rPr lang="ru-RU" sz="2000" dirty="0" err="1"/>
              <a:t>прион</a:t>
            </a:r>
            <a:r>
              <a:rPr lang="ru-RU" sz="2000" dirty="0"/>
              <a:t> из тканей больных животных, в том числе в составе </a:t>
            </a:r>
            <a:r>
              <a:rPr lang="ru-RU" sz="2000" dirty="0" err="1"/>
              <a:t>гомогената</a:t>
            </a:r>
            <a:r>
              <a:rPr lang="ru-RU" sz="2000" dirty="0"/>
              <a:t> мозга </a:t>
            </a:r>
            <a:r>
              <a:rPr lang="ru-RU" sz="2000" dirty="0" smtClean="0"/>
              <a:t>здоровых </a:t>
            </a:r>
            <a:r>
              <a:rPr lang="ru-RU" sz="2000" dirty="0"/>
              <a:t>грызунов, не </a:t>
            </a:r>
            <a:r>
              <a:rPr lang="ru-RU" sz="2000" dirty="0" smtClean="0"/>
              <a:t>вредил нейронам.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У </a:t>
            </a:r>
            <a:r>
              <a:rPr lang="ru-RU" sz="2000" dirty="0" err="1"/>
              <a:t>прионов</a:t>
            </a:r>
            <a:r>
              <a:rPr lang="ru-RU" sz="2000" dirty="0"/>
              <a:t> функция заражения клеток и токсическое действие на </a:t>
            </a:r>
            <a:r>
              <a:rPr lang="ru-RU" sz="2000" dirty="0" smtClean="0"/>
              <a:t>клетки </a:t>
            </a:r>
            <a:r>
              <a:rPr lang="ru-RU" sz="2000" dirty="0"/>
              <a:t>не связаны жестко друг с другом. Вероятно, </a:t>
            </a:r>
            <a:r>
              <a:rPr lang="ru-RU" sz="2000" dirty="0" smtClean="0"/>
              <a:t>токсичность обеспечиваются </a:t>
            </a:r>
            <a:r>
              <a:rPr lang="ru-RU" sz="2000" dirty="0"/>
              <a:t>различными типами молекул и (или) формами их скоплений. Видимо, </a:t>
            </a:r>
            <a:r>
              <a:rPr lang="ru-RU" sz="2000" dirty="0" err="1"/>
              <a:t>прионы</a:t>
            </a:r>
            <a:r>
              <a:rPr lang="ru-RU" sz="2000" dirty="0"/>
              <a:t>, образующие палочковидные скопления, нетоксичны для нейронов, а белки в составе скоплений какой-то другой формы, напротив, им </a:t>
            </a:r>
            <a:r>
              <a:rPr lang="ru-RU" sz="2000" dirty="0" smtClean="0"/>
              <a:t>вредят.</a:t>
            </a:r>
            <a:endParaRPr lang="ru-RU" sz="2000" dirty="0"/>
          </a:p>
        </p:txBody>
      </p:sp>
      <p:pic>
        <p:nvPicPr>
          <p:cNvPr id="13314" name="Picture 2" descr="C:\Users\Ильинская\Desktop\1af633e4fad5cefd39006faaaa379c3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09689"/>
            <a:ext cx="3174016" cy="227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8" y="364502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Очищенные </a:t>
            </a:r>
            <a:r>
              <a:rPr lang="ru-RU" dirty="0" err="1" smtClean="0"/>
              <a:t>прионные</a:t>
            </a:r>
            <a:r>
              <a:rPr lang="ru-RU" dirty="0" smtClean="0"/>
              <a:t> белки</a:t>
            </a:r>
            <a:endParaRPr lang="ru-RU" dirty="0"/>
          </a:p>
        </p:txBody>
      </p:sp>
      <p:pic>
        <p:nvPicPr>
          <p:cNvPr id="13316" name="Picture 4" descr="C:\Users\Ильинская\Desktop\940ac904c79ba4baae6cd52b299ebaa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49080"/>
            <a:ext cx="3174016" cy="225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243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Болезнь Альцгеймера - аналогия</a:t>
            </a:r>
            <a:endParaRPr lang="ru-RU" sz="3200" dirty="0"/>
          </a:p>
        </p:txBody>
      </p:sp>
      <p:pic>
        <p:nvPicPr>
          <p:cNvPr id="14338" name="Picture 2" descr="C:\Users\Ильинская\Desktop\3qxmk5w8agkd00aev3w0n9cwo8z717p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4" y="1124744"/>
            <a:ext cx="8117258" cy="525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299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1265</Words>
  <Application>Microsoft Office PowerPoint</Application>
  <PresentationFormat>Экран (4:3)</PresentationFormat>
  <Paragraphs>76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ПРИОНЫ</vt:lpstr>
      <vt:lpstr>ИСТОРИЯ </vt:lpstr>
      <vt:lpstr>Бешенство коров</vt:lpstr>
      <vt:lpstr>У ЛЮДЕЙ</vt:lpstr>
      <vt:lpstr>Медленные инфекции</vt:lpstr>
      <vt:lpstr>Болезнь Куру</vt:lpstr>
      <vt:lpstr>Прио́ны ( prion от protein «белок» + infection «инфекция»; слово было предложено в 1982 г. Прузинером  — особый класс инфектогенов, не содержащих нуклеиновых кислот. Прионы представляют собой белки с аномальной третичной структурой (амилоиды). </vt:lpstr>
      <vt:lpstr>Подтверждение белковой природы прионов</vt:lpstr>
      <vt:lpstr>Презентация PowerPoint</vt:lpstr>
      <vt:lpstr>Презентация PowerPoint</vt:lpstr>
      <vt:lpstr>Локализация гена прионного белка</vt:lpstr>
      <vt:lpstr>Образование прионных фибриллярных структур</vt:lpstr>
      <vt:lpstr>Гетеродимерная модель размножения прионов</vt:lpstr>
      <vt:lpstr>Фибриллярная модель</vt:lpstr>
      <vt:lpstr>Отчего возникает прионное заболевание: инфекция, наследственность, ятропатия</vt:lpstr>
      <vt:lpstr>ПРИОННЫЕ БОЛЕЗНИ</vt:lpstr>
      <vt:lpstr>Различная представленность прионов в оргинизме больных коров </vt:lpstr>
      <vt:lpstr>Риск прионных заболеваний</vt:lpstr>
      <vt:lpstr>Исследователи из Университетского колледжа в Лондоне во главе с Джоном Коллинджем (John Collinge)   - новые данные</vt:lpstr>
      <vt:lpstr>Болезнь Альцгеймера - аналогия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Ильинская</cp:lastModifiedBy>
  <cp:revision>26</cp:revision>
  <dcterms:created xsi:type="dcterms:W3CDTF">2018-12-10T06:37:52Z</dcterms:created>
  <dcterms:modified xsi:type="dcterms:W3CDTF">2023-11-15T09:11:56Z</dcterms:modified>
</cp:coreProperties>
</file>