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8" r:id="rId2"/>
    <p:sldId id="305" r:id="rId3"/>
    <p:sldId id="302" r:id="rId4"/>
    <p:sldId id="306" r:id="rId5"/>
    <p:sldId id="304" r:id="rId6"/>
    <p:sldId id="307" r:id="rId7"/>
    <p:sldId id="303" r:id="rId8"/>
    <p:sldId id="266" r:id="rId9"/>
    <p:sldId id="267" r:id="rId10"/>
    <p:sldId id="268" r:id="rId11"/>
    <p:sldId id="269" r:id="rId12"/>
    <p:sldId id="271" r:id="rId13"/>
    <p:sldId id="272" r:id="rId14"/>
    <p:sldId id="309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5" r:id="rId23"/>
    <p:sldId id="280" r:id="rId24"/>
    <p:sldId id="281" r:id="rId25"/>
    <p:sldId id="283" r:id="rId26"/>
    <p:sldId id="284" r:id="rId27"/>
    <p:sldId id="286" r:id="rId28"/>
    <p:sldId id="287" r:id="rId29"/>
    <p:sldId id="282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1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20E2FA9-4F3E-4A73-939E-C2BC30488F46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0385CCB-BE87-45EE-AE80-AAF29B3E9F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293095"/>
            <a:ext cx="3853056" cy="2195691"/>
          </a:xfrm>
        </p:spPr>
        <p:txBody>
          <a:bodyPr>
            <a:normAutofit fontScale="90000"/>
          </a:bodyPr>
          <a:lstStyle/>
          <a:p>
            <a:r>
              <a:rPr lang="ru-RU" dirty="0"/>
              <a:t>Морфология бактерий и структура бактериальной клетки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Админ\Desktop\imagesSXXD5YB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76673"/>
            <a:ext cx="4003337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Админ\Desktop\смешные-бактерии-266022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36912"/>
            <a:ext cx="4104456" cy="385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46248" y="6926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Каков «внешний вид» бактерий?</a:t>
            </a:r>
          </a:p>
          <a:p>
            <a:endParaRPr lang="ru-RU" sz="2400" b="1" dirty="0"/>
          </a:p>
          <a:p>
            <a:r>
              <a:rPr lang="ru-RU" sz="2400" b="1" dirty="0"/>
              <a:t>Как они устроены?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860032" y="2708920"/>
            <a:ext cx="3600400" cy="31683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5076056" y="2852936"/>
            <a:ext cx="3528392" cy="31683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1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Эукариотическая</a:t>
            </a:r>
            <a:r>
              <a:rPr lang="ru-RU" dirty="0"/>
              <a:t> и </a:t>
            </a:r>
            <a:r>
              <a:rPr lang="ru-RU" dirty="0" err="1"/>
              <a:t>прокариотическая</a:t>
            </a:r>
            <a:r>
              <a:rPr lang="ru-RU" dirty="0"/>
              <a:t> клетки</a:t>
            </a:r>
          </a:p>
        </p:txBody>
      </p:sp>
      <p:pic>
        <p:nvPicPr>
          <p:cNvPr id="8194" name="Picture 2" descr="C:\Users\Ильинская\Desktop\d663b70b20447d44c367510104293ba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4158291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Ильинская\Desktop\95aef04cf89243b19594b668be97109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0861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04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Строение клетки бактерий</a:t>
            </a:r>
          </a:p>
        </p:txBody>
      </p:sp>
      <p:pic>
        <p:nvPicPr>
          <p:cNvPr id="1030" name="Picture 6" descr="C:\Users\Ильинская\Desktop\fig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5900551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68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661248"/>
            <a:ext cx="7920880" cy="720080"/>
          </a:xfrm>
        </p:spPr>
        <p:txBody>
          <a:bodyPr>
            <a:normAutofit/>
          </a:bodyPr>
          <a:lstStyle/>
          <a:p>
            <a:r>
              <a:rPr lang="ru-RU" dirty="0"/>
              <a:t>Основные формы бактерий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4392488" cy="5040560"/>
          </a:xfrm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rgbClr val="FF0000"/>
                </a:solidFill>
              </a:rPr>
              <a:t>Кокковидные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(диплококки, стрептококки, </a:t>
            </a:r>
            <a:r>
              <a:rPr lang="ru-RU" sz="2400" dirty="0" smtClean="0"/>
              <a:t>стафилококки, </a:t>
            </a:r>
            <a:r>
              <a:rPr lang="ru-RU" sz="2400" dirty="0" err="1" smtClean="0"/>
              <a:t>сарцины</a:t>
            </a:r>
            <a:r>
              <a:rPr lang="ru-RU" sz="2400" dirty="0" smtClean="0"/>
              <a:t>)</a:t>
            </a:r>
            <a:endParaRPr lang="ru-RU" sz="2400" dirty="0"/>
          </a:p>
          <a:p>
            <a:r>
              <a:rPr lang="ru-RU" sz="2400" b="1" dirty="0">
                <a:solidFill>
                  <a:srgbClr val="FF0000"/>
                </a:solidFill>
              </a:rPr>
              <a:t>Палочковидные </a:t>
            </a:r>
            <a:r>
              <a:rPr lang="ru-RU" sz="2400" dirty="0"/>
              <a:t>(бациллы)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Извитые</a:t>
            </a:r>
            <a:r>
              <a:rPr lang="ru-RU" sz="2400" dirty="0"/>
              <a:t> (вибрионы, спириллы и спирохеты)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Ветвящиеся </a:t>
            </a:r>
            <a:r>
              <a:rPr lang="ru-RU" sz="2400" dirty="0"/>
              <a:t>(</a:t>
            </a:r>
            <a:r>
              <a:rPr lang="ru-RU" sz="2400" dirty="0" err="1"/>
              <a:t>бифидобактерии</a:t>
            </a:r>
            <a:r>
              <a:rPr lang="ru-RU" sz="2400" dirty="0"/>
              <a:t>, </a:t>
            </a:r>
            <a:r>
              <a:rPr lang="ru-RU" sz="2400" dirty="0" err="1"/>
              <a:t>актинобактерии</a:t>
            </a:r>
            <a:r>
              <a:rPr lang="ru-RU" sz="2400" dirty="0"/>
              <a:t>)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Редкие </a:t>
            </a:r>
            <a:r>
              <a:rPr lang="ru-RU" sz="2400" dirty="0"/>
              <a:t>формы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028" name="Picture 4" descr="C:\Users\Админ\Desktop\Image767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2696"/>
            <a:ext cx="3960440" cy="427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53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589240"/>
            <a:ext cx="8183880" cy="648072"/>
          </a:xfrm>
        </p:spPr>
        <p:txBody>
          <a:bodyPr>
            <a:normAutofit/>
          </a:bodyPr>
          <a:lstStyle/>
          <a:p>
            <a:r>
              <a:rPr lang="ru-RU" dirty="0"/>
              <a:t>Основные формы бактерий</a:t>
            </a:r>
          </a:p>
        </p:txBody>
      </p:sp>
      <p:pic>
        <p:nvPicPr>
          <p:cNvPr id="2050" name="Picture 2" descr="C:\Users\Ильинская\Desktop\fig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6408712" cy="480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97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5416718"/>
            <a:ext cx="3970784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Морфотипы</a:t>
            </a:r>
            <a:r>
              <a:rPr lang="ru-RU" dirty="0"/>
              <a:t> схематически</a:t>
            </a:r>
          </a:p>
        </p:txBody>
      </p:sp>
      <p:pic>
        <p:nvPicPr>
          <p:cNvPr id="4" name="Picture 2" descr="C:\Users\Админ\Desktop\типы-бактерий-кокки-719324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34944"/>
            <a:ext cx="3744416" cy="272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\Desktop\M_NT--75ohqYdRSaV2i4M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784"/>
            <a:ext cx="3816424" cy="276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\Desktop\slide-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6" y="3645024"/>
            <a:ext cx="3801528" cy="284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80112" y="3501008"/>
            <a:ext cx="28803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Bacillus</a:t>
            </a:r>
          </a:p>
          <a:p>
            <a:r>
              <a:rPr lang="en-US" sz="2400" dirty="0"/>
              <a:t>Coccus</a:t>
            </a:r>
          </a:p>
          <a:p>
            <a:r>
              <a:rPr lang="en-US" sz="2400" dirty="0"/>
              <a:t>Vibrio</a:t>
            </a:r>
          </a:p>
          <a:p>
            <a:r>
              <a:rPr lang="en-US" sz="2400" dirty="0"/>
              <a:t>Spirillum </a:t>
            </a:r>
          </a:p>
          <a:p>
            <a:r>
              <a:rPr lang="en-US" sz="2400" dirty="0" err="1" smtClean="0"/>
              <a:t>Spirochaeta</a:t>
            </a:r>
            <a:endParaRPr lang="en-US" sz="2400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998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136904" cy="863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1400" b="1" dirty="0">
                <a:solidFill>
                  <a:schemeClr val="tx1"/>
                </a:solidFill>
              </a:rPr>
              <a:t/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/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/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300" b="1" dirty="0">
                <a:solidFill>
                  <a:schemeClr val="tx1"/>
                </a:solidFill>
              </a:rPr>
              <a:t>Комбинированное схематическое изображение </a:t>
            </a:r>
            <a:r>
              <a:rPr lang="ru-RU" sz="1300" b="1" dirty="0" err="1">
                <a:solidFill>
                  <a:schemeClr val="tx1"/>
                </a:solidFill>
              </a:rPr>
              <a:t>прокариотической</a:t>
            </a:r>
            <a:r>
              <a:rPr lang="ru-RU" sz="1300" b="1" dirty="0">
                <a:solidFill>
                  <a:schemeClr val="tx1"/>
                </a:solidFill>
              </a:rPr>
              <a:t> (бактериальной) клетки со жгутиками схематично представленными в правой части рисунка, дополнительные мембранные структуры, имеющиеся у </a:t>
            </a:r>
            <a:r>
              <a:rPr lang="ru-RU" sz="1300" b="1" dirty="0" err="1">
                <a:solidFill>
                  <a:schemeClr val="tx1"/>
                </a:solidFill>
              </a:rPr>
              <a:t>фототрофных</a:t>
            </a:r>
            <a:r>
              <a:rPr lang="ru-RU" sz="1300" b="1" dirty="0">
                <a:solidFill>
                  <a:schemeClr val="tx1"/>
                </a:solidFill>
              </a:rPr>
              <a:t> и </a:t>
            </a:r>
            <a:r>
              <a:rPr lang="ru-RU" sz="1300" b="1" dirty="0" err="1">
                <a:solidFill>
                  <a:schemeClr val="tx1"/>
                </a:solidFill>
              </a:rPr>
              <a:t>нефототрофных</a:t>
            </a:r>
            <a:r>
              <a:rPr lang="ru-RU" sz="1300" b="1" dirty="0">
                <a:solidFill>
                  <a:schemeClr val="tx1"/>
                </a:solidFill>
              </a:rPr>
              <a:t> бактерий, - в средней части, а включения запасных веществ - в левой части. Для большей наглядности показаны лишь немногие рибосомы, особенно в левой части схемы.   1 - гранулы </a:t>
            </a:r>
            <a:r>
              <a:rPr lang="ru-RU" sz="1300" b="1" dirty="0" err="1">
                <a:solidFill>
                  <a:schemeClr val="tx1"/>
                </a:solidFill>
              </a:rPr>
              <a:t>полиоксимасляной</a:t>
            </a:r>
            <a:r>
              <a:rPr lang="ru-RU" sz="1300" b="1" dirty="0">
                <a:solidFill>
                  <a:schemeClr val="tx1"/>
                </a:solidFill>
              </a:rPr>
              <a:t> кислоты; 2 - жировые капельки; 3 - включения серы; 4 - трубчатые </a:t>
            </a:r>
            <a:r>
              <a:rPr lang="ru-RU" sz="1300" b="1" dirty="0" err="1">
                <a:solidFill>
                  <a:schemeClr val="tx1"/>
                </a:solidFill>
              </a:rPr>
              <a:t>тилакоиды</a:t>
            </a:r>
            <a:r>
              <a:rPr lang="ru-RU" sz="1300" b="1" dirty="0">
                <a:solidFill>
                  <a:schemeClr val="tx1"/>
                </a:solidFill>
              </a:rPr>
              <a:t>; 5 - пластинчатые </a:t>
            </a:r>
            <a:r>
              <a:rPr lang="ru-RU" sz="1300" b="1" dirty="0" err="1">
                <a:solidFill>
                  <a:schemeClr val="tx1"/>
                </a:solidFill>
              </a:rPr>
              <a:t>тилакоиды</a:t>
            </a:r>
            <a:r>
              <a:rPr lang="ru-RU" sz="1300" b="1" dirty="0">
                <a:solidFill>
                  <a:schemeClr val="tx1"/>
                </a:solidFill>
              </a:rPr>
              <a:t>; 6 - пузырьки; 7 - хроматофоры; 8 - ядро (</a:t>
            </a:r>
            <a:r>
              <a:rPr lang="ru-RU" sz="1300" b="1" dirty="0" err="1">
                <a:solidFill>
                  <a:schemeClr val="tx1"/>
                </a:solidFill>
              </a:rPr>
              <a:t>нуклеоид</a:t>
            </a:r>
            <a:r>
              <a:rPr lang="ru-RU" sz="1300" b="1" dirty="0">
                <a:solidFill>
                  <a:schemeClr val="tx1"/>
                </a:solidFill>
              </a:rPr>
              <a:t>); 9 - рибосомы; 10 - цитоплазма; 11 - базальное тельце; 12 - жгутики; 13 - капсула; 14 - клеточная стенка; 15 - цитоплазматическая мембрана; 16 - </a:t>
            </a:r>
            <a:r>
              <a:rPr lang="ru-RU" sz="1300" b="1" dirty="0" err="1">
                <a:solidFill>
                  <a:schemeClr val="tx1"/>
                </a:solidFill>
              </a:rPr>
              <a:t>мезосома</a:t>
            </a:r>
            <a:r>
              <a:rPr lang="ru-RU" sz="1300" b="1" dirty="0">
                <a:solidFill>
                  <a:schemeClr val="tx1"/>
                </a:solidFill>
              </a:rPr>
              <a:t>; 17 - газовые вакуоли; 18 - </a:t>
            </a:r>
            <a:r>
              <a:rPr lang="ru-RU" sz="1300" b="1" dirty="0" err="1">
                <a:solidFill>
                  <a:schemeClr val="tx1"/>
                </a:solidFill>
              </a:rPr>
              <a:t>ламеллярные</a:t>
            </a:r>
            <a:r>
              <a:rPr lang="ru-RU" sz="1300" b="1" dirty="0">
                <a:solidFill>
                  <a:schemeClr val="tx1"/>
                </a:solidFill>
              </a:rPr>
              <a:t> структуры; 19 - гранулы полисахарида; 20 - гранулы полифосфата  (Шлегель Г., 1987).</a:t>
            </a:r>
            <a:br>
              <a:rPr lang="ru-RU" sz="1300" b="1" dirty="0">
                <a:solidFill>
                  <a:schemeClr val="tx1"/>
                </a:solidFill>
              </a:rPr>
            </a:br>
            <a:endParaRPr lang="ru-RU" sz="1300" b="1" dirty="0">
              <a:solidFill>
                <a:schemeClr val="tx1"/>
              </a:solidFill>
            </a:endParaRPr>
          </a:p>
        </p:txBody>
      </p:sp>
      <p:pic>
        <p:nvPicPr>
          <p:cNvPr id="12291" name="Picture 2" descr="C:\Users\Ильинская\Desktop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492896"/>
            <a:ext cx="8424936" cy="4103687"/>
          </a:xfrm>
          <a:noFill/>
        </p:spPr>
      </p:pic>
    </p:spTree>
    <p:extLst>
      <p:ext uri="{BB962C8B-B14F-4D97-AF65-F5344CB8AC3E}">
        <p14:creationId xmlns:p14="http://schemas.microsoft.com/office/powerpoint/2010/main" val="231752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rc 2"/>
          <p:cNvSpPr>
            <a:spLocks/>
          </p:cNvSpPr>
          <p:nvPr/>
        </p:nvSpPr>
        <p:spPr bwMode="auto">
          <a:xfrm rot="-2656494">
            <a:off x="1187450" y="3933825"/>
            <a:ext cx="2376488" cy="23764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635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71550" y="5013325"/>
            <a:ext cx="25923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009900"/>
                </a:solidFill>
                <a:latin typeface="Calibri" pitchFamily="34" charset="0"/>
              </a:rPr>
              <a:t>Цитоплазма и ее содержимое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331913" y="3860800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009900"/>
                </a:solidFill>
                <a:latin typeface="Calibri" pitchFamily="34" charset="0"/>
              </a:rPr>
              <a:t>ЦПМ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00113" y="3200400"/>
            <a:ext cx="3455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FF0000"/>
                </a:solidFill>
                <a:latin typeface="Calibri" pitchFamily="34" charset="0"/>
              </a:rPr>
              <a:t>Клеточная стенка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403350" y="249237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FF0000"/>
                </a:solidFill>
                <a:latin typeface="Calibri" pitchFamily="34" charset="0"/>
              </a:rPr>
              <a:t>Капсула/Слизь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572000" y="458152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  <a:latin typeface="Calibri" pitchFamily="34" charset="0"/>
              </a:rPr>
              <a:t>Протопласт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403350" y="184467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FF0066"/>
                </a:solidFill>
                <a:latin typeface="Calibri" pitchFamily="34" charset="0"/>
              </a:rPr>
              <a:t>Ворсинки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476375" y="1268413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FF0066"/>
                </a:solidFill>
                <a:latin typeface="Calibri" pitchFamily="34" charset="0"/>
              </a:rPr>
              <a:t>Жгутики</a:t>
            </a:r>
          </a:p>
        </p:txBody>
      </p:sp>
      <p:sp>
        <p:nvSpPr>
          <p:cNvPr id="5130" name="AutoShape 10"/>
          <p:cNvSpPr>
            <a:spLocks/>
          </p:cNvSpPr>
          <p:nvPr/>
        </p:nvSpPr>
        <p:spPr bwMode="auto">
          <a:xfrm>
            <a:off x="4356100" y="3933825"/>
            <a:ext cx="215900" cy="1871663"/>
          </a:xfrm>
          <a:prstGeom prst="rightBrace">
            <a:avLst>
              <a:gd name="adj1" fmla="val 7224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1" name="AutoShape 11"/>
          <p:cNvSpPr>
            <a:spLocks/>
          </p:cNvSpPr>
          <p:nvPr/>
        </p:nvSpPr>
        <p:spPr bwMode="auto">
          <a:xfrm>
            <a:off x="4284663" y="2492375"/>
            <a:ext cx="287337" cy="1223963"/>
          </a:xfrm>
          <a:prstGeom prst="rightBrace">
            <a:avLst>
              <a:gd name="adj1" fmla="val 35497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2" name="AutoShape 12"/>
          <p:cNvSpPr>
            <a:spLocks/>
          </p:cNvSpPr>
          <p:nvPr/>
        </p:nvSpPr>
        <p:spPr bwMode="auto">
          <a:xfrm>
            <a:off x="6300788" y="1268413"/>
            <a:ext cx="287337" cy="2520950"/>
          </a:xfrm>
          <a:prstGeom prst="rightBrace">
            <a:avLst>
              <a:gd name="adj1" fmla="val 7311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4284663" y="2606675"/>
            <a:ext cx="2232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chemeClr val="accent2"/>
                </a:solidFill>
                <a:latin typeface="Calibri" pitchFamily="34" charset="0"/>
              </a:rPr>
              <a:t>Клеточная</a:t>
            </a:r>
          </a:p>
          <a:p>
            <a:pPr algn="ctr"/>
            <a:r>
              <a:rPr lang="ru-RU" altLang="ru-RU" sz="2400" b="1">
                <a:solidFill>
                  <a:schemeClr val="accent2"/>
                </a:solidFill>
                <a:latin typeface="Calibri" pitchFamily="34" charset="0"/>
              </a:rPr>
              <a:t>оболочка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444456" y="1662110"/>
            <a:ext cx="22581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accent2"/>
                </a:solidFill>
                <a:latin typeface="Calibri" pitchFamily="34" charset="0"/>
              </a:rPr>
              <a:t>Поверхностные структуры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7664" y="602128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ПОВЕРХНОСТЬ БАКТЕРИАЛЬНОЙ КЛЕТКИ</a:t>
            </a:r>
          </a:p>
        </p:txBody>
      </p:sp>
    </p:spTree>
    <p:extLst>
      <p:ext uri="{BB962C8B-B14F-4D97-AF65-F5344CB8AC3E}">
        <p14:creationId xmlns:p14="http://schemas.microsoft.com/office/powerpoint/2010/main" val="359604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звено муреина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450039"/>
            <a:ext cx="4813796" cy="594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130671" y="4725144"/>
            <a:ext cx="36004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200" b="1" dirty="0" err="1">
                <a:latin typeface="Calibri" pitchFamily="34" charset="0"/>
              </a:rPr>
              <a:t>Пептидогликан</a:t>
            </a:r>
            <a:r>
              <a:rPr lang="ru-RU" altLang="ru-RU" sz="3200" b="1" dirty="0">
                <a:latin typeface="Calibri" pitchFamily="34" charset="0"/>
              </a:rPr>
              <a:t> </a:t>
            </a:r>
            <a:r>
              <a:rPr lang="ru-RU" altLang="ru-RU" sz="3200" b="1" dirty="0" err="1">
                <a:latin typeface="Calibri" pitchFamily="34" charset="0"/>
              </a:rPr>
              <a:t>муреин</a:t>
            </a:r>
            <a:r>
              <a:rPr lang="ru-RU" altLang="ru-RU" sz="3200" dirty="0">
                <a:latin typeface="Calibri" pitchFamily="34" charset="0"/>
              </a:rPr>
              <a:t>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85763" y="2297113"/>
            <a:ext cx="3470275" cy="1127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3400" b="1">
                <a:solidFill>
                  <a:srgbClr val="FF0000"/>
                </a:solidFill>
                <a:latin typeface="Calibri" pitchFamily="34" charset="0"/>
              </a:rPr>
              <a:t>Клеточная стенка</a:t>
            </a:r>
          </a:p>
          <a:p>
            <a:pPr algn="ctr"/>
            <a:r>
              <a:rPr lang="ru-RU" altLang="ru-RU" sz="3400" b="1">
                <a:solidFill>
                  <a:srgbClr val="FF0000"/>
                </a:solidFill>
                <a:latin typeface="Calibri" pitchFamily="34" charset="0"/>
              </a:rPr>
              <a:t>бактерий</a:t>
            </a:r>
            <a:r>
              <a:rPr lang="ru-RU" altLang="ru-RU" sz="3400" b="1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496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300192" cy="291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95536" y="4221088"/>
            <a:ext cx="83884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altLang="ru-RU" sz="2000" dirty="0"/>
              <a:t>Однослойная структура </a:t>
            </a:r>
            <a:r>
              <a:rPr lang="ru-RU" altLang="ru-RU" sz="2000" dirty="0" err="1"/>
              <a:t>пептидогликана</a:t>
            </a:r>
            <a:r>
              <a:rPr lang="ru-RU" altLang="ru-RU" sz="2000" dirty="0"/>
              <a:t>. Линиями обозначены </a:t>
            </a:r>
            <a:r>
              <a:rPr lang="ru-RU" altLang="ru-RU" sz="2000" dirty="0" err="1"/>
              <a:t>гетерополимерные</a:t>
            </a:r>
            <a:r>
              <a:rPr lang="ru-RU" altLang="ru-RU" sz="2000" dirty="0"/>
              <a:t> цепочки, образованные чередующимися остатками N-</a:t>
            </a:r>
            <a:r>
              <a:rPr lang="ru-RU" altLang="ru-RU" sz="2000" dirty="0" err="1"/>
              <a:t>ацетилглюкозамина</a:t>
            </a:r>
            <a:r>
              <a:rPr lang="ru-RU" altLang="ru-RU" sz="2000" dirty="0"/>
              <a:t> (Г) и N-</a:t>
            </a:r>
            <a:r>
              <a:rPr lang="ru-RU" altLang="ru-RU" sz="2000" dirty="0" err="1"/>
              <a:t>ацетилмурамовой</a:t>
            </a:r>
            <a:r>
              <a:rPr lang="ru-RU" altLang="ru-RU" sz="2000" dirty="0"/>
              <a:t> кислоты (М), соединенными между собой β-1,4-гликозидными связями. Кружочками обозначены аминокислоты пептидного хвоста.</a:t>
            </a:r>
          </a:p>
        </p:txBody>
      </p:sp>
    </p:spTree>
    <p:extLst>
      <p:ext uri="{BB962C8B-B14F-4D97-AF65-F5344CB8AC3E}">
        <p14:creationId xmlns:p14="http://schemas.microsoft.com/office/powerpoint/2010/main" val="324656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Грамположительные и грамотрицательные бактерии</a:t>
            </a:r>
          </a:p>
        </p:txBody>
      </p:sp>
      <p:pic>
        <p:nvPicPr>
          <p:cNvPr id="4" name="Picture 2" descr="27-05-GramPosGramNegBact-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272808" cy="524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98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7" y="476672"/>
            <a:ext cx="5004048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5357586" y="495145"/>
            <a:ext cx="3386138" cy="5286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Calibri" pitchFamily="34" charset="0"/>
              </a:rPr>
              <a:t>Грамположительные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5413148" y="3429000"/>
            <a:ext cx="3275013" cy="5286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>
                <a:latin typeface="Calibri" pitchFamily="34" charset="0"/>
              </a:rPr>
              <a:t>Грамотрицательные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7236296" y="1178719"/>
            <a:ext cx="1336675" cy="5286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 err="1">
                <a:latin typeface="Calibri" pitchFamily="34" charset="0"/>
              </a:rPr>
              <a:t>Грам</a:t>
            </a:r>
            <a:r>
              <a:rPr lang="ru-RU" altLang="ru-RU" sz="2800" dirty="0">
                <a:latin typeface="Calibri" pitchFamily="34" charset="0"/>
              </a:rPr>
              <a:t>(+)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7236296" y="4221088"/>
            <a:ext cx="1268413" cy="5286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 err="1">
                <a:latin typeface="Calibri" pitchFamily="34" charset="0"/>
              </a:rPr>
              <a:t>Грам</a:t>
            </a:r>
            <a:r>
              <a:rPr lang="ru-RU" altLang="ru-RU" sz="2800" dirty="0">
                <a:latin typeface="Calibri" pitchFamily="34" charset="0"/>
              </a:rPr>
              <a:t>(-)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24128" y="580526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представителей домена </a:t>
            </a:r>
            <a:r>
              <a:rPr lang="en-US" i="1" dirty="0" smtClean="0"/>
              <a:t>Eubacteria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12082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805264"/>
            <a:ext cx="6768752" cy="7159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Окраска по </a:t>
            </a:r>
            <a:r>
              <a:rPr lang="ru-RU" sz="2800" dirty="0" err="1"/>
              <a:t>Граму</a:t>
            </a:r>
            <a:r>
              <a:rPr lang="ru-RU" sz="2800" dirty="0"/>
              <a:t>*</a:t>
            </a:r>
            <a:endParaRPr lang="ru-RU" altLang="ru-RU" sz="2800" b="1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764704"/>
            <a:ext cx="2808312" cy="410716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1. Фиксация;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2. Окраска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    генциан-</a:t>
            </a:r>
            <a:r>
              <a:rPr lang="ru-RU" altLang="ru-RU" sz="2000" dirty="0" err="1">
                <a:latin typeface="Calibri" pitchFamily="34" charset="0"/>
              </a:rPr>
              <a:t>виолетом</a:t>
            </a:r>
            <a:r>
              <a:rPr lang="ru-RU" altLang="ru-RU" sz="2000" dirty="0">
                <a:latin typeface="Calibri" pitchFamily="34" charset="0"/>
              </a:rPr>
              <a:t>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3. Окраска раствором </a:t>
            </a:r>
            <a:r>
              <a:rPr lang="ru-RU" altLang="ru-RU" sz="2000" dirty="0" err="1">
                <a:latin typeface="Calibri" pitchFamily="34" charset="0"/>
              </a:rPr>
              <a:t>Люголя</a:t>
            </a:r>
            <a:r>
              <a:rPr lang="ru-RU" altLang="ru-RU" sz="2000" dirty="0">
                <a:latin typeface="Calibri" pitchFamily="34" charset="0"/>
              </a:rPr>
              <a:t> (йод);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4. Спирт;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libri" pitchFamily="34" charset="0"/>
              </a:rPr>
              <a:t>5. Окраска фуксином.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146175" y="5334000"/>
            <a:ext cx="773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* Разработана в 1884 г. датским ученым </a:t>
            </a:r>
            <a:r>
              <a:rPr lang="ru-RU" altLang="ru-RU" dirty="0" err="1">
                <a:solidFill>
                  <a:srgbClr val="FF0000"/>
                </a:solidFill>
              </a:rPr>
              <a:t>Христианом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dirty="0" err="1">
                <a:solidFill>
                  <a:srgbClr val="FF0000"/>
                </a:solidFill>
              </a:rPr>
              <a:t>Грамом</a:t>
            </a:r>
            <a:r>
              <a:rPr lang="ru-RU" altLang="ru-RU" dirty="0"/>
              <a:t>. 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50532"/>
            <a:ext cx="5472608" cy="424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898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805264"/>
            <a:ext cx="8183880" cy="69152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Грамположительный и грамотрицательный </a:t>
            </a:r>
            <a:r>
              <a:rPr lang="ru-RU" sz="2400" dirty="0" err="1"/>
              <a:t>морфотипы</a:t>
            </a:r>
            <a:endParaRPr lang="ru-RU" sz="2400" dirty="0"/>
          </a:p>
        </p:txBody>
      </p:sp>
      <p:pic>
        <p:nvPicPr>
          <p:cNvPr id="4099" name="Picture 3" descr="C:\Users\Админ\Desktop\image0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20080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502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val 2"/>
          <p:cNvSpPr>
            <a:spLocks noChangeArrowheads="1"/>
          </p:cNvSpPr>
          <p:nvPr/>
        </p:nvSpPr>
        <p:spPr bwMode="auto">
          <a:xfrm>
            <a:off x="1152525" y="2027238"/>
            <a:ext cx="2346325" cy="2166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2800" b="1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5564188" y="2046288"/>
            <a:ext cx="2346325" cy="2166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779588" y="668338"/>
            <a:ext cx="55848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3200" b="1">
                <a:solidFill>
                  <a:srgbClr val="CC0000"/>
                </a:solidFill>
                <a:latin typeface="Calibri" pitchFamily="34" charset="0"/>
              </a:rPr>
              <a:t>Разрушение клеточной стенки</a:t>
            </a: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5407025" y="1908175"/>
            <a:ext cx="2663825" cy="2425700"/>
          </a:xfrm>
          <a:prstGeom prst="ellipse">
            <a:avLst/>
          </a:prstGeom>
          <a:noFill/>
          <a:ln w="1270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>
            <a:off x="320675" y="3997325"/>
            <a:ext cx="2465388" cy="755650"/>
          </a:xfrm>
          <a:prstGeom prst="line">
            <a:avLst/>
          </a:prstGeom>
          <a:noFill/>
          <a:ln w="1270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V="1">
            <a:off x="3060700" y="3429000"/>
            <a:ext cx="1511300" cy="963613"/>
          </a:xfrm>
          <a:prstGeom prst="line">
            <a:avLst/>
          </a:prstGeom>
          <a:noFill/>
          <a:ln w="1270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 flipV="1">
            <a:off x="434975" y="1795463"/>
            <a:ext cx="1233488" cy="527050"/>
          </a:xfrm>
          <a:prstGeom prst="line">
            <a:avLst/>
          </a:prstGeom>
          <a:noFill/>
          <a:ln w="1270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5753100" y="2909888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>
                <a:solidFill>
                  <a:srgbClr val="000099"/>
                </a:solidFill>
                <a:latin typeface="Calibri" pitchFamily="34" charset="0"/>
              </a:rPr>
              <a:t>Сферопласт</a:t>
            </a: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1357313" y="2909888"/>
            <a:ext cx="193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 dirty="0">
                <a:solidFill>
                  <a:srgbClr val="000099"/>
                </a:solidFill>
                <a:latin typeface="Calibri" pitchFamily="34" charset="0"/>
              </a:rPr>
              <a:t>Протопласт</a:t>
            </a:r>
          </a:p>
        </p:txBody>
      </p:sp>
    </p:spTree>
    <p:extLst>
      <p:ext uri="{BB962C8B-B14F-4D97-AF65-F5344CB8AC3E}">
        <p14:creationId xmlns:p14="http://schemas.microsoft.com/office/powerpoint/2010/main" val="770904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звено муреина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114" y="715106"/>
            <a:ext cx="5040560" cy="542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573086" y="4797152"/>
            <a:ext cx="3600450" cy="1104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 dirty="0">
                <a:latin typeface="Calibri" pitchFamily="34" charset="0"/>
              </a:rPr>
              <a:t>Действие </a:t>
            </a:r>
          </a:p>
          <a:p>
            <a:pPr algn="ctr"/>
            <a:r>
              <a:rPr lang="ru-RU" altLang="ru-RU" sz="3200" b="1" dirty="0">
                <a:latin typeface="Calibri" pitchFamily="34" charset="0"/>
              </a:rPr>
              <a:t>лизоцима</a:t>
            </a:r>
            <a:r>
              <a:rPr lang="ru-RU" altLang="ru-RU" sz="3200" dirty="0">
                <a:latin typeface="Calibri" pitchFamily="34" charset="0"/>
              </a:rPr>
              <a:t> </a:t>
            </a:r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4984967" y="426316"/>
            <a:ext cx="792163" cy="908050"/>
          </a:xfrm>
          <a:prstGeom prst="downArrow">
            <a:avLst>
              <a:gd name="adj1" fmla="val 50000"/>
              <a:gd name="adj2" fmla="val 2865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573086" y="467456"/>
            <a:ext cx="3422650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>
                <a:latin typeface="Calibri" pitchFamily="34" charset="0"/>
              </a:rPr>
              <a:t>β-1,4-гликозидная связь</a:t>
            </a:r>
            <a:r>
              <a:rPr lang="ru-RU" altLang="ru-RU"/>
              <a:t> </a:t>
            </a:r>
            <a:endParaRPr lang="el-GR" altLang="ru-RU"/>
          </a:p>
        </p:txBody>
      </p:sp>
    </p:spTree>
    <p:extLst>
      <p:ext uri="{BB962C8B-B14F-4D97-AF65-F5344CB8AC3E}">
        <p14:creationId xmlns:p14="http://schemas.microsoft.com/office/powerpoint/2010/main" val="1554114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66124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ru-RU" dirty="0">
                <a:latin typeface="Calibri" pitchFamily="34" charset="0"/>
              </a:rPr>
              <a:t>L-</a:t>
            </a:r>
            <a:r>
              <a:rPr lang="ru-RU" altLang="ru-RU" dirty="0">
                <a:latin typeface="Calibri" pitchFamily="34" charset="0"/>
              </a:rPr>
              <a:t>формы </a:t>
            </a:r>
            <a:r>
              <a:rPr lang="ru-RU" altLang="ru-RU" i="1" dirty="0" err="1">
                <a:latin typeface="Calibri" pitchFamily="34" charset="0"/>
              </a:rPr>
              <a:t>Listeria</a:t>
            </a:r>
            <a:r>
              <a:rPr lang="ru-RU" altLang="ru-RU" i="1" dirty="0">
                <a:latin typeface="Calibri" pitchFamily="34" charset="0"/>
              </a:rPr>
              <a:t> </a:t>
            </a:r>
            <a:r>
              <a:rPr lang="ru-RU" altLang="ru-RU" i="1" dirty="0" err="1">
                <a:latin typeface="Calibri" pitchFamily="34" charset="0"/>
              </a:rPr>
              <a:t>monocytogenes</a:t>
            </a:r>
            <a:r>
              <a:rPr lang="ru-RU" altLang="ru-RU" i="1" dirty="0">
                <a:latin typeface="Calibri" pitchFamily="34" charset="0"/>
              </a:rPr>
              <a:t/>
            </a:r>
            <a:br>
              <a:rPr lang="ru-RU" altLang="ru-RU" i="1" dirty="0">
                <a:latin typeface="Calibri" pitchFamily="34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88"/>
            <a:ext cx="482453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093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357563"/>
            <a:ext cx="3489325" cy="350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4572000" y="1074738"/>
            <a:ext cx="42481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>
                <a:latin typeface="Calibri" pitchFamily="34" charset="0"/>
              </a:rPr>
              <a:t>Не имеют клеточных стенок, вследствие чего они отличаются сильно выраженным </a:t>
            </a:r>
            <a:r>
              <a:rPr lang="ru-RU" altLang="ru-RU" sz="2400" u="sng">
                <a:latin typeface="Calibri" pitchFamily="34" charset="0"/>
              </a:rPr>
              <a:t>плеоморфизмом</a:t>
            </a:r>
            <a:r>
              <a:rPr lang="ru-RU" altLang="ru-RU" sz="2400">
                <a:latin typeface="Calibri" pitchFamily="34" charset="0"/>
              </a:rPr>
              <a:t> (непостоянством морфологии клеток).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190653" y="332656"/>
            <a:ext cx="45370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FF0000"/>
                </a:solidFill>
                <a:latin typeface="Calibri" pitchFamily="34" charset="0"/>
              </a:rPr>
              <a:t>МИКОПЛАЗМЫ</a:t>
            </a:r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85" y="1879601"/>
            <a:ext cx="4070515" cy="29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67544" y="5107781"/>
            <a:ext cx="4826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/>
              <a:t>Электронная микрофотография </a:t>
            </a:r>
            <a:r>
              <a:rPr lang="ru-RU" altLang="ru-RU" dirty="0" err="1"/>
              <a:t>Mycoplasma</a:t>
            </a:r>
            <a:r>
              <a:rPr lang="ru-RU" altLang="ru-RU" dirty="0"/>
              <a:t> </a:t>
            </a:r>
            <a:r>
              <a:rPr lang="ru-RU" altLang="ru-RU" dirty="0" err="1"/>
              <a:t>mycoides</a:t>
            </a:r>
            <a:r>
              <a:rPr lang="ru-RU" altLang="ru-RU" dirty="0"/>
              <a:t> (по </a:t>
            </a:r>
            <a:r>
              <a:rPr lang="ru-RU" altLang="ru-RU" dirty="0" err="1"/>
              <a:t>Броку</a:t>
            </a:r>
            <a:r>
              <a:rPr lang="ru-RU" altLang="ru-RU" dirty="0"/>
              <a:t>, 1970). Увел. х20 000.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2269406" y="6010492"/>
            <a:ext cx="302413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/>
              <a:t>Схема деления микоплазм в жидкой среде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52425" y="731838"/>
            <a:ext cx="45370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>
                <a:latin typeface="Calibri" pitchFamily="34" charset="0"/>
              </a:rPr>
              <a:t>Класс </a:t>
            </a:r>
            <a:r>
              <a:rPr lang="en-US" altLang="ru-RU" sz="2800" b="1" i="1">
                <a:latin typeface="Calibri" pitchFamily="34" charset="0"/>
              </a:rPr>
              <a:t>Mollicutes</a:t>
            </a:r>
            <a:endParaRPr lang="ru-RU" altLang="ru-RU" sz="2800" b="1">
              <a:latin typeface="Calibri" pitchFamily="34" charset="0"/>
            </a:endParaRPr>
          </a:p>
          <a:p>
            <a:r>
              <a:rPr lang="ru-RU" altLang="ru-RU" sz="2800" b="1">
                <a:latin typeface="Calibri" pitchFamily="34" charset="0"/>
              </a:rPr>
              <a:t>Порядок </a:t>
            </a:r>
            <a:r>
              <a:rPr lang="ru-RU" altLang="ru-RU" sz="2800" b="1" i="1">
                <a:latin typeface="Calibri" pitchFamily="34" charset="0"/>
              </a:rPr>
              <a:t>Mycoplasmatales</a:t>
            </a:r>
          </a:p>
        </p:txBody>
      </p:sp>
    </p:spTree>
    <p:extLst>
      <p:ext uri="{BB962C8B-B14F-4D97-AF65-F5344CB8AC3E}">
        <p14:creationId xmlns:p14="http://schemas.microsoft.com/office/powerpoint/2010/main" val="1861040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4427984" y="404664"/>
            <a:ext cx="0" cy="5572621"/>
          </a:xfrm>
          <a:prstGeom prst="line">
            <a:avLst/>
          </a:prstGeom>
          <a:noFill/>
          <a:ln w="889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5364088" y="606290"/>
            <a:ext cx="3002617" cy="461665"/>
          </a:xfrm>
          <a:prstGeom prst="rect">
            <a:avLst/>
          </a:prstGeom>
          <a:noFill/>
          <a:ln w="88900">
            <a:solidFill>
              <a:srgbClr val="00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CC0000"/>
                </a:solidFill>
                <a:latin typeface="Calibri" pitchFamily="34" charset="0"/>
              </a:rPr>
              <a:t>Грамположительные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842963" y="598785"/>
            <a:ext cx="2902141" cy="461665"/>
          </a:xfrm>
          <a:prstGeom prst="rect">
            <a:avLst/>
          </a:prstGeom>
          <a:noFill/>
          <a:ln w="88900">
            <a:solidFill>
              <a:srgbClr val="00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CC0000"/>
                </a:solidFill>
                <a:latin typeface="Calibri" pitchFamily="34" charset="0"/>
              </a:rPr>
              <a:t>Грамотрицательные</a:t>
            </a: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842963" y="1060450"/>
            <a:ext cx="3296989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600" b="1" dirty="0">
                <a:solidFill>
                  <a:srgbClr val="000099"/>
                </a:solidFill>
                <a:latin typeface="Calibri" pitchFamily="34" charset="0"/>
              </a:rPr>
              <a:t>Из белка</a:t>
            </a:r>
            <a:endParaRPr lang="ru-RU" altLang="ru-RU" sz="2600" b="1" dirty="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Methanococcus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Methanospirillum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Methanomicrobium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Methanogenium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Desulfurococcus</a:t>
            </a:r>
            <a:endParaRPr lang="ru-RU" altLang="ru-RU" sz="2600" b="1" i="1" dirty="0">
              <a:latin typeface="Calibri" pitchFamily="34" charset="0"/>
            </a:endParaRPr>
          </a:p>
          <a:p>
            <a:endParaRPr lang="ru-RU" altLang="ru-RU" sz="2600" b="1" dirty="0">
              <a:solidFill>
                <a:srgbClr val="000099"/>
              </a:solidFill>
              <a:latin typeface="Calibri" pitchFamily="34" charset="0"/>
            </a:endParaRPr>
          </a:p>
          <a:p>
            <a:r>
              <a:rPr lang="ru-RU" altLang="ru-RU" sz="2600" b="1" dirty="0">
                <a:solidFill>
                  <a:srgbClr val="000099"/>
                </a:solidFill>
                <a:latin typeface="Calibri" pitchFamily="34" charset="0"/>
              </a:rPr>
              <a:t>Из гликопротеина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Methanolobus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Sulfolobus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Thermoproteus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Pyrodictium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Halobacterium</a:t>
            </a:r>
            <a:endParaRPr lang="ru-RU" altLang="ru-RU" sz="2600" b="1" i="1" dirty="0">
              <a:latin typeface="Calibri" pitchFamily="34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1431925" y="4697413"/>
            <a:ext cx="265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latin typeface="Calibri" pitchFamily="34" charset="0"/>
              </a:rPr>
              <a:t>.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4949601" y="1268760"/>
            <a:ext cx="3544888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err="1">
                <a:solidFill>
                  <a:srgbClr val="000099"/>
                </a:solidFill>
                <a:latin typeface="Calibri" pitchFamily="34" charset="0"/>
              </a:rPr>
              <a:t>Псевдомуреин</a:t>
            </a:r>
            <a:r>
              <a:rPr lang="ru-RU" altLang="ru-RU" sz="2600" b="1" dirty="0">
                <a:latin typeface="Calibri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ru-RU" altLang="ru-RU" sz="2600" b="1" i="1" dirty="0" err="1">
                <a:latin typeface="Calibri" pitchFamily="34" charset="0"/>
              </a:rPr>
              <a:t>Methanobacterium</a:t>
            </a:r>
            <a:r>
              <a:rPr lang="ru-RU" altLang="ru-RU" sz="2600" b="1" i="1" dirty="0">
                <a:latin typeface="Calibri" pitchFamily="34" charset="0"/>
              </a:rPr>
              <a:t>,</a:t>
            </a:r>
          </a:p>
          <a:p>
            <a:pPr>
              <a:buFontTx/>
              <a:buChar char="•"/>
            </a:pPr>
            <a:r>
              <a:rPr lang="ru-RU" altLang="ru-RU" sz="2600" b="1" i="1" dirty="0" err="1">
                <a:latin typeface="Calibri" pitchFamily="34" charset="0"/>
              </a:rPr>
              <a:t>Methanobrevibacter</a:t>
            </a:r>
            <a:r>
              <a:rPr lang="ru-RU" altLang="ru-RU" sz="2600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76056" y="4697413"/>
            <a:ext cx="30963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Thermoplasma</a:t>
            </a:r>
            <a:endParaRPr lang="ru-RU" altLang="ru-RU" sz="2600" b="1" i="1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ru-RU" sz="2600" b="1" i="1" dirty="0" err="1">
                <a:latin typeface="Calibri" pitchFamily="34" charset="0"/>
              </a:rPr>
              <a:t>Ferroplasma</a:t>
            </a:r>
            <a:r>
              <a:rPr lang="ru-RU" altLang="ru-RU" sz="2600" b="1" i="1" dirty="0">
                <a:latin typeface="Calibri" pitchFamily="34" charset="0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103" y="3759345"/>
            <a:ext cx="31702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48064" y="3861048"/>
            <a:ext cx="28803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148064" y="3882534"/>
            <a:ext cx="278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Нет клеточной стенки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2835" y="5850434"/>
            <a:ext cx="2954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>
                <a:solidFill>
                  <a:srgbClr val="FF0000"/>
                </a:solidFill>
              </a:rPr>
              <a:t>АРХЕИ</a:t>
            </a:r>
          </a:p>
        </p:txBody>
      </p:sp>
    </p:spTree>
    <p:extLst>
      <p:ext uri="{BB962C8B-B14F-4D97-AF65-F5344CB8AC3E}">
        <p14:creationId xmlns:p14="http://schemas.microsoft.com/office/powerpoint/2010/main" val="444597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190500" y="333375"/>
            <a:ext cx="43815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ru-RU" sz="2800" b="1">
                <a:solidFill>
                  <a:schemeClr val="accent2"/>
                </a:solidFill>
                <a:latin typeface="Calibri" pitchFamily="34" charset="0"/>
              </a:rPr>
              <a:t>Methanosarcina</a:t>
            </a:r>
            <a:endParaRPr lang="ru-RU" altLang="ru-RU" sz="2800" b="1">
              <a:solidFill>
                <a:schemeClr val="accent2"/>
              </a:solidFill>
              <a:latin typeface="Calibri" pitchFamily="34" charset="0"/>
            </a:endParaRPr>
          </a:p>
          <a:p>
            <a:pPr algn="ctr"/>
            <a:r>
              <a:rPr lang="ru-RU" altLang="ru-RU" sz="2800">
                <a:latin typeface="Calibri" pitchFamily="34" charset="0"/>
              </a:rPr>
              <a:t>Кл. стенка из </a:t>
            </a:r>
            <a:r>
              <a:rPr lang="ru-RU" altLang="ru-RU" sz="2800" u="sng">
                <a:latin typeface="Calibri" pitchFamily="34" charset="0"/>
              </a:rPr>
              <a:t>гетерополисахарида:</a:t>
            </a:r>
            <a:r>
              <a:rPr lang="ru-RU" altLang="ru-RU" sz="2800">
                <a:latin typeface="Calibri" pitchFamily="34" charset="0"/>
              </a:rPr>
              <a:t> галактозамин</a:t>
            </a:r>
            <a:r>
              <a:rPr lang="en-US" altLang="ru-RU" sz="2800">
                <a:latin typeface="Calibri" pitchFamily="34" charset="0"/>
              </a:rPr>
              <a:t>,</a:t>
            </a:r>
            <a:endParaRPr lang="ru-RU" altLang="ru-RU" sz="2800">
              <a:latin typeface="Calibri" pitchFamily="34" charset="0"/>
            </a:endParaRPr>
          </a:p>
          <a:p>
            <a:pPr algn="ctr"/>
            <a:r>
              <a:rPr lang="ru-RU" altLang="ru-RU" sz="2800">
                <a:latin typeface="Calibri" pitchFamily="34" charset="0"/>
              </a:rPr>
              <a:t>нейтральные</a:t>
            </a:r>
            <a:r>
              <a:rPr lang="en-US" altLang="ru-RU" sz="2800">
                <a:latin typeface="Calibri" pitchFamily="34" charset="0"/>
              </a:rPr>
              <a:t> </a:t>
            </a:r>
            <a:r>
              <a:rPr lang="ru-RU" altLang="ru-RU" sz="2800">
                <a:latin typeface="Calibri" pitchFamily="34" charset="0"/>
              </a:rPr>
              <a:t>сахара,</a:t>
            </a:r>
          </a:p>
          <a:p>
            <a:pPr algn="ctr"/>
            <a:r>
              <a:rPr lang="ru-RU" altLang="ru-RU" sz="2800">
                <a:latin typeface="Calibri" pitchFamily="34" charset="0"/>
              </a:rPr>
              <a:t>уроновые</a:t>
            </a:r>
            <a:r>
              <a:rPr lang="en-US" altLang="ru-RU" sz="2800">
                <a:latin typeface="Calibri" pitchFamily="34" charset="0"/>
              </a:rPr>
              <a:t> </a:t>
            </a:r>
            <a:r>
              <a:rPr lang="ru-RU" altLang="ru-RU" sz="2800">
                <a:latin typeface="Calibri" pitchFamily="34" charset="0"/>
              </a:rPr>
              <a:t>к</a:t>
            </a:r>
            <a:r>
              <a:rPr lang="en-US" altLang="ru-RU" sz="2800">
                <a:latin typeface="Calibri" pitchFamily="34" charset="0"/>
              </a:rPr>
              <a:t>-</a:t>
            </a:r>
            <a:r>
              <a:rPr lang="ru-RU" altLang="ru-RU" sz="2800">
                <a:latin typeface="Calibri" pitchFamily="34" charset="0"/>
              </a:rPr>
              <a:t>ты</a:t>
            </a:r>
            <a:r>
              <a:rPr lang="en-US" altLang="ru-RU" sz="2800">
                <a:latin typeface="Calibri" pitchFamily="34" charset="0"/>
              </a:rPr>
              <a:t>. </a:t>
            </a:r>
            <a:endParaRPr lang="ru-RU" altLang="ru-RU" sz="2800">
              <a:latin typeface="Calibri" pitchFamily="34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72000" y="2852738"/>
            <a:ext cx="438150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ru-RU" sz="2800" b="1">
                <a:solidFill>
                  <a:schemeClr val="accent2"/>
                </a:solidFill>
                <a:latin typeface="Calibri" pitchFamily="34" charset="0"/>
              </a:rPr>
              <a:t>Halococcus</a:t>
            </a:r>
            <a:endParaRPr lang="ru-RU" altLang="ru-RU" sz="2800" b="1">
              <a:solidFill>
                <a:schemeClr val="accent2"/>
              </a:solidFill>
              <a:latin typeface="Calibri" pitchFamily="34" charset="0"/>
            </a:endParaRPr>
          </a:p>
          <a:p>
            <a:pPr algn="ctr"/>
            <a:r>
              <a:rPr lang="ru-RU" altLang="ru-RU" sz="2800">
                <a:latin typeface="Calibri" pitchFamily="34" charset="0"/>
              </a:rPr>
              <a:t>Кл. стенка из сложного </a:t>
            </a:r>
            <a:r>
              <a:rPr lang="ru-RU" altLang="ru-RU" sz="2800" u="sng">
                <a:latin typeface="Calibri" pitchFamily="34" charset="0"/>
              </a:rPr>
              <a:t>сульфатированного гетерополисахарида</a:t>
            </a:r>
            <a:r>
              <a:rPr lang="ru-RU" altLang="ru-RU" sz="2800">
                <a:latin typeface="Calibri" pitchFamily="34" charset="0"/>
              </a:rPr>
              <a:t>:</a:t>
            </a:r>
          </a:p>
          <a:p>
            <a:pPr algn="ctr"/>
            <a:r>
              <a:rPr lang="ru-RU" altLang="ru-RU" sz="2800">
                <a:latin typeface="Calibri" pitchFamily="34" charset="0"/>
              </a:rPr>
              <a:t>нейтральные сахара, уроновые к-ты,</a:t>
            </a:r>
          </a:p>
          <a:p>
            <a:pPr algn="ctr"/>
            <a:r>
              <a:rPr lang="ru-RU" altLang="ru-RU" sz="2800">
                <a:latin typeface="Calibri" pitchFamily="34" charset="0"/>
              </a:rPr>
              <a:t>аминосахара </a:t>
            </a:r>
          </a:p>
          <a:p>
            <a:pPr algn="ctr"/>
            <a:r>
              <a:rPr lang="ru-RU" altLang="ru-RU" sz="2800">
                <a:latin typeface="Calibri" pitchFamily="34" charset="0"/>
              </a:rPr>
              <a:t>(часто </a:t>
            </a:r>
            <a:r>
              <a:rPr lang="en-US" altLang="ru-RU" sz="2800">
                <a:latin typeface="Calibri" pitchFamily="34" charset="0"/>
              </a:rPr>
              <a:t>N</a:t>
            </a:r>
            <a:r>
              <a:rPr lang="ru-RU" altLang="ru-RU" sz="2800">
                <a:latin typeface="Calibri" pitchFamily="34" charset="0"/>
              </a:rPr>
              <a:t>-ацилированные).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3068638"/>
            <a:ext cx="2483123" cy="2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787675"/>
            <a:ext cx="2160736" cy="197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952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04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19758"/>
            <a:ext cx="4249117" cy="424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1043608" y="5013325"/>
            <a:ext cx="433960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Calibri" pitchFamily="34" charset="0"/>
              </a:rPr>
              <a:t>Трансмиссионная электронная микроскопия </a:t>
            </a:r>
            <a:r>
              <a:rPr lang="en-US" altLang="ru-RU" sz="2400" dirty="0">
                <a:latin typeface="Calibri" pitchFamily="34" charset="0"/>
              </a:rPr>
              <a:t>S-</a:t>
            </a:r>
            <a:r>
              <a:rPr lang="ru-RU" altLang="ru-RU" sz="2400" dirty="0">
                <a:latin typeface="Calibri" pitchFamily="34" charset="0"/>
              </a:rPr>
              <a:t>слоя</a:t>
            </a:r>
          </a:p>
          <a:p>
            <a:r>
              <a:rPr lang="ru-RU" altLang="ru-RU" sz="2400" dirty="0">
                <a:latin typeface="Calibri" pitchFamily="34" charset="0"/>
              </a:rPr>
              <a:t>на поверхности бактерий.</a:t>
            </a:r>
          </a:p>
          <a:p>
            <a:r>
              <a:rPr lang="ru-RU" altLang="ru-RU" sz="2400" dirty="0">
                <a:latin typeface="Calibri" pitchFamily="34" charset="0"/>
              </a:rPr>
              <a:t>Бар</a:t>
            </a:r>
            <a:r>
              <a:rPr lang="en-US" altLang="ru-RU" sz="2400" dirty="0">
                <a:latin typeface="Calibri" pitchFamily="34" charset="0"/>
              </a:rPr>
              <a:t> = 100</a:t>
            </a:r>
            <a:r>
              <a:rPr lang="ru-RU" altLang="ru-RU" sz="2400" dirty="0" err="1">
                <a:latin typeface="Calibri" pitchFamily="34" charset="0"/>
              </a:rPr>
              <a:t>нм</a:t>
            </a:r>
            <a:endParaRPr lang="ru-RU" altLang="ru-RU" sz="2400" dirty="0">
              <a:latin typeface="Calibri" pitchFamily="34" charset="0"/>
            </a:endParaRPr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10682"/>
            <a:ext cx="3240285" cy="554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4356100" y="328613"/>
            <a:ext cx="1506538" cy="619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3400" b="1">
                <a:solidFill>
                  <a:srgbClr val="FF0000"/>
                </a:solidFill>
                <a:latin typeface="Calibri" pitchFamily="34" charset="0"/>
              </a:rPr>
              <a:t>S</a:t>
            </a:r>
            <a:r>
              <a:rPr lang="ru-RU" altLang="ru-RU" sz="3400" b="1">
                <a:solidFill>
                  <a:srgbClr val="FF0000"/>
                </a:solidFill>
                <a:latin typeface="Calibri" pitchFamily="34" charset="0"/>
              </a:rPr>
              <a:t>-слой</a:t>
            </a:r>
            <a:r>
              <a:rPr lang="ru-RU" altLang="ru-RU" sz="3400" b="1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3771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50" name="Group 2"/>
          <p:cNvGrpSpPr>
            <a:grpSpLocks/>
          </p:cNvGrpSpPr>
          <p:nvPr/>
        </p:nvGrpSpPr>
        <p:grpSpPr bwMode="auto">
          <a:xfrm>
            <a:off x="1916113" y="1676400"/>
            <a:ext cx="5311775" cy="4322763"/>
            <a:chOff x="1180" y="1248"/>
            <a:chExt cx="3346" cy="2723"/>
          </a:xfrm>
        </p:grpSpPr>
        <p:grpSp>
          <p:nvGrpSpPr>
            <p:cNvPr id="104451" name="Group 3"/>
            <p:cNvGrpSpPr>
              <a:grpSpLocks/>
            </p:cNvGrpSpPr>
            <p:nvPr/>
          </p:nvGrpSpPr>
          <p:grpSpPr bwMode="auto">
            <a:xfrm>
              <a:off x="1440" y="1248"/>
              <a:ext cx="3086" cy="2160"/>
              <a:chOff x="1440" y="1248"/>
              <a:chExt cx="3086" cy="2160"/>
            </a:xfrm>
          </p:grpSpPr>
          <p:grpSp>
            <p:nvGrpSpPr>
              <p:cNvPr id="104452" name="Group 4"/>
              <p:cNvGrpSpPr>
                <a:grpSpLocks/>
              </p:cNvGrpSpPr>
              <p:nvPr/>
            </p:nvGrpSpPr>
            <p:grpSpPr bwMode="auto">
              <a:xfrm>
                <a:off x="1440" y="1248"/>
                <a:ext cx="2880" cy="2160"/>
                <a:chOff x="1584" y="1776"/>
                <a:chExt cx="2880" cy="2160"/>
              </a:xfrm>
            </p:grpSpPr>
            <p:sp>
              <p:nvSpPr>
                <p:cNvPr id="104453" name="Oval 5"/>
                <p:cNvSpPr>
                  <a:spLocks noChangeArrowheads="1"/>
                </p:cNvSpPr>
                <p:nvPr/>
              </p:nvSpPr>
              <p:spPr bwMode="auto">
                <a:xfrm>
                  <a:off x="1584" y="1776"/>
                  <a:ext cx="2880" cy="216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454" name="Arc 6"/>
                <p:cNvSpPr>
                  <a:spLocks/>
                </p:cNvSpPr>
                <p:nvPr/>
              </p:nvSpPr>
              <p:spPr bwMode="auto">
                <a:xfrm rot="-27372026">
                  <a:off x="2341" y="1108"/>
                  <a:ext cx="730" cy="2144"/>
                </a:xfrm>
                <a:custGeom>
                  <a:avLst/>
                  <a:gdLst>
                    <a:gd name="G0" fmla="+- 0 0 0"/>
                    <a:gd name="G1" fmla="+- 20904 0 0"/>
                    <a:gd name="G2" fmla="+- 21600 0 0"/>
                    <a:gd name="T0" fmla="*/ 5440 w 21600"/>
                    <a:gd name="T1" fmla="*/ 0 h 36167"/>
                    <a:gd name="T2" fmla="*/ 15284 w 21600"/>
                    <a:gd name="T3" fmla="*/ 36167 h 36167"/>
                    <a:gd name="T4" fmla="*/ 0 w 21600"/>
                    <a:gd name="T5" fmla="*/ 20904 h 36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36167" fill="none" extrusionOk="0">
                      <a:moveTo>
                        <a:pt x="5439" y="0"/>
                      </a:moveTo>
                      <a:cubicBezTo>
                        <a:pt x="14957" y="2476"/>
                        <a:pt x="21600" y="11069"/>
                        <a:pt x="21600" y="20904"/>
                      </a:cubicBezTo>
                      <a:cubicBezTo>
                        <a:pt x="21600" y="26627"/>
                        <a:pt x="19328" y="32117"/>
                        <a:pt x="15284" y="36167"/>
                      </a:cubicBezTo>
                    </a:path>
                    <a:path w="21600" h="36167" stroke="0" extrusionOk="0">
                      <a:moveTo>
                        <a:pt x="5439" y="0"/>
                      </a:moveTo>
                      <a:cubicBezTo>
                        <a:pt x="14957" y="2476"/>
                        <a:pt x="21600" y="11069"/>
                        <a:pt x="21600" y="20904"/>
                      </a:cubicBezTo>
                      <a:cubicBezTo>
                        <a:pt x="21600" y="26627"/>
                        <a:pt x="19328" y="32117"/>
                        <a:pt x="15284" y="36167"/>
                      </a:cubicBezTo>
                      <a:lnTo>
                        <a:pt x="0" y="20904"/>
                      </a:lnTo>
                      <a:close/>
                    </a:path>
                  </a:pathLst>
                </a:custGeom>
                <a:noFill/>
                <a:ln w="127000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04455" name="Arc 7"/>
              <p:cNvSpPr>
                <a:spLocks/>
              </p:cNvSpPr>
              <p:nvPr/>
            </p:nvSpPr>
            <p:spPr bwMode="auto">
              <a:xfrm rot="4443277">
                <a:off x="3247" y="2043"/>
                <a:ext cx="907" cy="1651"/>
              </a:xfrm>
              <a:custGeom>
                <a:avLst/>
                <a:gdLst>
                  <a:gd name="G0" fmla="+- 0 0 0"/>
                  <a:gd name="G1" fmla="+- 21482 0 0"/>
                  <a:gd name="G2" fmla="+- 21600 0 0"/>
                  <a:gd name="T0" fmla="*/ 2259 w 21600"/>
                  <a:gd name="T1" fmla="*/ 0 h 28516"/>
                  <a:gd name="T2" fmla="*/ 20422 w 21600"/>
                  <a:gd name="T3" fmla="*/ 28516 h 28516"/>
                  <a:gd name="T4" fmla="*/ 0 w 21600"/>
                  <a:gd name="T5" fmla="*/ 21482 h 28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8516" fill="none" extrusionOk="0">
                    <a:moveTo>
                      <a:pt x="2258" y="0"/>
                    </a:moveTo>
                    <a:cubicBezTo>
                      <a:pt x="13253" y="1156"/>
                      <a:pt x="21600" y="10427"/>
                      <a:pt x="21600" y="21482"/>
                    </a:cubicBezTo>
                    <a:cubicBezTo>
                      <a:pt x="21600" y="23875"/>
                      <a:pt x="21202" y="26252"/>
                      <a:pt x="20422" y="28516"/>
                    </a:cubicBezTo>
                  </a:path>
                  <a:path w="21600" h="28516" stroke="0" extrusionOk="0">
                    <a:moveTo>
                      <a:pt x="2258" y="0"/>
                    </a:moveTo>
                    <a:cubicBezTo>
                      <a:pt x="13253" y="1156"/>
                      <a:pt x="21600" y="10427"/>
                      <a:pt x="21600" y="21482"/>
                    </a:cubicBezTo>
                    <a:cubicBezTo>
                      <a:pt x="21600" y="23875"/>
                      <a:pt x="21202" y="26252"/>
                      <a:pt x="20422" y="28516"/>
                    </a:cubicBezTo>
                    <a:lnTo>
                      <a:pt x="0" y="21482"/>
                    </a:lnTo>
                    <a:close/>
                  </a:path>
                </a:pathLst>
              </a:custGeom>
              <a:noFill/>
              <a:ln w="508000" cap="rnd">
                <a:pattFill prst="zigZag">
                  <a:fgClr>
                    <a:srgbClr val="CC0000"/>
                  </a:fgClr>
                  <a:bgClr>
                    <a:srgbClr val="FFFFFF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4456" name="Arc 8"/>
            <p:cNvSpPr>
              <a:spLocks/>
            </p:cNvSpPr>
            <p:nvPr/>
          </p:nvSpPr>
          <p:spPr bwMode="auto">
            <a:xfrm rot="9739006">
              <a:off x="1180" y="2137"/>
              <a:ext cx="1275" cy="1834"/>
            </a:xfrm>
            <a:custGeom>
              <a:avLst/>
              <a:gdLst>
                <a:gd name="G0" fmla="+- 0 0 0"/>
                <a:gd name="G1" fmla="+- 21157 0 0"/>
                <a:gd name="G2" fmla="+- 21600 0 0"/>
                <a:gd name="T0" fmla="*/ 4353 w 21600"/>
                <a:gd name="T1" fmla="*/ 0 h 24662"/>
                <a:gd name="T2" fmla="*/ 21314 w 21600"/>
                <a:gd name="T3" fmla="*/ 24662 h 24662"/>
                <a:gd name="T4" fmla="*/ 0 w 21600"/>
                <a:gd name="T5" fmla="*/ 21157 h 24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662" fill="none" extrusionOk="0">
                  <a:moveTo>
                    <a:pt x="4352" y="0"/>
                  </a:moveTo>
                  <a:cubicBezTo>
                    <a:pt x="14394" y="2066"/>
                    <a:pt x="21600" y="10905"/>
                    <a:pt x="21600" y="21157"/>
                  </a:cubicBezTo>
                  <a:cubicBezTo>
                    <a:pt x="21600" y="22331"/>
                    <a:pt x="21504" y="23503"/>
                    <a:pt x="21313" y="24661"/>
                  </a:cubicBezTo>
                </a:path>
                <a:path w="21600" h="24662" stroke="0" extrusionOk="0">
                  <a:moveTo>
                    <a:pt x="4352" y="0"/>
                  </a:moveTo>
                  <a:cubicBezTo>
                    <a:pt x="14394" y="2066"/>
                    <a:pt x="21600" y="10905"/>
                    <a:pt x="21600" y="21157"/>
                  </a:cubicBezTo>
                  <a:cubicBezTo>
                    <a:pt x="21600" y="22331"/>
                    <a:pt x="21504" y="23503"/>
                    <a:pt x="21313" y="24661"/>
                  </a:cubicBezTo>
                  <a:lnTo>
                    <a:pt x="0" y="21157"/>
                  </a:lnTo>
                  <a:close/>
                </a:path>
              </a:pathLst>
            </a:custGeom>
            <a:noFill/>
            <a:ln w="1270000" cap="rnd">
              <a:pattFill prst="pct10">
                <a:fgClr>
                  <a:srgbClr val="333399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1171575" y="304800"/>
            <a:ext cx="6799263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118800" bIns="118800" anchor="ctr">
            <a:spAutoFit/>
          </a:bodyPr>
          <a:lstStyle/>
          <a:p>
            <a:pPr algn="ctr"/>
            <a:r>
              <a:rPr lang="ru-RU" altLang="ru-RU" sz="3200" b="1">
                <a:solidFill>
                  <a:srgbClr val="CC0000"/>
                </a:solidFill>
                <a:latin typeface="Calibri" pitchFamily="34" charset="0"/>
              </a:rPr>
              <a:t>КАПСУЛЫ, ЧЕХЛЫ, СЛИЗИСТЫЕ СЛОИ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1600200" y="1447800"/>
            <a:ext cx="1431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latin typeface="Calibri" pitchFamily="34" charset="0"/>
              </a:rPr>
              <a:t>Капсула</a:t>
            </a:r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6705600" y="4876800"/>
            <a:ext cx="1108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latin typeface="Calibri" pitchFamily="34" charset="0"/>
              </a:rPr>
              <a:t>Чехол</a:t>
            </a:r>
          </a:p>
        </p:txBody>
      </p:sp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381000" y="5105400"/>
            <a:ext cx="1087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latin typeface="Calibri" pitchFamily="34" charset="0"/>
              </a:rPr>
              <a:t>Слизь</a:t>
            </a:r>
          </a:p>
        </p:txBody>
      </p:sp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2655888" y="3168650"/>
            <a:ext cx="38306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i="1">
                <a:latin typeface="Calibri" pitchFamily="34" charset="0"/>
              </a:rPr>
              <a:t>Бактериальная клетка</a:t>
            </a:r>
          </a:p>
        </p:txBody>
      </p:sp>
    </p:spTree>
    <p:extLst>
      <p:ext uri="{BB962C8B-B14F-4D97-AF65-F5344CB8AC3E}">
        <p14:creationId xmlns:p14="http://schemas.microsoft.com/office/powerpoint/2010/main" val="3818244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2057400" y="2598738"/>
            <a:ext cx="5029200" cy="357346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23" name="Oval 3"/>
          <p:cNvSpPr>
            <a:spLocks noChangeArrowheads="1"/>
          </p:cNvSpPr>
          <p:nvPr/>
        </p:nvSpPr>
        <p:spPr bwMode="auto">
          <a:xfrm>
            <a:off x="3203575" y="260350"/>
            <a:ext cx="2736850" cy="6477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3644900" y="260350"/>
            <a:ext cx="185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>
                <a:latin typeface="Calibri" pitchFamily="34" charset="0"/>
              </a:rPr>
              <a:t>КАПСУЛА</a:t>
            </a:r>
          </a:p>
        </p:txBody>
      </p:sp>
      <p:sp>
        <p:nvSpPr>
          <p:cNvPr id="81925" name="Oval 5"/>
          <p:cNvSpPr>
            <a:spLocks noChangeArrowheads="1"/>
          </p:cNvSpPr>
          <p:nvPr/>
        </p:nvSpPr>
        <p:spPr bwMode="auto">
          <a:xfrm>
            <a:off x="2965450" y="1128713"/>
            <a:ext cx="2881313" cy="20161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561975" y="1066799"/>
            <a:ext cx="3333750" cy="13827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800" b="1" u="sng" dirty="0">
                <a:latin typeface="Calibri" pitchFamily="34" charset="0"/>
              </a:rPr>
              <a:t>МИКРО</a:t>
            </a:r>
            <a:r>
              <a:rPr lang="ru-RU" altLang="ru-RU" sz="2800" b="1" dirty="0">
                <a:latin typeface="Calibri" pitchFamily="34" charset="0"/>
              </a:rPr>
              <a:t>КАПСУЛА</a:t>
            </a:r>
          </a:p>
          <a:p>
            <a:pPr algn="ctr"/>
            <a:r>
              <a:rPr lang="ru-RU" altLang="ru-RU" sz="2800" dirty="0">
                <a:latin typeface="Calibri" pitchFamily="34" charset="0"/>
              </a:rPr>
              <a:t>Толщина меньше 0,2 мкм</a:t>
            </a: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5455227" y="1010661"/>
            <a:ext cx="3062288" cy="13827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800" b="1" u="sng" dirty="0">
                <a:latin typeface="Calibri" pitchFamily="34" charset="0"/>
              </a:rPr>
              <a:t>МАКРО</a:t>
            </a:r>
            <a:r>
              <a:rPr lang="ru-RU" altLang="ru-RU" sz="2800" b="1" dirty="0">
                <a:latin typeface="Calibri" pitchFamily="34" charset="0"/>
              </a:rPr>
              <a:t>КАПСУЛА</a:t>
            </a:r>
          </a:p>
          <a:p>
            <a:pPr algn="ctr"/>
            <a:r>
              <a:rPr lang="ru-RU" altLang="ru-RU" sz="2800" dirty="0">
                <a:latin typeface="Calibri" pitchFamily="34" charset="0"/>
              </a:rPr>
              <a:t>Толщина больше 0,2 мкм</a:t>
            </a:r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 flipH="1">
            <a:off x="2916238" y="620713"/>
            <a:ext cx="6477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5724525" y="620713"/>
            <a:ext cx="6477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193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2971800"/>
            <a:ext cx="43561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2228850" y="6172200"/>
            <a:ext cx="468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ru-RU" altLang="ru-RU" sz="2400">
                <a:latin typeface="Calibri" pitchFamily="34" charset="0"/>
              </a:rPr>
              <a:t>Капсулы вокруг клеток </a:t>
            </a:r>
            <a:r>
              <a:rPr lang="ru-RU" altLang="ru-RU" sz="2400" i="1">
                <a:latin typeface="Calibri" pitchFamily="34" charset="0"/>
              </a:rPr>
              <a:t>Clostridium</a:t>
            </a:r>
            <a:r>
              <a:rPr lang="ru-RU" altLang="ru-RU" sz="240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427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1066800" y="381000"/>
            <a:ext cx="6934200" cy="533400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3" y="609600"/>
            <a:ext cx="6400800" cy="4787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5877272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Капсула </a:t>
            </a:r>
            <a:r>
              <a:rPr lang="en-US" altLang="ru-RU" sz="2800" b="1" dirty="0" err="1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Leuconostoc</a:t>
            </a:r>
            <a:r>
              <a:rPr lang="en-US" altLang="ru-RU" sz="28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ru-RU" sz="2800" b="1" dirty="0" err="1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mesenteroides</a:t>
            </a:r>
            <a:r>
              <a:rPr lang="en-US" altLang="ru-RU" sz="28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altLang="ru-RU" sz="28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itchFamily="34" charset="0"/>
              </a:rPr>
              <a:t>из декстрана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0233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59259"/>
            <a:ext cx="3707904" cy="171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0531" name="Group 3"/>
          <p:cNvGrpSpPr>
            <a:grpSpLocks/>
          </p:cNvGrpSpPr>
          <p:nvPr/>
        </p:nvGrpSpPr>
        <p:grpSpPr bwMode="auto">
          <a:xfrm>
            <a:off x="608880" y="2527894"/>
            <a:ext cx="7829500" cy="3694112"/>
            <a:chOff x="216" y="528"/>
            <a:chExt cx="5328" cy="2544"/>
          </a:xfrm>
        </p:grpSpPr>
        <p:sp>
          <p:nvSpPr>
            <p:cNvPr id="150532" name="Rectangle 4"/>
            <p:cNvSpPr>
              <a:spLocks noChangeArrowheads="1"/>
            </p:cNvSpPr>
            <p:nvPr/>
          </p:nvSpPr>
          <p:spPr bwMode="auto">
            <a:xfrm>
              <a:off x="216" y="528"/>
              <a:ext cx="5328" cy="2544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5053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" y="745"/>
              <a:ext cx="1893" cy="2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053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720"/>
              <a:ext cx="2949" cy="2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539552" y="692696"/>
            <a:ext cx="345638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CC0000"/>
                </a:solidFill>
                <a:latin typeface="Calibri" pitchFamily="34" charset="0"/>
              </a:rPr>
              <a:t>Капсула </a:t>
            </a:r>
            <a:r>
              <a:rPr lang="ru-RU" altLang="ru-RU" sz="2800" b="1" i="1" dirty="0" err="1">
                <a:solidFill>
                  <a:srgbClr val="CC0000"/>
                </a:solidFill>
                <a:latin typeface="Calibri" pitchFamily="34" charset="0"/>
              </a:rPr>
              <a:t>Acetobacter</a:t>
            </a:r>
            <a:r>
              <a:rPr lang="ru-RU" altLang="ru-RU" sz="2800" b="1" i="1" dirty="0">
                <a:solidFill>
                  <a:srgbClr val="CC0000"/>
                </a:solidFill>
                <a:latin typeface="Calibri" pitchFamily="34" charset="0"/>
              </a:rPr>
              <a:t> </a:t>
            </a:r>
            <a:r>
              <a:rPr lang="ru-RU" altLang="ru-RU" sz="2800" b="1" i="1" dirty="0" err="1">
                <a:solidFill>
                  <a:srgbClr val="CC0000"/>
                </a:solidFill>
                <a:latin typeface="Calibri" pitchFamily="34" charset="0"/>
              </a:rPr>
              <a:t>xylinum</a:t>
            </a:r>
            <a:endParaRPr lang="ru-RU" altLang="ru-RU" sz="2800" b="1" dirty="0">
              <a:solidFill>
                <a:srgbClr val="CC0000"/>
              </a:solidFill>
              <a:latin typeface="Calibri" pitchFamily="34" charset="0"/>
            </a:endParaRPr>
          </a:p>
          <a:p>
            <a:pPr algn="ctr"/>
            <a:r>
              <a:rPr lang="ru-RU" altLang="ru-RU" sz="2800" b="1" dirty="0">
                <a:solidFill>
                  <a:srgbClr val="CC0000"/>
                </a:solidFill>
                <a:latin typeface="Calibri" pitchFamily="34" charset="0"/>
              </a:rPr>
              <a:t>из целлюлозы </a:t>
            </a:r>
          </a:p>
        </p:txBody>
      </p:sp>
    </p:spTree>
    <p:extLst>
      <p:ext uri="{BB962C8B-B14F-4D97-AF65-F5344CB8AC3E}">
        <p14:creationId xmlns:p14="http://schemas.microsoft.com/office/powerpoint/2010/main" val="462644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2699792" y="554038"/>
            <a:ext cx="334486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3000" b="1" dirty="0">
                <a:solidFill>
                  <a:srgbClr val="CC0000"/>
                </a:solidFill>
                <a:latin typeface="Calibri" pitchFamily="34" charset="0"/>
              </a:rPr>
              <a:t>Выявление капсул</a:t>
            </a:r>
            <a:r>
              <a:rPr lang="ru-RU" altLang="ru-RU" sz="3000" dirty="0">
                <a:solidFill>
                  <a:srgbClr val="CC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3657600" cy="354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0" y="4953000"/>
            <a:ext cx="4953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800" b="1">
                <a:latin typeface="Calibri" pitchFamily="34" charset="0"/>
              </a:rPr>
              <a:t>Мазок из чистой культуры </a:t>
            </a:r>
            <a:r>
              <a:rPr lang="ru-RU" altLang="ru-RU" sz="2800" b="1" i="1">
                <a:latin typeface="Calibri" pitchFamily="34" charset="0"/>
              </a:rPr>
              <a:t>Klebsiella pneumoniae</a:t>
            </a:r>
            <a:endParaRPr lang="ru-RU" altLang="ru-RU" sz="2800" b="1">
              <a:latin typeface="Calibri" pitchFamily="34" charset="0"/>
            </a:endParaRPr>
          </a:p>
        </p:txBody>
      </p:sp>
      <p:pic>
        <p:nvPicPr>
          <p:cNvPr id="83976" name="Picture 8" descr="ри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3962400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4613275" y="4953000"/>
            <a:ext cx="45307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800" b="1">
                <a:latin typeface="Calibri" pitchFamily="34" charset="0"/>
              </a:rPr>
              <a:t>Выявление капсул у </a:t>
            </a:r>
            <a:r>
              <a:rPr lang="en-US" altLang="ru-RU" sz="2800" b="1" i="1">
                <a:latin typeface="Calibri" pitchFamily="34" charset="0"/>
              </a:rPr>
              <a:t>Azotobacter</a:t>
            </a:r>
            <a:r>
              <a:rPr lang="ru-RU" altLang="ru-RU" sz="2800" b="1">
                <a:latin typeface="Calibri" pitchFamily="34" charset="0"/>
              </a:rPr>
              <a:t> по методу Бурри-Гинса</a:t>
            </a:r>
          </a:p>
        </p:txBody>
      </p:sp>
    </p:spTree>
    <p:extLst>
      <p:ext uri="{BB962C8B-B14F-4D97-AF65-F5344CB8AC3E}">
        <p14:creationId xmlns:p14="http://schemas.microsoft.com/office/powerpoint/2010/main" val="1211442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3862388" y="381000"/>
            <a:ext cx="14176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3200" b="1">
                <a:solidFill>
                  <a:srgbClr val="CC0000"/>
                </a:solidFill>
                <a:latin typeface="Calibri" pitchFamily="34" charset="0"/>
              </a:rPr>
              <a:t>ЧЕХЛЫ</a:t>
            </a: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467544" y="990600"/>
            <a:ext cx="561662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rgbClr val="333399"/>
                </a:solidFill>
                <a:latin typeface="Calibri" pitchFamily="34" charset="0"/>
              </a:rPr>
              <a:t>Порядок </a:t>
            </a:r>
            <a:r>
              <a:rPr lang="ru-RU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Сhlаmydobacteriales</a:t>
            </a:r>
            <a:r>
              <a:rPr lang="ru-RU" altLang="ru-RU" sz="2800" b="1" i="1" dirty="0">
                <a:solidFill>
                  <a:srgbClr val="333399"/>
                </a:solidFill>
                <a:latin typeface="Calibri" pitchFamily="34" charset="0"/>
              </a:rPr>
              <a:t> </a:t>
            </a:r>
          </a:p>
          <a:p>
            <a:r>
              <a:rPr lang="ru-RU" altLang="ru-RU" sz="2800" b="1" dirty="0">
                <a:solidFill>
                  <a:srgbClr val="333399"/>
                </a:solidFill>
                <a:latin typeface="Calibri" pitchFamily="34" charset="0"/>
              </a:rPr>
              <a:t>Семейство </a:t>
            </a:r>
            <a:r>
              <a:rPr lang="ru-RU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Chlamydobacteriaceae</a:t>
            </a:r>
            <a:endParaRPr lang="ru-RU" altLang="ru-RU" sz="2800" b="1" i="1" dirty="0">
              <a:solidFill>
                <a:srgbClr val="333399"/>
              </a:solidFill>
              <a:latin typeface="Calibri" pitchFamily="34" charset="0"/>
            </a:endParaRPr>
          </a:p>
          <a:p>
            <a:r>
              <a:rPr lang="ru-RU" altLang="ru-RU" sz="2800" b="1" i="1" dirty="0">
                <a:solidFill>
                  <a:srgbClr val="333399"/>
                </a:solidFill>
                <a:latin typeface="Calibri" pitchFamily="34" charset="0"/>
              </a:rPr>
              <a:t>     </a:t>
            </a:r>
            <a:r>
              <a:rPr lang="ru-RU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Sphaerotilus</a:t>
            </a:r>
            <a:r>
              <a:rPr lang="ru-RU" altLang="ru-RU" sz="2800" b="1" i="1" dirty="0">
                <a:solidFill>
                  <a:srgbClr val="333399"/>
                </a:solidFill>
                <a:latin typeface="Calibri" pitchFamily="34" charset="0"/>
              </a:rPr>
              <a:t> </a:t>
            </a:r>
            <a:r>
              <a:rPr lang="ru-RU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natans</a:t>
            </a:r>
            <a:endParaRPr lang="ru-RU" altLang="ru-RU" sz="2800" b="1" i="1" dirty="0">
              <a:solidFill>
                <a:srgbClr val="333399"/>
              </a:solidFill>
              <a:latin typeface="Calibri" pitchFamily="34" charset="0"/>
            </a:endParaRPr>
          </a:p>
          <a:p>
            <a:r>
              <a:rPr lang="ru-RU" altLang="ru-RU" sz="2800" b="1" i="1" dirty="0">
                <a:solidFill>
                  <a:srgbClr val="333399"/>
                </a:solidFill>
                <a:latin typeface="Calibri" pitchFamily="34" charset="0"/>
              </a:rPr>
              <a:t>     </a:t>
            </a:r>
            <a:r>
              <a:rPr lang="en-US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Leptothrix</a:t>
            </a:r>
            <a:r>
              <a:rPr lang="en-US" altLang="ru-RU" sz="2800" b="1" i="1" dirty="0">
                <a:solidFill>
                  <a:srgbClr val="333399"/>
                </a:solidFill>
                <a:latin typeface="Calibri" pitchFamily="34" charset="0"/>
              </a:rPr>
              <a:t> </a:t>
            </a:r>
            <a:r>
              <a:rPr lang="en-US" altLang="ru-RU" sz="2800" b="1" i="1" dirty="0" err="1">
                <a:solidFill>
                  <a:srgbClr val="333399"/>
                </a:solidFill>
                <a:latin typeface="Calibri" pitchFamily="34" charset="0"/>
              </a:rPr>
              <a:t>ochracea</a:t>
            </a:r>
            <a:endParaRPr lang="ru-RU" altLang="ru-RU" sz="2800" b="1" i="1" dirty="0">
              <a:solidFill>
                <a:srgbClr val="333399"/>
              </a:solidFill>
              <a:latin typeface="Calibri" pitchFamily="34" charset="0"/>
            </a:endParaRPr>
          </a:p>
        </p:txBody>
      </p:sp>
      <p:pic>
        <p:nvPicPr>
          <p:cNvPr id="110599" name="Picture 7" descr="Нитчатая фор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433863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6201505" cy="326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5004048" y="3429000"/>
            <a:ext cx="403244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066925" indent="-20669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23256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25050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26844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86385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33210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7782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42354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6926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2400" dirty="0">
                <a:latin typeface="Calibri" pitchFamily="34" charset="0"/>
              </a:rPr>
              <a:t>Чехол </a:t>
            </a:r>
            <a:r>
              <a:rPr lang="en-US" altLang="ru-RU" sz="2400" i="1" dirty="0" err="1">
                <a:latin typeface="Calibri" pitchFamily="34" charset="0"/>
              </a:rPr>
              <a:t>Sphaerotilus</a:t>
            </a:r>
            <a:r>
              <a:rPr lang="en-US" altLang="ru-RU" sz="2400" i="1" dirty="0">
                <a:latin typeface="Calibri" pitchFamily="34" charset="0"/>
              </a:rPr>
              <a:t> </a:t>
            </a:r>
            <a:r>
              <a:rPr lang="en-US" altLang="ru-RU" sz="2400" i="1" dirty="0" err="1">
                <a:latin typeface="Calibri" pitchFamily="34" charset="0"/>
              </a:rPr>
              <a:t>natans</a:t>
            </a:r>
            <a:r>
              <a:rPr lang="en-US" altLang="ru-RU" sz="2400" i="1" dirty="0">
                <a:latin typeface="Calibri" pitchFamily="34" charset="0"/>
              </a:rPr>
              <a:t>:</a:t>
            </a:r>
            <a:endParaRPr lang="ru-RU" altLang="ru-RU" sz="2400" dirty="0">
              <a:latin typeface="Calibri" pitchFamily="34" charset="0"/>
            </a:endParaRPr>
          </a:p>
          <a:p>
            <a:r>
              <a:rPr lang="en-US" altLang="ru-RU" sz="2400" dirty="0">
                <a:latin typeface="Calibri" pitchFamily="34" charset="0"/>
              </a:rPr>
              <a:t>     </a:t>
            </a:r>
            <a:r>
              <a:rPr lang="ru-RU" altLang="ru-RU" sz="2400" dirty="0">
                <a:latin typeface="Calibri" pitchFamily="34" charset="0"/>
              </a:rPr>
              <a:t>36% </a:t>
            </a:r>
            <a:r>
              <a:rPr lang="en-US" altLang="ru-RU" sz="2400" dirty="0">
                <a:latin typeface="Calibri" pitchFamily="34" charset="0"/>
              </a:rPr>
              <a:t>- </a:t>
            </a:r>
            <a:r>
              <a:rPr lang="ru-RU" altLang="ru-RU" sz="2400" dirty="0">
                <a:latin typeface="Calibri" pitchFamily="34" charset="0"/>
              </a:rPr>
              <a:t>сахара,</a:t>
            </a:r>
            <a:endParaRPr lang="en-US" altLang="ru-RU" sz="2400" dirty="0">
              <a:latin typeface="Calibri" pitchFamily="34" charset="0"/>
            </a:endParaRPr>
          </a:p>
          <a:p>
            <a:r>
              <a:rPr lang="en-US" altLang="ru-RU" sz="2400" dirty="0">
                <a:latin typeface="Calibri" pitchFamily="34" charset="0"/>
              </a:rPr>
              <a:t>     </a:t>
            </a:r>
            <a:r>
              <a:rPr lang="ru-RU" altLang="ru-RU" sz="2400" dirty="0">
                <a:latin typeface="Calibri" pitchFamily="34" charset="0"/>
              </a:rPr>
              <a:t>11</a:t>
            </a:r>
            <a:r>
              <a:rPr lang="en-US" altLang="ru-RU" sz="2400" dirty="0">
                <a:latin typeface="Calibri" pitchFamily="34" charset="0"/>
              </a:rPr>
              <a:t>%</a:t>
            </a:r>
            <a:r>
              <a:rPr lang="ru-RU" altLang="ru-RU" sz="2400" dirty="0">
                <a:latin typeface="Calibri" pitchFamily="34" charset="0"/>
              </a:rPr>
              <a:t> - </a:t>
            </a:r>
            <a:r>
              <a:rPr lang="ru-RU" altLang="ru-RU" sz="2400" dirty="0" err="1">
                <a:latin typeface="Calibri" pitchFamily="34" charset="0"/>
              </a:rPr>
              <a:t>гексозамины</a:t>
            </a:r>
            <a:r>
              <a:rPr lang="ru-RU" altLang="ru-RU" sz="2400" dirty="0">
                <a:latin typeface="Calibri" pitchFamily="34" charset="0"/>
              </a:rPr>
              <a:t>,</a:t>
            </a:r>
          </a:p>
          <a:p>
            <a:r>
              <a:rPr lang="en-US" altLang="ru-RU" sz="2400" dirty="0">
                <a:latin typeface="Calibri" pitchFamily="34" charset="0"/>
              </a:rPr>
              <a:t>     </a:t>
            </a:r>
            <a:r>
              <a:rPr lang="ru-RU" altLang="ru-RU" sz="2400" dirty="0">
                <a:latin typeface="Calibri" pitchFamily="34" charset="0"/>
              </a:rPr>
              <a:t>27% - белки,</a:t>
            </a:r>
          </a:p>
          <a:p>
            <a:r>
              <a:rPr lang="en-US" altLang="ru-RU" sz="2400" dirty="0">
                <a:latin typeface="Calibri" pitchFamily="34" charset="0"/>
              </a:rPr>
              <a:t>     </a:t>
            </a:r>
            <a:r>
              <a:rPr lang="ru-RU" altLang="ru-RU" sz="2400" dirty="0">
                <a:latin typeface="Calibri" pitchFamily="34" charset="0"/>
              </a:rPr>
              <a:t>5,2% - липиды,</a:t>
            </a:r>
          </a:p>
          <a:p>
            <a:r>
              <a:rPr lang="en-US" altLang="ru-RU" sz="2400" dirty="0">
                <a:latin typeface="Calibri" pitchFamily="34" charset="0"/>
              </a:rPr>
              <a:t>     </a:t>
            </a:r>
            <a:r>
              <a:rPr lang="ru-RU" altLang="ru-RU" sz="2400" dirty="0">
                <a:latin typeface="Calibri" pitchFamily="34" charset="0"/>
              </a:rPr>
              <a:t>0,5% - фосфор.</a:t>
            </a:r>
          </a:p>
        </p:txBody>
      </p:sp>
    </p:spTree>
    <p:extLst>
      <p:ext uri="{BB962C8B-B14F-4D97-AF65-F5344CB8AC3E}">
        <p14:creationId xmlns:p14="http://schemas.microsoft.com/office/powerpoint/2010/main" val="3781669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5545038" cy="462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5364088" y="4140865"/>
            <a:ext cx="339997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1 — ЦПМ,</a:t>
            </a:r>
          </a:p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2 — клеточная стенка,</a:t>
            </a:r>
          </a:p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3 — микрокапсула,</a:t>
            </a:r>
          </a:p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4 — капсула,</a:t>
            </a:r>
          </a:p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5 — слизистый слой. </a:t>
            </a:r>
          </a:p>
        </p:txBody>
      </p:sp>
    </p:spTree>
    <p:extLst>
      <p:ext uri="{BB962C8B-B14F-4D97-AF65-F5344CB8AC3E}">
        <p14:creationId xmlns:p14="http://schemas.microsoft.com/office/powerpoint/2010/main" val="2676494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183880" cy="1051560"/>
          </a:xfrm>
        </p:spPr>
        <p:txBody>
          <a:bodyPr/>
          <a:lstStyle/>
          <a:p>
            <a:pPr algn="ctr"/>
            <a:r>
              <a:rPr lang="ru-RU" dirty="0"/>
              <a:t>Пили (</a:t>
            </a:r>
            <a:r>
              <a:rPr lang="ru-RU" dirty="0" err="1"/>
              <a:t>фимбрии</a:t>
            </a:r>
            <a:r>
              <a:rPr lang="ru-RU" dirty="0"/>
              <a:t>, ворсинки)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3894979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92696"/>
            <a:ext cx="3280619" cy="420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4365104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i="1" dirty="0">
                <a:latin typeface="Calibri" pitchFamily="34" charset="0"/>
              </a:rPr>
              <a:t>E. </a:t>
            </a:r>
            <a:r>
              <a:rPr lang="ru-RU" altLang="ru-RU" i="1" dirty="0" err="1">
                <a:latin typeface="Calibri" pitchFamily="34" charset="0"/>
              </a:rPr>
              <a:t>coli</a:t>
            </a:r>
            <a:r>
              <a:rPr lang="ru-RU" altLang="ru-RU" dirty="0">
                <a:latin typeface="Calibri" pitchFamily="34" charset="0"/>
              </a:rPr>
              <a:t> с </a:t>
            </a:r>
            <a:r>
              <a:rPr lang="ru-RU" altLang="ru-RU" dirty="0" err="1">
                <a:latin typeface="Calibri" pitchFamily="34" charset="0"/>
              </a:rPr>
              <a:t>перитрихиально</a:t>
            </a:r>
            <a:r>
              <a:rPr lang="ru-RU" altLang="ru-RU" dirty="0">
                <a:latin typeface="Calibri" pitchFamily="34" charset="0"/>
              </a:rPr>
              <a:t> расположенными многочисленными </a:t>
            </a:r>
            <a:r>
              <a:rPr lang="ru-RU" altLang="ru-RU" dirty="0" err="1">
                <a:latin typeface="Calibri" pitchFamily="34" charset="0"/>
              </a:rPr>
              <a:t>пилями</a:t>
            </a:r>
            <a:endParaRPr lang="ru-RU" altLang="ru-RU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96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3563888" y="338138"/>
            <a:ext cx="175847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CC0000"/>
                </a:solidFill>
                <a:latin typeface="Calibri" pitchFamily="34" charset="0"/>
              </a:rPr>
              <a:t>ПИЛИ</a:t>
            </a:r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1443038" y="1196752"/>
            <a:ext cx="625792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2400" dirty="0">
                <a:latin typeface="Calibri" pitchFamily="34" charset="0"/>
              </a:rPr>
              <a:t>Белок </a:t>
            </a:r>
            <a:r>
              <a:rPr lang="ru-RU" altLang="ru-RU" sz="2400" dirty="0" err="1">
                <a:latin typeface="Calibri" pitchFamily="34" charset="0"/>
              </a:rPr>
              <a:t>пилин</a:t>
            </a:r>
            <a:r>
              <a:rPr lang="ru-RU" altLang="ru-RU" sz="2400" dirty="0">
                <a:latin typeface="Calibri" pitchFamily="34" charset="0"/>
              </a:rPr>
              <a:t> (</a:t>
            </a:r>
            <a:r>
              <a:rPr lang="en-US" altLang="ru-RU" sz="2400" dirty="0" err="1">
                <a:latin typeface="Calibri" pitchFamily="34" charset="0"/>
              </a:rPr>
              <a:t>Mr</a:t>
            </a:r>
            <a:r>
              <a:rPr lang="ru-RU" altLang="ru-RU" sz="2400" dirty="0">
                <a:latin typeface="Calibri" pitchFamily="34" charset="0"/>
              </a:rPr>
              <a:t> 17000-30000</a:t>
            </a:r>
            <a:r>
              <a:rPr lang="en-US" altLang="ru-RU" sz="2400" dirty="0">
                <a:latin typeface="Calibri" pitchFamily="34" charset="0"/>
              </a:rPr>
              <a:t> </a:t>
            </a:r>
            <a:r>
              <a:rPr lang="ru-RU" altLang="ru-RU" sz="2400" dirty="0">
                <a:latin typeface="Calibri" pitchFamily="34" charset="0"/>
              </a:rPr>
              <a:t>Да).</a:t>
            </a:r>
          </a:p>
          <a:p>
            <a:r>
              <a:rPr lang="ru-RU" altLang="ru-RU" sz="2400" dirty="0">
                <a:latin typeface="Calibri" pitchFamily="34" charset="0"/>
              </a:rPr>
              <a:t>Число на одну клетку: нес-ко </a:t>
            </a:r>
            <a:r>
              <a:rPr lang="ru-RU" altLang="ru-RU" sz="2400" dirty="0" err="1">
                <a:latin typeface="Calibri" pitchFamily="34" charset="0"/>
              </a:rPr>
              <a:t>ед</a:t>
            </a:r>
            <a:r>
              <a:rPr lang="ru-RU" altLang="ru-RU" sz="2400" dirty="0">
                <a:latin typeface="Calibri" pitchFamily="34" charset="0"/>
              </a:rPr>
              <a:t>-ц - нес-ко тыс.</a:t>
            </a:r>
          </a:p>
          <a:p>
            <a:r>
              <a:rPr lang="ru-RU" altLang="ru-RU" sz="2400" dirty="0">
                <a:latin typeface="Calibri" pitchFamily="34" charset="0"/>
              </a:rPr>
              <a:t>Расположение: </a:t>
            </a:r>
            <a:r>
              <a:rPr lang="ru-RU" altLang="ru-RU" sz="2400" dirty="0" err="1">
                <a:latin typeface="Calibri" pitchFamily="34" charset="0"/>
              </a:rPr>
              <a:t>перитрихиально</a:t>
            </a:r>
            <a:r>
              <a:rPr lang="ru-RU" altLang="ru-RU" sz="2400" dirty="0">
                <a:latin typeface="Calibri" pitchFamily="34" charset="0"/>
              </a:rPr>
              <a:t> или полярно.</a:t>
            </a:r>
          </a:p>
          <a:p>
            <a:r>
              <a:rPr lang="ru-RU" altLang="ru-RU" sz="2400" dirty="0">
                <a:latin typeface="Calibri" pitchFamily="34" charset="0"/>
              </a:rPr>
              <a:t>Диаметр: 5—10 </a:t>
            </a:r>
            <a:r>
              <a:rPr lang="ru-RU" altLang="ru-RU" sz="2400" dirty="0" err="1">
                <a:latin typeface="Calibri" pitchFamily="34" charset="0"/>
              </a:rPr>
              <a:t>нм</a:t>
            </a:r>
            <a:r>
              <a:rPr lang="ru-RU" altLang="ru-RU" sz="2400" dirty="0">
                <a:latin typeface="Calibri" pitchFamily="34" charset="0"/>
              </a:rPr>
              <a:t> </a:t>
            </a:r>
          </a:p>
          <a:p>
            <a:r>
              <a:rPr lang="ru-RU" altLang="ru-RU" sz="2400" dirty="0">
                <a:latin typeface="Calibri" pitchFamily="34" charset="0"/>
              </a:rPr>
              <a:t>Длина: 0,2–2,0 мкм.</a:t>
            </a:r>
          </a:p>
        </p:txBody>
      </p:sp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539552" y="3613666"/>
            <a:ext cx="432048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altLang="ru-RU" sz="2800" b="1" dirty="0">
                <a:solidFill>
                  <a:srgbClr val="000099"/>
                </a:solidFill>
                <a:latin typeface="Calibri" pitchFamily="34" charset="0"/>
              </a:rPr>
              <a:t>Пили общего типа</a:t>
            </a:r>
          </a:p>
          <a:p>
            <a:r>
              <a:rPr lang="ru-RU" altLang="ru-RU" sz="2400" dirty="0">
                <a:latin typeface="Calibri" pitchFamily="34" charset="0"/>
              </a:rPr>
              <a:t>Кол-во: 50—400 </a:t>
            </a:r>
            <a:r>
              <a:rPr lang="ru-RU" altLang="ru-RU" sz="2400" dirty="0" err="1">
                <a:latin typeface="Calibri" pitchFamily="34" charset="0"/>
              </a:rPr>
              <a:t>пилей</a:t>
            </a:r>
            <a:r>
              <a:rPr lang="ru-RU" altLang="ru-RU" sz="2400" dirty="0">
                <a:latin typeface="Calibri" pitchFamily="34" charset="0"/>
              </a:rPr>
              <a:t> на 1кл.</a:t>
            </a:r>
          </a:p>
          <a:p>
            <a:r>
              <a:rPr lang="ru-RU" altLang="ru-RU" sz="2400" dirty="0">
                <a:latin typeface="Calibri" pitchFamily="34" charset="0"/>
              </a:rPr>
              <a:t> (от 10 до нес-ких тыс. на 1 </a:t>
            </a:r>
            <a:r>
              <a:rPr lang="ru-RU" altLang="ru-RU" sz="2400" dirty="0" err="1">
                <a:latin typeface="Calibri" pitchFamily="34" charset="0"/>
              </a:rPr>
              <a:t>кл</a:t>
            </a:r>
            <a:r>
              <a:rPr lang="ru-RU" altLang="ru-RU" sz="2400" dirty="0">
                <a:latin typeface="Calibri" pitchFamily="34" charset="0"/>
              </a:rPr>
              <a:t>.)</a:t>
            </a:r>
          </a:p>
          <a:p>
            <a:r>
              <a:rPr lang="ru-RU" altLang="ru-RU" sz="2400" dirty="0">
                <a:latin typeface="Calibri" pitchFamily="34" charset="0"/>
              </a:rPr>
              <a:t>Длина: 0,2-2 мкм</a:t>
            </a:r>
          </a:p>
          <a:p>
            <a:r>
              <a:rPr lang="ru-RU" altLang="ru-RU" sz="2400" dirty="0">
                <a:latin typeface="Calibri" pitchFamily="34" charset="0"/>
              </a:rPr>
              <a:t>Диаметр: 5-10 </a:t>
            </a:r>
            <a:r>
              <a:rPr lang="ru-RU" altLang="ru-RU" sz="2400" dirty="0" err="1">
                <a:latin typeface="Calibri" pitchFamily="34" charset="0"/>
              </a:rPr>
              <a:t>нм</a:t>
            </a:r>
            <a:r>
              <a:rPr lang="ru-RU" altLang="ru-RU" sz="2400" dirty="0">
                <a:latin typeface="Calibri" pitchFamily="34" charset="0"/>
              </a:rPr>
              <a:t>. </a:t>
            </a:r>
          </a:p>
        </p:txBody>
      </p:sp>
      <p:sp>
        <p:nvSpPr>
          <p:cNvPr id="187397" name="Rectangle 5"/>
          <p:cNvSpPr>
            <a:spLocks noChangeArrowheads="1"/>
          </p:cNvSpPr>
          <p:nvPr/>
        </p:nvSpPr>
        <p:spPr bwMode="auto">
          <a:xfrm>
            <a:off x="4644008" y="3631995"/>
            <a:ext cx="3978275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2800" b="1" dirty="0">
                <a:solidFill>
                  <a:srgbClr val="000099"/>
                </a:solidFill>
                <a:latin typeface="Calibri" pitchFamily="34" charset="0"/>
              </a:rPr>
              <a:t>Половые пили (F-пили)</a:t>
            </a:r>
            <a:r>
              <a:rPr lang="ru-RU" altLang="ru-RU" sz="2400" dirty="0">
                <a:latin typeface="Calibri" pitchFamily="34" charset="0"/>
              </a:rPr>
              <a:t> </a:t>
            </a:r>
          </a:p>
          <a:p>
            <a:r>
              <a:rPr lang="ru-RU" altLang="ru-RU" sz="2400" dirty="0">
                <a:latin typeface="Calibri" pitchFamily="34" charset="0"/>
              </a:rPr>
              <a:t>Кол-во: 1-2 шт. на 1 </a:t>
            </a:r>
            <a:r>
              <a:rPr lang="ru-RU" altLang="ru-RU" sz="2400" dirty="0" err="1">
                <a:latin typeface="Calibri" pitchFamily="34" charset="0"/>
              </a:rPr>
              <a:t>кл</a:t>
            </a:r>
            <a:r>
              <a:rPr lang="ru-RU" altLang="ru-RU" sz="2400" dirty="0">
                <a:latin typeface="Calibri" pitchFamily="34" charset="0"/>
              </a:rPr>
              <a:t>. </a:t>
            </a:r>
          </a:p>
          <a:p>
            <a:endParaRPr lang="ru-RU" altLang="ru-RU" sz="2400" dirty="0">
              <a:latin typeface="Calibri" pitchFamily="34" charset="0"/>
            </a:endParaRPr>
          </a:p>
          <a:p>
            <a:r>
              <a:rPr lang="ru-RU" altLang="ru-RU" sz="2400" dirty="0">
                <a:latin typeface="Calibri" pitchFamily="34" charset="0"/>
              </a:rPr>
              <a:t>Длина: 0,5-10 мкм.</a:t>
            </a:r>
          </a:p>
          <a:p>
            <a:r>
              <a:rPr lang="ru-RU" altLang="ru-RU" sz="2400" dirty="0">
                <a:latin typeface="Calibri" pitchFamily="34" charset="0"/>
              </a:rPr>
              <a:t>Диаметр: до 25 </a:t>
            </a:r>
            <a:r>
              <a:rPr lang="ru-RU" altLang="ru-RU" sz="2400" dirty="0" err="1">
                <a:latin typeface="Calibri" pitchFamily="34" charset="0"/>
              </a:rPr>
              <a:t>нм</a:t>
            </a:r>
            <a:r>
              <a:rPr lang="ru-RU" altLang="ru-RU" sz="2400" dirty="0">
                <a:latin typeface="Calibri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68877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0688"/>
            <a:ext cx="4860032" cy="570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467544" y="1628800"/>
            <a:ext cx="320040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ru-RU" sz="2600" dirty="0">
                <a:latin typeface="Calibri" pitchFamily="34" charset="0"/>
              </a:rPr>
              <a:t>F</a:t>
            </a:r>
            <a:r>
              <a:rPr lang="ru-RU" altLang="ru-RU" sz="2600" dirty="0">
                <a:latin typeface="Calibri" pitchFamily="34" charset="0"/>
              </a:rPr>
              <a:t>-пили образуются у</a:t>
            </a:r>
          </a:p>
          <a:p>
            <a:r>
              <a:rPr lang="ru-RU" altLang="ru-RU" sz="2600" dirty="0">
                <a:latin typeface="Calibri" pitchFamily="34" charset="0"/>
              </a:rPr>
              <a:t>клеток-доноров.</a:t>
            </a:r>
          </a:p>
          <a:p>
            <a:r>
              <a:rPr lang="ru-RU" altLang="ru-RU" sz="2600" dirty="0">
                <a:latin typeface="Calibri" pitchFamily="34" charset="0"/>
              </a:rPr>
              <a:t>Клетки-доноры имеют</a:t>
            </a:r>
          </a:p>
          <a:p>
            <a:r>
              <a:rPr lang="ru-RU" altLang="ru-RU" sz="2600" dirty="0">
                <a:latin typeface="Calibri" pitchFamily="34" charset="0"/>
              </a:rPr>
              <a:t>половой фактор</a:t>
            </a:r>
          </a:p>
          <a:p>
            <a:r>
              <a:rPr lang="ru-RU" altLang="ru-RU" sz="2600" dirty="0">
                <a:latin typeface="Calibri" pitchFamily="34" charset="0"/>
              </a:rPr>
              <a:t>(</a:t>
            </a:r>
            <a:r>
              <a:rPr lang="en-US" altLang="ru-RU" sz="2600" dirty="0">
                <a:latin typeface="Calibri" pitchFamily="34" charset="0"/>
              </a:rPr>
              <a:t>F-</a:t>
            </a:r>
            <a:r>
              <a:rPr lang="ru-RU" altLang="ru-RU" sz="2600" dirty="0">
                <a:latin typeface="Calibri" pitchFamily="34" charset="0"/>
              </a:rPr>
              <a:t>фактор, фактор </a:t>
            </a:r>
            <a:r>
              <a:rPr lang="ru-RU" altLang="ru-RU" sz="2600" dirty="0" err="1">
                <a:latin typeface="Calibri" pitchFamily="34" charset="0"/>
              </a:rPr>
              <a:t>трансмиссивности</a:t>
            </a:r>
            <a:r>
              <a:rPr lang="ru-RU" altLang="ru-RU" sz="2600" dirty="0">
                <a:latin typeface="Calibr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3242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15719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latin typeface="Calibri" pitchFamily="34" charset="0"/>
              </a:rPr>
              <a:t>Клетки </a:t>
            </a:r>
            <a:r>
              <a:rPr lang="en-US" altLang="ru-RU" i="1" dirty="0">
                <a:latin typeface="Calibri" pitchFamily="34" charset="0"/>
              </a:rPr>
              <a:t>E. </a:t>
            </a:r>
            <a:r>
              <a:rPr lang="ru-RU" altLang="ru-RU" i="1" dirty="0">
                <a:latin typeface="Calibri" pitchFamily="34" charset="0"/>
              </a:rPr>
              <a:t>с</a:t>
            </a:r>
            <a:r>
              <a:rPr lang="en-US" altLang="ru-RU" i="1" dirty="0" err="1">
                <a:latin typeface="Calibri" pitchFamily="34" charset="0"/>
              </a:rPr>
              <a:t>oli</a:t>
            </a:r>
            <a:r>
              <a:rPr lang="ru-RU" altLang="ru-RU" dirty="0">
                <a:latin typeface="Calibri" pitchFamily="34" charset="0"/>
              </a:rPr>
              <a:t>, соединенные </a:t>
            </a:r>
            <a:r>
              <a:rPr lang="en-US" altLang="ru-RU" dirty="0">
                <a:latin typeface="Calibri" pitchFamily="34" charset="0"/>
              </a:rPr>
              <a:t>F-</a:t>
            </a:r>
            <a:r>
              <a:rPr lang="ru-RU" altLang="ru-RU" dirty="0" err="1">
                <a:latin typeface="Calibri" pitchFamily="34" charset="0"/>
              </a:rPr>
              <a:t>пилями</a:t>
            </a:r>
            <a:r>
              <a:rPr lang="ru-RU" altLang="ru-RU" dirty="0">
                <a:latin typeface="Calibri" pitchFamily="34" charset="0"/>
              </a:rPr>
              <a:t/>
            </a:r>
            <a:br>
              <a:rPr lang="ru-RU" altLang="ru-RU" dirty="0">
                <a:latin typeface="Calibri" pitchFamily="34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3960440" cy="393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423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183880" cy="1051560"/>
          </a:xfrm>
        </p:spPr>
        <p:txBody>
          <a:bodyPr/>
          <a:lstStyle/>
          <a:p>
            <a:pPr algn="ctr"/>
            <a:r>
              <a:rPr lang="ru-RU" dirty="0"/>
              <a:t>Шипы (</a:t>
            </a:r>
            <a:r>
              <a:rPr lang="en-US" dirty="0" err="1"/>
              <a:t>spinae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60302"/>
            <a:ext cx="2952328" cy="237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12776"/>
            <a:ext cx="2915816" cy="351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4320480" cy="263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437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517232"/>
            <a:ext cx="8183880" cy="1051560"/>
          </a:xfrm>
        </p:spPr>
        <p:txBody>
          <a:bodyPr/>
          <a:lstStyle/>
          <a:p>
            <a:pPr algn="ctr"/>
            <a:r>
              <a:rPr lang="ru-RU" altLang="ru-RU" dirty="0">
                <a:latin typeface="Calibri" pitchFamily="34" charset="0"/>
              </a:rPr>
              <a:t>ЖГУТИКИ БАКТЕРИЙ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548680"/>
            <a:ext cx="367277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55976" y="8367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ru-RU" altLang="ru-RU" b="1" dirty="0">
                <a:solidFill>
                  <a:srgbClr val="000099"/>
                </a:solidFill>
                <a:latin typeface="Calibri" pitchFamily="34" charset="0"/>
              </a:rPr>
              <a:t>Расположение жгутиков:</a:t>
            </a:r>
          </a:p>
          <a:p>
            <a:r>
              <a:rPr lang="ru-RU" altLang="ru-RU" b="1" dirty="0">
                <a:latin typeface="Calibri" pitchFamily="34" charset="0"/>
              </a:rPr>
              <a:t>полярное</a:t>
            </a:r>
            <a:r>
              <a:rPr lang="ru-RU" altLang="ru-RU" dirty="0">
                <a:latin typeface="Calibri" pitchFamily="34" charset="0"/>
              </a:rPr>
              <a:t> - у полюсов клетки;</a:t>
            </a:r>
          </a:p>
          <a:p>
            <a:r>
              <a:rPr lang="ru-RU" altLang="ru-RU" b="1" dirty="0">
                <a:latin typeface="Calibri" pitchFamily="34" charset="0"/>
              </a:rPr>
              <a:t>субполярное</a:t>
            </a:r>
            <a:r>
              <a:rPr lang="ru-RU" altLang="ru-RU" dirty="0">
                <a:latin typeface="Calibri" pitchFamily="34" charset="0"/>
              </a:rPr>
              <a:t> - в полярной области клетки;</a:t>
            </a:r>
          </a:p>
          <a:p>
            <a:r>
              <a:rPr lang="ru-RU" altLang="ru-RU" b="1" dirty="0">
                <a:latin typeface="Calibri" pitchFamily="34" charset="0"/>
              </a:rPr>
              <a:t>латеральное</a:t>
            </a:r>
            <a:r>
              <a:rPr lang="ru-RU" altLang="ru-RU" dirty="0">
                <a:latin typeface="Calibri" pitchFamily="34" charset="0"/>
              </a:rPr>
              <a:t> - вдоль боковой поверхности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160240" cy="324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15816" y="409115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dirty="0">
                <a:latin typeface="Calibri" pitchFamily="34" charset="0"/>
              </a:rPr>
              <a:t>Толщина жгутика: </a:t>
            </a:r>
            <a:r>
              <a:rPr lang="ru-RU" altLang="ru-RU" b="1" dirty="0">
                <a:solidFill>
                  <a:srgbClr val="000099"/>
                </a:solidFill>
                <a:latin typeface="Calibri" pitchFamily="34" charset="0"/>
              </a:rPr>
              <a:t>10-20 </a:t>
            </a:r>
            <a:r>
              <a:rPr lang="ru-RU" altLang="ru-RU" b="1" dirty="0" err="1">
                <a:solidFill>
                  <a:srgbClr val="000099"/>
                </a:solidFill>
                <a:latin typeface="Calibri" pitchFamily="34" charset="0"/>
              </a:rPr>
              <a:t>нм</a:t>
            </a:r>
            <a:r>
              <a:rPr lang="ru-RU" altLang="ru-RU" b="1" dirty="0">
                <a:solidFill>
                  <a:srgbClr val="000099"/>
                </a:solidFill>
                <a:latin typeface="Calibri" pitchFamily="34" charset="0"/>
              </a:rPr>
              <a:t>.</a:t>
            </a:r>
          </a:p>
          <a:p>
            <a:r>
              <a:rPr lang="ru-RU" altLang="ru-RU" b="1" dirty="0">
                <a:latin typeface="Calibri" pitchFamily="34" charset="0"/>
              </a:rPr>
              <a:t>Длина жгутика: </a:t>
            </a:r>
            <a:r>
              <a:rPr lang="ru-RU" altLang="ru-RU" b="1" dirty="0">
                <a:solidFill>
                  <a:srgbClr val="000099"/>
                </a:solidFill>
                <a:latin typeface="Calibri" pitchFamily="34" charset="0"/>
              </a:rPr>
              <a:t>3-15 мкм.</a:t>
            </a:r>
          </a:p>
        </p:txBody>
      </p:sp>
    </p:spTree>
    <p:extLst>
      <p:ext uri="{BB962C8B-B14F-4D97-AF65-F5344CB8AC3E}">
        <p14:creationId xmlns:p14="http://schemas.microsoft.com/office/powerpoint/2010/main" val="221816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395536" y="228600"/>
            <a:ext cx="8519864" cy="18208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"/>
            <a:ext cx="2438400" cy="1820863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0" y="304800"/>
            <a:ext cx="6477000" cy="165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3200" b="1">
                <a:solidFill>
                  <a:srgbClr val="000099"/>
                </a:solidFill>
                <a:latin typeface="Calibri" pitchFamily="34" charset="0"/>
              </a:rPr>
              <a:t>1. Монотрих</a:t>
            </a:r>
          </a:p>
          <a:p>
            <a:pPr algn="ctr">
              <a:lnSpc>
                <a:spcPct val="80000"/>
              </a:lnSpc>
            </a:pPr>
            <a:endParaRPr lang="ru-RU" altLang="ru-RU" sz="3200" b="1">
              <a:solidFill>
                <a:srgbClr val="000099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3200" b="1">
                <a:latin typeface="Calibri" pitchFamily="34" charset="0"/>
              </a:rPr>
              <a:t>Монополярное</a:t>
            </a:r>
            <a:endParaRPr lang="en-US" altLang="ru-RU" sz="3200" b="1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3200" b="1">
                <a:latin typeface="Calibri" pitchFamily="34" charset="0"/>
              </a:rPr>
              <a:t>монотрихиальное</a:t>
            </a:r>
          </a:p>
        </p:txBody>
      </p:sp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09800"/>
            <a:ext cx="23622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3298606" y="4590732"/>
            <a:ext cx="254678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600" i="1" dirty="0">
                <a:latin typeface="Calibri" pitchFamily="34" charset="0"/>
              </a:rPr>
              <a:t>род </a:t>
            </a:r>
            <a:r>
              <a:rPr lang="ru-RU" altLang="ru-RU" sz="2600" i="1" dirty="0" err="1">
                <a:latin typeface="Calibri" pitchFamily="34" charset="0"/>
              </a:rPr>
              <a:t>Desulfovibrio</a:t>
            </a:r>
            <a:endParaRPr lang="ru-RU" altLang="ru-RU" sz="2600" i="1" dirty="0">
              <a:latin typeface="Calibri" pitchFamily="34" charset="0"/>
            </a:endParaRPr>
          </a:p>
        </p:txBody>
      </p:sp>
      <p:pic>
        <p:nvPicPr>
          <p:cNvPr id="153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200" y="2219325"/>
            <a:ext cx="2743500" cy="235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08" name="Rectangle 8"/>
          <p:cNvSpPr>
            <a:spLocks noChangeArrowheads="1"/>
          </p:cNvSpPr>
          <p:nvPr/>
        </p:nvSpPr>
        <p:spPr bwMode="auto">
          <a:xfrm>
            <a:off x="179512" y="5715000"/>
            <a:ext cx="44759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sz="2400" i="1" dirty="0" err="1"/>
              <a:t>Pseudomonas</a:t>
            </a:r>
            <a:r>
              <a:rPr lang="ru-RU" altLang="ru-RU" sz="2400" i="1" dirty="0"/>
              <a:t> </a:t>
            </a:r>
            <a:r>
              <a:rPr lang="ru-RU" altLang="ru-RU" sz="2400" i="1" dirty="0" err="1"/>
              <a:t>aeruginosa</a:t>
            </a:r>
            <a:endParaRPr lang="ru-RU" altLang="ru-RU" sz="2400" i="1" dirty="0"/>
          </a:p>
        </p:txBody>
      </p:sp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6567547" y="4637540"/>
            <a:ext cx="1683473" cy="445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800" i="1" dirty="0">
                <a:latin typeface="Calibri" pitchFamily="34" charset="0"/>
              </a:rPr>
              <a:t>род </a:t>
            </a:r>
            <a:r>
              <a:rPr lang="en-US" altLang="ru-RU" sz="2800" i="1" dirty="0">
                <a:latin typeface="Calibri" pitchFamily="34" charset="0"/>
              </a:rPr>
              <a:t>Vibrio</a:t>
            </a:r>
            <a:endParaRPr lang="ru-RU" altLang="ru-RU" sz="2800" i="1" dirty="0">
              <a:latin typeface="Calibri" pitchFamily="34" charset="0"/>
            </a:endParaRPr>
          </a:p>
        </p:txBody>
      </p:sp>
      <p:pic>
        <p:nvPicPr>
          <p:cNvPr id="15361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71700"/>
            <a:ext cx="2438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1" name="Rectangle 11"/>
          <p:cNvSpPr>
            <a:spLocks noChangeArrowheads="1"/>
          </p:cNvSpPr>
          <p:nvPr/>
        </p:nvSpPr>
        <p:spPr bwMode="auto">
          <a:xfrm>
            <a:off x="480814" y="4647117"/>
            <a:ext cx="2555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i="1" dirty="0">
                <a:latin typeface="Calibri" pitchFamily="34" charset="0"/>
              </a:rPr>
              <a:t>род </a:t>
            </a:r>
            <a:r>
              <a:rPr lang="en-US" altLang="ru-RU" sz="2800" i="1" dirty="0" err="1">
                <a:latin typeface="Calibri" pitchFamily="34" charset="0"/>
              </a:rPr>
              <a:t>Caulobacter</a:t>
            </a:r>
            <a:endParaRPr lang="en-US" altLang="ru-RU" sz="2800" i="1" dirty="0">
              <a:latin typeface="Calibri" pitchFamily="34" charset="0"/>
            </a:endParaRPr>
          </a:p>
        </p:txBody>
      </p:sp>
      <p:pic>
        <p:nvPicPr>
          <p:cNvPr id="15361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864" y="5122718"/>
            <a:ext cx="3074640" cy="1370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269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304800" y="228600"/>
            <a:ext cx="8676456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990600" y="304800"/>
            <a:ext cx="3341688" cy="165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3200" b="1" dirty="0">
                <a:solidFill>
                  <a:srgbClr val="000099"/>
                </a:solidFill>
                <a:latin typeface="Calibri" pitchFamily="34" charset="0"/>
              </a:rPr>
              <a:t>2. </a:t>
            </a:r>
            <a:r>
              <a:rPr lang="ru-RU" altLang="ru-RU" sz="3200" b="1" dirty="0" err="1">
                <a:solidFill>
                  <a:srgbClr val="000099"/>
                </a:solidFill>
                <a:latin typeface="Calibri" pitchFamily="34" charset="0"/>
              </a:rPr>
              <a:t>Лофотрих</a:t>
            </a:r>
            <a:endParaRPr lang="ru-RU" altLang="ru-RU" sz="3200" b="1" dirty="0">
              <a:solidFill>
                <a:srgbClr val="000099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endParaRPr lang="ru-RU" altLang="ru-RU" sz="3200" b="1" dirty="0">
              <a:solidFill>
                <a:srgbClr val="000099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3200" b="1" dirty="0" err="1">
                <a:latin typeface="Calibri" pitchFamily="34" charset="0"/>
              </a:rPr>
              <a:t>монополярное</a:t>
            </a:r>
            <a:endParaRPr lang="ru-RU" altLang="ru-RU" sz="32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3200" b="1" dirty="0" err="1">
                <a:latin typeface="Calibri" pitchFamily="34" charset="0"/>
              </a:rPr>
              <a:t>политрихиальное</a:t>
            </a:r>
            <a:endParaRPr lang="ru-RU" altLang="ru-RU" sz="3200" b="1" dirty="0">
              <a:latin typeface="Calibri" pitchFamily="34" charset="0"/>
            </a:endParaRP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6019800" y="3962400"/>
            <a:ext cx="269398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ru-RU" sz="2600" i="1">
                <a:latin typeface="Calibri" pitchFamily="34" charset="0"/>
              </a:rPr>
              <a:t>Helicobacter pylori</a:t>
            </a:r>
            <a:endParaRPr lang="ru-RU" altLang="ru-RU" sz="2600" i="1">
              <a:latin typeface="Calibri" pitchFamily="34" charset="0"/>
            </a:endParaRPr>
          </a:p>
        </p:txBody>
      </p:sp>
      <p:pic>
        <p:nvPicPr>
          <p:cNvPr id="1546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"/>
            <a:ext cx="2286000" cy="17081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4630" name="Rectangle 6"/>
          <p:cNvSpPr>
            <a:spLocks noChangeArrowheads="1"/>
          </p:cNvSpPr>
          <p:nvPr/>
        </p:nvSpPr>
        <p:spPr bwMode="auto">
          <a:xfrm>
            <a:off x="5747086" y="6124575"/>
            <a:ext cx="32829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600" i="1" dirty="0">
                <a:latin typeface="Calibri" pitchFamily="34" charset="0"/>
              </a:rPr>
              <a:t>B</a:t>
            </a:r>
            <a:r>
              <a:rPr lang="ru-RU" altLang="ru-RU" sz="2600" i="1" dirty="0" err="1">
                <a:latin typeface="Calibri" pitchFamily="34" charset="0"/>
              </a:rPr>
              <a:t>artonella</a:t>
            </a:r>
            <a:r>
              <a:rPr lang="ru-RU" altLang="ru-RU" sz="2600" i="1" dirty="0">
                <a:latin typeface="Calibri" pitchFamily="34" charset="0"/>
              </a:rPr>
              <a:t> </a:t>
            </a:r>
            <a:r>
              <a:rPr lang="ru-RU" altLang="ru-RU" sz="2600" i="1" dirty="0" err="1">
                <a:latin typeface="Calibri" pitchFamily="34" charset="0"/>
              </a:rPr>
              <a:t>bacilliformis</a:t>
            </a:r>
            <a:endParaRPr lang="ru-RU" altLang="ru-RU" sz="2600" i="1" dirty="0">
              <a:latin typeface="Calibri" pitchFamily="34" charset="0"/>
            </a:endParaRPr>
          </a:p>
        </p:txBody>
      </p:sp>
      <p:pic>
        <p:nvPicPr>
          <p:cNvPr id="1546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028" y="4365104"/>
            <a:ext cx="18288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6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86000"/>
            <a:ext cx="2819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6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71845"/>
            <a:ext cx="3504704" cy="303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108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501468" y="480864"/>
            <a:ext cx="8382000" cy="371013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711063" y="838200"/>
            <a:ext cx="34147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3200" b="1" dirty="0">
                <a:latin typeface="Calibri" pitchFamily="34" charset="0"/>
              </a:rPr>
              <a:t>3.1 Биполярное</a:t>
            </a:r>
            <a:endParaRPr lang="en-US" altLang="ru-RU" sz="3200" b="1" dirty="0">
              <a:latin typeface="Calibri" pitchFamily="34" charset="0"/>
            </a:endParaRPr>
          </a:p>
          <a:p>
            <a:pPr algn="ctr"/>
            <a:r>
              <a:rPr lang="ru-RU" altLang="ru-RU" sz="3200" b="1" dirty="0" err="1">
                <a:latin typeface="Calibri" pitchFamily="34" charset="0"/>
              </a:rPr>
              <a:t>монотрихиальное</a:t>
            </a:r>
            <a:endParaRPr lang="ru-RU" altLang="ru-RU" sz="3200" b="1" dirty="0">
              <a:latin typeface="Calibri" pitchFamily="34" charset="0"/>
            </a:endParaRP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1575621" y="6016048"/>
            <a:ext cx="1905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ru-RU" sz="2600" i="1" dirty="0">
                <a:latin typeface="Calibri" pitchFamily="34" charset="0"/>
              </a:rPr>
              <a:t>Spirillum</a:t>
            </a:r>
            <a:r>
              <a:rPr lang="ru-RU" altLang="ru-RU" sz="2600" i="1" dirty="0">
                <a:latin typeface="Calibri" pitchFamily="34" charset="0"/>
              </a:rPr>
              <a:t> </a:t>
            </a:r>
            <a:r>
              <a:rPr lang="en-US" altLang="ru-RU" sz="2600" i="1" dirty="0">
                <a:latin typeface="Calibri" pitchFamily="34" charset="0"/>
              </a:rPr>
              <a:t>sp.</a:t>
            </a:r>
            <a:endParaRPr lang="ru-RU" altLang="ru-RU" sz="2600" i="1" dirty="0">
              <a:latin typeface="Calibri" pitchFamily="34" charset="0"/>
            </a:endParaRPr>
          </a:p>
        </p:txBody>
      </p:sp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2743200" cy="2049463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91000"/>
            <a:ext cx="2173560" cy="1630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655" name="Rectangle 7"/>
          <p:cNvSpPr>
            <a:spLocks noChangeArrowheads="1"/>
          </p:cNvSpPr>
          <p:nvPr/>
        </p:nvSpPr>
        <p:spPr bwMode="auto">
          <a:xfrm>
            <a:off x="3275856" y="404664"/>
            <a:ext cx="2419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0099"/>
                </a:solidFill>
                <a:latin typeface="Calibri" pitchFamily="34" charset="0"/>
              </a:rPr>
              <a:t>3. </a:t>
            </a:r>
            <a:r>
              <a:rPr lang="ru-RU" altLang="ru-RU" sz="3200" b="1" dirty="0" err="1">
                <a:solidFill>
                  <a:srgbClr val="000099"/>
                </a:solidFill>
                <a:latin typeface="Calibri" pitchFamily="34" charset="0"/>
              </a:rPr>
              <a:t>Амфитрих</a:t>
            </a:r>
            <a:endParaRPr lang="ru-RU" altLang="ru-RU" sz="3200" b="1" dirty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55656" name="Rectangle 8"/>
          <p:cNvSpPr>
            <a:spLocks noChangeArrowheads="1"/>
          </p:cNvSpPr>
          <p:nvPr/>
        </p:nvSpPr>
        <p:spPr bwMode="auto">
          <a:xfrm>
            <a:off x="5029200" y="838200"/>
            <a:ext cx="33416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altLang="ru-RU" sz="3200" b="1">
                <a:latin typeface="Calibri" pitchFamily="34" charset="0"/>
              </a:rPr>
              <a:t>3.2 Биполярное</a:t>
            </a:r>
          </a:p>
          <a:p>
            <a:pPr algn="ctr"/>
            <a:r>
              <a:rPr lang="ru-RU" altLang="ru-RU" sz="3200" b="1">
                <a:latin typeface="Calibri" pitchFamily="34" charset="0"/>
              </a:rPr>
              <a:t>политрихиальное</a:t>
            </a:r>
          </a:p>
        </p:txBody>
      </p:sp>
      <p:pic>
        <p:nvPicPr>
          <p:cNvPr id="155657" name="Picture 9" descr="амфитри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81200"/>
            <a:ext cx="4572000" cy="1851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93096"/>
            <a:ext cx="2447925" cy="16043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659" name="Rectangle 11"/>
          <p:cNvSpPr>
            <a:spLocks noChangeArrowheads="1"/>
          </p:cNvSpPr>
          <p:nvPr/>
        </p:nvSpPr>
        <p:spPr bwMode="auto">
          <a:xfrm>
            <a:off x="5148064" y="6016048"/>
            <a:ext cx="2525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600" i="1" dirty="0">
                <a:latin typeface="Calibri" pitchFamily="34" charset="0"/>
              </a:rPr>
              <a:t>Spirillum </a:t>
            </a:r>
            <a:r>
              <a:rPr lang="en-US" altLang="ru-RU" sz="2600" i="1" dirty="0" err="1">
                <a:latin typeface="Calibri" pitchFamily="34" charset="0"/>
              </a:rPr>
              <a:t>serpens</a:t>
            </a:r>
            <a:r>
              <a:rPr lang="ru-RU" altLang="ru-RU" sz="2600" i="1" dirty="0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289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179512" y="332656"/>
            <a:ext cx="5872760" cy="180094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56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132" y="332656"/>
            <a:ext cx="2754702" cy="5046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457200" y="685800"/>
            <a:ext cx="25130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3200" b="1" dirty="0">
                <a:solidFill>
                  <a:srgbClr val="000099"/>
                </a:solidFill>
                <a:latin typeface="Calibri" pitchFamily="34" charset="0"/>
              </a:rPr>
              <a:t>4. </a:t>
            </a:r>
            <a:r>
              <a:rPr lang="ru-RU" altLang="ru-RU" sz="3200" b="1" dirty="0" err="1">
                <a:solidFill>
                  <a:srgbClr val="000099"/>
                </a:solidFill>
                <a:latin typeface="Calibri" pitchFamily="34" charset="0"/>
              </a:rPr>
              <a:t>Перитрихи</a:t>
            </a:r>
            <a:endParaRPr lang="ru-RU" altLang="ru-RU" sz="3200" b="1" dirty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381000" y="4724400"/>
            <a:ext cx="22923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600" i="1">
                <a:latin typeface="Calibri" pitchFamily="34" charset="0"/>
              </a:rPr>
              <a:t>Escherichia coli</a:t>
            </a:r>
            <a:r>
              <a:rPr lang="ru-RU" altLang="ru-RU" sz="2600" i="1">
                <a:latin typeface="Calibri" pitchFamily="34" charset="0"/>
              </a:rPr>
              <a:t> </a:t>
            </a:r>
          </a:p>
        </p:txBody>
      </p:sp>
      <p:pic>
        <p:nvPicPr>
          <p:cNvPr id="156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24113"/>
            <a:ext cx="2748136" cy="200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3932238" y="4495800"/>
            <a:ext cx="12779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600" i="1">
                <a:latin typeface="Calibri" pitchFamily="34" charset="0"/>
              </a:rPr>
              <a:t>Proteus</a:t>
            </a:r>
            <a:r>
              <a:rPr lang="ru-RU" altLang="ru-RU" sz="2600" i="1">
                <a:latin typeface="Calibri" pitchFamily="34" charset="0"/>
              </a:rPr>
              <a:t> </a:t>
            </a:r>
          </a:p>
        </p:txBody>
      </p:sp>
      <p:pic>
        <p:nvPicPr>
          <p:cNvPr id="1566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62" y="2270125"/>
            <a:ext cx="2593837" cy="20229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6681" name="Rectangle 9"/>
          <p:cNvSpPr>
            <a:spLocks noChangeArrowheads="1"/>
          </p:cNvSpPr>
          <p:nvPr/>
        </p:nvSpPr>
        <p:spPr bwMode="auto">
          <a:xfrm>
            <a:off x="5504230" y="5417127"/>
            <a:ext cx="30813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600" i="1" dirty="0" err="1">
                <a:latin typeface="Calibri" pitchFamily="34" charset="0"/>
              </a:rPr>
              <a:t>Salmonella</a:t>
            </a:r>
            <a:r>
              <a:rPr lang="ru-RU" altLang="ru-RU" sz="2600" i="1" dirty="0">
                <a:latin typeface="Calibri" pitchFamily="34" charset="0"/>
              </a:rPr>
              <a:t> </a:t>
            </a:r>
            <a:r>
              <a:rPr lang="ru-RU" altLang="ru-RU" sz="2600" i="1" dirty="0" err="1">
                <a:latin typeface="Calibri" pitchFamily="34" charset="0"/>
              </a:rPr>
              <a:t>enteritidis</a:t>
            </a:r>
            <a:endParaRPr lang="ru-RU" altLang="ru-RU" sz="2600" i="1" dirty="0">
              <a:latin typeface="Calibri" pitchFamily="34" charset="0"/>
            </a:endParaRPr>
          </a:p>
        </p:txBody>
      </p:sp>
      <p:pic>
        <p:nvPicPr>
          <p:cNvPr id="1566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473" y="376959"/>
            <a:ext cx="2286000" cy="17081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3399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183880" cy="1051560"/>
          </a:xfrm>
        </p:spPr>
        <p:txBody>
          <a:bodyPr/>
          <a:lstStyle/>
          <a:p>
            <a:r>
              <a:rPr lang="ru-RU" dirty="0"/>
              <a:t>Строение жгутиков бактерий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826345" cy="4773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44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876918"/>
            <a:ext cx="4974204" cy="430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611560" y="454749"/>
            <a:ext cx="8372102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Схема устройства базального тела</a:t>
            </a:r>
          </a:p>
          <a:p>
            <a:r>
              <a:rPr lang="ru-RU" altLang="ru-RU" sz="2600" b="1" dirty="0" err="1">
                <a:solidFill>
                  <a:srgbClr val="FF0000"/>
                </a:solidFill>
                <a:latin typeface="Calibri" pitchFamily="34" charset="0"/>
              </a:rPr>
              <a:t>грам</a:t>
            </a:r>
            <a:r>
              <a:rPr lang="ru-RU" altLang="ru-RU" sz="2600" b="1" dirty="0">
                <a:solidFill>
                  <a:srgbClr val="FF0000"/>
                </a:solidFill>
                <a:latin typeface="Calibri" pitchFamily="34" charset="0"/>
              </a:rPr>
              <a:t>(-) бактерии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107504" y="4437112"/>
            <a:ext cx="449999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Calibri" pitchFamily="34" charset="0"/>
              </a:rPr>
              <a:t>Зеленый - вращающиеся части;</a:t>
            </a:r>
          </a:p>
          <a:p>
            <a:r>
              <a:rPr lang="ru-RU" altLang="ru-RU" sz="2400" b="1" dirty="0">
                <a:latin typeface="Calibri" pitchFamily="34" charset="0"/>
              </a:rPr>
              <a:t>Синий -  неподвижные части;</a:t>
            </a:r>
          </a:p>
          <a:p>
            <a:r>
              <a:rPr lang="ru-RU" altLang="ru-RU" sz="2400" b="1" dirty="0">
                <a:latin typeface="Calibri" pitchFamily="34" charset="0"/>
              </a:rPr>
              <a:t>Красный -  белки </a:t>
            </a:r>
            <a:r>
              <a:rPr lang="ru-RU" altLang="ru-RU" sz="2400" b="1" dirty="0" err="1">
                <a:latin typeface="Calibri" pitchFamily="34" charset="0"/>
              </a:rPr>
              <a:t>Mot</a:t>
            </a:r>
            <a:r>
              <a:rPr lang="ru-RU" altLang="ru-RU" sz="2400" b="1" dirty="0">
                <a:latin typeface="Calibri" pitchFamily="34" charset="0"/>
              </a:rPr>
              <a:t>, вызывающие вращение за счет потока Н+;</a:t>
            </a:r>
          </a:p>
          <a:p>
            <a:r>
              <a:rPr lang="ru-RU" altLang="ru-RU" sz="2400" b="1" dirty="0">
                <a:latin typeface="Calibri" pitchFamily="34" charset="0"/>
              </a:rPr>
              <a:t>Желтый – мембраны.</a:t>
            </a:r>
          </a:p>
        </p:txBody>
      </p:sp>
    </p:spTree>
    <p:extLst>
      <p:ext uri="{BB962C8B-B14F-4D97-AF65-F5344CB8AC3E}">
        <p14:creationId xmlns:p14="http://schemas.microsoft.com/office/powerpoint/2010/main" val="2737819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7453"/>
            <a:ext cx="4260676" cy="526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5580112" y="548680"/>
            <a:ext cx="2978224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400" b="1" dirty="0">
                <a:solidFill>
                  <a:srgbClr val="FF0000"/>
                </a:solidFill>
                <a:latin typeface="Calibri" pitchFamily="34" charset="0"/>
              </a:rPr>
              <a:t>Таксисы</a:t>
            </a:r>
            <a:r>
              <a:rPr lang="ru-RU" altLang="ru-RU" sz="6000" b="1" dirty="0">
                <a:latin typeface="Calibri" pitchFamily="34" charset="0"/>
              </a:rPr>
              <a:t>      </a:t>
            </a:r>
          </a:p>
        </p:txBody>
      </p:sp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5434136" y="1793032"/>
            <a:ext cx="3124200" cy="3168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ru-RU" sz="2800" dirty="0">
                <a:latin typeface="Calibri" pitchFamily="34" charset="0"/>
              </a:rPr>
              <a:t>1. Хемотаксис </a:t>
            </a:r>
          </a:p>
          <a:p>
            <a:pPr>
              <a:lnSpc>
                <a:spcPct val="120000"/>
              </a:lnSpc>
            </a:pPr>
            <a:r>
              <a:rPr lang="ru-RU" altLang="ru-RU" sz="2800" dirty="0">
                <a:latin typeface="Calibri" pitchFamily="34" charset="0"/>
              </a:rPr>
              <a:t> </a:t>
            </a:r>
            <a:r>
              <a:rPr lang="en-US" altLang="ru-RU" sz="2800" dirty="0">
                <a:latin typeface="Calibri" pitchFamily="34" charset="0"/>
              </a:rPr>
              <a:t>2. </a:t>
            </a:r>
            <a:r>
              <a:rPr lang="ru-RU" altLang="ru-RU" sz="2800" dirty="0">
                <a:latin typeface="Calibri" pitchFamily="34" charset="0"/>
              </a:rPr>
              <a:t>Аэротаксис </a:t>
            </a:r>
          </a:p>
          <a:p>
            <a:pPr>
              <a:lnSpc>
                <a:spcPct val="120000"/>
              </a:lnSpc>
            </a:pPr>
            <a:r>
              <a:rPr lang="ru-RU" altLang="ru-RU" sz="2800" dirty="0">
                <a:latin typeface="Calibri" pitchFamily="34" charset="0"/>
              </a:rPr>
              <a:t>2. Фототаксис </a:t>
            </a:r>
          </a:p>
          <a:p>
            <a:pPr>
              <a:lnSpc>
                <a:spcPct val="120000"/>
              </a:lnSpc>
            </a:pPr>
            <a:r>
              <a:rPr lang="ru-RU" altLang="ru-RU" sz="2800" dirty="0">
                <a:latin typeface="Calibri" pitchFamily="34" charset="0"/>
              </a:rPr>
              <a:t>3. </a:t>
            </a:r>
            <a:r>
              <a:rPr lang="ru-RU" altLang="ru-RU" sz="2800" dirty="0" err="1">
                <a:latin typeface="Calibri" pitchFamily="34" charset="0"/>
              </a:rPr>
              <a:t>Магнитотаксис</a:t>
            </a:r>
            <a:r>
              <a:rPr lang="ru-RU" altLang="ru-RU" sz="2800" dirty="0">
                <a:latin typeface="Calibri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altLang="ru-RU" sz="2800" dirty="0">
                <a:latin typeface="Calibri" pitchFamily="34" charset="0"/>
              </a:rPr>
              <a:t>4. </a:t>
            </a:r>
            <a:r>
              <a:rPr lang="ru-RU" altLang="ru-RU" sz="2800" dirty="0" err="1">
                <a:latin typeface="Calibri" pitchFamily="34" charset="0"/>
              </a:rPr>
              <a:t>Вискозитаксис</a:t>
            </a:r>
            <a:endParaRPr lang="en-US" altLang="ru-RU" sz="2800" dirty="0">
              <a:latin typeface="Calibri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ru-RU" sz="2800" dirty="0">
                <a:latin typeface="Calibri" pitchFamily="34" charset="0"/>
              </a:rPr>
              <a:t>5. </a:t>
            </a:r>
            <a:r>
              <a:rPr lang="ru-RU" altLang="ru-RU" sz="2800" dirty="0">
                <a:latin typeface="Calibri" pitchFamily="34" charset="0"/>
              </a:rPr>
              <a:t>Термотаксис</a:t>
            </a:r>
          </a:p>
        </p:txBody>
      </p:sp>
    </p:spTree>
    <p:extLst>
      <p:ext uri="{BB962C8B-B14F-4D97-AF65-F5344CB8AC3E}">
        <p14:creationId xmlns:p14="http://schemas.microsoft.com/office/powerpoint/2010/main" val="4197401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62662"/>
            <a:ext cx="8183880" cy="962114"/>
          </a:xfrm>
        </p:spPr>
        <p:txBody>
          <a:bodyPr>
            <a:normAutofit/>
          </a:bodyPr>
          <a:lstStyle/>
          <a:p>
            <a:r>
              <a:rPr lang="ru-RU" sz="2800" dirty="0"/>
              <a:t>Три механизма движения бактерий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3775" indent="-536575">
              <a:lnSpc>
                <a:spcPct val="120000"/>
              </a:lnSpc>
              <a:spcBef>
                <a:spcPct val="30000"/>
              </a:spcBef>
              <a:buClr>
                <a:srgbClr val="000099"/>
              </a:buClr>
              <a:buFont typeface="Arial" pitchFamily="34" charset="0"/>
              <a:buChar char="►"/>
            </a:pPr>
            <a:r>
              <a:rPr lang="ru-RU" altLang="ru-RU" sz="1800" dirty="0">
                <a:latin typeface="Calibri" pitchFamily="34" charset="0"/>
              </a:rPr>
              <a:t>1. С помощью жгутика(</a:t>
            </a:r>
            <a:r>
              <a:rPr lang="ru-RU" altLang="ru-RU" sz="1800" dirty="0" err="1">
                <a:latin typeface="Calibri" pitchFamily="34" charset="0"/>
              </a:rPr>
              <a:t>ов</a:t>
            </a:r>
            <a:r>
              <a:rPr lang="ru-RU" altLang="ru-RU" sz="1800" dirty="0">
                <a:latin typeface="Calibri" pitchFamily="34" charset="0"/>
              </a:rPr>
              <a:t>);</a:t>
            </a:r>
          </a:p>
          <a:p>
            <a:pPr marL="993775" indent="-536575">
              <a:lnSpc>
                <a:spcPct val="120000"/>
              </a:lnSpc>
              <a:spcBef>
                <a:spcPct val="30000"/>
              </a:spcBef>
              <a:buClr>
                <a:srgbClr val="000099"/>
              </a:buClr>
              <a:buFont typeface="Arial" pitchFamily="34" charset="0"/>
              <a:buChar char="►"/>
            </a:pPr>
            <a:r>
              <a:rPr lang="ru-RU" altLang="ru-RU" sz="1800" dirty="0">
                <a:latin typeface="Calibri" pitchFamily="34" charset="0"/>
              </a:rPr>
              <a:t>2. Движение спирохет за счет внутриклеточных аксиальных </a:t>
            </a:r>
            <a:r>
              <a:rPr lang="ru-RU" altLang="ru-RU" sz="1800" dirty="0" err="1">
                <a:latin typeface="Calibri" pitchFamily="34" charset="0"/>
              </a:rPr>
              <a:t>флагелл</a:t>
            </a:r>
            <a:r>
              <a:rPr lang="ru-RU" altLang="ru-RU" sz="1800" dirty="0">
                <a:latin typeface="Calibri" pitchFamily="34" charset="0"/>
              </a:rPr>
              <a:t>;</a:t>
            </a:r>
          </a:p>
          <a:p>
            <a:pPr marL="993775" indent="-536575">
              <a:lnSpc>
                <a:spcPct val="120000"/>
              </a:lnSpc>
              <a:spcBef>
                <a:spcPct val="30000"/>
              </a:spcBef>
              <a:buClr>
                <a:srgbClr val="000099"/>
              </a:buClr>
              <a:buFont typeface="Arial" pitchFamily="34" charset="0"/>
              <a:buChar char="►"/>
            </a:pPr>
            <a:r>
              <a:rPr lang="ru-RU" altLang="ru-RU" sz="1800" dirty="0">
                <a:latin typeface="Calibri" pitchFamily="34" charset="0"/>
              </a:rPr>
              <a:t>3. Скольжение.</a:t>
            </a:r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03" y="3501008"/>
            <a:ext cx="3697088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01008"/>
            <a:ext cx="3496343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Ильинская\Desktop\images25RQAZQ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20184"/>
            <a:ext cx="3280023" cy="184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703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Распространенность скольжения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5483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группа </a:t>
            </a:r>
            <a:r>
              <a:rPr lang="ru-RU" altLang="ru-RU" sz="2000" dirty="0" err="1">
                <a:latin typeface="Calibri" pitchFamily="34" charset="0"/>
              </a:rPr>
              <a:t>Cytophaga-Flavobacteria-Bactroides</a:t>
            </a:r>
            <a:r>
              <a:rPr lang="ru-RU" altLang="ru-RU" sz="2000" dirty="0">
                <a:latin typeface="Calibri" pitchFamily="34" charset="0"/>
              </a:rPr>
              <a:t> (скользящие бактерии)   (2-4 мкм/c);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 многие </a:t>
            </a:r>
            <a:r>
              <a:rPr lang="ru-RU" altLang="ru-RU" sz="2000" dirty="0" err="1">
                <a:latin typeface="Calibri" pitchFamily="34" charset="0"/>
              </a:rPr>
              <a:t>протеобактерии</a:t>
            </a:r>
            <a:r>
              <a:rPr lang="ru-RU" altLang="ru-RU" sz="2000" dirty="0">
                <a:latin typeface="Calibri" pitchFamily="34" charset="0"/>
              </a:rPr>
              <a:t> (в том числе </a:t>
            </a:r>
            <a:r>
              <a:rPr lang="ru-RU" altLang="ru-RU" sz="2000" dirty="0" err="1">
                <a:latin typeface="Calibri" pitchFamily="34" charset="0"/>
              </a:rPr>
              <a:t>миксобактерии</a:t>
            </a:r>
            <a:r>
              <a:rPr lang="ru-RU" altLang="ru-RU" sz="2000" dirty="0">
                <a:latin typeface="Calibri" pitchFamily="34" charset="0"/>
              </a:rPr>
              <a:t>);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цианобактерии</a:t>
            </a:r>
            <a:r>
              <a:rPr lang="ru-RU" altLang="ru-RU" sz="2000" dirty="0">
                <a:latin typeface="Calibri" pitchFamily="34" charset="0"/>
              </a:rPr>
              <a:t> (10 мкм/с);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 зелёные серные и несерные бактерии;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 микоплазмы: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	</a:t>
            </a:r>
            <a:r>
              <a:rPr lang="ru-RU" altLang="ru-RU" sz="2000" dirty="0" err="1">
                <a:latin typeface="Calibri" pitchFamily="34" charset="0"/>
              </a:rPr>
              <a:t>Mycoplasma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mobile</a:t>
            </a:r>
            <a:r>
              <a:rPr lang="ru-RU" altLang="ru-RU" sz="2000" dirty="0">
                <a:latin typeface="Calibri" pitchFamily="34" charset="0"/>
              </a:rPr>
              <a:t> - до 7 мкм/с,</a:t>
            </a:r>
          </a:p>
          <a:p>
            <a:pPr>
              <a:lnSpc>
                <a:spcPct val="120000"/>
              </a:lnSpc>
            </a:pPr>
            <a:r>
              <a:rPr lang="ru-RU" altLang="ru-RU" sz="2000" dirty="0">
                <a:latin typeface="Calibri" pitchFamily="34" charset="0"/>
              </a:rPr>
              <a:t>	</a:t>
            </a:r>
            <a:r>
              <a:rPr lang="ru-RU" altLang="ru-RU" sz="2000" dirty="0" err="1">
                <a:latin typeface="Calibri" pitchFamily="34" charset="0"/>
              </a:rPr>
              <a:t>Mycoplasma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gallisepticum</a:t>
            </a:r>
            <a:r>
              <a:rPr lang="ru-RU" altLang="ru-RU" sz="2000" dirty="0">
                <a:latin typeface="Calibri" pitchFamily="34" charset="0"/>
              </a:rPr>
              <a:t> - 0,1 мкм/с</a:t>
            </a:r>
          </a:p>
          <a:p>
            <a:endParaRPr lang="ru-RU" dirty="0"/>
          </a:p>
        </p:txBody>
      </p:sp>
      <p:pic>
        <p:nvPicPr>
          <p:cNvPr id="1026" name="Picture 2" descr="C:\Users\Ильинская\Desktop\art346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44824"/>
            <a:ext cx="295232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инская\Desktop\000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81375"/>
            <a:ext cx="2879080" cy="19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льинская\Desktop\12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81375"/>
            <a:ext cx="2746896" cy="19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5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338619"/>
              </p:ext>
            </p:extLst>
          </p:nvPr>
        </p:nvGraphicFramePr>
        <p:xfrm>
          <a:off x="683568" y="836712"/>
          <a:ext cx="7848872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Различающиеся параметры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Спириллы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Спирохеты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Морфологические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Размерные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>
                          <a:effectLst/>
                        </a:rPr>
                        <a:t>По типу и органам движения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По </a:t>
                      </a:r>
                      <a:r>
                        <a:rPr lang="ru-RU" sz="1400">
                          <a:effectLst/>
                        </a:rPr>
                        <a:t>патогенности видов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3568" y="5033011"/>
            <a:ext cx="414318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Номер группы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Фамилия, имя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Различия спирилл и спирохет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335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638</TotalTime>
  <Words>784</Words>
  <Application>Microsoft Office PowerPoint</Application>
  <PresentationFormat>Экран (4:3)</PresentationFormat>
  <Paragraphs>233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Аспект</vt:lpstr>
      <vt:lpstr>Морфология бактерий и структура бактериальной клетки </vt:lpstr>
      <vt:lpstr>Эукариотическая и прокариотическая клетки</vt:lpstr>
      <vt:lpstr>Строение клетки бактерий</vt:lpstr>
      <vt:lpstr>Основные формы бактерий</vt:lpstr>
      <vt:lpstr>Основные формы бактерий</vt:lpstr>
      <vt:lpstr>Морфотипы схематически</vt:lpstr>
      <vt:lpstr>   Комбинированное схематическое изображение прокариотической (бактериальной) клетки со жгутиками схематично представленными в правой части рисунка, дополнительные мембранные структуры, имеющиеся у фототрофных и нефототрофных бактерий, - в средней части, а включения запасных веществ - в левой части. Для большей наглядности показаны лишь немногие рибосомы, особенно в левой части схемы.   1 - гранулы полиоксимасляной кислоты; 2 - жировые капельки; 3 - включения серы; 4 - трубчатые тилакоиды; 5 - пластинчатые тилакоиды; 6 - пузырьки; 7 - хроматофоры; 8 - ядро (нуклеоид); 9 - рибосомы; 10 - цитоплазма; 11 - базальное тельце; 12 - жгутики; 13 - капсула; 14 - клеточная стенка; 15 - цитоплазматическая мембрана; 16 - мезосома; 17 - газовые вакуоли; 18 - ламеллярные структуры; 19 - гранулы полисахарида; 20 - гранулы полифосфата  (Шлегель Г., 1987). </vt:lpstr>
      <vt:lpstr>Презентация PowerPoint</vt:lpstr>
      <vt:lpstr>Презентация PowerPoint</vt:lpstr>
      <vt:lpstr>Презентация PowerPoint</vt:lpstr>
      <vt:lpstr>Грамположительные и грамотрицательные бактерии</vt:lpstr>
      <vt:lpstr>Презентация PowerPoint</vt:lpstr>
      <vt:lpstr>Окраска по Граму*</vt:lpstr>
      <vt:lpstr>Грамположительный и грамотрицательный морфотипы</vt:lpstr>
      <vt:lpstr>Презентация PowerPoint</vt:lpstr>
      <vt:lpstr>Презентация PowerPoint</vt:lpstr>
      <vt:lpstr>L-формы Listeria monocytogenes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Пили (фимбрии, ворсинки)</vt:lpstr>
      <vt:lpstr>Презентация PowerPoint</vt:lpstr>
      <vt:lpstr>Презентация PowerPoint</vt:lpstr>
      <vt:lpstr>Клетки E. сoli, соединенные F-пилями </vt:lpstr>
      <vt:lpstr>Шипы (spinae)</vt:lpstr>
      <vt:lpstr>ЖГУТИКИ БАКТЕРИЙ</vt:lpstr>
      <vt:lpstr>Презентация PowerPoint</vt:lpstr>
      <vt:lpstr>Презентация PowerPoint</vt:lpstr>
      <vt:lpstr>Презентация PowerPoint</vt:lpstr>
      <vt:lpstr>Презентация PowerPoint</vt:lpstr>
      <vt:lpstr>Строение жгутиков бактерий</vt:lpstr>
      <vt:lpstr>Презентация PowerPoint</vt:lpstr>
      <vt:lpstr>Презентация PowerPoint</vt:lpstr>
      <vt:lpstr>Три механизма движения бактерий</vt:lpstr>
      <vt:lpstr>Распространенность скольжения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Ильинская</dc:creator>
  <cp:lastModifiedBy>Ильинская</cp:lastModifiedBy>
  <cp:revision>49</cp:revision>
  <dcterms:created xsi:type="dcterms:W3CDTF">2015-02-18T09:29:56Z</dcterms:created>
  <dcterms:modified xsi:type="dcterms:W3CDTF">2024-03-06T05:04:44Z</dcterms:modified>
</cp:coreProperties>
</file>