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8" r:id="rId2"/>
    <p:sldId id="269" r:id="rId3"/>
    <p:sldId id="270" r:id="rId4"/>
  </p:sldIdLst>
  <p:sldSz cx="9144000" cy="5143500" type="screen16x9"/>
  <p:notesSz cx="9144000" cy="6858000"/>
  <p:defaultTextStyle>
    <a:defPPr>
      <a:defRPr lang="ru-RU"/>
    </a:defPPr>
    <a:lvl1pPr marL="0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1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1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12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83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54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24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95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66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800000"/>
    <a:srgbClr val="4087DC"/>
    <a:srgbClr val="1E5CA6"/>
    <a:srgbClr val="EDC2B1"/>
    <a:srgbClr val="F7E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593" autoAdjust="0"/>
  </p:normalViewPr>
  <p:slideViewPr>
    <p:cSldViewPr>
      <p:cViewPr>
        <p:scale>
          <a:sx n="100" d="100"/>
          <a:sy n="100" d="100"/>
        </p:scale>
        <p:origin x="-294" y="-65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0B24D-6E7C-48AB-8642-B6C92E6CDD8C}" type="datetimeFigureOut">
              <a:rPr lang="ru-RU" smtClean="0"/>
              <a:pPr/>
              <a:t>14.01.2023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F3ED1-F83C-42CA-A761-98F42BBC75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292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F3ED1-F83C-42CA-A761-98F42BBC757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987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F3ED1-F83C-42CA-A761-98F42BBC757F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130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F3ED1-F83C-42CA-A761-98F42BBC757F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743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1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D368-4A78-425D-BDBD-1BE8EF00030A}" type="datetime1">
              <a:rPr lang="ru-RU" smtClean="0"/>
              <a:pPr/>
              <a:t>14.01.2023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5980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2A05-53A3-4E27-9296-E86CB482C5BA}" type="datetime1">
              <a:rPr lang="ru-RU" smtClean="0"/>
              <a:pPr/>
              <a:t>14.01.2023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4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917DB-1947-43CD-B84D-D12340CD3230}" type="datetime1">
              <a:rPr lang="ru-RU" smtClean="0"/>
              <a:pPr/>
              <a:t>14.01.2023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5980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15E9-0FF7-4E68-9CFB-FB8A041F4A10}" type="datetime1">
              <a:rPr lang="ru-RU" smtClean="0"/>
              <a:pPr/>
              <a:t>14.01.2023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5980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71" indent="0">
              <a:buNone/>
              <a:defRPr sz="2000" b="1"/>
            </a:lvl2pPr>
            <a:lvl3pPr marL="914341" indent="0">
              <a:buNone/>
              <a:defRPr sz="1800" b="1"/>
            </a:lvl3pPr>
            <a:lvl4pPr marL="1371512" indent="0">
              <a:buNone/>
              <a:defRPr sz="1600" b="1"/>
            </a:lvl4pPr>
            <a:lvl5pPr marL="1828683" indent="0">
              <a:buNone/>
              <a:defRPr sz="1600" b="1"/>
            </a:lvl5pPr>
            <a:lvl6pPr marL="2285854" indent="0">
              <a:buNone/>
              <a:defRPr sz="1600" b="1"/>
            </a:lvl6pPr>
            <a:lvl7pPr marL="2743024" indent="0">
              <a:buNone/>
              <a:defRPr sz="1600" b="1"/>
            </a:lvl7pPr>
            <a:lvl8pPr marL="3200195" indent="0">
              <a:buNone/>
              <a:defRPr sz="1600" b="1"/>
            </a:lvl8pPr>
            <a:lvl9pPr marL="3657366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71" indent="0">
              <a:buNone/>
              <a:defRPr sz="2000" b="1"/>
            </a:lvl2pPr>
            <a:lvl3pPr marL="914341" indent="0">
              <a:buNone/>
              <a:defRPr sz="1800" b="1"/>
            </a:lvl3pPr>
            <a:lvl4pPr marL="1371512" indent="0">
              <a:buNone/>
              <a:defRPr sz="1600" b="1"/>
            </a:lvl4pPr>
            <a:lvl5pPr marL="1828683" indent="0">
              <a:buNone/>
              <a:defRPr sz="1600" b="1"/>
            </a:lvl5pPr>
            <a:lvl6pPr marL="2285854" indent="0">
              <a:buNone/>
              <a:defRPr sz="1600" b="1"/>
            </a:lvl6pPr>
            <a:lvl7pPr marL="2743024" indent="0">
              <a:buNone/>
              <a:defRPr sz="1600" b="1"/>
            </a:lvl7pPr>
            <a:lvl8pPr marL="3200195" indent="0">
              <a:buNone/>
              <a:defRPr sz="1600" b="1"/>
            </a:lvl8pPr>
            <a:lvl9pPr marL="3657366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C61D1-C509-46F5-9B4E-35682623113A}" type="datetime1">
              <a:rPr lang="ru-RU" smtClean="0"/>
              <a:pPr/>
              <a:t>14.01.2023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5980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19BF-B350-4FE2-99F5-2085A3280BEF}" type="datetime1">
              <a:rPr lang="ru-RU" smtClean="0"/>
              <a:pPr/>
              <a:t>14.01.2023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D59D0-3882-4475-AE5B-31D97B4A66CF}" type="datetime1">
              <a:rPr lang="ru-RU" smtClean="0"/>
              <a:pPr/>
              <a:t>14.01.2023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71" indent="0">
              <a:buNone/>
              <a:defRPr sz="1200"/>
            </a:lvl2pPr>
            <a:lvl3pPr marL="914341" indent="0">
              <a:buNone/>
              <a:defRPr sz="1000"/>
            </a:lvl3pPr>
            <a:lvl4pPr marL="1371512" indent="0">
              <a:buNone/>
              <a:defRPr sz="900"/>
            </a:lvl4pPr>
            <a:lvl5pPr marL="1828683" indent="0">
              <a:buNone/>
              <a:defRPr sz="900"/>
            </a:lvl5pPr>
            <a:lvl6pPr marL="2285854" indent="0">
              <a:buNone/>
              <a:defRPr sz="900"/>
            </a:lvl6pPr>
            <a:lvl7pPr marL="2743024" indent="0">
              <a:buNone/>
              <a:defRPr sz="900"/>
            </a:lvl7pPr>
            <a:lvl8pPr marL="3200195" indent="0">
              <a:buNone/>
              <a:defRPr sz="900"/>
            </a:lvl8pPr>
            <a:lvl9pPr marL="3657366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82D73-A9C5-4C0F-8B92-62C95B01533F}" type="datetime1">
              <a:rPr lang="ru-RU" smtClean="0"/>
              <a:pPr/>
              <a:t>14.01.2023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9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71" indent="0">
              <a:buNone/>
              <a:defRPr sz="2800"/>
            </a:lvl2pPr>
            <a:lvl3pPr marL="914341" indent="0">
              <a:buNone/>
              <a:defRPr sz="2400"/>
            </a:lvl3pPr>
            <a:lvl4pPr marL="1371512" indent="0">
              <a:buNone/>
              <a:defRPr sz="2000"/>
            </a:lvl4pPr>
            <a:lvl5pPr marL="1828683" indent="0">
              <a:buNone/>
              <a:defRPr sz="2000"/>
            </a:lvl5pPr>
            <a:lvl6pPr marL="2285854" indent="0">
              <a:buNone/>
              <a:defRPr sz="2000"/>
            </a:lvl6pPr>
            <a:lvl7pPr marL="2743024" indent="0">
              <a:buNone/>
              <a:defRPr sz="2000"/>
            </a:lvl7pPr>
            <a:lvl8pPr marL="3200195" indent="0">
              <a:buNone/>
              <a:defRPr sz="2000"/>
            </a:lvl8pPr>
            <a:lvl9pPr marL="3657366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9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71" indent="0">
              <a:buNone/>
              <a:defRPr sz="1200"/>
            </a:lvl2pPr>
            <a:lvl3pPr marL="914341" indent="0">
              <a:buNone/>
              <a:defRPr sz="1000"/>
            </a:lvl3pPr>
            <a:lvl4pPr marL="1371512" indent="0">
              <a:buNone/>
              <a:defRPr sz="900"/>
            </a:lvl4pPr>
            <a:lvl5pPr marL="1828683" indent="0">
              <a:buNone/>
              <a:defRPr sz="900"/>
            </a:lvl5pPr>
            <a:lvl6pPr marL="2285854" indent="0">
              <a:buNone/>
              <a:defRPr sz="900"/>
            </a:lvl6pPr>
            <a:lvl7pPr marL="2743024" indent="0">
              <a:buNone/>
              <a:defRPr sz="900"/>
            </a:lvl7pPr>
            <a:lvl8pPr marL="3200195" indent="0">
              <a:buNone/>
              <a:defRPr sz="900"/>
            </a:lvl8pPr>
            <a:lvl9pPr marL="3657366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420E0-D012-49FC-BB6A-78053D3C4094}" type="datetime1">
              <a:rPr lang="ru-RU" smtClean="0"/>
              <a:pPr/>
              <a:t>14.01.2023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5980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58EBA-FC61-4FD0-996C-CCC1BEE2719B}" type="datetime1">
              <a:rPr lang="ru-RU" smtClean="0"/>
              <a:pPr/>
              <a:t>14.01.2023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5D987-2131-498F-8269-646C3672CA27}" type="datetime1">
              <a:rPr lang="ru-RU" smtClean="0"/>
              <a:pPr/>
              <a:t>14.01.2023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13E02-2D04-4BD7-832D-4C7BB6A5B732}" type="datetime1">
              <a:rPr lang="ru-RU" smtClean="0"/>
              <a:pPr/>
              <a:t>14.01.2023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1" y="4767263"/>
            <a:ext cx="2895600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48264" y="4803998"/>
            <a:ext cx="2133600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11113" y="0"/>
            <a:ext cx="6987982" cy="5150024"/>
            <a:chOff x="11113" y="0"/>
            <a:chExt cx="6987982" cy="5150024"/>
          </a:xfrm>
        </p:grpSpPr>
        <p:pic>
          <p:nvPicPr>
            <p:cNvPr id="8" name="Picture 7" descr="C:\Users\user\Pictures\Снимок.PNG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1113" y="2"/>
              <a:ext cx="6529741" cy="483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2" descr="D:\Работа\Предметы\Технология машиностроения\логотип.png"/>
            <p:cNvPicPr>
              <a:picLocks noChangeAspect="1" noChangeArrowheads="1"/>
            </p:cNvPicPr>
            <p:nvPr/>
          </p:nvPicPr>
          <p:blipFill>
            <a:blip r:embed="rId14" cstate="print">
              <a:lum bright="90000" contrast="-100000"/>
            </a:blip>
            <a:srcRect/>
            <a:stretch>
              <a:fillRect/>
            </a:stretch>
          </p:blipFill>
          <p:spPr bwMode="auto">
            <a:xfrm>
              <a:off x="1800000" y="0"/>
              <a:ext cx="5199095" cy="5150024"/>
            </a:xfrm>
            <a:prstGeom prst="rect">
              <a:avLst/>
            </a:prstGeom>
            <a:noFill/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34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8" indent="-342878" algn="l" defTabSz="91434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02" indent="-285732" algn="l" defTabSz="914341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7" indent="-228585" algn="l" defTabSz="91434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98" indent="-228585" algn="l" defTabSz="914341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68" indent="-228585" algn="l" defTabSz="914341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39" indent="-228585" algn="l" defTabSz="9143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0" indent="-228585" algn="l" defTabSz="9143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1" indent="-228585" algn="l" defTabSz="9143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1" indent="-228585" algn="l" defTabSz="9143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3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4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4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5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6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9F942B1-66C1-46BF-A75B-38A1E5683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5" name="Номер слайда 3">
            <a:extLst>
              <a:ext uri="{FF2B5EF4-FFF2-40B4-BE49-F238E27FC236}">
                <a16:creationId xmlns="" xmlns:a16="http://schemas.microsoft.com/office/drawing/2014/main" id="{04AA4259-682E-4EEB-AC82-AB67033D162B}"/>
              </a:ext>
            </a:extLst>
          </p:cNvPr>
          <p:cNvSpPr txBox="1">
            <a:spLocks/>
          </p:cNvSpPr>
          <p:nvPr/>
        </p:nvSpPr>
        <p:spPr>
          <a:xfrm>
            <a:off x="6948264" y="4803998"/>
            <a:ext cx="2133600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defPPr>
              <a:defRPr lang="ru-RU"/>
            </a:defPPr>
            <a:lvl1pPr marL="0" algn="r" defTabSz="9143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1" algn="l" defTabSz="9143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1" algn="l" defTabSz="9143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12" algn="l" defTabSz="9143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83" algn="l" defTabSz="9143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54" algn="l" defTabSz="9143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24" algn="l" defTabSz="9143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95" algn="l" defTabSz="9143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66" algn="l" defTabSz="91434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5C68B6-61C2-468F-89AB-4B9F7531AA68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52050B4-DABB-47C4-99A8-8FF91E9ABFD9}"/>
              </a:ext>
            </a:extLst>
          </p:cNvPr>
          <p:cNvSpPr txBox="1"/>
          <p:nvPr/>
        </p:nvSpPr>
        <p:spPr>
          <a:xfrm>
            <a:off x="238713" y="4061088"/>
            <a:ext cx="85817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Средняя  зарплата в Набережных Челнах  40 000-100 000  в зависимости от вакансии и должности, </a:t>
            </a:r>
            <a:r>
              <a:rPr lang="ru-RU" dirty="0" err="1"/>
              <a:t>руб</a:t>
            </a:r>
            <a:r>
              <a:rPr lang="ru-RU" dirty="0"/>
              <a:t>* </a:t>
            </a:r>
          </a:p>
          <a:p>
            <a:r>
              <a:rPr lang="ru-RU" dirty="0"/>
              <a:t>*согласно сайту https://naberezhnye.hh.ru/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1D0156D-80C4-426B-8212-78ECE2848328}"/>
              </a:ext>
            </a:extLst>
          </p:cNvPr>
          <p:cNvSpPr txBox="1"/>
          <p:nvPr/>
        </p:nvSpPr>
        <p:spPr>
          <a:xfrm>
            <a:off x="188404" y="2643758"/>
            <a:ext cx="3188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Потенциальное место работы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B7ED498-5FD7-49BB-B2E7-A3AE99120FAF}"/>
              </a:ext>
            </a:extLst>
          </p:cNvPr>
          <p:cNvSpPr txBox="1"/>
          <p:nvPr/>
        </p:nvSpPr>
        <p:spPr>
          <a:xfrm>
            <a:off x="188404" y="1269961"/>
            <a:ext cx="70609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Инженер-конструктор</a:t>
            </a:r>
            <a:r>
              <a:rPr lang="en-US" dirty="0" smtClean="0"/>
              <a:t>/</a:t>
            </a:r>
            <a:r>
              <a:rPr lang="ru-RU" dirty="0" smtClean="0"/>
              <a:t>проектировщик  узлов и деталей двигателя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Инженер-технолог</a:t>
            </a:r>
            <a:r>
              <a:rPr lang="en-US" dirty="0" smtClean="0"/>
              <a:t>/</a:t>
            </a:r>
            <a:r>
              <a:rPr lang="ru-RU" dirty="0" smtClean="0"/>
              <a:t>проектировщик оснастки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Инженер-расчетчик</a:t>
            </a:r>
            <a:r>
              <a:rPr lang="en-US" dirty="0" smtClean="0"/>
              <a:t>/</a:t>
            </a:r>
            <a:r>
              <a:rPr lang="ru-RU" dirty="0" smtClean="0"/>
              <a:t>анализ узлов и деталей двигателя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Инженер-испытатель</a:t>
            </a:r>
            <a:r>
              <a:rPr lang="en-US" dirty="0" smtClean="0"/>
              <a:t>/</a:t>
            </a:r>
            <a:r>
              <a:rPr lang="ru-RU" dirty="0" smtClean="0"/>
              <a:t>испытания двигателей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597AD92-DC58-4AE6-864D-2927FC820BCA}"/>
              </a:ext>
            </a:extLst>
          </p:cNvPr>
          <p:cNvSpPr txBox="1"/>
          <p:nvPr/>
        </p:nvSpPr>
        <p:spPr>
          <a:xfrm>
            <a:off x="1974941" y="102821"/>
            <a:ext cx="51173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b="1" dirty="0" smtClean="0"/>
              <a:t>13.03.03 – Энергетическое машиностроение </a:t>
            </a:r>
            <a:endParaRPr lang="ru-RU" b="1" dirty="0"/>
          </a:p>
          <a:p>
            <a:pPr>
              <a:lnSpc>
                <a:spcPct val="150000"/>
              </a:lnSpc>
            </a:pPr>
            <a:r>
              <a:rPr lang="ru-RU" b="1" dirty="0"/>
              <a:t>			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15ABC66-0A42-4133-B1CB-97D8427F6935}"/>
              </a:ext>
            </a:extLst>
          </p:cNvPr>
          <p:cNvSpPr/>
          <p:nvPr/>
        </p:nvSpPr>
        <p:spPr>
          <a:xfrm>
            <a:off x="4872022" y="587569"/>
            <a:ext cx="3488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Двигатели внутреннего сгорания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76786771-2B5B-43FF-8CDA-1FB70A57D40F}"/>
              </a:ext>
            </a:extLst>
          </p:cNvPr>
          <p:cNvSpPr/>
          <p:nvPr/>
        </p:nvSpPr>
        <p:spPr>
          <a:xfrm>
            <a:off x="1974941" y="657272"/>
            <a:ext cx="2297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Профиль подготовки: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E400DED2-3686-42C6-9354-99EB9C157B6A}"/>
              </a:ext>
            </a:extLst>
          </p:cNvPr>
          <p:cNvSpPr txBox="1"/>
          <p:nvPr/>
        </p:nvSpPr>
        <p:spPr>
          <a:xfrm>
            <a:off x="1936178" y="994480"/>
            <a:ext cx="56231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Потенциальные направления трудоустройства: </a:t>
            </a:r>
            <a:r>
              <a:rPr lang="ru-RU" dirty="0">
                <a:solidFill>
                  <a:srgbClr val="FF0000"/>
                </a:solidFill>
              </a:rPr>
              <a:t>	</a:t>
            </a:r>
          </a:p>
          <a:p>
            <a:r>
              <a:rPr lang="ru-RU" dirty="0">
                <a:solidFill>
                  <a:srgbClr val="FF0000"/>
                </a:solidFill>
              </a:rPr>
              <a:t>		</a:t>
            </a:r>
          </a:p>
        </p:txBody>
      </p:sp>
      <p:pic>
        <p:nvPicPr>
          <p:cNvPr id="17" name="Picture 11">
            <a:extLst>
              <a:ext uri="{FF2B5EF4-FFF2-40B4-BE49-F238E27FC236}">
                <a16:creationId xmlns="" xmlns:a16="http://schemas.microsoft.com/office/drawing/2014/main" id="{7097B39E-4870-4D0B-ACF4-E66EB6548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98" y="3279375"/>
            <a:ext cx="587881" cy="739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BB218ACF-7420-4252-A355-57F60E09D63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8F6F7"/>
              </a:clrFrom>
              <a:clrTo>
                <a:srgbClr val="F8F6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06535" y="3143316"/>
            <a:ext cx="903854" cy="875810"/>
          </a:xfrm>
          <a:prstGeom prst="rect">
            <a:avLst/>
          </a:prstGeom>
        </p:spPr>
      </p:pic>
      <p:pic>
        <p:nvPicPr>
          <p:cNvPr id="19" name="Picture 2" descr="https://filearchive.cnews.ru/img/book/2021/10/28/logoprintrus.png">
            <a:extLst>
              <a:ext uri="{FF2B5EF4-FFF2-40B4-BE49-F238E27FC236}">
                <a16:creationId xmlns="" xmlns:a16="http://schemas.microsoft.com/office/drawing/2014/main" id="{47BF1A4A-8F7F-47D4-9156-3AA6DE6AAF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289" b="20282"/>
          <a:stretch/>
        </p:blipFill>
        <p:spPr bwMode="auto">
          <a:xfrm>
            <a:off x="4529592" y="3279375"/>
            <a:ext cx="1449866" cy="66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s://xn----7sboacpowflubpi1bni.xn--p1ai/images/upload/sites/site_id_8190/images/%7B9081AC3F-D43B-026B-4468-1B64B96C8362%7D.png">
            <a:extLst>
              <a:ext uri="{FF2B5EF4-FFF2-40B4-BE49-F238E27FC236}">
                <a16:creationId xmlns="" xmlns:a16="http://schemas.microsoft.com/office/drawing/2014/main" id="{683B1B94-FADC-4C31-BBAE-7D369C963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865" y="3292093"/>
            <a:ext cx="2007924" cy="669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557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9F942B1-66C1-46BF-A75B-38A1E5683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5F74682-EAC0-4FBA-B0FB-00FA4461474C}"/>
              </a:ext>
            </a:extLst>
          </p:cNvPr>
          <p:cNvSpPr txBox="1"/>
          <p:nvPr/>
        </p:nvSpPr>
        <p:spPr>
          <a:xfrm>
            <a:off x="3314644" y="160769"/>
            <a:ext cx="4097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Изучаемые дисциплины и технологии:</a:t>
            </a:r>
            <a:endParaRPr lang="ru-RU" b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529B496E-C257-4AF3-95C9-778BDD3FB15D}"/>
              </a:ext>
            </a:extLst>
          </p:cNvPr>
          <p:cNvSpPr/>
          <p:nvPr/>
        </p:nvSpPr>
        <p:spPr>
          <a:xfrm>
            <a:off x="755576" y="913807"/>
            <a:ext cx="2016224" cy="936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Конструирование двигателей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133AA860-6DFA-4195-968F-0312FAC8445F}"/>
              </a:ext>
            </a:extLst>
          </p:cNvPr>
          <p:cNvSpPr/>
          <p:nvPr/>
        </p:nvSpPr>
        <p:spPr>
          <a:xfrm>
            <a:off x="3059831" y="843558"/>
            <a:ext cx="3024337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Системы автоматизированного проектирования двигателей внутреннего сгорания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6B0FC1A2-0CD7-4461-A492-E54E0C87C7C0}"/>
              </a:ext>
            </a:extLst>
          </p:cNvPr>
          <p:cNvSpPr/>
          <p:nvPr/>
        </p:nvSpPr>
        <p:spPr>
          <a:xfrm>
            <a:off x="6457356" y="901094"/>
            <a:ext cx="1872208" cy="936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Динамика двигателей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E92003EB-D36F-4C34-8EDA-30BD647FA1B3}"/>
              </a:ext>
            </a:extLst>
          </p:cNvPr>
          <p:cNvSpPr/>
          <p:nvPr/>
        </p:nvSpPr>
        <p:spPr>
          <a:xfrm>
            <a:off x="539552" y="3579862"/>
            <a:ext cx="1224136" cy="9536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CAD-</a:t>
            </a:r>
            <a:r>
              <a:rPr lang="ru-RU" dirty="0"/>
              <a:t>системы </a:t>
            </a:r>
            <a:r>
              <a:rPr lang="ru-RU" sz="1000" dirty="0"/>
              <a:t>(конструирование)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E37978EC-F9B9-4BE1-BE3C-5E15AA56354E}"/>
              </a:ext>
            </a:extLst>
          </p:cNvPr>
          <p:cNvSpPr/>
          <p:nvPr/>
        </p:nvSpPr>
        <p:spPr>
          <a:xfrm>
            <a:off x="1921023" y="3579862"/>
            <a:ext cx="1138808" cy="936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CAM-</a:t>
            </a:r>
            <a:r>
              <a:rPr lang="ru-RU" dirty="0" smtClean="0"/>
              <a:t>системы</a:t>
            </a:r>
          </a:p>
          <a:p>
            <a:pPr algn="ctr"/>
            <a:r>
              <a:rPr lang="ru-RU" sz="1000" dirty="0" smtClean="0"/>
              <a:t>(технология)</a:t>
            </a:r>
            <a:endParaRPr lang="ru-RU" sz="10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4D087035-8371-4286-94DA-58C9E0561303}"/>
              </a:ext>
            </a:extLst>
          </p:cNvPr>
          <p:cNvSpPr/>
          <p:nvPr/>
        </p:nvSpPr>
        <p:spPr>
          <a:xfrm>
            <a:off x="3314644" y="3579862"/>
            <a:ext cx="1115616" cy="936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CAE-</a:t>
            </a:r>
            <a:r>
              <a:rPr lang="ru-RU" dirty="0" smtClean="0"/>
              <a:t>системы</a:t>
            </a:r>
          </a:p>
          <a:p>
            <a:pPr algn="ctr"/>
            <a:r>
              <a:rPr lang="ru-RU" sz="1000" dirty="0" smtClean="0"/>
              <a:t>(инженерные расчеты)</a:t>
            </a:r>
            <a:endParaRPr lang="ru-RU" sz="10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4D087035-8371-4286-94DA-58C9E0561303}"/>
              </a:ext>
            </a:extLst>
          </p:cNvPr>
          <p:cNvSpPr/>
          <p:nvPr/>
        </p:nvSpPr>
        <p:spPr>
          <a:xfrm>
            <a:off x="4716016" y="3579862"/>
            <a:ext cx="1115616" cy="936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</a:t>
            </a:r>
            <a:r>
              <a:rPr lang="en-US" dirty="0"/>
              <a:t>T</a:t>
            </a:r>
            <a:r>
              <a:rPr lang="en-US" dirty="0" smtClean="0"/>
              <a:t>-</a:t>
            </a:r>
            <a:r>
              <a:rPr lang="ru-RU" dirty="0" smtClean="0"/>
              <a:t>системы</a:t>
            </a:r>
          </a:p>
          <a:p>
            <a:pPr algn="ctr"/>
            <a:r>
              <a:rPr lang="ru-RU" sz="1000" dirty="0" smtClean="0"/>
              <a:t>(испытания)</a:t>
            </a:r>
            <a:endParaRPr lang="ru-RU" sz="10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4D087035-8371-4286-94DA-58C9E0561303}"/>
              </a:ext>
            </a:extLst>
          </p:cNvPr>
          <p:cNvSpPr/>
          <p:nvPr/>
        </p:nvSpPr>
        <p:spPr>
          <a:xfrm>
            <a:off x="6084168" y="3579862"/>
            <a:ext cx="1115616" cy="936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CADD-</a:t>
            </a:r>
            <a:r>
              <a:rPr lang="ru-RU" dirty="0" smtClean="0"/>
              <a:t>системы</a:t>
            </a:r>
          </a:p>
          <a:p>
            <a:pPr algn="ctr"/>
            <a:r>
              <a:rPr lang="ru-RU" sz="1000" dirty="0" smtClean="0"/>
              <a:t>(черчение)</a:t>
            </a:r>
            <a:endParaRPr lang="ru-RU" sz="10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4D087035-8371-4286-94DA-58C9E0561303}"/>
              </a:ext>
            </a:extLst>
          </p:cNvPr>
          <p:cNvSpPr/>
          <p:nvPr/>
        </p:nvSpPr>
        <p:spPr>
          <a:xfrm>
            <a:off x="7393460" y="3579862"/>
            <a:ext cx="1115616" cy="936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PDM-</a:t>
            </a:r>
            <a:r>
              <a:rPr lang="ru-RU" dirty="0" smtClean="0"/>
              <a:t>системы</a:t>
            </a:r>
          </a:p>
          <a:p>
            <a:pPr algn="ctr"/>
            <a:r>
              <a:rPr lang="ru-RU" sz="1000" dirty="0" smtClean="0"/>
              <a:t>(управление проектом)</a:t>
            </a:r>
            <a:endParaRPr lang="ru-RU" sz="100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529B496E-C257-4AF3-95C9-778BDD3FB15D}"/>
              </a:ext>
            </a:extLst>
          </p:cNvPr>
          <p:cNvSpPr/>
          <p:nvPr/>
        </p:nvSpPr>
        <p:spPr>
          <a:xfrm>
            <a:off x="611560" y="2211710"/>
            <a:ext cx="2016224" cy="936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Испытания двигателей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529B496E-C257-4AF3-95C9-778BDD3FB15D}"/>
              </a:ext>
            </a:extLst>
          </p:cNvPr>
          <p:cNvSpPr/>
          <p:nvPr/>
        </p:nvSpPr>
        <p:spPr>
          <a:xfrm>
            <a:off x="2819394" y="2139702"/>
            <a:ext cx="303357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Начертательная геометрия, инженерная и компьютерная графика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529B496E-C257-4AF3-95C9-778BDD3FB15D}"/>
              </a:ext>
            </a:extLst>
          </p:cNvPr>
          <p:cNvSpPr/>
          <p:nvPr/>
        </p:nvSpPr>
        <p:spPr>
          <a:xfrm>
            <a:off x="6061312" y="2139702"/>
            <a:ext cx="2664296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Электронные системы управления двигателей внутреннего сгорания искрового зажигания</a:t>
            </a:r>
          </a:p>
        </p:txBody>
      </p:sp>
    </p:spTree>
    <p:extLst>
      <p:ext uri="{BB962C8B-B14F-4D97-AF65-F5344CB8AC3E}">
        <p14:creationId xmlns:p14="http://schemas.microsoft.com/office/powerpoint/2010/main" val="1943128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9F942B1-66C1-46BF-A75B-38A1E5683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4B2021E-3959-4792-9D37-8069807BB553}"/>
              </a:ext>
            </a:extLst>
          </p:cNvPr>
          <p:cNvSpPr txBox="1"/>
          <p:nvPr/>
        </p:nvSpPr>
        <p:spPr>
          <a:xfrm>
            <a:off x="3314644" y="160769"/>
            <a:ext cx="3869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Иллюстрирование типового диплома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A27F6388-3D05-4E5E-8C19-5634B6CC314C}"/>
              </a:ext>
            </a:extLst>
          </p:cNvPr>
          <p:cNvSpPr/>
          <p:nvPr/>
        </p:nvSpPr>
        <p:spPr>
          <a:xfrm>
            <a:off x="755576" y="913807"/>
            <a:ext cx="1872208" cy="936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Моделирование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5E658184-5F95-495F-8220-D5B50FAE8CCE}"/>
              </a:ext>
            </a:extLst>
          </p:cNvPr>
          <p:cNvSpPr/>
          <p:nvPr/>
        </p:nvSpPr>
        <p:spPr>
          <a:xfrm>
            <a:off x="3491880" y="918509"/>
            <a:ext cx="1872208" cy="936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Конечно-объемная </a:t>
            </a:r>
            <a:r>
              <a:rPr lang="ru-RU" dirty="0" smtClean="0"/>
              <a:t>модель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0D667A6-C2FD-4868-8162-4CEE8DF460D3}"/>
              </a:ext>
            </a:extLst>
          </p:cNvPr>
          <p:cNvSpPr/>
          <p:nvPr/>
        </p:nvSpPr>
        <p:spPr>
          <a:xfrm>
            <a:off x="5923512" y="616893"/>
            <a:ext cx="2520280" cy="1609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CFD-</a:t>
            </a:r>
            <a:r>
              <a:rPr lang="ru-RU" dirty="0" smtClean="0"/>
              <a:t>анализ</a:t>
            </a:r>
            <a:endParaRPr lang="en-US" dirty="0" smtClean="0"/>
          </a:p>
          <a:p>
            <a:pPr algn="ctr"/>
            <a:r>
              <a:rPr lang="en-US" dirty="0" smtClean="0"/>
              <a:t>(</a:t>
            </a:r>
            <a:r>
              <a:rPr lang="ru-RU" dirty="0" smtClean="0"/>
              <a:t>Газо-динамический анализ</a:t>
            </a:r>
            <a:r>
              <a:rPr lang="en-US" dirty="0" smtClean="0"/>
              <a:t>)</a:t>
            </a:r>
            <a:r>
              <a:rPr lang="ru-RU" dirty="0" smtClean="0"/>
              <a:t>:</a:t>
            </a:r>
            <a:endParaRPr lang="ru-RU" dirty="0" smtClean="0"/>
          </a:p>
          <a:p>
            <a:pPr algn="ctr"/>
            <a:r>
              <a:rPr lang="ru-RU" dirty="0" smtClean="0"/>
              <a:t>результаты расчета</a:t>
            </a:r>
            <a:endParaRPr lang="ru-RU" dirty="0"/>
          </a:p>
        </p:txBody>
      </p:sp>
      <p:pic>
        <p:nvPicPr>
          <p:cNvPr id="10" name="Рисунок 9" descr="C:\Users\User\Desktop\ДОГОВОР НТЦ КАМАЗ 2020\ВЫПОЛНЕНИЕ ДОГОВОР РСА\3-d модель рисунки Отчет\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24" y="2426477"/>
            <a:ext cx="2553500" cy="231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31840" y="2426476"/>
            <a:ext cx="2312572" cy="2312064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89347" y="2573768"/>
            <a:ext cx="3234519" cy="201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9108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презентации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презентации</Template>
  <TotalTime>977</TotalTime>
  <Words>149</Words>
  <Application>Microsoft Office PowerPoint</Application>
  <PresentationFormat>Экран (16:9)</PresentationFormat>
  <Paragraphs>44</Paragraphs>
  <Slides>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презентации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d</cp:lastModifiedBy>
  <cp:revision>135</cp:revision>
  <dcterms:created xsi:type="dcterms:W3CDTF">2020-07-06T07:50:56Z</dcterms:created>
  <dcterms:modified xsi:type="dcterms:W3CDTF">2023-01-14T12:05:56Z</dcterms:modified>
</cp:coreProperties>
</file>