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0" r:id="rId2"/>
    <p:sldId id="282" r:id="rId3"/>
    <p:sldId id="293" r:id="rId4"/>
    <p:sldId id="294" r:id="rId5"/>
    <p:sldId id="300" r:id="rId6"/>
    <p:sldId id="287" r:id="rId7"/>
    <p:sldId id="284" r:id="rId8"/>
    <p:sldId id="291" r:id="rId9"/>
    <p:sldId id="286" r:id="rId10"/>
    <p:sldId id="298" r:id="rId11"/>
    <p:sldId id="273" r:id="rId12"/>
  </p:sldIdLst>
  <p:sldSz cx="12192000" cy="6858000"/>
  <p:notesSz cx="6810375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льинская Ольга Николаевна" initials="ИОН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  <a:srgbClr val="5F9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82" autoAdjust="0"/>
    <p:restoredTop sz="96803" autoAdjust="0"/>
  </p:normalViewPr>
  <p:slideViewPr>
    <p:cSldViewPr snapToGrid="0">
      <p:cViewPr varScale="1">
        <p:scale>
          <a:sx n="106" d="100"/>
          <a:sy n="106" d="100"/>
        </p:scale>
        <p:origin x="126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2-04T17:25:59.160" idx="3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2-04T17:25:59.160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3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3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671671E-114D-4DF8-B8F3-7A05E9A4EDA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2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2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C54470DD-4AA6-4DA0-A6BF-BB90116A7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064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470DD-4AA6-4DA0-A6BF-BB90116A7A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291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47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47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Количество ставок  - рост количества студентов медиков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960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47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47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908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520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180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520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993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31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03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29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732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1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36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321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816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04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808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807AE-9589-478F-8023-6E4D87368D6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C7057-1AB9-4DDC-B205-DAD94E4E9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9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3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418249" y="1220756"/>
            <a:ext cx="4379145" cy="589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88032" y="5216925"/>
            <a:ext cx="11660128" cy="1519155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spc="-20" dirty="0">
                <a:solidFill>
                  <a:srgbClr val="00539F"/>
                </a:solidFill>
                <a:cs typeface="Calibri"/>
              </a:rPr>
              <a:t>зав. кафедрой </a:t>
            </a:r>
            <a:r>
              <a:rPr lang="ru-RU" b="1" spc="-20" dirty="0" err="1">
                <a:solidFill>
                  <a:srgbClr val="00539F"/>
                </a:solidFill>
                <a:cs typeface="Calibri"/>
              </a:rPr>
              <a:t>Багаутдинова</a:t>
            </a:r>
            <a:r>
              <a:rPr lang="ru-RU" b="1" spc="-20" dirty="0">
                <a:solidFill>
                  <a:srgbClr val="00539F"/>
                </a:solidFill>
                <a:cs typeface="Calibri"/>
              </a:rPr>
              <a:t> Наиля </a:t>
            </a:r>
            <a:r>
              <a:rPr lang="ru-RU" b="1" spc="-20" dirty="0" err="1">
                <a:solidFill>
                  <a:srgbClr val="00539F"/>
                </a:solidFill>
                <a:cs typeface="Calibri"/>
              </a:rPr>
              <a:t>Гумеровна</a:t>
            </a:r>
            <a:endParaRPr lang="ru-RU" dirty="0"/>
          </a:p>
          <a:p>
            <a:pPr algn="ctr"/>
            <a:endParaRPr lang="ru-RU" sz="400" dirty="0"/>
          </a:p>
          <a:p>
            <a:pPr marL="0" indent="0" algn="ctr">
              <a:buNone/>
            </a:pP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Доктор экономических наук, профессор</a:t>
            </a:r>
            <a:endParaRPr lang="ru-RU" sz="15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A148A2-A4D5-4105-9A8B-CE5ACED64C11}"/>
              </a:ext>
            </a:extLst>
          </p:cNvPr>
          <p:cNvSpPr txBox="1"/>
          <p:nvPr/>
        </p:nvSpPr>
        <p:spPr>
          <a:xfrm>
            <a:off x="0" y="2263126"/>
            <a:ext cx="121734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PT Sans"/>
              </a:rPr>
              <a:t>Программа развития</a:t>
            </a:r>
          </a:p>
        </p:txBody>
      </p:sp>
      <p:sp>
        <p:nvSpPr>
          <p:cNvPr id="7" name="Rectangle 6"/>
          <p:cNvSpPr/>
          <p:nvPr/>
        </p:nvSpPr>
        <p:spPr>
          <a:xfrm>
            <a:off x="-1" y="3206616"/>
            <a:ext cx="121734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КАФЕДРА ЭКОНОМИЧЕСКОЙ ТЕОРИИ И ЭКОНОМЕТРИКИ</a:t>
            </a:r>
          </a:p>
        </p:txBody>
      </p:sp>
      <p:pic>
        <p:nvPicPr>
          <p:cNvPr id="9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8625525" y="435468"/>
            <a:ext cx="3430921" cy="66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400" y="194158"/>
            <a:ext cx="2768600" cy="102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31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9674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A148A2-A4D5-4105-9A8B-CE5ACED64C11}"/>
              </a:ext>
            </a:extLst>
          </p:cNvPr>
          <p:cNvSpPr txBox="1"/>
          <p:nvPr/>
        </p:nvSpPr>
        <p:spPr>
          <a:xfrm>
            <a:off x="8506162" y="221851"/>
            <a:ext cx="3182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  <a:latin typeface="PT Sans"/>
              </a:rPr>
              <a:t>Миссия кафедры</a:t>
            </a:r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319868" y="1308318"/>
            <a:ext cx="9194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целостного методического подхода к финансовому планированию и экономическому поведению обучающихся для создания предпосылок формирования финансовой грамотности и экономической культуры на всех этапах жизненного цикла , расширение возможностей повышения эффективности своей финансовой деятельности.</a:t>
            </a:r>
          </a:p>
          <a:p>
            <a:pPr algn="ctr"/>
            <a:r>
              <a:rPr lang="ru-RU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Коллаборация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отечественными и зарубежными партнерами с целью укрепления академической репутации КФУ.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61" y="1050925"/>
            <a:ext cx="714872" cy="101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EkateVKondrateva\Downloads\555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229505"/>
            <a:ext cx="16097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946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9674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A148A2-A4D5-4105-9A8B-CE5ACED64C11}"/>
              </a:ext>
            </a:extLst>
          </p:cNvPr>
          <p:cNvSpPr txBox="1"/>
          <p:nvPr/>
        </p:nvSpPr>
        <p:spPr>
          <a:xfrm>
            <a:off x="2244330" y="-42949"/>
            <a:ext cx="88037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PT Sans"/>
              </a:rPr>
              <a:t>Образовательная политика</a:t>
            </a:r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130030" y="541826"/>
            <a:ext cx="509203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ЭТиЭ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по следующим  направлениям:</a:t>
            </a:r>
            <a:b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специалитет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ИУЭФ</a:t>
            </a:r>
            <a:b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магистратура  ИУЭФ</a:t>
            </a:r>
            <a:b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экономическое образование в неэкономических подразделениях КФУ.</a:t>
            </a:r>
            <a:b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дисциплины обеспечены </a:t>
            </a:r>
            <a:b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методическими материалами </a:t>
            </a:r>
            <a:b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37 цифровыми образовательными ресурсами, в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 </a:t>
            </a:r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курсами (Экономика современного человека, Экономика для избранных).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30" y="1008592"/>
            <a:ext cx="661437" cy="101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: скругленные углы 11">
            <a:extLst>
              <a:ext uri="{FF2B5EF4-FFF2-40B4-BE49-F238E27FC236}">
                <a16:creationId xmlns:a16="http://schemas.microsoft.com/office/drawing/2014/main" id="{CF413825-15DC-FA7C-30F8-7A41D76C63AB}"/>
              </a:ext>
            </a:extLst>
          </p:cNvPr>
          <p:cNvSpPr/>
          <p:nvPr/>
        </p:nvSpPr>
        <p:spPr>
          <a:xfrm>
            <a:off x="2015759" y="3411014"/>
            <a:ext cx="5206309" cy="120272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МАГИСТРАТУРА  ИУЭФ</a:t>
            </a: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  </a:t>
            </a:r>
            <a:r>
              <a:rPr lang="ru-RU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 дисциплины</a:t>
            </a:r>
            <a:endParaRPr lang="ru-RU" sz="1400" b="1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38.04.01 ЭКОНОМИКА – 4 дисциплины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38.04.02 МЕНЕДЖМЕНТ – 1 дисциплина </a:t>
            </a:r>
          </a:p>
        </p:txBody>
      </p:sp>
      <p:sp>
        <p:nvSpPr>
          <p:cNvPr id="18" name="Прямоугольник: скругленные углы 12">
            <a:extLst>
              <a:ext uri="{FF2B5EF4-FFF2-40B4-BE49-F238E27FC236}">
                <a16:creationId xmlns:a16="http://schemas.microsoft.com/office/drawing/2014/main" id="{DB33B08D-1079-575A-609D-970BAA5948AF}"/>
              </a:ext>
            </a:extLst>
          </p:cNvPr>
          <p:cNvSpPr/>
          <p:nvPr/>
        </p:nvSpPr>
        <p:spPr>
          <a:xfrm>
            <a:off x="2015760" y="4912725"/>
            <a:ext cx="5206308" cy="132217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 14 институтах КФУ</a:t>
            </a:r>
            <a:endParaRPr lang="ru-RU" sz="1400" b="1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ведутся дисциплины: ЭКОНОМИКА , Финансово-экономический практикум, Экономика образования</a:t>
            </a:r>
            <a:endParaRPr lang="ru-RU" sz="1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углы 8">
            <a:extLst>
              <a:ext uri="{FF2B5EF4-FFF2-40B4-BE49-F238E27FC236}">
                <a16:creationId xmlns:a16="http://schemas.microsoft.com/office/drawing/2014/main" id="{BFB1F8BE-AA99-5AAC-1323-FD0F132A5B61}"/>
              </a:ext>
            </a:extLst>
          </p:cNvPr>
          <p:cNvSpPr/>
          <p:nvPr/>
        </p:nvSpPr>
        <p:spPr>
          <a:xfrm>
            <a:off x="6917267" y="660400"/>
            <a:ext cx="5002884" cy="611393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БАКАЛАВРИАТ  ИУЭФ</a:t>
            </a: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  </a:t>
            </a:r>
            <a:r>
              <a:rPr lang="ru-RU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45 дисциплин</a:t>
            </a:r>
            <a:endParaRPr lang="ru-RU" sz="1400" b="1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38.03.01 ЭКОНОМИКА (все профили, очное, очно-заочное обучение) – 16 дисциплин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38.03.02 МЕНЕДЖМЕНТ (все профили, очное, очно-заочное обучение) – 4 дисциплины + 3 дисциплины на англ. яз.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38.03.03 УПРАВЛЕНИЕ ПЕРСОНАЛОМ – 4 дисциплины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38.03.04 ГОСУДАРСТВЕННОЕ И МУНИЦИПАЛЬНОЕ УПРАВЛЕНИЕ – 4 дисциплины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38.03.06 ТОРГОВОЕ ДЕЛО – 4 дисциплины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43.03.01 СЕРВИС – 2 дисциплины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44.03.05 ПЕДАГОГИЧЕСКОЕ ОБРАЗОВАНИЕ – 2 дисциплины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05.03.03 КАРТОГРАФИЯ – 2 дисциплины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Подготовлены 2 новых дисциплины</a:t>
            </a:r>
            <a:r>
              <a:rPr lang="ru-RU" sz="1400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САПР (</a:t>
            </a:r>
            <a:r>
              <a:rPr lang="ru-RU" sz="1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05.03.03 КАРТОГРАФИЯ) и Финансово-экономический практикум (44.03.05 ПЕДАГОГИЧЕСКОЕ ОБРАЗОВАНИЕ 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Специалитет ИУЭФ: 38.03.05 ЭКОНОМИЧЕСКАЯ БЕЗОПАСНОСТЬ  - 6 дисциплин</a:t>
            </a:r>
            <a:endParaRPr lang="ru-RU" sz="1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EkateVKondrateva\Downloads\555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231562"/>
            <a:ext cx="16097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41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9674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A148A2-A4D5-4105-9A8B-CE5ACED64C11}"/>
              </a:ext>
            </a:extLst>
          </p:cNvPr>
          <p:cNvSpPr txBox="1"/>
          <p:nvPr/>
        </p:nvSpPr>
        <p:spPr>
          <a:xfrm>
            <a:off x="2244331" y="54986"/>
            <a:ext cx="83064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PT Sans"/>
              </a:rPr>
              <a:t>Кадровая и молодежная политика</a:t>
            </a:r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C1337423-173D-4204-BC9B-5FCAED660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194926"/>
              </p:ext>
            </p:extLst>
          </p:nvPr>
        </p:nvGraphicFramePr>
        <p:xfrm>
          <a:off x="2135060" y="639761"/>
          <a:ext cx="9497460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7999">
                  <a:extLst>
                    <a:ext uri="{9D8B030D-6E8A-4147-A177-3AD203B41FA5}">
                      <a16:colId xmlns:a16="http://schemas.microsoft.com/office/drawing/2014/main" val="1872599692"/>
                    </a:ext>
                  </a:extLst>
                </a:gridCol>
                <a:gridCol w="1174281">
                  <a:extLst>
                    <a:ext uri="{9D8B030D-6E8A-4147-A177-3AD203B41FA5}">
                      <a16:colId xmlns:a16="http://schemas.microsoft.com/office/drawing/2014/main" val="3804961830"/>
                    </a:ext>
                  </a:extLst>
                </a:gridCol>
                <a:gridCol w="1174281">
                  <a:extLst>
                    <a:ext uri="{9D8B030D-6E8A-4147-A177-3AD203B41FA5}">
                      <a16:colId xmlns:a16="http://schemas.microsoft.com/office/drawing/2014/main" val="4086514695"/>
                    </a:ext>
                  </a:extLst>
                </a:gridCol>
                <a:gridCol w="1209865">
                  <a:extLst>
                    <a:ext uri="{9D8B030D-6E8A-4147-A177-3AD203B41FA5}">
                      <a16:colId xmlns:a16="http://schemas.microsoft.com/office/drawing/2014/main" val="551243428"/>
                    </a:ext>
                  </a:extLst>
                </a:gridCol>
                <a:gridCol w="1091121">
                  <a:extLst>
                    <a:ext uri="{9D8B030D-6E8A-4147-A177-3AD203B41FA5}">
                      <a16:colId xmlns:a16="http://schemas.microsoft.com/office/drawing/2014/main" val="3583954264"/>
                    </a:ext>
                  </a:extLst>
                </a:gridCol>
                <a:gridCol w="1159913">
                  <a:extLst>
                    <a:ext uri="{9D8B030D-6E8A-4147-A177-3AD203B41FA5}">
                      <a16:colId xmlns:a16="http://schemas.microsoft.com/office/drawing/2014/main" val="1515135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2023/24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2024/25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2025/26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2026/27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2027/28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ставок ППС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7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ППС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66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привлеченных </a:t>
                      </a:r>
                    </a:p>
                    <a:p>
                      <a:r>
                        <a:rPr lang="ru-RU" dirty="0"/>
                        <a:t>научных работников КФУ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привлеченных </a:t>
                      </a:r>
                    </a:p>
                    <a:p>
                      <a:r>
                        <a:rPr lang="ru-RU" dirty="0"/>
                        <a:t>научных работников других орг.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3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Доля работников до 39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3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Остепененность</a:t>
                      </a:r>
                      <a:r>
                        <a:rPr lang="ru-RU" dirty="0"/>
                        <a:t> ППС, %</a:t>
                      </a:r>
                      <a:r>
                        <a:rPr lang="ru-RU" baseline="0" dirty="0"/>
                        <a:t> </a:t>
                      </a:r>
                    </a:p>
                    <a:p>
                      <a:r>
                        <a:rPr lang="ru-RU" baseline="0" dirty="0"/>
                        <a:t>(в том  числе докторов наук)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90,9(29)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90,6(29)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93,75(30)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93,75(30)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96,8(31)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651602"/>
                  </a:ext>
                </a:extLst>
              </a:tr>
            </a:tbl>
          </a:graphicData>
        </a:graphic>
      </p:graphicFrame>
      <p:pic>
        <p:nvPicPr>
          <p:cNvPr id="26" name="Picture 25">
            <a:extLst>
              <a:ext uri="{FF2B5EF4-FFF2-40B4-BE49-F238E27FC236}">
                <a16:creationId xmlns:a16="http://schemas.microsoft.com/office/drawing/2014/main" id="{61A0B0B0-0A04-4F3E-A3DB-059350A7C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57" y="4000149"/>
            <a:ext cx="913176" cy="41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A672466-1C65-499C-9EAD-234122D3CEA3}"/>
              </a:ext>
            </a:extLst>
          </p:cNvPr>
          <p:cNvSpPr/>
          <p:nvPr/>
        </p:nvSpPr>
        <p:spPr>
          <a:xfrm>
            <a:off x="2151198" y="4191339"/>
            <a:ext cx="9831487" cy="533061"/>
          </a:xfrm>
          <a:prstGeom prst="rect">
            <a:avLst/>
          </a:prstGeom>
          <a:solidFill>
            <a:schemeClr val="accent4">
              <a:lumMod val="40000"/>
              <a:lumOff val="60000"/>
              <a:alpha val="34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</a:rPr>
              <a:t>Остепененные ППС:   </a:t>
            </a:r>
            <a:r>
              <a:rPr lang="ru-RU" sz="1600" b="1" dirty="0">
                <a:solidFill>
                  <a:schemeClr val="tx1"/>
                </a:solidFill>
              </a:rPr>
              <a:t>3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д.н</a:t>
            </a:r>
            <a:r>
              <a:rPr lang="ru-RU" sz="1600" dirty="0">
                <a:solidFill>
                  <a:schemeClr val="tx1"/>
                </a:solidFill>
              </a:rPr>
              <a:t>., </a:t>
            </a:r>
            <a:r>
              <a:rPr lang="ru-RU" sz="1600" b="1" dirty="0">
                <a:solidFill>
                  <a:schemeClr val="tx1"/>
                </a:solidFill>
              </a:rPr>
              <a:t>26</a:t>
            </a:r>
            <a:r>
              <a:rPr lang="ru-RU" sz="1600" dirty="0">
                <a:solidFill>
                  <a:schemeClr val="tx1"/>
                </a:solidFill>
              </a:rPr>
              <a:t> к.н., </a:t>
            </a:r>
            <a:r>
              <a:rPr lang="ru-RU" sz="1600" b="1" dirty="0">
                <a:solidFill>
                  <a:schemeClr val="tx1"/>
                </a:solidFill>
              </a:rPr>
              <a:t>3</a:t>
            </a:r>
            <a:r>
              <a:rPr lang="ru-RU" sz="1600" dirty="0">
                <a:solidFill>
                  <a:schemeClr val="tx1"/>
                </a:solidFill>
              </a:rPr>
              <a:t>  без степени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5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сотрудников из числа ППС входят в первую сотню по рейтингу КФУ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7" y="1237191"/>
            <a:ext cx="668916" cy="103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A672466-1C65-499C-9EAD-234122D3CEA3}"/>
              </a:ext>
            </a:extLst>
          </p:cNvPr>
          <p:cNvSpPr/>
          <p:nvPr/>
        </p:nvSpPr>
        <p:spPr>
          <a:xfrm>
            <a:off x="2151198" y="4887823"/>
            <a:ext cx="9831487" cy="836081"/>
          </a:xfrm>
          <a:prstGeom prst="rect">
            <a:avLst/>
          </a:prstGeom>
          <a:solidFill>
            <a:schemeClr val="accent4">
              <a:lumMod val="40000"/>
              <a:lumOff val="60000"/>
              <a:alpha val="34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В настоящее время </a:t>
            </a:r>
            <a:r>
              <a:rPr lang="ru-RU" sz="14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Багаутдинова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 Н.Г.  является членом экспертного совета в области экономики Общественной палаты Республики Татарстан, а также председателем Экспертного Совета при комитете Госсовета Республики Татарстан по бюджету, налогам и финансам, член Федерального учебно-методического объединения (ФУМО) по экономике и менеджменту.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A672466-1C65-499C-9EAD-234122D3CEA3}"/>
              </a:ext>
            </a:extLst>
          </p:cNvPr>
          <p:cNvSpPr/>
          <p:nvPr/>
        </p:nvSpPr>
        <p:spPr>
          <a:xfrm>
            <a:off x="2151197" y="5796458"/>
            <a:ext cx="9831487" cy="727962"/>
          </a:xfrm>
          <a:prstGeom prst="rect">
            <a:avLst/>
          </a:prstGeom>
          <a:solidFill>
            <a:schemeClr val="accent4">
              <a:lumMod val="40000"/>
              <a:lumOff val="60000"/>
              <a:alpha val="34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Является региональным координатором Федерального сетевого методического центра (ФСМЦ) Экономического факультета МГУ им. М.В. Ломоносова по развитию финансового образования и повышению финансовой грамотности.</a:t>
            </a:r>
          </a:p>
          <a:p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9705AF1E-D4CC-4E3B-8672-F1F77F79D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02" y="459840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FF688C1-193D-439F-959C-5A4DE180827E}"/>
              </a:ext>
            </a:extLst>
          </p:cNvPr>
          <p:cNvSpPr txBox="1"/>
          <p:nvPr/>
        </p:nvSpPr>
        <p:spPr>
          <a:xfrm>
            <a:off x="313675" y="4967309"/>
            <a:ext cx="913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9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9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9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en-US" sz="9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5-18</a:t>
            </a: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22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389D7EB3-C41B-4C14-844C-A686F6C03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9" y="5316981"/>
            <a:ext cx="546542" cy="54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D3EC211-194F-4FA6-AECF-CEC265630B52}"/>
              </a:ext>
            </a:extLst>
          </p:cNvPr>
          <p:cNvSpPr txBox="1"/>
          <p:nvPr/>
        </p:nvSpPr>
        <p:spPr>
          <a:xfrm>
            <a:off x="440929" y="5960384"/>
            <a:ext cx="659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10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68826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9674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mybigplunge.com/wp-content/uploads/2016/05/MSDF-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Значок силуэт нити ДНК. Пиктограмма молекулы плана человеческая. Черная  простой пример генетики развития биологии гена. Иллюстрация вектора -  иллюстрации насчитывающей черный, эмблема: 1958634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Продовольственная ДНК, генетически модифицированные пищевые ГМО-иконы  векторное изображение ©RedKoala 4707150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Продовольственная ДНК, генетически модифицированные пищевые ГМО-иконы  векторное изображение ©RedKoala 47071507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31" y="1228230"/>
            <a:ext cx="682136" cy="105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4.png">
            <a:extLst>
              <a:ext uri="{FF2B5EF4-FFF2-40B4-BE49-F238E27FC236}">
                <a16:creationId xmlns:a16="http://schemas.microsoft.com/office/drawing/2014/main" id="{8C4A4FE3-FDCD-4FA8-1991-BFD8D8764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67659" y="168275"/>
            <a:ext cx="2843808" cy="1080294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244659" y="1484593"/>
            <a:ext cx="930387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 Программ  повышения квалификации преподавателей вузов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«Стратегии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2030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года»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– обучено более 150 преподавателей вузов РТ </a:t>
            </a:r>
            <a:r>
              <a:rPr lang="ru-RU" sz="1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в составе преподавателей кафедры осуществляет  реализацию Программы и проектов повышения финансовой грамотности студентов образовательных организаций высшего , координирует работу с вузами-партнерами на территории РТ;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Преподаванием основ финансовой грамотности и экономической культуры охватывается ежегодно более 2500 студентов КФУ естественно-научных 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-гуманитарных направлений подготовки;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Модернизация  рабочих программ по финансовой грамотности с   усилением практической составляющей (кейсы, тесты, задачи);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 ежегодного  участия студенческих команд РТ в олимпиадах по финансовой грамотности;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Тиражирование знаний по микро- и макроэкономическим основам финансовой , цифровой и предпринимательской грамотности и др.</a:t>
            </a:r>
          </a:p>
          <a:p>
            <a:pPr marL="342900" indent="-342900">
              <a:buFontTx/>
              <a:buChar char="-"/>
            </a:pPr>
            <a:endParaRPr lang="ru-RU" dirty="0"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44659" y="324423"/>
            <a:ext cx="6096000" cy="8402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ru-RU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Деятельность регионального центра ФСМЦ МГУ </a:t>
            </a:r>
          </a:p>
          <a:p>
            <a:pPr algn="ctr" defTabSz="685800">
              <a:lnSpc>
                <a:spcPct val="90000"/>
              </a:lnSpc>
            </a:pPr>
            <a:r>
              <a:rPr lang="ru-RU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 Республике Татарстан на базе кафедры экономической теории и эконометрики КФУ</a:t>
            </a: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2" name="Picture 2" descr="C:\Users\EkateVKondrateva\Downloads\5555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3212572"/>
            <a:ext cx="16097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92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9674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mybigplunge.com/wp-content/uploads/2016/05/MSDF-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Значок силуэт нити ДНК. Пиктограмма молекулы плана человеческая. Черная  простой пример генетики развития биологии гена. Иллюстрация вектора -  иллюстрации насчитывающей черный, эмблема: 1958634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Продовольственная ДНК, генетически модифицированные пищевые ГМО-иконы  векторное изображение ©RedKoala 4707150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Продовольственная ДНК, генетически модифицированные пищевые ГМО-иконы  векторное изображение ©RedKoala 47071507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0899" y="244337"/>
            <a:ext cx="1163126" cy="116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170052-9FFE-4196-992E-91C6BB528EA1}"/>
              </a:ext>
            </a:extLst>
          </p:cNvPr>
          <p:cNvSpPr txBox="1"/>
          <p:nvPr/>
        </p:nvSpPr>
        <p:spPr>
          <a:xfrm>
            <a:off x="2245259" y="1675905"/>
            <a:ext cx="8383509" cy="553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Разработаны :</a:t>
            </a:r>
          </a:p>
          <a:p>
            <a:r>
              <a:rPr lang="ru-RU" b="1" dirty="0"/>
              <a:t>2 программы повышения квалификации: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Основы эконометрического моделирования с использованием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GRETL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повышения квалификации преподавателей, научных сотрудников, аспирантов и специалистов экономического профиля в части использования эконометрического моделирования для проведения научных исследований и решения прикладных задач анализа социально-экономических процессов.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/>
              <a:t> -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Эффективное ценообразование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повышения квалификации преподавателей,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научных сотрудников, аспирантов и специалистов,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работников реального сектора экономики, занимающихся вопросами  ценообразования. Слушатели программы в результате обучения овладеют практическими навыками расчетов оптимальной цены, позволяющей максимизировать доходы фирмы. С учетом номенклатуры товарного ассортимента смогут выстраивать оптимальную политику ценообразования, снижая цены на одни товары, тем самым стимулируя продажи других.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000" dirty="0">
              <a:solidFill>
                <a:srgbClr val="FF0000"/>
              </a:solidFill>
            </a:endParaRPr>
          </a:p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3E46DE-1809-4831-8F41-DB681E5459A6}"/>
              </a:ext>
            </a:extLst>
          </p:cNvPr>
          <p:cNvSpPr txBox="1"/>
          <p:nvPr/>
        </p:nvSpPr>
        <p:spPr>
          <a:xfrm>
            <a:off x="3832102" y="294518"/>
            <a:ext cx="5858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ПРОГРАММЫ ДОПОЛНИТЕЛЬНОГО ОБРАЗОВАНИЯ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31" y="1228230"/>
            <a:ext cx="682136" cy="105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EkateVKondrateva\Downloads\5555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178704"/>
            <a:ext cx="16097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714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9674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Ильинская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70" y="5014979"/>
            <a:ext cx="1823830" cy="184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10960"/>
              </p:ext>
            </p:extLst>
          </p:nvPr>
        </p:nvGraphicFramePr>
        <p:xfrm>
          <a:off x="3521799" y="3799491"/>
          <a:ext cx="7971265" cy="1080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7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45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9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7897">
                  <a:extLst>
                    <a:ext uri="{9D8B030D-6E8A-4147-A177-3AD203B41FA5}">
                      <a16:colId xmlns:a16="http://schemas.microsoft.com/office/drawing/2014/main" val="1351916603"/>
                    </a:ext>
                  </a:extLst>
                </a:gridCol>
                <a:gridCol w="1172114">
                  <a:extLst>
                    <a:ext uri="{9D8B030D-6E8A-4147-A177-3AD203B41FA5}">
                      <a16:colId xmlns:a16="http://schemas.microsoft.com/office/drawing/2014/main" val="3734468793"/>
                    </a:ext>
                  </a:extLst>
                </a:gridCol>
              </a:tblGrid>
              <a:tr h="540434">
                <a:tc>
                  <a:txBody>
                    <a:bodyPr/>
                    <a:lstStyle/>
                    <a:p>
                      <a:r>
                        <a:rPr lang="ru-RU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43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531667" y="703858"/>
            <a:ext cx="4119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Гранты РФФИ/РНФ/МК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381544"/>
              </p:ext>
            </p:extLst>
          </p:nvPr>
        </p:nvGraphicFramePr>
        <p:xfrm>
          <a:off x="3521798" y="1355937"/>
          <a:ext cx="8286575" cy="110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2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7362">
                  <a:extLst>
                    <a:ext uri="{9D8B030D-6E8A-4147-A177-3AD203B41FA5}">
                      <a16:colId xmlns:a16="http://schemas.microsoft.com/office/drawing/2014/main" val="1547290698"/>
                    </a:ext>
                  </a:extLst>
                </a:gridCol>
                <a:gridCol w="1360674">
                  <a:extLst>
                    <a:ext uri="{9D8B030D-6E8A-4147-A177-3AD203B41FA5}">
                      <a16:colId xmlns:a16="http://schemas.microsoft.com/office/drawing/2014/main" val="4126149151"/>
                    </a:ext>
                  </a:extLst>
                </a:gridCol>
              </a:tblGrid>
              <a:tr h="4019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527">
                <a:tc>
                  <a:txBody>
                    <a:bodyPr/>
                    <a:lstStyle/>
                    <a:p>
                      <a:r>
                        <a:rPr lang="ru-RU" sz="1600" dirty="0"/>
                        <a:t>Сумма, </a:t>
                      </a:r>
                      <a:r>
                        <a:rPr lang="ru-RU" sz="1600" dirty="0" err="1"/>
                        <a:t>млн.руб</a:t>
                      </a:r>
                      <a:r>
                        <a:rPr lang="ru-RU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нет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1,5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2,5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55122" y="3244334"/>
            <a:ext cx="1855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Аспиранты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188439"/>
              </p:ext>
            </p:extLst>
          </p:nvPr>
        </p:nvGraphicFramePr>
        <p:xfrm>
          <a:off x="5943600" y="-1106761"/>
          <a:ext cx="5295897" cy="633795"/>
        </p:xfrm>
        <a:graphic>
          <a:graphicData uri="http://schemas.openxmlformats.org/drawingml/2006/table">
            <a:tbl>
              <a:tblPr/>
              <a:tblGrid>
                <a:gridCol w="946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8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3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27.7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12700" marR="127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31" y="1279525"/>
            <a:ext cx="5810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Users\EkateVKondrateva\Downloads\5555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80" y="3333816"/>
            <a:ext cx="16097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643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9674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4">
            <a:extLst>
              <a:ext uri="{FF2B5EF4-FFF2-40B4-BE49-F238E27FC236}">
                <a16:creationId xmlns:a16="http://schemas.microsoft.com/office/drawing/2014/main" id="{9E6D96BD-B8C8-742D-BAC9-50DC7C6126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156018"/>
              </p:ext>
            </p:extLst>
          </p:nvPr>
        </p:nvGraphicFramePr>
        <p:xfrm>
          <a:off x="2281736" y="2106026"/>
          <a:ext cx="9345114" cy="3147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9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3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3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0037">
                  <a:extLst>
                    <a:ext uri="{9D8B030D-6E8A-4147-A177-3AD203B41FA5}">
                      <a16:colId xmlns:a16="http://schemas.microsoft.com/office/drawing/2014/main" val="1393071332"/>
                    </a:ext>
                  </a:extLst>
                </a:gridCol>
                <a:gridCol w="960037">
                  <a:extLst>
                    <a:ext uri="{9D8B030D-6E8A-4147-A177-3AD203B41FA5}">
                      <a16:colId xmlns:a16="http://schemas.microsoft.com/office/drawing/2014/main" val="2304633116"/>
                    </a:ext>
                  </a:extLst>
                </a:gridCol>
              </a:tblGrid>
              <a:tr h="551046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2022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2023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2024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2025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2026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2027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2028</a:t>
                      </a:r>
                    </a:p>
                  </a:txBody>
                  <a:tcPr marL="121899" marR="121899" marT="45718" marB="457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825">
                <a:tc>
                  <a:txBody>
                    <a:bodyPr/>
                    <a:lstStyle/>
                    <a:p>
                      <a:r>
                        <a:rPr lang="ru-RU" sz="1800" dirty="0"/>
                        <a:t>Общее</a:t>
                      </a:r>
                    </a:p>
                    <a:p>
                      <a:r>
                        <a:rPr lang="ru-RU" sz="1800" dirty="0"/>
                        <a:t>количество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64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77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35 (на состояние 23.09)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75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80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85</a:t>
                      </a:r>
                    </a:p>
                  </a:txBody>
                  <a:tcPr marL="121899" marR="121899"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WoS</a:t>
                      </a:r>
                      <a:r>
                        <a:rPr lang="ru-RU" sz="1800" dirty="0"/>
                        <a:t>/</a:t>
                      </a:r>
                      <a:r>
                        <a:rPr lang="en-US" sz="1800" dirty="0"/>
                        <a:t>Scopus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28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18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7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 marL="121899" marR="121899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Статьи </a:t>
                      </a:r>
                      <a:r>
                        <a:rPr lang="en-US" sz="1800" dirty="0"/>
                        <a:t>Q1/Q2</a:t>
                      </a:r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нет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 marL="121899" marR="121899" marT="45718" marB="4571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186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21899" marR="121899" marT="45718" marB="4571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TextBox 3"/>
          <p:cNvSpPr txBox="1">
            <a:spLocks noChangeArrowheads="1"/>
          </p:cNvSpPr>
          <p:nvPr/>
        </p:nvSpPr>
        <p:spPr bwMode="auto">
          <a:xfrm>
            <a:off x="2284764" y="881749"/>
            <a:ext cx="4579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rgbClr val="0070C0"/>
                </a:solidFill>
              </a:rPr>
              <a:t>Публикационная активность</a:t>
            </a:r>
          </a:p>
        </p:txBody>
      </p:sp>
      <p:pic>
        <p:nvPicPr>
          <p:cNvPr id="29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51" y="238126"/>
            <a:ext cx="2277533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267" y="142876"/>
            <a:ext cx="2169584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60" y="1157289"/>
            <a:ext cx="5810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C:\Users\EkateVKondrateva\Downloads\5555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72" y="3110971"/>
            <a:ext cx="16097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268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9674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A148A2-A4D5-4105-9A8B-CE5ACED64C11}"/>
              </a:ext>
            </a:extLst>
          </p:cNvPr>
          <p:cNvSpPr txBox="1"/>
          <p:nvPr/>
        </p:nvSpPr>
        <p:spPr>
          <a:xfrm>
            <a:off x="2244331" y="54986"/>
            <a:ext cx="3419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PT Sans"/>
              </a:rPr>
              <a:t>Интернационализация</a:t>
            </a:r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44329" y="874821"/>
            <a:ext cx="43076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Участие в совместных научных проектах с дружественными странами Узбекистан, Казахстан, Туркменистан, Кыргызстан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Участие и организация международных симпозиумов,  конференций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26400" y="127857"/>
            <a:ext cx="298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rgbClr val="0070C0"/>
                </a:solidFill>
              </a:rPr>
              <a:t>Цифровизация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 rot="10800000">
            <a:off x="6619352" y="1226620"/>
            <a:ext cx="323708" cy="3720199"/>
          </a:xfrm>
          <a:prstGeom prst="downArrow">
            <a:avLst/>
          </a:prstGeom>
          <a:solidFill>
            <a:schemeClr val="accent4">
              <a:lumMod val="20000"/>
              <a:lumOff val="80000"/>
              <a:alpha val="8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193644" y="1674295"/>
            <a:ext cx="39925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Все дисциплины кафедры обеспечены 37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цифровыми образовательными ресурсами,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курсами (Экономика современного человека, Экономика для избранных).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93644" y="238660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7" y="1226620"/>
            <a:ext cx="5810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C:\Users\EkateVKondrateva\Downloads\555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04" y="3151623"/>
            <a:ext cx="16097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540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75427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7" name="Picture 2" descr="Вузы проявляют активный интерес к программе «Приоритет 2030» -  Информационный портал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27441" r="2972" b="39511"/>
          <a:stretch/>
        </p:blipFill>
        <p:spPr bwMode="auto">
          <a:xfrm>
            <a:off x="1" y="65480"/>
            <a:ext cx="1967484" cy="4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4">
            <a:extLst>
              <a:ext uri="{FF2B5EF4-FFF2-40B4-BE49-F238E27FC236}">
                <a16:creationId xmlns:a16="http://schemas.microsoft.com/office/drawing/2014/main" id="{9E6D96BD-B8C8-742D-BAC9-50DC7C6126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516260"/>
              </p:ext>
            </p:extLst>
          </p:nvPr>
        </p:nvGraphicFramePr>
        <p:xfrm>
          <a:off x="2243470" y="381202"/>
          <a:ext cx="9106787" cy="4592276"/>
        </p:xfrm>
        <a:graphic>
          <a:graphicData uri="http://schemas.openxmlformats.org/drawingml/2006/table">
            <a:tbl>
              <a:tblPr/>
              <a:tblGrid>
                <a:gridCol w="302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5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56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56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579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Показатели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12700" marR="127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2028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9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Количество публикаций в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Scopus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/</a:t>
                      </a:r>
                      <a:r>
                        <a:rPr lang="en-US" sz="1800" b="1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WoS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12700" marR="127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2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Количество статей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Q1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/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Q2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700" marR="127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03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Гранты (млн </a:t>
                      </a:r>
                      <a:r>
                        <a:rPr lang="ru-RU" sz="1800" b="1" i="0" u="none" strike="noStrike" dirty="0" err="1">
                          <a:solidFill>
                            <a:schemeClr val="bg1"/>
                          </a:solidFill>
                          <a:latin typeface="+mn-lt"/>
                        </a:rPr>
                        <a:t>руб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)</a:t>
                      </a:r>
                    </a:p>
                    <a:p>
                      <a:pPr algn="l" fontAlgn="ctr"/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нет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нет</a:t>
                      </a:r>
                    </a:p>
                  </a:txBody>
                  <a:tcPr marL="12700" marR="127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1,5 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2,5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8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Число организованных конференций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700" marR="127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Число</a:t>
                      </a:r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latin typeface="Calibri"/>
                        </a:rPr>
                        <a:t> аспирантов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700" marR="127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Разработка ЦОР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2700" marR="127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700" marR="12700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23" y="1076325"/>
            <a:ext cx="5810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C:\Users\EkateVKondrateva\Downloads\555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2" y="3009371"/>
            <a:ext cx="16097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484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15" y="740701"/>
            <a:ext cx="1536171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71531" y="3163555"/>
            <a:ext cx="8448939" cy="136960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700" b="1" dirty="0">
                <a:solidFill>
                  <a:schemeClr val="lt1"/>
                </a:solidFill>
                <a:latin typeface="PT Sans" panose="020B0503020203020204" pitchFamily="34" charset="-52"/>
              </a:rPr>
              <a:t>СПАСИБО ЗА ВНИМАНИЕ!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700" b="1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endParaRPr lang="ru-RU" sz="2700" b="1" dirty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119671" y="2744115"/>
            <a:ext cx="59526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4860</TotalTime>
  <Words>935</Words>
  <Application>Microsoft Office PowerPoint</Application>
  <PresentationFormat>Широкоэкранный</PresentationFormat>
  <Paragraphs>232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</dc:creator>
  <cp:lastModifiedBy>Зульфакарова Лилия Фаридовна</cp:lastModifiedBy>
  <cp:revision>365</cp:revision>
  <cp:lastPrinted>2024-09-06T09:01:54Z</cp:lastPrinted>
  <dcterms:created xsi:type="dcterms:W3CDTF">2021-12-15T11:40:19Z</dcterms:created>
  <dcterms:modified xsi:type="dcterms:W3CDTF">2024-09-23T11:00:35Z</dcterms:modified>
</cp:coreProperties>
</file>