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4"/>
  </p:notesMasterIdLst>
  <p:sldIdLst>
    <p:sldId id="256" r:id="rId3"/>
    <p:sldId id="316" r:id="rId4"/>
    <p:sldId id="315" r:id="rId5"/>
    <p:sldId id="308" r:id="rId6"/>
    <p:sldId id="310" r:id="rId7"/>
    <p:sldId id="257" r:id="rId8"/>
    <p:sldId id="258" r:id="rId9"/>
    <p:sldId id="259" r:id="rId10"/>
    <p:sldId id="262" r:id="rId11"/>
    <p:sldId id="318" r:id="rId12"/>
    <p:sldId id="260" r:id="rId13"/>
    <p:sldId id="303" r:id="rId14"/>
    <p:sldId id="304" r:id="rId15"/>
    <p:sldId id="305" r:id="rId16"/>
    <p:sldId id="306" r:id="rId17"/>
    <p:sldId id="311" r:id="rId18"/>
    <p:sldId id="312" r:id="rId19"/>
    <p:sldId id="264" r:id="rId20"/>
    <p:sldId id="263" r:id="rId21"/>
    <p:sldId id="307" r:id="rId22"/>
    <p:sldId id="26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C3823-87D5-40D9-AAC1-519398D78761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0BD94-D620-4205-9ECC-68679A1DF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782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9F614A-1382-4688-8B12-E794F4C7A316}" type="slidenum">
              <a:rPr lang="ru-RU" smtClean="0"/>
              <a:pPr eaLnBrk="1" hangingPunct="1"/>
              <a:t>16</a:t>
            </a:fld>
            <a:endParaRPr lang="ru-RU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56E5A-9D17-459A-9421-761F553FD7D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44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D0473-0C7D-47E8-860D-815000E284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677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AF907-77B9-43DC-B691-9B4F3B0D6749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64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18287-9F4B-427B-B236-DA199949CC7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84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1D0EA-0469-4D25-8FF5-EF76E27CC1D7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573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E969E-1D80-4A1E-B709-7C13F670160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78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D773-9C19-40DF-9574-5724494F3F5C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29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5BAF3-2714-4ED3-B8CF-E013AC0CCCBD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50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97440-D800-4934-AED4-2337F9052B25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09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E5CBF-94F3-40A8-ADB0-A77C5FB76DA0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34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C1F3-6112-4095-ABDB-A80C8BF9B6A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36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3DE28-79A0-4D48-BC8E-D2E45764604F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29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E98B-ED80-4B10-B517-9A9B273883C4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73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11DA1-56B7-461B-8CFA-AE802791D57A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471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92A60-51FE-4E77-A351-F72A9D30621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22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20E2FA9-4F3E-4A73-939E-C2BC30488F46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0385CCB-BE87-45EE-AE80-AAF29B3E9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7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7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1EEAF9-0891-4B71-92A0-BF4B0C40E03C}" type="slidenum">
              <a:rPr lang="ru-RU">
                <a:solidFill>
                  <a:srgbClr val="04617B">
                    <a:shade val="90000"/>
                  </a:srgb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  <a:latin typeface="Arial" charset="0"/>
              <a:cs typeface="Arial" charset="0"/>
            </a:endParaRPr>
          </a:p>
        </p:txBody>
      </p:sp>
      <p:grpSp>
        <p:nvGrpSpPr>
          <p:cNvPr id="3081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172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iver3.files.wordpress.com/2010/11/microbiology_one.jpg" TargetMode="External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ru.wikipedia.org/w/index.php?title=%D0%A4%D0%B0%D0%B9%D0%BB:Hippocrates_pushkin02.jpg&amp;filetimestamp=20081226125619" TargetMode="Externa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4/Jan_Verkolje_-_Antonie_van_Leeuwenhoek.jpg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Leeuwenhoek_Microscope.png?uselang=ru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Mycoplasma_mycoides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hyperlink" Target="https://ru.wikipedia.org/wiki/Mycoplasma_capricolu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n-za-dnem.ru/img/n07-04.jpg" TargetMode="External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1.xls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64.jpeg"/><Relationship Id="rId4" Type="http://schemas.openxmlformats.org/officeDocument/2006/relationships/image" Target="../media/image60.jpeg"/><Relationship Id="rId9" Type="http://schemas.openxmlformats.org/officeDocument/2006/relationships/image" Target="../media/image5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МИКРОБИОЛОГИЯ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наука о живых организмах, невидимых невооруженным </a:t>
            </a:r>
            <a:r>
              <a:rPr lang="ru-RU" dirty="0" smtClean="0"/>
              <a:t>глазом (бактерии, археи, микроскопические грибы, водоросли, простейшие, вирусы, </a:t>
            </a:r>
            <a:r>
              <a:rPr lang="ru-RU" dirty="0" err="1" smtClean="0"/>
              <a:t>прионы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AutoShape 2" descr="Image result for микробиология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Image result for микробиология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 descr="C:\Users\Ильинская\Desktop\imagesW25PRM6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268"/>
            <a:ext cx="1440695" cy="11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reiver3.files.wordpress.com/2010/11/microbiology_one.jpg?w=59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40" y="4604183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69251"/>
            <a:ext cx="1731529" cy="1265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Ильинская\Desktop\untitle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54667"/>
            <a:ext cx="1750204" cy="129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дмин\Desktop\penitsi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49803"/>
            <a:ext cx="2502455" cy="129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2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Что такое микробиология?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70856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altLang="ru-RU" sz="2800" b="1" dirty="0" smtClean="0"/>
              <a:t>Микробиология</a:t>
            </a:r>
            <a:r>
              <a:rPr lang="ru-RU" altLang="ru-RU" sz="2800" dirty="0" smtClean="0"/>
              <a:t> — наука о живых организмах, невидимых невооруженным глазом (микроорганизмах), их  строении, метаболизме, свойствах и взаимодействии друг с другом и окружающей средой.</a:t>
            </a:r>
          </a:p>
          <a:p>
            <a:pPr marL="0" indent="0" eaLnBrk="1" hangingPunct="1">
              <a:buNone/>
            </a:pPr>
            <a:endParaRPr lang="ru-RU" altLang="ru-RU" sz="2800" dirty="0" smtClean="0"/>
          </a:p>
          <a:p>
            <a:pPr eaLnBrk="1" hangingPunct="1"/>
            <a:r>
              <a:rPr lang="ru-RU" altLang="ru-RU" sz="2800" dirty="0" err="1" smtClean="0"/>
              <a:t>Микроразмеры</a:t>
            </a:r>
            <a:r>
              <a:rPr lang="ru-RU" altLang="ru-RU" sz="2800" dirty="0" smtClean="0"/>
              <a:t>: - размеры в микронах (и меньше)</a:t>
            </a:r>
          </a:p>
          <a:p>
            <a:pPr marL="0" indent="0" eaLnBrk="1" hangingPunct="1">
              <a:buNone/>
            </a:pPr>
            <a:endParaRPr lang="ru-RU" altLang="ru-RU" sz="2800" dirty="0" smtClean="0"/>
          </a:p>
          <a:p>
            <a:pPr eaLnBrk="1" hangingPunct="1"/>
            <a:r>
              <a:rPr lang="ru-RU" altLang="ru-RU" sz="2800" dirty="0" smtClean="0"/>
              <a:t>Живые организмы: - функции собственного поддержания и размножения</a:t>
            </a:r>
          </a:p>
        </p:txBody>
      </p:sp>
    </p:spTree>
    <p:extLst>
      <p:ext uri="{BB962C8B-B14F-4D97-AF65-F5344CB8AC3E}">
        <p14:creationId xmlns:p14="http://schemas.microsoft.com/office/powerpoint/2010/main" val="94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611560" y="684990"/>
            <a:ext cx="3610744" cy="1295499"/>
          </a:xfrm>
        </p:spPr>
        <p:txBody>
          <a:bodyPr/>
          <a:lstStyle/>
          <a:p>
            <a:pPr eaLnBrk="1" hangingPunct="1"/>
            <a:r>
              <a:rPr lang="ru-RU" altLang="ru-RU" sz="2000" b="1" dirty="0" smtClean="0"/>
              <a:t>Ильинская Ольга Николаевна </a:t>
            </a:r>
            <a:r>
              <a:rPr lang="ru-RU" altLang="ru-RU" sz="2000" b="1" dirty="0"/>
              <a:t/>
            </a:r>
            <a:br>
              <a:rPr lang="ru-RU" altLang="ru-RU" sz="2000" b="1" dirty="0"/>
            </a:br>
            <a:r>
              <a:rPr lang="ru-RU" altLang="ru-RU" sz="2000" b="1" dirty="0" smtClean="0"/>
              <a:t>зав. каф. микробиологии, </a:t>
            </a:r>
            <a:r>
              <a:rPr lang="ru-RU" altLang="ru-RU" sz="2000" b="1" dirty="0" smtClean="0"/>
              <a:t>д.б.н</a:t>
            </a:r>
            <a:r>
              <a:rPr lang="ru-RU" altLang="ru-RU" sz="2000" b="1" dirty="0" smtClean="0"/>
              <a:t>. профессор, академик Академии наук Республики Татарстан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48064" y="871075"/>
            <a:ext cx="3043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ОЦЕНКА ЗНАНИЙ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55642" y="155679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ПРАКТИКА – максимально 50% (100/2)</a:t>
            </a:r>
          </a:p>
          <a:p>
            <a:endParaRPr lang="ru-RU" dirty="0"/>
          </a:p>
          <a:p>
            <a:r>
              <a:rPr lang="ru-RU" dirty="0"/>
              <a:t>ЭКЗАМЕН (микробиология) – максимально 50%</a:t>
            </a:r>
          </a:p>
          <a:p>
            <a:endParaRPr lang="ru-RU" dirty="0"/>
          </a:p>
          <a:p>
            <a:r>
              <a:rPr lang="ru-RU" dirty="0"/>
              <a:t>ДОПОЛНИТЕЛЬНЫЕ БАЛЛЫ – плюсы за мини-контрольные, домашние задания, вопросы на лекциях, конспекты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810" y="4365104"/>
            <a:ext cx="4387647" cy="209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Ильинская\Pictures\Мои фото\06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25899"/>
            <a:ext cx="2981488" cy="447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2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6138374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История микробиологии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  <a:effectLst/>
              </a:rPr>
              <a:t>Донаучный </a:t>
            </a:r>
            <a:r>
              <a:rPr lang="ru-RU" sz="2000" dirty="0">
                <a:solidFill>
                  <a:srgbClr val="FF0000"/>
                </a:solidFill>
                <a:effectLst/>
              </a:rPr>
              <a:t>период: миазмы и </a:t>
            </a:r>
            <a:r>
              <a:rPr lang="ru-RU" sz="2000" dirty="0" smtClean="0">
                <a:solidFill>
                  <a:srgbClr val="FF0000"/>
                </a:solidFill>
                <a:effectLst/>
              </a:rPr>
              <a:t>контагии</a:t>
            </a:r>
            <a:endParaRPr lang="ru-RU" dirty="0" smtClean="0">
              <a:solidFill>
                <a:srgbClr val="FF0000"/>
              </a:solidFill>
              <a:effectLst/>
            </a:endParaRPr>
          </a:p>
        </p:txBody>
      </p:sp>
      <p:pic>
        <p:nvPicPr>
          <p:cNvPr id="10243" name="Picture 2" descr="C:\Users\Ильинская\Desktop\bacter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1857" y="3158013"/>
            <a:ext cx="1511428" cy="1132876"/>
          </a:xfrm>
          <a:noFill/>
        </p:spPr>
      </p:pic>
      <p:pic>
        <p:nvPicPr>
          <p:cNvPr id="10244" name="Picture 3" descr="C:\Users\Ильинская\Desktop\280px-Nero_pushk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808" y="1547812"/>
            <a:ext cx="1422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http://t2.gstatic.com/images?q=tbn:ANd9GcSz-T8nBVSW_aC1AAi6-X7urxiLwHPni056GyS0mPciTAaQ_fa522aXmB1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603" y="4005263"/>
            <a:ext cx="1836064" cy="245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Портрет">
            <a:hlinkClick r:id="rId5" tooltip="Портрет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2" y="4005263"/>
            <a:ext cx="1873001" cy="250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39975" y="4221163"/>
            <a:ext cx="4319588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2000" dirty="0"/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Гиппократ (460-377) – причины заболеваний</a:t>
            </a:r>
          </a:p>
          <a:p>
            <a:pPr marL="342900" indent="-342900">
              <a:defRPr/>
            </a:pPr>
            <a:r>
              <a:rPr lang="ru-RU" dirty="0"/>
              <a:t>2. Авиценна (980-1037) - инфекции (Канон врачебной науки, «</a:t>
            </a:r>
            <a:r>
              <a:rPr lang="ru-RU" dirty="0" err="1"/>
              <a:t>Китаб</a:t>
            </a:r>
            <a:r>
              <a:rPr lang="ru-RU" dirty="0"/>
              <a:t> </a:t>
            </a:r>
            <a:r>
              <a:rPr lang="ru-RU" dirty="0" err="1"/>
              <a:t>ал-Канун</a:t>
            </a:r>
            <a:r>
              <a:rPr lang="ru-RU" dirty="0"/>
              <a:t> </a:t>
            </a:r>
            <a:r>
              <a:rPr lang="ru-RU" dirty="0" err="1"/>
              <a:t>фи-т-тибб</a:t>
            </a:r>
            <a:r>
              <a:rPr lang="ru-RU" dirty="0"/>
              <a:t>» - оспа, холера, чума)</a:t>
            </a: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5508178" y="2276475"/>
            <a:ext cx="34559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/>
              <a:t>Древнейшие арктические микроорганизмы</a:t>
            </a:r>
          </a:p>
        </p:txBody>
      </p:sp>
      <p:sp>
        <p:nvSpPr>
          <p:cNvPr id="10249" name="TextBox 8"/>
          <p:cNvSpPr txBox="1">
            <a:spLocks noChangeArrowheads="1"/>
          </p:cNvSpPr>
          <p:nvPr/>
        </p:nvSpPr>
        <p:spPr bwMode="auto">
          <a:xfrm>
            <a:off x="2268538" y="1773238"/>
            <a:ext cx="27352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sz="2000" b="1" dirty="0"/>
              <a:t>Неро́н Кла́вдий Це́зарь А́вгуст Герма́ник</a:t>
            </a:r>
            <a:r>
              <a:rPr lang="vi-VN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(</a:t>
            </a:r>
            <a:r>
              <a:rPr lang="ru-RU" sz="2000" dirty="0"/>
              <a:t>37-68 гг.)</a:t>
            </a:r>
          </a:p>
        </p:txBody>
      </p:sp>
      <p:pic>
        <p:nvPicPr>
          <p:cNvPr id="10250" name="Picture 3" descr="C:\Users\Ильинская\Desktop\show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1" y="2922588"/>
            <a:ext cx="1368301" cy="1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TextBox 10"/>
          <p:cNvSpPr txBox="1">
            <a:spLocks noChangeArrowheads="1"/>
          </p:cNvSpPr>
          <p:nvPr/>
        </p:nvSpPr>
        <p:spPr bwMode="auto">
          <a:xfrm>
            <a:off x="6228333" y="3099594"/>
            <a:ext cx="2232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«Суши-бактерии»</a:t>
            </a:r>
          </a:p>
        </p:txBody>
      </p:sp>
      <p:pic>
        <p:nvPicPr>
          <p:cNvPr id="1026" name="Picture 2" descr="C:\Users\Ильинская\Desktop\untitle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722240"/>
            <a:ext cx="2030059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627784" y="3212976"/>
            <a:ext cx="1871985" cy="100818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2627784" y="3096677"/>
            <a:ext cx="1871985" cy="119421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06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C:\Users\Ильинская\Desktop\imagesCAL56G4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545145"/>
            <a:ext cx="1851348" cy="1386184"/>
          </a:xfrm>
          <a:noFill/>
        </p:spPr>
      </p:pic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467544" y="2055242"/>
            <a:ext cx="403212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Левенгук первым открыл эритроциты, описал бактерии, дрожжи, простейшие</a:t>
            </a:r>
          </a:p>
        </p:txBody>
      </p:sp>
      <p:pic>
        <p:nvPicPr>
          <p:cNvPr id="11269" name="Picture 6" descr="Файл:Jan Verkolje - Antonie van Leeuwenhoe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085427"/>
            <a:ext cx="3024063" cy="351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Box 6"/>
          <p:cNvSpPr txBox="1">
            <a:spLocks noChangeArrowheads="1"/>
          </p:cNvSpPr>
          <p:nvPr/>
        </p:nvSpPr>
        <p:spPr bwMode="auto">
          <a:xfrm>
            <a:off x="4427984" y="2479798"/>
            <a:ext cx="42116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400" b="1" dirty="0"/>
              <a:t>Около 300 писем в Лондонское Королевское общество. </a:t>
            </a:r>
          </a:p>
          <a:p>
            <a:pPr>
              <a:buFont typeface="Arial" charset="0"/>
              <a:buChar char="•"/>
            </a:pPr>
            <a:r>
              <a:rPr lang="ru-RU" sz="1400" b="1" dirty="0"/>
              <a:t>Линзы с увеличением 300</a:t>
            </a:r>
          </a:p>
          <a:p>
            <a:pPr>
              <a:buFont typeface="Arial" charset="0"/>
              <a:buChar char="•"/>
            </a:pPr>
            <a:r>
              <a:rPr lang="ru-RU" sz="1400" b="1" dirty="0"/>
              <a:t> Морфология бактерий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 cstate="print"/>
          <a:srcRect r="365" b="4547"/>
          <a:stretch>
            <a:fillRect/>
          </a:stretch>
        </p:blipFill>
        <p:spPr bwMode="auto">
          <a:xfrm>
            <a:off x="3995936" y="3429000"/>
            <a:ext cx="4741545" cy="211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7" name="Rectangle 20"/>
          <p:cNvSpPr>
            <a:spLocks noChangeArrowheads="1"/>
          </p:cNvSpPr>
          <p:nvPr/>
        </p:nvSpPr>
        <p:spPr bwMode="auto">
          <a:xfrm>
            <a:off x="3708400" y="5661248"/>
            <a:ext cx="50403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200" b="1" dirty="0">
                <a:latin typeface="Arial Black" pitchFamily="34" charset="0"/>
              </a:rPr>
              <a:t>Морфологические типы бактерий:</a:t>
            </a:r>
            <a:endParaRPr lang="ru-RU" sz="1200" dirty="0">
              <a:latin typeface="Arial Black" pitchFamily="34" charset="0"/>
            </a:endParaRPr>
          </a:p>
          <a:p>
            <a:pPr algn="just" eaLnBrk="0" hangingPunct="0"/>
            <a:r>
              <a:rPr lang="ru-RU" sz="1200" i="1" dirty="0">
                <a:latin typeface="Arial Black" pitchFamily="34" charset="0"/>
              </a:rPr>
              <a:t>1</a:t>
            </a:r>
            <a:r>
              <a:rPr lang="ru-RU" sz="1200" dirty="0">
                <a:latin typeface="Arial Black" pitchFamily="34" charset="0"/>
              </a:rPr>
              <a:t> – Микрококки; </a:t>
            </a:r>
            <a:r>
              <a:rPr lang="ru-RU" sz="1200" i="1" dirty="0">
                <a:latin typeface="Arial Black" pitchFamily="34" charset="0"/>
              </a:rPr>
              <a:t>2</a:t>
            </a:r>
            <a:r>
              <a:rPr lang="ru-RU" sz="1200" dirty="0">
                <a:latin typeface="Arial Black" pitchFamily="34" charset="0"/>
              </a:rPr>
              <a:t> – Диплококки; </a:t>
            </a:r>
            <a:r>
              <a:rPr lang="ru-RU" sz="1200" i="1" dirty="0">
                <a:latin typeface="Arial Black" pitchFamily="34" charset="0"/>
              </a:rPr>
              <a:t>3</a:t>
            </a:r>
            <a:r>
              <a:rPr lang="ru-RU" sz="1200" dirty="0">
                <a:latin typeface="Arial Black" pitchFamily="34" charset="0"/>
              </a:rPr>
              <a:t> – Стрептококки; </a:t>
            </a:r>
            <a:r>
              <a:rPr lang="ru-RU" sz="1200" i="1" dirty="0">
                <a:latin typeface="Arial Black" pitchFamily="34" charset="0"/>
              </a:rPr>
              <a:t>4</a:t>
            </a:r>
            <a:r>
              <a:rPr lang="ru-RU" sz="1200" dirty="0">
                <a:latin typeface="Arial Black" pitchFamily="34" charset="0"/>
              </a:rPr>
              <a:t> – </a:t>
            </a:r>
            <a:r>
              <a:rPr lang="ru-RU" sz="1200" dirty="0" err="1">
                <a:latin typeface="Arial Black" pitchFamily="34" charset="0"/>
              </a:rPr>
              <a:t>Тетракокки</a:t>
            </a:r>
            <a:r>
              <a:rPr lang="ru-RU" sz="1200" dirty="0">
                <a:latin typeface="Arial Black" pitchFamily="34" charset="0"/>
              </a:rPr>
              <a:t>; </a:t>
            </a:r>
            <a:r>
              <a:rPr lang="ru-RU" sz="1200" i="1" dirty="0">
                <a:latin typeface="Arial Black" pitchFamily="34" charset="0"/>
              </a:rPr>
              <a:t>5</a:t>
            </a:r>
            <a:r>
              <a:rPr lang="ru-RU" sz="1200" dirty="0">
                <a:latin typeface="Arial Black" pitchFamily="34" charset="0"/>
              </a:rPr>
              <a:t> – </a:t>
            </a:r>
            <a:r>
              <a:rPr lang="ru-RU" sz="1200" dirty="0" err="1">
                <a:latin typeface="Arial Black" pitchFamily="34" charset="0"/>
              </a:rPr>
              <a:t>Сарцины</a:t>
            </a:r>
            <a:r>
              <a:rPr lang="ru-RU" sz="1200" dirty="0">
                <a:latin typeface="Arial Black" pitchFamily="34" charset="0"/>
              </a:rPr>
              <a:t>;; </a:t>
            </a:r>
            <a:r>
              <a:rPr lang="ru-RU" sz="1200" i="1" dirty="0">
                <a:latin typeface="Arial Black" pitchFamily="34" charset="0"/>
              </a:rPr>
              <a:t>6</a:t>
            </a:r>
            <a:r>
              <a:rPr lang="ru-RU" sz="1200" dirty="0">
                <a:latin typeface="Arial Black" pitchFamily="34" charset="0"/>
              </a:rPr>
              <a:t> – Стафилококки; </a:t>
            </a:r>
            <a:r>
              <a:rPr lang="ru-RU" sz="1200" i="1" dirty="0">
                <a:latin typeface="Arial Black" pitchFamily="34" charset="0"/>
              </a:rPr>
              <a:t>7</a:t>
            </a:r>
            <a:r>
              <a:rPr lang="ru-RU" sz="1200" dirty="0">
                <a:latin typeface="Arial Black" pitchFamily="34" charset="0"/>
              </a:rPr>
              <a:t> – Палочки; </a:t>
            </a:r>
            <a:r>
              <a:rPr lang="ru-RU" sz="1200" i="1" dirty="0">
                <a:latin typeface="Arial Black" pitchFamily="34" charset="0"/>
              </a:rPr>
              <a:t>8</a:t>
            </a:r>
            <a:r>
              <a:rPr lang="ru-RU" sz="1200" dirty="0">
                <a:latin typeface="Arial Black" pitchFamily="34" charset="0"/>
              </a:rPr>
              <a:t> – Вибрионы; </a:t>
            </a:r>
            <a:r>
              <a:rPr lang="ru-RU" sz="1200" i="1" dirty="0">
                <a:latin typeface="Arial Black" pitchFamily="34" charset="0"/>
              </a:rPr>
              <a:t>9</a:t>
            </a:r>
            <a:r>
              <a:rPr lang="ru-RU" sz="1200" dirty="0">
                <a:latin typeface="Arial Black" pitchFamily="34" charset="0"/>
              </a:rPr>
              <a:t> – Спириллы; </a:t>
            </a:r>
            <a:r>
              <a:rPr lang="ru-RU" sz="1200" i="1" dirty="0">
                <a:latin typeface="Arial Black" pitchFamily="34" charset="0"/>
              </a:rPr>
              <a:t>10</a:t>
            </a:r>
            <a:r>
              <a:rPr lang="ru-RU" sz="1200" dirty="0">
                <a:latin typeface="Arial Black" pitchFamily="34" charset="0"/>
              </a:rPr>
              <a:t> – Спирохеты</a:t>
            </a:r>
          </a:p>
          <a:p>
            <a:pPr algn="just" eaLnBrk="0" hangingPunct="0"/>
            <a:endParaRPr lang="ru-RU" dirty="0"/>
          </a:p>
        </p:txBody>
      </p:sp>
      <p:pic>
        <p:nvPicPr>
          <p:cNvPr id="9" name="Picture 8" descr="https://upload.wikimedia.org/wikipedia/commons/thumb/d/de/Leeuwenhoek_Microscope.png/200px-Leeuwenhoek_Microscope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20688"/>
            <a:ext cx="82171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881" y="476673"/>
            <a:ext cx="504055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Описательный (морфологический) </a:t>
            </a:r>
            <a:r>
              <a:rPr lang="ru-RU" sz="2000" b="1" dirty="0" smtClean="0">
                <a:solidFill>
                  <a:srgbClr val="FF0000"/>
                </a:solidFill>
              </a:rPr>
              <a:t>период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endParaRPr lang="en-US" sz="1600" dirty="0" smtClean="0"/>
          </a:p>
          <a:p>
            <a:pPr algn="ctr"/>
            <a:r>
              <a:rPr lang="ru-RU" sz="1600" dirty="0" smtClean="0"/>
              <a:t>Антони </a:t>
            </a:r>
            <a:r>
              <a:rPr lang="ru-RU" sz="1600" dirty="0" err="1"/>
              <a:t>ван</a:t>
            </a:r>
            <a:r>
              <a:rPr lang="ru-RU" sz="1600" dirty="0"/>
              <a:t> Левенгук (1632-1723) «Тайны природы, открытые Антонием Левенгуком при помощи микроскопов» 7 т. Лейден, 1695—1722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03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8772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История микробиологии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2668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Физиологический период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Луи Пастер (1822-1895)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028" name="Picture 4" descr="https://upload.wikimedia.org/wikipedia/commons/thumb/6/63/Coldecygne.svg/655px-Coldecygne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39" y="4127594"/>
            <a:ext cx="1578521" cy="98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Ильинская\Desktop\post-3616-1143732370_thu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54" y="1484784"/>
            <a:ext cx="168475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Ильинская\Desktop\1338615361_robert-koc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315754"/>
            <a:ext cx="1776506" cy="192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9864" y="5443518"/>
            <a:ext cx="69588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Данный м</a:t>
            </a:r>
            <a:r>
              <a:rPr lang="ru-RU" sz="1000" dirty="0" smtClean="0">
                <a:effectLst/>
              </a:rPr>
              <a:t>икроорганизм присутствует в организме больных в каждом случае данной болезни;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effectLst/>
              </a:rPr>
              <a:t>Микроорганизм должен быть изолирован от больного и выращен в чистой культуре;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effectLst/>
              </a:rPr>
              <a:t>При заражении чистой культурой микроорганизма здоровый человек (или животное) заболевает;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3848" y="4118026"/>
            <a:ext cx="33609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/>
              <a:t>Bacillus </a:t>
            </a:r>
            <a:r>
              <a:rPr lang="en-US" sz="1400" b="1" i="1" dirty="0" err="1" smtClean="0"/>
              <a:t>anthracis</a:t>
            </a:r>
            <a:r>
              <a:rPr lang="en-US" sz="1400" b="1" i="1" dirty="0" smtClean="0"/>
              <a:t>, </a:t>
            </a:r>
          </a:p>
          <a:p>
            <a:r>
              <a:rPr lang="en-US" sz="1400" b="1" i="1" dirty="0" smtClean="0"/>
              <a:t>Vibrio </a:t>
            </a:r>
            <a:r>
              <a:rPr lang="en-US" sz="1400" b="1" i="1" dirty="0" err="1" smtClean="0"/>
              <a:t>cholerae</a:t>
            </a:r>
            <a:r>
              <a:rPr lang="en-US" sz="1400" b="1" i="1" dirty="0" smtClean="0"/>
              <a:t>, </a:t>
            </a:r>
          </a:p>
          <a:p>
            <a:r>
              <a:rPr lang="en-US" sz="1400" b="1" i="1" dirty="0" smtClean="0"/>
              <a:t>Mycobacterium tuberculosis</a:t>
            </a:r>
          </a:p>
          <a:p>
            <a:r>
              <a:rPr lang="en-US" sz="1400" dirty="0" smtClean="0"/>
              <a:t>(</a:t>
            </a:r>
            <a:r>
              <a:rPr lang="ru-RU" sz="1400" dirty="0" smtClean="0">
                <a:solidFill>
                  <a:srgbClr val="FF0000"/>
                </a:solidFill>
              </a:rPr>
              <a:t>НП 1905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96993" y="3643389"/>
            <a:ext cx="28281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1600" dirty="0">
                <a:solidFill>
                  <a:srgbClr val="0070C0"/>
                </a:solidFill>
              </a:rPr>
              <a:t>Роберт Кох (1843-1910)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36141" y="1528916"/>
            <a:ext cx="5496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1857 - брожение</a:t>
            </a:r>
          </a:p>
          <a:p>
            <a:r>
              <a:rPr lang="ru-RU" sz="2000" dirty="0" smtClean="0"/>
              <a:t>1860 - самозарождение</a:t>
            </a:r>
          </a:p>
          <a:p>
            <a:r>
              <a:rPr lang="ru-RU" sz="2000" dirty="0" smtClean="0"/>
              <a:t>1865 - болезни вина и пива</a:t>
            </a:r>
          </a:p>
          <a:p>
            <a:r>
              <a:rPr lang="ru-RU" sz="2000" dirty="0" smtClean="0"/>
              <a:t>1868 – болезни шелковичных червей</a:t>
            </a:r>
          </a:p>
          <a:p>
            <a:r>
              <a:rPr lang="ru-RU" sz="2000" dirty="0" smtClean="0"/>
              <a:t>1881 – зараза и вакцина</a:t>
            </a:r>
          </a:p>
          <a:p>
            <a:r>
              <a:rPr lang="ru-RU" sz="2000" dirty="0" smtClean="0"/>
              <a:t>1885 - бешенство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183880" cy="1051560"/>
          </a:xfrm>
        </p:spPr>
        <p:txBody>
          <a:bodyPr/>
          <a:lstStyle/>
          <a:p>
            <a:r>
              <a:rPr lang="ru-RU" dirty="0"/>
              <a:t>История микробиологии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474712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Д.И. Ивановский (1864-1920)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С.Н. Виноградский (1856-1953)</a:t>
            </a:r>
          </a:p>
          <a:p>
            <a:pPr marL="0" indent="0">
              <a:buNone/>
            </a:pPr>
            <a:endParaRPr lang="ru-RU" sz="1800" dirty="0" smtClean="0"/>
          </a:p>
        </p:txBody>
      </p:sp>
      <p:pic>
        <p:nvPicPr>
          <p:cNvPr id="3074" name="Picture 2" descr="C:\Users\Ильинская\Desktop\200px-Dmitry_Iosifovich_Ivanovsk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42997"/>
            <a:ext cx="1512167" cy="156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1090" y="1069918"/>
            <a:ext cx="345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1892- вирус табачной мозаики (1932 –электронная микроскопия)</a:t>
            </a:r>
            <a:endParaRPr lang="ru-RU" sz="1400" dirty="0"/>
          </a:p>
        </p:txBody>
      </p:sp>
      <p:pic>
        <p:nvPicPr>
          <p:cNvPr id="3076" name="Picture 4" descr="C:\Users\Ильинская\Desktop\untit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554967"/>
            <a:ext cx="2242477" cy="155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492896"/>
            <a:ext cx="3240360" cy="142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1400" dirty="0" smtClean="0">
                <a:solidFill>
                  <a:prstClr val="black"/>
                </a:solidFill>
              </a:rPr>
              <a:t>Возможность </a:t>
            </a:r>
            <a:r>
              <a:rPr lang="ru-RU" sz="1400" dirty="0">
                <a:solidFill>
                  <a:prstClr val="black"/>
                </a:solidFill>
              </a:rPr>
              <a:t>получения энергии за счёт </a:t>
            </a:r>
            <a:r>
              <a:rPr lang="ru-RU" sz="1400" dirty="0" smtClean="0">
                <a:solidFill>
                  <a:prstClr val="black"/>
                </a:solidFill>
              </a:rPr>
              <a:t>окисления сероводорода </a:t>
            </a:r>
            <a:r>
              <a:rPr lang="ru-RU" sz="1400" dirty="0">
                <a:solidFill>
                  <a:prstClr val="black"/>
                </a:solidFill>
              </a:rPr>
              <a:t>и использования её для </a:t>
            </a:r>
            <a:r>
              <a:rPr lang="ru-RU" sz="1400" dirty="0" smtClean="0">
                <a:solidFill>
                  <a:prstClr val="black"/>
                </a:solidFill>
              </a:rPr>
              <a:t>ассимиляции углекислого газа – ХЕМОЛИТОТРОФИЯ</a:t>
            </a:r>
          </a:p>
          <a:p>
            <a:pPr lvl="0">
              <a:spcBef>
                <a:spcPts val="250"/>
              </a:spcBef>
              <a:buClr>
                <a:srgbClr val="F07F09"/>
              </a:buClr>
              <a:buSzPct val="80000"/>
            </a:pP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3077" name="Picture 5" descr="C:\Users\Ильинская\Desktop\200px-Winogradsk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181" y="2233538"/>
            <a:ext cx="1296144" cy="169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Ильинская\Desktop\275px-Green_d_winogradsk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63837"/>
            <a:ext cx="1481156" cy="163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61268" y="2708920"/>
            <a:ext cx="15534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Зеленые серобактерии в колонке Виноградского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867926" y="4112522"/>
            <a:ext cx="2040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  <a:p>
            <a:r>
              <a:rPr lang="ru-RU" dirty="0" smtClean="0"/>
              <a:t>И.И. Мечников </a:t>
            </a:r>
          </a:p>
          <a:p>
            <a:r>
              <a:rPr lang="ru-RU" dirty="0" smtClean="0"/>
              <a:t>(1845-1916)</a:t>
            </a:r>
          </a:p>
        </p:txBody>
      </p:sp>
      <p:pic>
        <p:nvPicPr>
          <p:cNvPr id="3080" name="Picture 8" descr="C:\Users\Ильинская\Desktop\untitle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21152"/>
            <a:ext cx="12192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Ильинская\Desktop\untitl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328" y="4112522"/>
            <a:ext cx="12477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27510" y="4365104"/>
            <a:ext cx="1802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Пауль Эрлих </a:t>
            </a:r>
          </a:p>
          <a:p>
            <a:r>
              <a:rPr lang="ru-RU" dirty="0" smtClean="0"/>
              <a:t>(1854-1915)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99592" y="5209266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Теория иммунитета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НП 1908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3751965"/>
            <a:ext cx="3839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</a:t>
            </a:r>
            <a:r>
              <a:rPr lang="ru-RU" b="1" dirty="0" smtClean="0">
                <a:solidFill>
                  <a:srgbClr val="FF0000"/>
                </a:solidFill>
              </a:rPr>
              <a:t>ммунологический период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267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183880" cy="1051560"/>
          </a:xfrm>
        </p:spPr>
        <p:txBody>
          <a:bodyPr/>
          <a:lstStyle/>
          <a:p>
            <a:r>
              <a:rPr lang="ru-RU" dirty="0" smtClean="0"/>
              <a:t>История микробиологии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>
                <a:solidFill>
                  <a:srgbClr val="FF0000"/>
                </a:solidFill>
              </a:rPr>
              <a:t>Биотехнологический </a:t>
            </a:r>
            <a:r>
              <a:rPr lang="ru-RU" sz="1800" dirty="0" smtClean="0"/>
              <a:t>период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sz="1600" dirty="0" smtClean="0"/>
              <a:t>Сэр Александр </a:t>
            </a:r>
            <a:r>
              <a:rPr lang="ru-RU" sz="1600" dirty="0" err="1" smtClean="0"/>
              <a:t>Флемминг</a:t>
            </a:r>
            <a:r>
              <a:rPr lang="ru-RU" sz="1600" dirty="0" smtClean="0"/>
              <a:t> (1881-1955)</a:t>
            </a:r>
          </a:p>
          <a:p>
            <a:pPr marL="0" indent="0">
              <a:buNone/>
            </a:pPr>
            <a:r>
              <a:rPr lang="ru-RU" sz="1600" dirty="0" smtClean="0"/>
              <a:t>лизоцим,</a:t>
            </a:r>
          </a:p>
          <a:p>
            <a:pPr marL="0" indent="0">
              <a:buNone/>
            </a:pPr>
            <a:r>
              <a:rPr lang="ru-RU" sz="1600" dirty="0" smtClean="0"/>
              <a:t>пенициллин</a:t>
            </a:r>
          </a:p>
          <a:p>
            <a:pPr marL="0" indent="0">
              <a:buNone/>
            </a:pP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НП 1945 </a:t>
            </a:r>
            <a:r>
              <a:rPr lang="ru-RU" sz="1600" dirty="0" smtClean="0"/>
              <a:t>совместно с </a:t>
            </a:r>
            <a:r>
              <a:rPr lang="ru-RU" sz="1600" dirty="0" err="1" smtClean="0"/>
              <a:t>Г.Флори</a:t>
            </a:r>
            <a:r>
              <a:rPr lang="ru-RU" sz="1600" dirty="0" smtClean="0"/>
              <a:t>, </a:t>
            </a:r>
            <a:r>
              <a:rPr lang="ru-RU" sz="1600" dirty="0" err="1" smtClean="0"/>
              <a:t>Э.Чейн</a:t>
            </a:r>
            <a:r>
              <a:rPr lang="ru-RU" sz="1600" dirty="0" smtClean="0"/>
              <a:t>)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sz="1800" dirty="0" smtClean="0">
                <a:solidFill>
                  <a:srgbClr val="FF0000"/>
                </a:solidFill>
              </a:rPr>
              <a:t>Молекулярно-биологический </a:t>
            </a:r>
            <a:r>
              <a:rPr lang="ru-RU" sz="1800" dirty="0" smtClean="0"/>
              <a:t>период</a:t>
            </a:r>
          </a:p>
          <a:p>
            <a:endParaRPr lang="ru-RU" sz="1800" dirty="0"/>
          </a:p>
        </p:txBody>
      </p:sp>
      <p:pic>
        <p:nvPicPr>
          <p:cNvPr id="4098" name="Picture 2" descr="C:\Users\Ильинская\Desktop\imagesK2WJ8YS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764704"/>
            <a:ext cx="2873119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83568" y="314096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Кольцевая хромосома </a:t>
            </a:r>
            <a:r>
              <a:rPr lang="ru-RU" i="1" dirty="0" err="1" smtClean="0">
                <a:hlinkClick r:id="rId3" tooltip="Mycoplasma mycoides"/>
              </a:rPr>
              <a:t>Mycoplasma</a:t>
            </a:r>
            <a:r>
              <a:rPr lang="ru-RU" i="1" dirty="0" smtClean="0">
                <a:hlinkClick r:id="rId3" tooltip="Mycoplasma mycoides"/>
              </a:rPr>
              <a:t> </a:t>
            </a:r>
            <a:r>
              <a:rPr lang="ru-RU" i="1" dirty="0" err="1" smtClean="0">
                <a:hlinkClick r:id="rId3" tooltip="Mycoplasma mycoides"/>
              </a:rPr>
              <a:t>mycoides</a:t>
            </a:r>
            <a:r>
              <a:rPr lang="ru-RU" dirty="0" smtClean="0"/>
              <a:t> размером 1 077 947 нуклеотидных пар имплантирована в </a:t>
            </a:r>
            <a:r>
              <a:rPr lang="ru-RU" dirty="0" err="1" smtClean="0"/>
              <a:t>денуклеированную</a:t>
            </a:r>
            <a:r>
              <a:rPr lang="ru-RU" dirty="0" smtClean="0"/>
              <a:t> клетку бактерии </a:t>
            </a:r>
            <a:r>
              <a:rPr lang="ru-RU" i="1" dirty="0" err="1" smtClean="0">
                <a:hlinkClick r:id="rId4" tooltip="Mycoplasma capricolum"/>
              </a:rPr>
              <a:t>Mycoplasma</a:t>
            </a:r>
            <a:r>
              <a:rPr lang="ru-RU" i="1" dirty="0" smtClean="0">
                <a:hlinkClick r:id="rId4" tooltip="Mycoplasma capricolum"/>
              </a:rPr>
              <a:t> </a:t>
            </a:r>
            <a:r>
              <a:rPr lang="ru-RU" i="1" dirty="0" err="1" smtClean="0">
                <a:hlinkClick r:id="rId4" tooltip="Mycoplasma capricolum"/>
              </a:rPr>
              <a:t>capricolum</a:t>
            </a:r>
            <a:r>
              <a:rPr lang="ru-RU" dirty="0" smtClean="0"/>
              <a:t>, после деления которой образовалась клетка, полностью управляемая искусственным геномом.</a:t>
            </a:r>
            <a:endParaRPr lang="ru-RU" dirty="0"/>
          </a:p>
        </p:txBody>
      </p:sp>
      <p:pic>
        <p:nvPicPr>
          <p:cNvPr id="4099" name="Picture 3" descr="C:\Users\Ильинская\Desktop\220px-Craigventer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485" y="3285956"/>
            <a:ext cx="1261616" cy="189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508104" y="5449292"/>
            <a:ext cx="3039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Крег</a:t>
            </a:r>
            <a:r>
              <a:rPr lang="ru-RU" dirty="0" smtClean="0"/>
              <a:t> </a:t>
            </a:r>
            <a:r>
              <a:rPr lang="ru-RU" dirty="0" err="1" smtClean="0"/>
              <a:t>Вентер</a:t>
            </a:r>
            <a:r>
              <a:rPr lang="ru-RU" dirty="0" smtClean="0"/>
              <a:t> (р. 1946г.)</a:t>
            </a:r>
            <a:endParaRPr lang="ru-RU" dirty="0"/>
          </a:p>
        </p:txBody>
      </p:sp>
      <p:pic>
        <p:nvPicPr>
          <p:cNvPr id="4100" name="Picture 4" descr="C:\Users\Ильинская\Desktop\200px-J__Craig_Vernter_Institute_Rockville_Marylan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970" y="2856576"/>
            <a:ext cx="1918072" cy="14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88367" y="4295130"/>
            <a:ext cx="1473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Роквилл</a:t>
            </a:r>
            <a:r>
              <a:rPr lang="ru-RU" sz="1400" dirty="0" smtClean="0"/>
              <a:t>, </a:t>
            </a:r>
            <a:r>
              <a:rPr lang="ru-RU" sz="1400" dirty="0"/>
              <a:t>М</a:t>
            </a:r>
            <a:r>
              <a:rPr lang="ru-RU" sz="1400" dirty="0" smtClean="0"/>
              <a:t>ериленд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91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183880" cy="619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История микробиологии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smtClean="0"/>
              <a:t>Стенли </a:t>
            </a:r>
            <a:r>
              <a:rPr lang="ru-RU" sz="1800" dirty="0" err="1" smtClean="0"/>
              <a:t>Прузинер</a:t>
            </a:r>
            <a:r>
              <a:rPr lang="ru-RU" sz="1800" dirty="0" smtClean="0"/>
              <a:t> </a:t>
            </a:r>
            <a:r>
              <a:rPr lang="ru-RU" sz="1600" dirty="0" smtClean="0"/>
              <a:t> (1942 г. рождения)</a:t>
            </a:r>
          </a:p>
          <a:p>
            <a:pPr marL="0" indent="0">
              <a:buNone/>
            </a:pPr>
            <a:r>
              <a:rPr lang="ru-RU" sz="1600" dirty="0" err="1" smtClean="0"/>
              <a:t>Прионы</a:t>
            </a:r>
            <a:r>
              <a:rPr lang="ru-RU" sz="1600" dirty="0" smtClean="0"/>
              <a:t> (</a:t>
            </a:r>
            <a:r>
              <a:rPr lang="ru-RU" sz="1600" dirty="0" smtClean="0">
                <a:solidFill>
                  <a:srgbClr val="FF0000"/>
                </a:solidFill>
              </a:rPr>
              <a:t>НП 1997</a:t>
            </a:r>
            <a:r>
              <a:rPr lang="ru-RU" sz="1600" dirty="0" smtClean="0"/>
              <a:t>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5508104" y="54492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146" name="Picture 2" descr="C:\Users\Ильинская\Desktop\250px-Prusiner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468" y="620688"/>
            <a:ext cx="2866611" cy="215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Ильинская\Desktop\220px-Histology_b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2" y="1353096"/>
            <a:ext cx="1719691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Ильинская\Desktop\190px-CJD_Cortical_spongios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293" y="1421296"/>
            <a:ext cx="1775184" cy="131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024" y="3081173"/>
            <a:ext cx="748193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90618" y="2773396"/>
            <a:ext cx="2533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Губчатая энцефалопатия</a:t>
            </a:r>
            <a:endParaRPr lang="ru-RU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9712"/>
            <a:ext cx="267017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Ильинская\Desktop\slide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09870"/>
            <a:ext cx="3349547" cy="250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03848" y="3501008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Инфекционные агенты: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Бактерии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Грибы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Вирусы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Простейшие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/>
              <a:t>П</a:t>
            </a:r>
            <a:r>
              <a:rPr lang="ru-RU" dirty="0" err="1" smtClean="0"/>
              <a:t>рионы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1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59165"/>
            <a:ext cx="8183880" cy="1051560"/>
          </a:xfrm>
        </p:spPr>
        <p:txBody>
          <a:bodyPr/>
          <a:lstStyle/>
          <a:p>
            <a:r>
              <a:rPr lang="ru-RU" dirty="0" smtClean="0"/>
              <a:t>История микробиологии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500" y="3645024"/>
            <a:ext cx="79208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XIX </a:t>
            </a:r>
            <a:r>
              <a:rPr lang="ru-RU" b="1" dirty="0">
                <a:solidFill>
                  <a:srgbClr val="FF0000"/>
                </a:solidFill>
              </a:rPr>
              <a:t>век, Россия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Москва – координационный центр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Киев, Одесса – педагогические центры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Харьков – производство бактериологических препаратов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Петербург, Казань – научные центры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1" name="Picture 3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79" y="698872"/>
            <a:ext cx="2088232" cy="134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Ильинская\Desktop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8" y="2222717"/>
            <a:ext cx="2067694" cy="13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Ильинская\Desktop\Без названия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92696"/>
            <a:ext cx="2334704" cy="131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98872"/>
            <a:ext cx="2328850" cy="130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Ильинская\Desktop\Без названия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809" y="2301548"/>
            <a:ext cx="2436862" cy="136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Ильинская\Desktop\Без названия (3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87" y="2314124"/>
            <a:ext cx="2078843" cy="137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447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37321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История </a:t>
            </a:r>
            <a:r>
              <a:rPr lang="ru-RU" dirty="0" smtClean="0"/>
              <a:t>микробиологии в Казанском университете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056" y="692696"/>
            <a:ext cx="8183880" cy="418795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Ильинская\Desktop\history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128792" cy="470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04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768752" cy="63658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dirty="0" smtClean="0"/>
              <a:t>Подразделения микробиологии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sz="half" idx="1"/>
          </p:nvPr>
        </p:nvSpPr>
        <p:spPr>
          <a:xfrm>
            <a:off x="323850" y="1920875"/>
            <a:ext cx="4464174" cy="4433888"/>
          </a:xfrm>
        </p:spPr>
        <p:txBody>
          <a:bodyPr/>
          <a:lstStyle/>
          <a:p>
            <a:pPr eaLnBrk="1" hangingPunct="1"/>
            <a:r>
              <a:rPr lang="ru-RU" dirty="0" smtClean="0"/>
              <a:t>Медицинская</a:t>
            </a:r>
          </a:p>
          <a:p>
            <a:pPr eaLnBrk="1" hangingPunct="1"/>
            <a:r>
              <a:rPr lang="ru-RU" dirty="0" smtClean="0"/>
              <a:t>Пищевая</a:t>
            </a:r>
          </a:p>
          <a:p>
            <a:pPr eaLnBrk="1" hangingPunct="1"/>
            <a:r>
              <a:rPr lang="ru-RU" dirty="0" smtClean="0"/>
              <a:t>Общая</a:t>
            </a:r>
          </a:p>
          <a:p>
            <a:pPr eaLnBrk="1" hangingPunct="1"/>
            <a:r>
              <a:rPr lang="ru-RU" dirty="0" smtClean="0"/>
              <a:t>Сельскохозяйственная</a:t>
            </a:r>
          </a:p>
          <a:p>
            <a:pPr eaLnBrk="1" hangingPunct="1"/>
            <a:r>
              <a:rPr lang="ru-RU" dirty="0" smtClean="0"/>
              <a:t>Экологическая</a:t>
            </a:r>
          </a:p>
          <a:p>
            <a:pPr eaLnBrk="1" hangingPunct="1"/>
            <a:r>
              <a:rPr lang="ru-RU" dirty="0" smtClean="0"/>
              <a:t>Промышленная</a:t>
            </a:r>
          </a:p>
          <a:p>
            <a:pPr eaLnBrk="1" hangingPunct="1"/>
            <a:r>
              <a:rPr lang="ru-RU" dirty="0" smtClean="0"/>
              <a:t>Морская</a:t>
            </a:r>
          </a:p>
          <a:p>
            <a:pPr eaLnBrk="1" hangingPunct="1"/>
            <a:r>
              <a:rPr lang="ru-RU" dirty="0" smtClean="0"/>
              <a:t>Космическая</a:t>
            </a:r>
          </a:p>
          <a:p>
            <a:pPr eaLnBrk="1" hangingPunct="1"/>
            <a:r>
              <a:rPr lang="ru-RU" dirty="0" smtClean="0"/>
              <a:t>Молекулярная</a:t>
            </a:r>
          </a:p>
        </p:txBody>
      </p:sp>
      <p:sp>
        <p:nvSpPr>
          <p:cNvPr id="13316" name="Содержимое 3"/>
          <p:cNvSpPr>
            <a:spLocks noGrp="1"/>
          </p:cNvSpPr>
          <p:nvPr>
            <p:ph sz="half" idx="2"/>
          </p:nvPr>
        </p:nvSpPr>
        <p:spPr>
          <a:xfrm>
            <a:off x="4787900" y="1916113"/>
            <a:ext cx="4038600" cy="4435475"/>
          </a:xfrm>
        </p:spPr>
        <p:txBody>
          <a:bodyPr/>
          <a:lstStyle/>
          <a:p>
            <a:pPr eaLnBrk="1" hangingPunct="1"/>
            <a:r>
              <a:rPr lang="ru-RU" smtClean="0"/>
              <a:t>Бактериология</a:t>
            </a:r>
          </a:p>
          <a:p>
            <a:pPr eaLnBrk="1" hangingPunct="1"/>
            <a:r>
              <a:rPr lang="ru-RU" smtClean="0"/>
              <a:t>Микология</a:t>
            </a:r>
          </a:p>
          <a:p>
            <a:pPr eaLnBrk="1" hangingPunct="1"/>
            <a:r>
              <a:rPr lang="ru-RU" smtClean="0"/>
              <a:t>Вирусология 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̶</a:t>
            </a:r>
            <a:endParaRPr lang="ru-RU" sz="4000" smtClean="0"/>
          </a:p>
          <a:p>
            <a:pPr eaLnBrk="1" hangingPunct="1"/>
            <a:r>
              <a:rPr lang="ru-RU" smtClean="0"/>
              <a:t>(Протозоология )</a:t>
            </a:r>
          </a:p>
          <a:p>
            <a:pPr eaLnBrk="1" hangingPunct="1"/>
            <a:r>
              <a:rPr lang="ru-RU" smtClean="0"/>
              <a:t>(Альгология)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4000" b="1" smtClean="0"/>
              <a:t>+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Прионология?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2" name="TextBox 1"/>
          <p:cNvSpPr txBox="1"/>
          <p:nvPr/>
        </p:nvSpPr>
        <p:spPr>
          <a:xfrm>
            <a:off x="467544" y="155679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 области применения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92080" y="157282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 типу объектов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328592" cy="81034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dirty="0" smtClean="0"/>
              <a:t>Медицинская микробиология: инфекционные заболевания</a:t>
            </a:r>
          </a:p>
        </p:txBody>
      </p:sp>
      <p:pic>
        <p:nvPicPr>
          <p:cNvPr id="14339" name="Picture 8" descr="al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268760"/>
            <a:ext cx="4244975" cy="3332163"/>
          </a:xfrm>
          <a:noFill/>
        </p:spPr>
      </p:pic>
      <p:pic>
        <p:nvPicPr>
          <p:cNvPr id="14340" name="Picture 5" descr="C:\Users\Ильинская\Desktop\1240665883_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016" y="1268760"/>
            <a:ext cx="4038600" cy="3360738"/>
          </a:xfrm>
          <a:noFill/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539552" y="4869160"/>
            <a:ext cx="424847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Возбудитель чумы - </a:t>
            </a:r>
            <a:r>
              <a:rPr lang="ru-RU" i="1" dirty="0" err="1"/>
              <a:t>Yersinia</a:t>
            </a:r>
            <a:r>
              <a:rPr lang="ru-RU" i="1" dirty="0"/>
              <a:t> </a:t>
            </a:r>
            <a:r>
              <a:rPr lang="ru-RU" i="1" dirty="0" err="1"/>
              <a:t>pestis</a:t>
            </a:r>
            <a:r>
              <a:rPr lang="ru-RU" dirty="0"/>
              <a:t> открыт в 1894 г. А. </a:t>
            </a:r>
            <a:r>
              <a:rPr lang="ru-RU" dirty="0" err="1"/>
              <a:t>Иерсеном</a:t>
            </a:r>
            <a:r>
              <a:rPr lang="ru-RU" dirty="0"/>
              <a:t> и Ш. </a:t>
            </a:r>
            <a:r>
              <a:rPr lang="ru-RU" dirty="0" err="1"/>
              <a:t>Китазато</a:t>
            </a:r>
            <a:r>
              <a:rPr lang="ru-RU" dirty="0"/>
              <a:t> независимо друг от друга во время эпидемии чумы в Гонконге</a:t>
            </a: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4788024" y="4869160"/>
            <a:ext cx="403257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Возбудитель оспы - </a:t>
            </a:r>
            <a:r>
              <a:rPr lang="en-US" i="1" dirty="0" err="1"/>
              <a:t>Orthopoxvirus</a:t>
            </a:r>
            <a:r>
              <a:rPr lang="en-US" i="1" dirty="0"/>
              <a:t> </a:t>
            </a:r>
            <a:r>
              <a:rPr lang="en-US" i="1" dirty="0" err="1"/>
              <a:t>variola</a:t>
            </a:r>
            <a:r>
              <a:rPr lang="en-US" i="1" dirty="0"/>
              <a:t> </a:t>
            </a:r>
            <a:r>
              <a:rPr lang="ru-RU" dirty="0"/>
              <a:t>семейства </a:t>
            </a:r>
            <a:r>
              <a:rPr lang="en-US" i="1" dirty="0" err="1"/>
              <a:t>Poxviridae</a:t>
            </a:r>
            <a:r>
              <a:rPr lang="en-US" i="1" dirty="0"/>
              <a:t> </a:t>
            </a:r>
            <a:r>
              <a:rPr lang="en-US" dirty="0"/>
              <a:t>- </a:t>
            </a:r>
            <a:r>
              <a:rPr lang="ru-RU" dirty="0"/>
              <a:t>открыт в 1906 г. в Германии Э. </a:t>
            </a:r>
            <a:r>
              <a:rPr lang="ru-RU" dirty="0" err="1"/>
              <a:t>Пашеном</a:t>
            </a:r>
            <a:r>
              <a:rPr lang="ru-RU" dirty="0"/>
              <a:t>. Вирус содержит ДНК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16632"/>
            <a:ext cx="8964488" cy="86409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dirty="0" smtClean="0"/>
              <a:t>Медицинская микробиология: новые инфекции</a:t>
            </a:r>
            <a:endParaRPr lang="ru-RU" sz="2400" dirty="0"/>
          </a:p>
        </p:txBody>
      </p:sp>
      <p:pic>
        <p:nvPicPr>
          <p:cNvPr id="15363" name="Picture 6" descr="C:\Users\Ильинская\Desktop\1240665934_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508500"/>
            <a:ext cx="313690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9" descr="C:\Users\Ильинская\Desktop\imagesCA443A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175" y="1271588"/>
            <a:ext cx="2709863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1" descr="http://www.rmj.ru/data/articles/Image/t18/n6/381-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205038"/>
            <a:ext cx="4105275" cy="432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3" descr="http://www.sunhome.ru/UsersGallery/journal/prionnie_zabolevani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1196975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Box 13"/>
          <p:cNvSpPr txBox="1">
            <a:spLocks noChangeArrowheads="1"/>
          </p:cNvSpPr>
          <p:nvPr/>
        </p:nvSpPr>
        <p:spPr bwMode="auto">
          <a:xfrm>
            <a:off x="3779838" y="1412875"/>
            <a:ext cx="2736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ВИЧ и прионы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6"/>
          <p:cNvSpPr>
            <a:spLocks noGrp="1"/>
          </p:cNvSpPr>
          <p:nvPr>
            <p:ph type="title"/>
          </p:nvPr>
        </p:nvSpPr>
        <p:spPr>
          <a:xfrm>
            <a:off x="323850" y="476250"/>
            <a:ext cx="8229600" cy="4921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Пищевая микробиология</a:t>
            </a:r>
          </a:p>
        </p:txBody>
      </p:sp>
      <p:pic>
        <p:nvPicPr>
          <p:cNvPr id="16387" name="Picture 3" descr="C:\Users\Ильинская\Desktop\imagesCAJA73P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196975"/>
            <a:ext cx="2487613" cy="1655763"/>
          </a:xfrm>
          <a:noFill/>
        </p:spPr>
      </p:pic>
      <p:pic>
        <p:nvPicPr>
          <p:cNvPr id="16388" name="Picture 2" descr="C:\Users\Ильинская\Desktop\imagesCAKXC6Q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2997200"/>
            <a:ext cx="2468563" cy="1727200"/>
          </a:xfrm>
          <a:noFill/>
        </p:spPr>
      </p:pic>
      <p:pic>
        <p:nvPicPr>
          <p:cNvPr id="16389" name="Picture 4" descr="C:\Users\Ильинская\Desktop\imagesCA6LUN2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797425"/>
            <a:ext cx="2447925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3059113" y="1196975"/>
            <a:ext cx="3313112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Виноделие, пивоварение, хлебопечение</a:t>
            </a:r>
            <a:r>
              <a:rPr lang="en-US" sz="2000" b="1"/>
              <a:t>…</a:t>
            </a:r>
            <a:endParaRPr lang="ru-RU" sz="2000" b="1"/>
          </a:p>
          <a:p>
            <a:r>
              <a:rPr lang="ru-RU" sz="2000"/>
              <a:t>Дрожжи </a:t>
            </a:r>
            <a:r>
              <a:rPr lang="en-US" sz="2000" b="1" i="1"/>
              <a:t>Saccharomyces cerevisiae</a:t>
            </a:r>
            <a:endParaRPr lang="ru-RU" sz="2000" b="1" i="1"/>
          </a:p>
        </p:txBody>
      </p:sp>
      <p:pic>
        <p:nvPicPr>
          <p:cNvPr id="16391" name="Picture 7" descr="Красное вино в брожени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575" y="3141663"/>
            <a:ext cx="28717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9" descr="Винные дрожж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1052513"/>
            <a:ext cx="15779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1" descr="Луи Пастер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488" y="2997200"/>
            <a:ext cx="15335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Прямоугольник 9"/>
          <p:cNvSpPr>
            <a:spLocks noChangeArrowheads="1"/>
          </p:cNvSpPr>
          <p:nvPr/>
        </p:nvSpPr>
        <p:spPr bwMode="auto">
          <a:xfrm>
            <a:off x="5652120" y="5013176"/>
            <a:ext cx="28305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/>
              <a:t>Луи Пастер (1822-1895)</a:t>
            </a:r>
            <a:endParaRPr lang="ru-RU"/>
          </a:p>
        </p:txBody>
      </p:sp>
      <p:pic>
        <p:nvPicPr>
          <p:cNvPr id="16395" name="Picture 13" descr="Посмотреть картинку в полном размере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600" y="5084763"/>
            <a:ext cx="187166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TextBox 11"/>
          <p:cNvSpPr txBox="1">
            <a:spLocks noChangeArrowheads="1"/>
          </p:cNvSpPr>
          <p:nvPr/>
        </p:nvSpPr>
        <p:spPr bwMode="auto">
          <a:xfrm>
            <a:off x="5580063" y="5373688"/>
            <a:ext cx="3095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Сыроделие</a:t>
            </a:r>
          </a:p>
          <a:p>
            <a:r>
              <a:rPr lang="en-US" b="1" i="1"/>
              <a:t>Propionibacterium –</a:t>
            </a:r>
            <a:r>
              <a:rPr lang="ru-RU"/>
              <a:t>пропионово-кислые бактерии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G_18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20" y="758155"/>
            <a:ext cx="2663825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IMG_08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747514"/>
            <a:ext cx="2736850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2421" y="2857597"/>
            <a:ext cx="58508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dirty="0" smtClean="0"/>
              <a:t>Химические </a:t>
            </a:r>
            <a:r>
              <a:rPr lang="ru-RU" sz="1400" dirty="0"/>
              <a:t>параметры промышленных углеводородных шламов</a:t>
            </a:r>
          </a:p>
        </p:txBody>
      </p:sp>
      <p:pic>
        <p:nvPicPr>
          <p:cNvPr id="4101" name="Picture 5" descr="Растения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25" y="647502"/>
            <a:ext cx="2770187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6" name="Group 6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744884090"/>
              </p:ext>
            </p:extLst>
          </p:nvPr>
        </p:nvGraphicFramePr>
        <p:xfrm>
          <a:off x="143620" y="3212668"/>
          <a:ext cx="5720543" cy="2529394"/>
        </p:xfrm>
        <a:graphic>
          <a:graphicData uri="http://schemas.openxmlformats.org/drawingml/2006/table">
            <a:tbl>
              <a:tblPr/>
              <a:tblGrid>
                <a:gridCol w="1045889"/>
                <a:gridCol w="1080120"/>
                <a:gridCol w="1218270"/>
                <a:gridCol w="1224136"/>
                <a:gridCol w="1152128"/>
              </a:tblGrid>
              <a:tr h="49039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Параметр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КазОрг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Синтез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Нижнекамск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нефтехим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Уфимский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нефтеперерб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завод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почва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846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г/кг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846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/кг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846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/кг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3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:N:P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100:1,9:1,0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100:2,2:1,6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100:1,5:1,3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100:8,0:3,6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846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рН (Н</a:t>
                      </a:r>
                      <a:r>
                        <a:rPr kumimoji="0" lang="ru-RU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712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г/см</a:t>
                      </a:r>
                      <a:r>
                        <a:rPr kumimoji="0" lang="ru-RU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6587" y="-8704"/>
            <a:ext cx="9150587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Экологическая микробиология: </a:t>
            </a:r>
            <a:r>
              <a:rPr lang="ru-RU" b="1" dirty="0" err="1">
                <a:solidFill>
                  <a:schemeClr val="bg1"/>
                </a:solidFill>
              </a:rPr>
              <a:t>б</a:t>
            </a:r>
            <a:r>
              <a:rPr lang="ru-RU" b="1" dirty="0" err="1" smtClean="0">
                <a:solidFill>
                  <a:schemeClr val="bg1"/>
                </a:solidFill>
              </a:rPr>
              <a:t>иоремедиация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нефтезагрязненных</a:t>
            </a:r>
            <a:r>
              <a:rPr lang="ru-RU" b="1" dirty="0" smtClean="0">
                <a:solidFill>
                  <a:schemeClr val="bg1"/>
                </a:solidFill>
              </a:rPr>
              <a:t> почв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300608 Naumova nifH PCR 2nd 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3930123"/>
            <a:ext cx="1151334" cy="1094484"/>
          </a:xfrm>
          <a:prstGeom prst="rect">
            <a:avLst/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970308"/>
              </p:ext>
            </p:extLst>
          </p:nvPr>
        </p:nvGraphicFramePr>
        <p:xfrm>
          <a:off x="7505998" y="2816973"/>
          <a:ext cx="1530498" cy="1404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Диаграмма" r:id="rId8" imgW="4676851" imgH="4114800" progId="Excel.Chart.8">
                  <p:embed/>
                </p:oleObj>
              </mc:Choice>
              <mc:Fallback>
                <p:oleObj name="Диаграмма" r:id="rId8" imgW="4676851" imgH="41148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5998" y="2816973"/>
                        <a:ext cx="1530498" cy="14041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13226" y="2982118"/>
            <a:ext cx="1739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Снижение содержания углеводородов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181" y="5836916"/>
            <a:ext cx="47525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</a:rPr>
              <a:t>Пути утилизации обработанного шлама:</a:t>
            </a:r>
            <a:r>
              <a:rPr lang="ru-RU" sz="1400" dirty="0">
                <a:solidFill>
                  <a:srgbClr val="00B050"/>
                </a:solidFill>
              </a:rPr>
              <a:t> </a:t>
            </a:r>
          </a:p>
          <a:p>
            <a:r>
              <a:rPr lang="ru-RU" sz="1200" b="1" dirty="0">
                <a:solidFill>
                  <a:srgbClr val="C00000"/>
                </a:solidFill>
              </a:rPr>
              <a:t>Для выращивания деревьев в лесном хозяйстве</a:t>
            </a:r>
          </a:p>
          <a:p>
            <a:r>
              <a:rPr lang="ru-RU" sz="1200" b="1" dirty="0">
                <a:solidFill>
                  <a:srgbClr val="C00000"/>
                </a:solidFill>
              </a:rPr>
              <a:t>Для рекультивации деградированных земель и карьеров</a:t>
            </a:r>
          </a:p>
          <a:p>
            <a:r>
              <a:rPr lang="ru-RU" sz="1200" b="1" dirty="0">
                <a:solidFill>
                  <a:srgbClr val="C00000"/>
                </a:solidFill>
              </a:rPr>
              <a:t>Для декоративного цветоводства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7155" y="4365104"/>
            <a:ext cx="115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Активация </a:t>
            </a:r>
            <a:r>
              <a:rPr lang="en-US" sz="1400" b="1" dirty="0" err="1" smtClean="0">
                <a:solidFill>
                  <a:srgbClr val="C00000"/>
                </a:solidFill>
              </a:rPr>
              <a:t>nif</a:t>
            </a:r>
            <a:r>
              <a:rPr lang="en-US" sz="1400" b="1" dirty="0" smtClean="0">
                <a:solidFill>
                  <a:srgbClr val="C00000"/>
                </a:solidFill>
              </a:rPr>
              <a:t>- </a:t>
            </a:r>
            <a:r>
              <a:rPr lang="ru-RU" sz="1400" b="1" dirty="0" smtClean="0">
                <a:solidFill>
                  <a:srgbClr val="C00000"/>
                </a:solidFill>
              </a:rPr>
              <a:t>генов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16" name="Picture 3" descr="EPSN000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97" y="5150128"/>
            <a:ext cx="1719473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799510" y="5790750"/>
            <a:ext cx="1584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400" b="1" dirty="0">
                <a:solidFill>
                  <a:srgbClr val="C00000"/>
                </a:solidFill>
              </a:rPr>
              <a:t>Стимуляция очистки шлама с использованием растений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83686" y="3032445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↗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8201" y="444204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↙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03852" y="5435931"/>
            <a:ext cx="378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↗</a:t>
            </a:r>
          </a:p>
        </p:txBody>
      </p:sp>
    </p:spTree>
    <p:extLst>
      <p:ext uri="{BB962C8B-B14F-4D97-AF65-F5344CB8AC3E}">
        <p14:creationId xmlns:p14="http://schemas.microsoft.com/office/powerpoint/2010/main" val="422516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330866" cy="93610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400" dirty="0" smtClean="0">
                <a:solidFill>
                  <a:srgbClr val="1F1F2E"/>
                </a:solidFill>
              </a:rPr>
              <a:t>Общий объем органических отходов в России за год – около </a:t>
            </a:r>
            <a:r>
              <a:rPr lang="ru-RU" sz="1400" dirty="0" smtClean="0">
                <a:solidFill>
                  <a:srgbClr val="1F1F2E"/>
                </a:solidFill>
                <a:latin typeface="Arial Black" pitchFamily="34" charset="0"/>
              </a:rPr>
              <a:t>624,5 млн тонн</a:t>
            </a:r>
            <a:r>
              <a:rPr lang="ru-RU" sz="1400" dirty="0" smtClean="0">
                <a:solidFill>
                  <a:srgbClr val="1F1F2E"/>
                </a:solidFill>
              </a:rPr>
              <a:t>.*</a:t>
            </a:r>
            <a:endParaRPr lang="ru-RU" sz="1400" u="sng" dirty="0" smtClean="0">
              <a:solidFill>
                <a:srgbClr val="1F1F2E"/>
              </a:solidFill>
            </a:endParaRPr>
          </a:p>
          <a:p>
            <a:pPr algn="just"/>
            <a:r>
              <a:rPr lang="ru-RU" sz="1400" b="1" dirty="0" smtClean="0">
                <a:solidFill>
                  <a:srgbClr val="15158D"/>
                </a:solidFill>
              </a:rPr>
              <a:t>Микробная конверсия органических отходов </a:t>
            </a:r>
            <a:r>
              <a:rPr lang="ru-RU" sz="1400" dirty="0" smtClean="0">
                <a:solidFill>
                  <a:srgbClr val="1F1F2E"/>
                </a:solidFill>
              </a:rPr>
              <a:t>- огромный вклад в решение проблем утилизации биомассы, загрязнения окружающей среды и энергообеспечения посредством производства биоэнергетических продуктов.</a:t>
            </a:r>
          </a:p>
          <a:p>
            <a:endParaRPr lang="ru-RU" dirty="0" smtClean="0">
              <a:solidFill>
                <a:srgbClr val="1F1F2E"/>
              </a:solidFill>
            </a:endParaRPr>
          </a:p>
        </p:txBody>
      </p:sp>
      <p:sp>
        <p:nvSpPr>
          <p:cNvPr id="307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619875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6D743C-2E29-402A-85C3-1CDF27302551}" type="slidenum">
              <a:rPr lang="ru-RU" smtClean="0">
                <a:solidFill>
                  <a:srgbClr val="000000"/>
                </a:solidFill>
              </a:rPr>
              <a:pPr eaLnBrk="1" hangingPunct="1"/>
              <a:t>17</a:t>
            </a:fld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7" y="3476061"/>
            <a:ext cx="1308726" cy="91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92" y="2486033"/>
            <a:ext cx="1368152" cy="87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7" y="1471268"/>
            <a:ext cx="1312962" cy="89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6587" y="-8704"/>
            <a:ext cx="9150587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</a:rPr>
              <a:t>Агропромтехнологии</a:t>
            </a:r>
            <a:r>
              <a:rPr lang="ru-RU" sz="2000" b="1" dirty="0" smtClean="0">
                <a:solidFill>
                  <a:schemeClr val="bg1"/>
                </a:solidFill>
              </a:rPr>
              <a:t>: </a:t>
            </a:r>
            <a:r>
              <a:rPr lang="ru-RU" sz="2000" b="1" dirty="0" err="1" smtClean="0">
                <a:solidFill>
                  <a:schemeClr val="bg1"/>
                </a:solidFill>
              </a:rPr>
              <a:t>биотопливо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2" y="4509120"/>
            <a:ext cx="1928702" cy="1454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348" y="1230763"/>
            <a:ext cx="2648062" cy="20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53042" y="1506574"/>
            <a:ext cx="36665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err="1">
                <a:solidFill>
                  <a:srgbClr val="C00000"/>
                </a:solidFill>
              </a:rPr>
              <a:t>Биогазоэнергетическая</a:t>
            </a:r>
            <a:r>
              <a:rPr lang="ru-RU" sz="1400" b="1" dirty="0">
                <a:solidFill>
                  <a:srgbClr val="C00000"/>
                </a:solidFill>
              </a:rPr>
              <a:t> установка ООО «</a:t>
            </a:r>
            <a:r>
              <a:rPr lang="ru-RU" sz="1400" b="1" dirty="0" err="1">
                <a:solidFill>
                  <a:srgbClr val="C00000"/>
                </a:solidFill>
              </a:rPr>
              <a:t>ЭкоЭнергия</a:t>
            </a:r>
            <a:r>
              <a:rPr lang="ru-RU" sz="1400" b="1" dirty="0">
                <a:solidFill>
                  <a:srgbClr val="C00000"/>
                </a:solidFill>
              </a:rPr>
              <a:t>» в Буинском районе Республики Татарстан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305" y="5994561"/>
            <a:ext cx="2091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Лабораторные биогазовые реакторы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216" y="4126386"/>
            <a:ext cx="52429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</a:rPr>
              <a:t>Проводится </a:t>
            </a:r>
            <a:r>
              <a:rPr lang="ru-RU" sz="1200" u="sng" dirty="0">
                <a:solidFill>
                  <a:srgbClr val="002060"/>
                </a:solidFill>
              </a:rPr>
              <a:t>скрининг микрофлоры </a:t>
            </a:r>
            <a:r>
              <a:rPr lang="ru-RU" sz="1200" dirty="0">
                <a:solidFill>
                  <a:srgbClr val="002060"/>
                </a:solidFill>
              </a:rPr>
              <a:t>кишечников членистоногих, участвующей в разложении древесины (жуки-короеды, древесные осы, мокрицы, многоножки), млекопитающих (бобры) с использованием молекулярных методов биологии (филогенетические и функциональных маркеры, исследование </a:t>
            </a:r>
            <a:r>
              <a:rPr lang="ru-RU" sz="1200" dirty="0" err="1">
                <a:solidFill>
                  <a:srgbClr val="002060"/>
                </a:solidFill>
              </a:rPr>
              <a:t>метагеномов</a:t>
            </a:r>
            <a:r>
              <a:rPr lang="ru-RU" sz="1200" dirty="0" smtClean="0">
                <a:solidFill>
                  <a:srgbClr val="002060"/>
                </a:solidFill>
              </a:rPr>
              <a:t>).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Ведутся </a:t>
            </a:r>
            <a:r>
              <a:rPr lang="ru-RU" sz="1200" dirty="0">
                <a:solidFill>
                  <a:srgbClr val="002060"/>
                </a:solidFill>
              </a:rPr>
              <a:t>работы по выделению и культивированию </a:t>
            </a:r>
            <a:r>
              <a:rPr lang="ru-RU" sz="1200" u="sng" dirty="0">
                <a:solidFill>
                  <a:srgbClr val="002060"/>
                </a:solidFill>
              </a:rPr>
              <a:t>микроводорослей и </a:t>
            </a:r>
            <a:r>
              <a:rPr lang="ru-RU" sz="1200" u="sng" dirty="0" err="1">
                <a:solidFill>
                  <a:srgbClr val="002060"/>
                </a:solidFill>
              </a:rPr>
              <a:t>цианобактерий</a:t>
            </a:r>
            <a:r>
              <a:rPr lang="ru-RU" sz="1200" dirty="0">
                <a:solidFill>
                  <a:srgbClr val="002060"/>
                </a:solidFill>
              </a:rPr>
              <a:t>. Биомасса водорослей непосредственно используется для анаэробного сбраживания, а также для производства </a:t>
            </a:r>
            <a:r>
              <a:rPr lang="ru-RU" sz="1200" dirty="0" err="1">
                <a:solidFill>
                  <a:srgbClr val="002060"/>
                </a:solidFill>
              </a:rPr>
              <a:t>биодизельного</a:t>
            </a:r>
            <a:r>
              <a:rPr lang="ru-RU" sz="1200" dirty="0">
                <a:solidFill>
                  <a:srgbClr val="002060"/>
                </a:solidFill>
              </a:rPr>
              <a:t> топлива, при этом после экстракции  липидов остаточная биомасса подается в анаэробный </a:t>
            </a:r>
            <a:r>
              <a:rPr lang="ru-RU" sz="1200" dirty="0" err="1" smtClean="0">
                <a:solidFill>
                  <a:srgbClr val="002060"/>
                </a:solidFill>
              </a:rPr>
              <a:t>реактор.Получены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>
                <a:solidFill>
                  <a:srgbClr val="002060"/>
                </a:solidFill>
              </a:rPr>
              <a:t>продуценты </a:t>
            </a:r>
            <a:r>
              <a:rPr lang="en-US" sz="1200" i="1" dirty="0" err="1">
                <a:solidFill>
                  <a:srgbClr val="002060"/>
                </a:solidFill>
              </a:rPr>
              <a:t>Scenedesmus</a:t>
            </a:r>
            <a:r>
              <a:rPr lang="ru-RU" sz="1200" i="1" dirty="0">
                <a:solidFill>
                  <a:srgbClr val="002060"/>
                </a:solidFill>
              </a:rPr>
              <a:t> </a:t>
            </a:r>
            <a:r>
              <a:rPr lang="en-US" sz="1200" dirty="0">
                <a:solidFill>
                  <a:srgbClr val="002060"/>
                </a:solidFill>
              </a:rPr>
              <a:t>sp</a:t>
            </a:r>
            <a:r>
              <a:rPr lang="en-US" sz="1200" i="1" dirty="0">
                <a:solidFill>
                  <a:srgbClr val="002060"/>
                </a:solidFill>
              </a:rPr>
              <a:t>.</a:t>
            </a:r>
            <a:r>
              <a:rPr lang="ru-RU" sz="1200" i="1" dirty="0">
                <a:solidFill>
                  <a:srgbClr val="002060"/>
                </a:solidFill>
              </a:rPr>
              <a:t>, </a:t>
            </a:r>
            <a:r>
              <a:rPr lang="en-US" sz="1200" i="1" dirty="0">
                <a:solidFill>
                  <a:srgbClr val="002060"/>
                </a:solidFill>
              </a:rPr>
              <a:t>Chlorella</a:t>
            </a:r>
            <a:r>
              <a:rPr lang="ru-RU" sz="1200" i="1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sp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7141" y="2476383"/>
            <a:ext cx="43180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008000"/>
                </a:solidFill>
              </a:rPr>
              <a:t>1. Улучшение </a:t>
            </a:r>
            <a:r>
              <a:rPr lang="ru-RU" sz="1400" b="1" i="1" dirty="0" err="1">
                <a:solidFill>
                  <a:srgbClr val="008000"/>
                </a:solidFill>
              </a:rPr>
              <a:t>биодоступности</a:t>
            </a:r>
            <a:r>
              <a:rPr lang="ru-RU" sz="1400" b="1" i="1" dirty="0">
                <a:solidFill>
                  <a:srgbClr val="008000"/>
                </a:solidFill>
              </a:rPr>
              <a:t> лигноцеллюлозного сырья для синтеза </a:t>
            </a:r>
            <a:r>
              <a:rPr lang="ru-RU" sz="1400" b="1" i="1" dirty="0" err="1">
                <a:solidFill>
                  <a:srgbClr val="008000"/>
                </a:solidFill>
              </a:rPr>
              <a:t>биометана</a:t>
            </a:r>
            <a:r>
              <a:rPr lang="ru-RU" sz="1400" b="1" i="1" dirty="0">
                <a:solidFill>
                  <a:srgbClr val="008000"/>
                </a:solidFill>
              </a:rPr>
              <a:t> анаэробной микрофлорой</a:t>
            </a:r>
            <a:endParaRPr lang="ru-RU" sz="14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124" y="3496227"/>
            <a:ext cx="1787929" cy="324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19672" y="3215047"/>
            <a:ext cx="512340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8000"/>
                </a:solidFill>
              </a:rPr>
              <a:t>2. Прямая утилизация CO</a:t>
            </a:r>
            <a:r>
              <a:rPr lang="ru-RU" sz="1400" b="1" i="1" baseline="-25000" dirty="0">
                <a:solidFill>
                  <a:srgbClr val="008000"/>
                </a:solidFill>
              </a:rPr>
              <a:t>2</a:t>
            </a:r>
            <a:r>
              <a:rPr lang="ru-RU" sz="1400" b="1" i="1" dirty="0">
                <a:solidFill>
                  <a:srgbClr val="008000"/>
                </a:solidFill>
              </a:rPr>
              <a:t>, полученного в ходе сжигания жидкого и газообразного </a:t>
            </a:r>
            <a:r>
              <a:rPr lang="ru-RU" sz="1400" b="1" i="1" dirty="0" err="1">
                <a:solidFill>
                  <a:srgbClr val="008000"/>
                </a:solidFill>
              </a:rPr>
              <a:t>биотоплива</a:t>
            </a:r>
            <a:r>
              <a:rPr lang="ru-RU" sz="1400" b="1" i="1" dirty="0">
                <a:solidFill>
                  <a:srgbClr val="008000"/>
                </a:solidFill>
              </a:rPr>
              <a:t> (</a:t>
            </a:r>
            <a:r>
              <a:rPr lang="ru-RU" sz="1400" b="1" i="1" dirty="0" err="1">
                <a:solidFill>
                  <a:srgbClr val="008000"/>
                </a:solidFill>
              </a:rPr>
              <a:t>биодизель</a:t>
            </a:r>
            <a:r>
              <a:rPr lang="ru-RU" sz="1400" b="1" i="1" dirty="0">
                <a:solidFill>
                  <a:srgbClr val="008000"/>
                </a:solidFill>
              </a:rPr>
              <a:t>, </a:t>
            </a:r>
            <a:r>
              <a:rPr lang="ru-RU" sz="1400" b="1" i="1" dirty="0" err="1">
                <a:solidFill>
                  <a:srgbClr val="008000"/>
                </a:solidFill>
              </a:rPr>
              <a:t>биометан</a:t>
            </a:r>
            <a:r>
              <a:rPr lang="ru-RU" sz="1400" b="1" i="1" dirty="0">
                <a:solidFill>
                  <a:srgbClr val="008000"/>
                </a:solidFill>
              </a:rPr>
              <a:t>).</a:t>
            </a:r>
            <a:endParaRPr lang="en-US" sz="1400" b="1" i="1" dirty="0">
              <a:solidFill>
                <a:srgbClr val="008000"/>
              </a:solidFill>
            </a:endParaRPr>
          </a:p>
        </p:txBody>
      </p:sp>
      <p:pic>
        <p:nvPicPr>
          <p:cNvPr id="18" name="Picture 2" descr="C:\Users\Ayrat\Documents\Some Other Works\Nizamutdinova E\ЦБ, выращ. на тв среде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083" y="3356675"/>
            <a:ext cx="720081" cy="74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06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Строение бактериальной клетки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8183880" cy="41879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7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Эукариотическая</a:t>
            </a:r>
            <a:r>
              <a:rPr lang="ru-RU" dirty="0" smtClean="0"/>
              <a:t> и </a:t>
            </a:r>
            <a:r>
              <a:rPr lang="ru-RU" dirty="0" err="1" smtClean="0"/>
              <a:t>прокариотическая</a:t>
            </a:r>
            <a:r>
              <a:rPr lang="ru-RU" dirty="0" smtClean="0"/>
              <a:t> клетки</a:t>
            </a:r>
            <a:endParaRPr lang="ru-RU" dirty="0"/>
          </a:p>
        </p:txBody>
      </p:sp>
      <p:pic>
        <p:nvPicPr>
          <p:cNvPr id="8194" name="Picture 2" descr="C:\Users\Ильинская\Desktop\d663b70b20447d44c367510104293ba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4158291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Ильинская\Desktop\95aef04cf89243b19594b668be97109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0861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4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50825" y="1844824"/>
            <a:ext cx="8893175" cy="8636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1400" b="1" dirty="0" smtClean="0">
                <a:solidFill>
                  <a:schemeClr val="tx1"/>
                </a:solidFill>
              </a:rPr>
              <a:t/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/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/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>Комбинированное схематическое изображение </a:t>
            </a:r>
            <a:r>
              <a:rPr lang="ru-RU" sz="1400" b="1" dirty="0" err="1" smtClean="0">
                <a:solidFill>
                  <a:schemeClr val="tx1"/>
                </a:solidFill>
              </a:rPr>
              <a:t>прокариотической</a:t>
            </a:r>
            <a:r>
              <a:rPr lang="ru-RU" sz="1400" b="1" dirty="0" smtClean="0">
                <a:solidFill>
                  <a:schemeClr val="tx1"/>
                </a:solidFill>
              </a:rPr>
              <a:t> (бактериальной) клетки со жгутиками схематично представленными в правой части рисунка, дополнительные мембранные структуры, имеющиеся у </a:t>
            </a:r>
            <a:r>
              <a:rPr lang="ru-RU" sz="1400" b="1" dirty="0" err="1" smtClean="0">
                <a:solidFill>
                  <a:schemeClr val="tx1"/>
                </a:solidFill>
              </a:rPr>
              <a:t>фототрофных</a:t>
            </a:r>
            <a:r>
              <a:rPr lang="ru-RU" sz="1400" b="1" dirty="0" smtClean="0">
                <a:solidFill>
                  <a:schemeClr val="tx1"/>
                </a:solidFill>
              </a:rPr>
              <a:t> и </a:t>
            </a:r>
            <a:r>
              <a:rPr lang="ru-RU" sz="1400" b="1" dirty="0" err="1" smtClean="0">
                <a:solidFill>
                  <a:schemeClr val="tx1"/>
                </a:solidFill>
              </a:rPr>
              <a:t>нефототрофных</a:t>
            </a:r>
            <a:r>
              <a:rPr lang="ru-RU" sz="1400" b="1" dirty="0" smtClean="0">
                <a:solidFill>
                  <a:schemeClr val="tx1"/>
                </a:solidFill>
              </a:rPr>
              <a:t> бактерий, - в средней части, а включения запасных веществ - в левой части. Для большей наглядности показаны лишь немногие рибосомы, особенно в левой части схемы.   1 - гранулы </a:t>
            </a:r>
            <a:r>
              <a:rPr lang="ru-RU" sz="1400" b="1" dirty="0" err="1" smtClean="0">
                <a:solidFill>
                  <a:schemeClr val="tx1"/>
                </a:solidFill>
              </a:rPr>
              <a:t>полиоксимасляной</a:t>
            </a:r>
            <a:r>
              <a:rPr lang="ru-RU" sz="1400" b="1" dirty="0" smtClean="0">
                <a:solidFill>
                  <a:schemeClr val="tx1"/>
                </a:solidFill>
              </a:rPr>
              <a:t> кислоты; 2 - жировые капельки; 3 - включения серы; 4 - трубчатые </a:t>
            </a:r>
            <a:r>
              <a:rPr lang="ru-RU" sz="1400" b="1" dirty="0" err="1" smtClean="0">
                <a:solidFill>
                  <a:schemeClr val="tx1"/>
                </a:solidFill>
              </a:rPr>
              <a:t>тилакоиды</a:t>
            </a:r>
            <a:r>
              <a:rPr lang="ru-RU" sz="1400" b="1" dirty="0" smtClean="0">
                <a:solidFill>
                  <a:schemeClr val="tx1"/>
                </a:solidFill>
              </a:rPr>
              <a:t>; 5 - пластинчатые </a:t>
            </a:r>
            <a:r>
              <a:rPr lang="ru-RU" sz="1400" b="1" dirty="0" err="1" smtClean="0">
                <a:solidFill>
                  <a:schemeClr val="tx1"/>
                </a:solidFill>
              </a:rPr>
              <a:t>тилакоиды</a:t>
            </a:r>
            <a:r>
              <a:rPr lang="ru-RU" sz="1400" b="1" dirty="0" smtClean="0">
                <a:solidFill>
                  <a:schemeClr val="tx1"/>
                </a:solidFill>
              </a:rPr>
              <a:t>; 6 - пузырьки; 7 - хроматофоры; 8 - ядро (</a:t>
            </a:r>
            <a:r>
              <a:rPr lang="ru-RU" sz="1400" b="1" dirty="0" err="1" smtClean="0">
                <a:solidFill>
                  <a:schemeClr val="tx1"/>
                </a:solidFill>
              </a:rPr>
              <a:t>нуклеоид</a:t>
            </a:r>
            <a:r>
              <a:rPr lang="ru-RU" sz="1400" b="1" dirty="0" smtClean="0">
                <a:solidFill>
                  <a:schemeClr val="tx1"/>
                </a:solidFill>
              </a:rPr>
              <a:t>); 9 - рибосомы; 10 - цитоплазма; 11 - базальное тельце; 12 - жгутики; 13 - капсула; 14 - клеточная стенка; 15 - цитоплазматическая мембрана; 16 - </a:t>
            </a:r>
            <a:r>
              <a:rPr lang="ru-RU" sz="1400" b="1" dirty="0" err="1" smtClean="0">
                <a:solidFill>
                  <a:schemeClr val="tx1"/>
                </a:solidFill>
              </a:rPr>
              <a:t>мезосома</a:t>
            </a:r>
            <a:r>
              <a:rPr lang="ru-RU" sz="1400" b="1" dirty="0" smtClean="0">
                <a:solidFill>
                  <a:schemeClr val="tx1"/>
                </a:solidFill>
              </a:rPr>
              <a:t>; 17 - газовые вакуоли; 18 - </a:t>
            </a:r>
            <a:r>
              <a:rPr lang="ru-RU" sz="1400" b="1" dirty="0" err="1" smtClean="0">
                <a:solidFill>
                  <a:schemeClr val="tx1"/>
                </a:solidFill>
              </a:rPr>
              <a:t>ламеллярные</a:t>
            </a:r>
            <a:r>
              <a:rPr lang="ru-RU" sz="1400" b="1" dirty="0" smtClean="0">
                <a:solidFill>
                  <a:schemeClr val="tx1"/>
                </a:solidFill>
              </a:rPr>
              <a:t> структуры; 19 - гранулы полисахарида; 20 - гранулы полифосфата  (Шлегель Г., 1987).</a:t>
            </a:r>
            <a:br>
              <a:rPr lang="ru-RU" sz="1400" b="1" dirty="0" smtClean="0">
                <a:solidFill>
                  <a:schemeClr val="tx1"/>
                </a:solidFill>
              </a:rPr>
            </a:br>
            <a:endParaRPr lang="ru-RU" sz="1400" b="1" dirty="0" smtClean="0">
              <a:solidFill>
                <a:schemeClr val="tx1"/>
              </a:solidFill>
            </a:endParaRPr>
          </a:p>
        </p:txBody>
      </p:sp>
      <p:pic>
        <p:nvPicPr>
          <p:cNvPr id="12291" name="Picture 2" descr="C:\Users\Ильинская\Desktop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2492896"/>
            <a:ext cx="8424936" cy="41036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165304"/>
            <a:ext cx="8640960" cy="763528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700" i="1" dirty="0"/>
              <a:t/>
            </a:r>
            <a:br>
              <a:rPr lang="ru-RU" sz="2700" i="1" dirty="0"/>
            </a:br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700" i="1" dirty="0"/>
              <a:t/>
            </a:r>
            <a:br>
              <a:rPr lang="ru-RU" sz="2700" i="1" dirty="0"/>
            </a:br>
            <a:r>
              <a:rPr lang="ru-RU" sz="2700" i="1" dirty="0" smtClean="0"/>
              <a:t>Основные различия клеток про- и эукариот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1" name="Picture 3" descr="C:\Users\Ильинская\Desktop\image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408712" cy="560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79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560</TotalTime>
  <Words>870</Words>
  <Application>Microsoft Office PowerPoint</Application>
  <PresentationFormat>Экран (4:3)</PresentationFormat>
  <Paragraphs>197</Paragraphs>
  <Slides>21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Аспект</vt:lpstr>
      <vt:lpstr>Поток</vt:lpstr>
      <vt:lpstr>Диаграмма</vt:lpstr>
      <vt:lpstr>МИКРОБИОЛОГИЯ</vt:lpstr>
      <vt:lpstr>Что такое микробиология?</vt:lpstr>
      <vt:lpstr>Ильинская Ольга Николаевна  зав. каф. микробиологии, д.б.н. профессор, академик Академии наук Республики Татарстан</vt:lpstr>
      <vt:lpstr>   История микробиологии Донаучный период: миазмы и контагии</vt:lpstr>
      <vt:lpstr>Презентация PowerPoint</vt:lpstr>
      <vt:lpstr>История микробиологии </vt:lpstr>
      <vt:lpstr>История микробиологии</vt:lpstr>
      <vt:lpstr>История микробиологии</vt:lpstr>
      <vt:lpstr>История микробиологии</vt:lpstr>
      <vt:lpstr>История микробиологии</vt:lpstr>
      <vt:lpstr>История микробиологии в Казанском университете</vt:lpstr>
      <vt:lpstr>Подразделения микробиологии</vt:lpstr>
      <vt:lpstr>Медицинская микробиология: инфекционные заболевания</vt:lpstr>
      <vt:lpstr>Медицинская микробиология: новые инфекции</vt:lpstr>
      <vt:lpstr>Пищевая микробиология</vt:lpstr>
      <vt:lpstr>Презентация PowerPoint</vt:lpstr>
      <vt:lpstr>Презентация PowerPoint</vt:lpstr>
      <vt:lpstr>Строение бактериальной клетки</vt:lpstr>
      <vt:lpstr>Эукариотическая и прокариотическая клетки</vt:lpstr>
      <vt:lpstr>   Комбинированное схематическое изображение прокариотической (бактериальной) клетки со жгутиками схематично представленными в правой части рисунка, дополнительные мембранные структуры, имеющиеся у фототрофных и нефототрофных бактерий, - в средней части, а включения запасных веществ - в левой части. Для большей наглядности показаны лишь немногие рибосомы, особенно в левой части схемы.   1 - гранулы полиоксимасляной кислоты; 2 - жировые капельки; 3 - включения серы; 4 - трубчатые тилакоиды; 5 - пластинчатые тилакоиды; 6 - пузырьки; 7 - хроматофоры; 8 - ядро (нуклеоид); 9 - рибосомы; 10 - цитоплазма; 11 - базальное тельце; 12 - жгутики; 13 - капсула; 14 - клеточная стенка; 15 - цитоплазматическая мембрана; 16 - мезосома; 17 - газовые вакуоли; 18 - ламеллярные структуры; 19 - гранулы полисахарида; 20 - гранулы полифосфата  (Шлегель Г., 1987). </vt:lpstr>
      <vt:lpstr>    Основные различия клеток про- и эукариот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Ильинская</dc:creator>
  <cp:lastModifiedBy>Ильинская</cp:lastModifiedBy>
  <cp:revision>52</cp:revision>
  <dcterms:created xsi:type="dcterms:W3CDTF">2015-02-18T09:29:56Z</dcterms:created>
  <dcterms:modified xsi:type="dcterms:W3CDTF">2024-11-13T03:08:06Z</dcterms:modified>
</cp:coreProperties>
</file>